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617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87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682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11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20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94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0.png"/><Relationship Id="rId3" Type="http://schemas.openxmlformats.org/officeDocument/2006/relationships/image" Target="../media/image420.png"/><Relationship Id="rId7" Type="http://schemas.openxmlformats.org/officeDocument/2006/relationships/image" Target="../media/image46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7" Type="http://schemas.openxmlformats.org/officeDocument/2006/relationships/image" Target="../media/image60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100.png"/><Relationship Id="rId5" Type="http://schemas.openxmlformats.org/officeDocument/2006/relationships/image" Target="../media/image410.png"/><Relationship Id="rId10" Type="http://schemas.openxmlformats.org/officeDocument/2006/relationships/image" Target="../media/image90.png"/><Relationship Id="rId4" Type="http://schemas.openxmlformats.org/officeDocument/2006/relationships/image" Target="../media/image310.png"/><Relationship Id="rId9" Type="http://schemas.openxmlformats.org/officeDocument/2006/relationships/image" Target="../media/image8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16.png"/><Relationship Id="rId7" Type="http://schemas.openxmlformats.org/officeDocument/2006/relationships/image" Target="../media/image8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14.png"/><Relationship Id="rId5" Type="http://schemas.openxmlformats.org/officeDocument/2006/relationships/image" Target="../media/image60.png"/><Relationship Id="rId10" Type="http://schemas.openxmlformats.org/officeDocument/2006/relationships/image" Target="../media/image13.png"/><Relationship Id="rId4" Type="http://schemas.openxmlformats.org/officeDocument/2006/relationships/image" Target="../media/image3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18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39552" y="2060848"/>
            <a:ext cx="8142294" cy="183896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15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Differentiation</a:t>
            </a:r>
            <a:endParaRPr lang="ja-JP" altLang="en-US" sz="115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67744" y="378904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62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1022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 to find the exact gradient of a curve at a given point.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point A with coordinates (4,16) lies on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At point A the curve has gradient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GB" sz="16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→0</m:t>
                        </m:r>
                      </m:lim>
                    </m:limLow>
                    <m:r>
                      <a:rPr lang="en-US" sz="1600" b="0" i="1" smtClean="0">
                        <a:latin typeface="Cambria Math" panose="02040503050406030204" pitchFamily="18" charset="0"/>
                        <a:ea typeface="Cambria Math"/>
                      </a:rPr>
                      <m:t>(8+</m:t>
                    </m:r>
                    <m:r>
                      <a:rPr lang="en-US" sz="1600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6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Deduce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10222" cy="4776787"/>
              </a:xfrm>
              <a:blipFill>
                <a:blip r:embed="rId2"/>
                <a:stretch>
                  <a:fillRect t="-766" r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16324" y="2612571"/>
                <a:ext cx="1768626" cy="6378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lim</m:t>
                          </m:r>
                        </m:e>
                        <m:li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→0</m:t>
                          </m:r>
                        </m:lim>
                      </m:limLow>
                      <m:r>
                        <a:rPr lang="en-US" i="1">
                          <a:latin typeface="Cambria Math" panose="02040503050406030204" pitchFamily="18" charset="0"/>
                          <a:ea typeface="Cambria Math"/>
                        </a:rPr>
                        <m:t>(8+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324" y="2612571"/>
                <a:ext cx="1768626" cy="637867"/>
              </a:xfrm>
              <a:prstGeom prst="rect">
                <a:avLst/>
              </a:prstGeom>
              <a:blipFill>
                <a:blip r:embed="rId3"/>
                <a:stretch>
                  <a:fillRect t="-9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3553098" y="2996801"/>
            <a:ext cx="1584960" cy="8882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13946" y="3288385"/>
            <a:ext cx="23733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 aware that sometimes the letter h is used to represent the change in x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7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1022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 to find the exact gradient of a curve at a given point.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point A with coordinates (4,16) lies on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At point A the curve has gradient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GB" sz="16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→0</m:t>
                        </m:r>
                      </m:lim>
                    </m:limLow>
                    <m:r>
                      <a:rPr lang="en-US" sz="1600" b="0" i="1" smtClean="0">
                        <a:latin typeface="Cambria Math" panose="02040503050406030204" pitchFamily="18" charset="0"/>
                        <a:ea typeface="Cambria Math"/>
                      </a:rPr>
                      <m:t>(8+</m:t>
                    </m:r>
                    <m:r>
                      <a:rPr lang="en-US" sz="1600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6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Deduce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10222" cy="4776787"/>
              </a:xfrm>
              <a:blipFill>
                <a:blip r:embed="rId2"/>
                <a:stretch>
                  <a:fillRect t="-766" r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60767" y="1626598"/>
                <a:ext cx="2578463" cy="570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6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6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6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767" y="1626598"/>
                <a:ext cx="2578463" cy="570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41691" y="2405309"/>
                <a:ext cx="3181780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6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(4)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691" y="2405309"/>
                <a:ext cx="3181780" cy="586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10149" y="3181298"/>
                <a:ext cx="3300548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6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16+8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6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−16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149" y="3181298"/>
                <a:ext cx="3300548" cy="586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0" y="92460"/>
                <a:ext cx="2744919" cy="510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4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sz="14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4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460"/>
                <a:ext cx="2744919" cy="510461"/>
              </a:xfrm>
              <a:prstGeom prst="rect">
                <a:avLst/>
              </a:prstGeom>
              <a:blipFill>
                <a:blip r:embed="rId6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87784" y="3934589"/>
                <a:ext cx="3300548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6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6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784" y="3934589"/>
                <a:ext cx="3300548" cy="586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58195" y="4774967"/>
                <a:ext cx="1793964" cy="413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6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</a:rPr>
                            <m:t>+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5" y="4774967"/>
                <a:ext cx="1793964" cy="413126"/>
              </a:xfrm>
              <a:prstGeom prst="rect">
                <a:avLst/>
              </a:prstGeom>
              <a:blipFill>
                <a:blip r:embed="rId8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71258" y="5841767"/>
                <a:ext cx="4193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b) As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6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the limiting value is 8, so the gradient at point A is 8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258" y="5841767"/>
                <a:ext cx="4193176" cy="584775"/>
              </a:xfrm>
              <a:prstGeom prst="rect">
                <a:avLst/>
              </a:prstGeom>
              <a:blipFill>
                <a:blip r:embed="rId9"/>
                <a:stretch>
                  <a:fillRect l="-872" t="-2083" r="-1017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518564" y="1983974"/>
            <a:ext cx="283030" cy="734290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756465" y="1951909"/>
            <a:ext cx="20740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value of x, and use the function given in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914804" y="2780808"/>
            <a:ext cx="283030" cy="734290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866907" y="3560225"/>
            <a:ext cx="283030" cy="734290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026530" y="4287390"/>
            <a:ext cx="283030" cy="734290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126580" y="2957749"/>
            <a:ext cx="1703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83036" y="3772001"/>
            <a:ext cx="1703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77345" y="4507875"/>
                <a:ext cx="17039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by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345" y="4507875"/>
                <a:ext cx="1703912" cy="307777"/>
              </a:xfrm>
              <a:prstGeom prst="rect">
                <a:avLst/>
              </a:prstGeom>
              <a:blipFill>
                <a:blip r:embed="rId10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122122" y="1189909"/>
            <a:ext cx="4394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use g to represent the gradient here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" y="69669"/>
            <a:ext cx="670560" cy="548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123509" y="1833154"/>
            <a:ext cx="230777" cy="28302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7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6" grpId="0" animBg="1"/>
      <p:bldP spid="6" grpId="1" animBg="1"/>
      <p:bldP spid="25" grpId="0" animBg="1"/>
      <p:bldP spid="2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13956" y="1583377"/>
                <a:ext cx="5298630" cy="928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28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sz="28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8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28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956" y="1583377"/>
                <a:ext cx="5298630" cy="9284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81892" y="2873828"/>
            <a:ext cx="7944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Can you find a formula for the gradient for each of these curves using the method shown? Use it to find the gradient where x = 2 for each!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0" y="3971108"/>
                <a:ext cx="1783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1108"/>
                <a:ext cx="1783277" cy="369332"/>
              </a:xfrm>
              <a:prstGeom prst="rect">
                <a:avLst/>
              </a:prstGeom>
              <a:blipFill>
                <a:blip r:embed="rId4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94263" y="3971109"/>
                <a:ext cx="1783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+4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263" y="3971109"/>
                <a:ext cx="1783277" cy="369332"/>
              </a:xfrm>
              <a:prstGeom prst="rect">
                <a:avLst/>
              </a:prstGeom>
              <a:blipFill>
                <a:blip r:embed="rId5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36274" y="3971109"/>
                <a:ext cx="16720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274" y="3971109"/>
                <a:ext cx="1672045" cy="369332"/>
              </a:xfrm>
              <a:prstGeom prst="rect">
                <a:avLst/>
              </a:prstGeom>
              <a:blipFill>
                <a:blip r:embed="rId6"/>
                <a:stretch>
                  <a:fillRect l="-2920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67400" y="3962400"/>
                <a:ext cx="1312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962400"/>
                <a:ext cx="1312221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2791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67600" y="3962400"/>
                <a:ext cx="1312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962400"/>
                <a:ext cx="1312221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87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1258" y="1550126"/>
                <a:ext cx="3622766" cy="4626837"/>
              </a:xfrm>
            </p:spPr>
            <p:txBody>
              <a:bodyPr>
                <a:normAutofit lnSpcReduction="10000"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Find the gradients of these lines:</a:t>
                </a: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Write each of these in the form </a:t>
                </a:r>
                <a:r>
                  <a:rPr lang="en-US" sz="2000" dirty="0" err="1">
                    <a:latin typeface="Comic Sans MS" panose="030F0702030302020204" pitchFamily="66" charset="0"/>
                  </a:rPr>
                  <a:t>x</a:t>
                </a:r>
                <a:r>
                  <a:rPr lang="en-US" sz="2000" baseline="30000" dirty="0" err="1">
                    <a:latin typeface="Comic Sans MS" panose="030F0702030302020204" pitchFamily="66" charset="0"/>
                  </a:rPr>
                  <a:t>n</a:t>
                </a:r>
                <a:r>
                  <a:rPr lang="en-US" sz="20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d)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den>
                        </m:f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258" y="1550126"/>
                <a:ext cx="3622766" cy="4626837"/>
              </a:xfrm>
              <a:blipFill>
                <a:blip r:embed="rId2"/>
                <a:stretch>
                  <a:fillRect l="-2525" t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10892" y="1571898"/>
                <a:ext cx="4646022" cy="46268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Find the equation of the straight line that passes through: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(0,-2) and (6,1)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(3,7) and (9,4)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(10,5) and (-2,8)</a:t>
                </a:r>
              </a:p>
              <a:p>
                <a:pPr marL="457200" indent="-457200">
                  <a:buFont typeface="Arial" panose="020B0604020202020204" pitchFamily="34" charset="0"/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Font typeface="Arial" panose="020B0604020202020204" pitchFamily="34" charset="0"/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Find the equation of the perpendicular to the line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 at the point (2,-1)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92" y="1571898"/>
                <a:ext cx="4646022" cy="4626837"/>
              </a:xfrm>
              <a:prstGeom prst="rect">
                <a:avLst/>
              </a:prstGeom>
              <a:blipFill>
                <a:blip r:embed="rId3"/>
                <a:stretch>
                  <a:fillRect l="-1969" t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635726" y="2405745"/>
            <a:ext cx="0" cy="105155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82535" y="2436226"/>
            <a:ext cx="0" cy="105155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885407" y="2401392"/>
            <a:ext cx="0" cy="105155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1932216" y="2431873"/>
            <a:ext cx="0" cy="105155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100254" y="2405747"/>
            <a:ext cx="0" cy="105155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V="1">
            <a:off x="3147063" y="2436228"/>
            <a:ext cx="0" cy="105155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70263" y="2516777"/>
            <a:ext cx="505097" cy="914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1645920" y="2534194"/>
            <a:ext cx="818606" cy="75764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708365" y="2490651"/>
            <a:ext cx="879566" cy="62701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1852" y="2917371"/>
            <a:ext cx="2525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9154" y="3043645"/>
            <a:ext cx="4223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67691" y="2660469"/>
            <a:ext cx="2525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59429" y="2943498"/>
            <a:ext cx="2525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95600" y="2660469"/>
            <a:ext cx="2525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19805" y="2286455"/>
            <a:ext cx="539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(6,6)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431711" y="256892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81050" y="3289119"/>
            <a:ext cx="342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43074" y="3479619"/>
            <a:ext cx="904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mic Sans MS" panose="030F0702030302020204" pitchFamily="66" charset="0"/>
              </a:rPr>
              <a:t>-</a:t>
            </a:r>
            <a:r>
              <a:rPr lang="en-US" sz="20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20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2000" b="1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38474" y="3479619"/>
            <a:ext cx="904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en-US" sz="20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20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2000" b="1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0074" y="4946469"/>
                <a:ext cx="904875" cy="407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4" y="4946469"/>
                <a:ext cx="904875" cy="407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686049" y="4641669"/>
                <a:ext cx="904875" cy="548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GB" sz="20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049" y="4641669"/>
                <a:ext cx="904875" cy="5484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47699" y="5946594"/>
                <a:ext cx="904875" cy="407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99" y="5946594"/>
                <a:ext cx="904875" cy="4070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705099" y="5765619"/>
                <a:ext cx="904875" cy="547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GB" sz="20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099" y="5765619"/>
                <a:ext cx="904875" cy="5470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248399" y="2174694"/>
                <a:ext cx="2076451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399" y="2174694"/>
                <a:ext cx="2076451" cy="4380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15074" y="2574744"/>
                <a:ext cx="2076451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2574744"/>
                <a:ext cx="2076451" cy="438005"/>
              </a:xfrm>
              <a:prstGeom prst="rect">
                <a:avLst/>
              </a:prstGeom>
              <a:blipFill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76999" y="3041469"/>
                <a:ext cx="2076451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999" y="3041469"/>
                <a:ext cx="2076451" cy="438005"/>
              </a:xfrm>
              <a:prstGeom prst="rect">
                <a:avLst/>
              </a:prstGeom>
              <a:blipFill>
                <a:blip r:embed="rId1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543675" y="5070294"/>
                <a:ext cx="143827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675" y="5070294"/>
                <a:ext cx="1438276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92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12B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13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What can you say about the gradient of the graph to the right?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How would you work out the gradient at a specific point?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As the gradient changes, there must be a formula to calculate the gradient, based on the position on the curve…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705600" y="1752600"/>
            <a:ext cx="0" cy="411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V="1">
            <a:off x="6705600" y="1828800"/>
            <a:ext cx="0" cy="411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5400000">
            <a:off x="3657600" y="0"/>
            <a:ext cx="6477000" cy="2667000"/>
          </a:xfrm>
          <a:prstGeom prst="arc">
            <a:avLst>
              <a:gd name="adj1" fmla="val 18161397"/>
              <a:gd name="adj2" fmla="val 329829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72400" y="1752600"/>
                <a:ext cx="123444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752600"/>
                <a:ext cx="1234440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33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To the right is a part of a graph.</a:t>
            </a:r>
          </a:p>
          <a:p>
            <a:pPr marL="0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Imagine we want to estimate the gradient between any 2 points on the graph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Way too many words here – lets use algebra!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4800600" y="1752600"/>
            <a:ext cx="0" cy="411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 flipV="1">
            <a:off x="6858000" y="3810000"/>
            <a:ext cx="0" cy="411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4798337" y="2100404"/>
            <a:ext cx="4010685" cy="3232087"/>
          </a:xfrm>
          <a:custGeom>
            <a:avLst/>
            <a:gdLst>
              <a:gd name="connsiteX0" fmla="*/ 0 w 4010685"/>
              <a:gd name="connsiteY0" fmla="*/ 3232087 h 3232087"/>
              <a:gd name="connsiteX1" fmla="*/ 1711105 w 4010685"/>
              <a:gd name="connsiteY1" fmla="*/ 2679826 h 3232087"/>
              <a:gd name="connsiteX2" fmla="*/ 3322621 w 4010685"/>
              <a:gd name="connsiteY2" fmla="*/ 1339913 h 3232087"/>
              <a:gd name="connsiteX3" fmla="*/ 4010685 w 4010685"/>
              <a:gd name="connsiteY3" fmla="*/ 0 h 3232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685" h="3232087">
                <a:moveTo>
                  <a:pt x="0" y="3232087"/>
                </a:moveTo>
                <a:cubicBezTo>
                  <a:pt x="578667" y="3113637"/>
                  <a:pt x="1157335" y="2995188"/>
                  <a:pt x="1711105" y="2679826"/>
                </a:cubicBezTo>
                <a:cubicBezTo>
                  <a:pt x="2264875" y="2364464"/>
                  <a:pt x="2939358" y="1786551"/>
                  <a:pt x="3322621" y="1339913"/>
                </a:cubicBezTo>
                <a:cubicBezTo>
                  <a:pt x="3705884" y="893275"/>
                  <a:pt x="3858284" y="446637"/>
                  <a:pt x="4010685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6014519" y="4903960"/>
            <a:ext cx="152400" cy="152400"/>
            <a:chOff x="5562600" y="2819400"/>
            <a:chExt cx="152400" cy="152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8448392" y="2756780"/>
            <a:ext cx="152400" cy="152400"/>
            <a:chOff x="5562600" y="2819400"/>
            <a:chExt cx="152400" cy="1524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 flipV="1">
            <a:off x="6092982" y="2833735"/>
            <a:ext cx="2426329" cy="216377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090390" y="4987126"/>
            <a:ext cx="2436530" cy="2805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519908" y="2853059"/>
            <a:ext cx="1402" cy="2145287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5400000">
            <a:off x="8105775" y="3838575"/>
            <a:ext cx="12554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Change in y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48450" y="5076825"/>
            <a:ext cx="1269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Change in x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14425" y="4371975"/>
                <a:ext cx="2707215" cy="666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𝐶h𝑎𝑛𝑔𝑒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𝐶h𝑎𝑛𝑔𝑒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425" y="4371975"/>
                <a:ext cx="2707215" cy="6668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552950" y="143827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43950" y="58293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x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909560" y="1681348"/>
                <a:ext cx="123444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9560" y="1681348"/>
                <a:ext cx="1234440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99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Algebraic version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4800600" y="1752600"/>
            <a:ext cx="0" cy="411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 flipV="1">
            <a:off x="6858000" y="3810000"/>
            <a:ext cx="0" cy="411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4798337" y="2100404"/>
            <a:ext cx="4010685" cy="3232087"/>
          </a:xfrm>
          <a:custGeom>
            <a:avLst/>
            <a:gdLst>
              <a:gd name="connsiteX0" fmla="*/ 0 w 4010685"/>
              <a:gd name="connsiteY0" fmla="*/ 3232087 h 3232087"/>
              <a:gd name="connsiteX1" fmla="*/ 1711105 w 4010685"/>
              <a:gd name="connsiteY1" fmla="*/ 2679826 h 3232087"/>
              <a:gd name="connsiteX2" fmla="*/ 3322621 w 4010685"/>
              <a:gd name="connsiteY2" fmla="*/ 1339913 h 3232087"/>
              <a:gd name="connsiteX3" fmla="*/ 4010685 w 4010685"/>
              <a:gd name="connsiteY3" fmla="*/ 0 h 3232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685" h="3232087">
                <a:moveTo>
                  <a:pt x="0" y="3232087"/>
                </a:moveTo>
                <a:cubicBezTo>
                  <a:pt x="578667" y="3113637"/>
                  <a:pt x="1157335" y="2995188"/>
                  <a:pt x="1711105" y="2679826"/>
                </a:cubicBezTo>
                <a:cubicBezTo>
                  <a:pt x="2264875" y="2364464"/>
                  <a:pt x="2939358" y="1786551"/>
                  <a:pt x="3322621" y="1339913"/>
                </a:cubicBezTo>
                <a:cubicBezTo>
                  <a:pt x="3705884" y="893275"/>
                  <a:pt x="3858284" y="446637"/>
                  <a:pt x="4010685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6014519" y="4903960"/>
            <a:ext cx="152400" cy="152400"/>
            <a:chOff x="5562600" y="2819400"/>
            <a:chExt cx="152400" cy="152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8448392" y="2756780"/>
            <a:ext cx="152400" cy="152400"/>
            <a:chOff x="5562600" y="2819400"/>
            <a:chExt cx="152400" cy="1524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 flipV="1">
            <a:off x="6092982" y="2833735"/>
            <a:ext cx="2426329" cy="216377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090390" y="4987126"/>
            <a:ext cx="2436530" cy="2805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519908" y="2853059"/>
            <a:ext cx="1402" cy="2145287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52950" y="143827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43950" y="58293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x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909560" y="1681348"/>
                <a:ext cx="123444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9560" y="1681348"/>
                <a:ext cx="1234440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0" y="2895600"/>
                <a:ext cx="11022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895600"/>
                <a:ext cx="110228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86000" y="2895600"/>
                <a:ext cx="21614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895600"/>
                <a:ext cx="2161426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09600" y="2209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latin typeface="Comic Sans MS" panose="030F0702030302020204" pitchFamily="66" charset="0"/>
              </a:rPr>
              <a:t>Original coordinate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2209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latin typeface="Comic Sans MS" panose="030F0702030302020204" pitchFamily="66" charset="0"/>
              </a:rPr>
              <a:t>New coordinate</a:t>
            </a:r>
            <a:endParaRPr lang="en-GB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38800" y="5105400"/>
                <a:ext cx="909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105400"/>
                <a:ext cx="909929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705600" y="2286000"/>
                <a:ext cx="19984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286000"/>
                <a:ext cx="199849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86600" y="50292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5029200"/>
                <a:ext cx="505267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5400000">
                <a:off x="7735848" y="3709438"/>
                <a:ext cx="1966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7735848" y="3709438"/>
                <a:ext cx="1966436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2000" y="3657600"/>
                <a:ext cx="910186" cy="794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240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657600"/>
                <a:ext cx="910186" cy="79451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600200" y="3657600"/>
                <a:ext cx="2539093" cy="80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240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657600"/>
                <a:ext cx="2539093" cy="80669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 flipV="1">
            <a:off x="1066800" y="4495800"/>
            <a:ext cx="7620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709" y="54864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means the change in y divided by the change in x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66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/>
      <p:bldP spid="8" grpId="0"/>
      <p:bldP spid="25" grpId="0"/>
      <p:bldP spid="27" grpId="0"/>
      <p:bldP spid="28" grpId="0"/>
      <p:bldP spid="30" grpId="0"/>
      <p:bldP spid="31" grpId="0"/>
      <p:bldP spid="18" grpId="0"/>
      <p:bldP spid="32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4800600" y="1752600"/>
            <a:ext cx="0" cy="411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 flipV="1">
            <a:off x="6858000" y="3810000"/>
            <a:ext cx="0" cy="411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4798337" y="2100404"/>
            <a:ext cx="4010685" cy="3232087"/>
          </a:xfrm>
          <a:custGeom>
            <a:avLst/>
            <a:gdLst>
              <a:gd name="connsiteX0" fmla="*/ 0 w 4010685"/>
              <a:gd name="connsiteY0" fmla="*/ 3232087 h 3232087"/>
              <a:gd name="connsiteX1" fmla="*/ 1711105 w 4010685"/>
              <a:gd name="connsiteY1" fmla="*/ 2679826 h 3232087"/>
              <a:gd name="connsiteX2" fmla="*/ 3322621 w 4010685"/>
              <a:gd name="connsiteY2" fmla="*/ 1339913 h 3232087"/>
              <a:gd name="connsiteX3" fmla="*/ 4010685 w 4010685"/>
              <a:gd name="connsiteY3" fmla="*/ 0 h 3232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685" h="3232087">
                <a:moveTo>
                  <a:pt x="0" y="3232087"/>
                </a:moveTo>
                <a:cubicBezTo>
                  <a:pt x="578667" y="3113637"/>
                  <a:pt x="1157335" y="2995188"/>
                  <a:pt x="1711105" y="2679826"/>
                </a:cubicBezTo>
                <a:cubicBezTo>
                  <a:pt x="2264875" y="2364464"/>
                  <a:pt x="2939358" y="1786551"/>
                  <a:pt x="3322621" y="1339913"/>
                </a:cubicBezTo>
                <a:cubicBezTo>
                  <a:pt x="3705884" y="893275"/>
                  <a:pt x="3858284" y="446637"/>
                  <a:pt x="4010685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6014519" y="4903960"/>
            <a:ext cx="152400" cy="152400"/>
            <a:chOff x="5562600" y="2819400"/>
            <a:chExt cx="152400" cy="152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8448392" y="2756780"/>
            <a:ext cx="152400" cy="152400"/>
            <a:chOff x="5562600" y="2819400"/>
            <a:chExt cx="152400" cy="1524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 flipV="1">
            <a:off x="6092982" y="2833735"/>
            <a:ext cx="2426329" cy="216377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090390" y="4987126"/>
            <a:ext cx="2436530" cy="2805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519908" y="2853059"/>
            <a:ext cx="1402" cy="2145287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52950" y="143827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43950" y="58293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x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909560" y="1681348"/>
                <a:ext cx="123444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9560" y="1681348"/>
                <a:ext cx="1234440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38800" y="5105400"/>
                <a:ext cx="909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105400"/>
                <a:ext cx="90992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705600" y="2286000"/>
                <a:ext cx="19984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286000"/>
                <a:ext cx="1998496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86600" y="50292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5029200"/>
                <a:ext cx="50526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5400000">
                <a:off x="7735848" y="3709438"/>
                <a:ext cx="1966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7735848" y="3709438"/>
                <a:ext cx="1966436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66800" y="1600200"/>
                <a:ext cx="732059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600200"/>
                <a:ext cx="732059" cy="61888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676400" y="1600200"/>
                <a:ext cx="1954381" cy="629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1600200"/>
                <a:ext cx="1954381" cy="6298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04800" y="2362200"/>
                <a:ext cx="40386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This however tells us the gradient between two points.</a:t>
                </a:r>
              </a:p>
              <a:p>
                <a:pPr algn="ctr"/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What happens as we start to consider finding the gradient at a specific point?</a:t>
                </a:r>
              </a:p>
              <a:p>
                <a:pPr marL="285750" indent="-285750" algn="ctr">
                  <a:buFont typeface="Wingdings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/>
                  <a:buChar char="à"/>
                </a:pPr>
                <a14:m>
                  <m:oMath xmlns:m="http://schemas.openxmlformats.org/officeDocument/2006/math">
                    <m:r>
                      <a:rPr lang="en-GB" sz="160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tends towards 0… This is what that looks like…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362200"/>
                <a:ext cx="4038600" cy="2308324"/>
              </a:xfrm>
              <a:prstGeom prst="rect">
                <a:avLst/>
              </a:prstGeom>
              <a:blipFill rotWithShape="1">
                <a:blip r:embed="rId11"/>
                <a:stretch>
                  <a:fillRect t="-529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33400" y="4876800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876800"/>
                <a:ext cx="1214243" cy="61888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00200" y="4876800"/>
                <a:ext cx="2436564" cy="629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876800"/>
                <a:ext cx="2436564" cy="6298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H="1" flipV="1">
            <a:off x="990600" y="5562600"/>
            <a:ext cx="5334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524000" y="5562600"/>
            <a:ext cx="3810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" y="5943600"/>
                <a:ext cx="3591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limit as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tends towards 0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943600"/>
                <a:ext cx="3591624" cy="369332"/>
              </a:xfrm>
              <a:prstGeom prst="rect">
                <a:avLst/>
              </a:prstGeom>
              <a:blipFill rotWithShape="1">
                <a:blip r:embed="rId14"/>
                <a:stretch>
                  <a:fillRect l="-1528" t="-6557" r="-340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5470278" y="1661557"/>
            <a:ext cx="0" cy="3505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470278" y="5166757"/>
            <a:ext cx="3429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65478" y="135675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823078" y="5090557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x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605461" y="1645723"/>
                <a:ext cx="1001428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461" y="1645723"/>
                <a:ext cx="1001428" cy="407099"/>
              </a:xfrm>
              <a:prstGeom prst="rect">
                <a:avLst/>
              </a:prstGeom>
              <a:blipFill rotWithShape="1">
                <a:blip r:embed="rId3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6517" y="1559626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17" y="1559626"/>
                <a:ext cx="1214243" cy="618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303317" y="1559626"/>
                <a:ext cx="2436564" cy="629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317" y="1559626"/>
                <a:ext cx="2436564" cy="6298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rot="5400000">
            <a:off x="1703122" y="-840178"/>
            <a:ext cx="7431974" cy="4528457"/>
          </a:xfrm>
          <a:prstGeom prst="arc">
            <a:avLst>
              <a:gd name="adj1" fmla="val 17227995"/>
              <a:gd name="adj2" fmla="val 21553284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34538" y="2495797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38" y="2495797"/>
                <a:ext cx="1214243" cy="6188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01338" y="2495797"/>
                <a:ext cx="2255489" cy="672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338" y="2495797"/>
                <a:ext cx="2255489" cy="6726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263733" y="3384468"/>
                <a:ext cx="3149708" cy="672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733" y="3384468"/>
                <a:ext cx="3149708" cy="6726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32559" y="3396343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59" y="3396343"/>
                <a:ext cx="1214243" cy="61888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1816925" y="1531917"/>
            <a:ext cx="1816924" cy="3918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909948" y="2468089"/>
            <a:ext cx="999507" cy="3918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1" name="Group 50"/>
          <p:cNvGrpSpPr/>
          <p:nvPr/>
        </p:nvGrpSpPr>
        <p:grpSpPr>
          <a:xfrm>
            <a:off x="6494191" y="4571452"/>
            <a:ext cx="152400" cy="152400"/>
            <a:chOff x="5562600" y="2819400"/>
            <a:chExt cx="152400" cy="1524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7538651" y="2281768"/>
            <a:ext cx="152400" cy="152400"/>
            <a:chOff x="5562600" y="2819400"/>
            <a:chExt cx="152400" cy="1524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 flipV="1">
            <a:off x="6560779" y="2363190"/>
            <a:ext cx="1044088" cy="228993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6571714" y="4642744"/>
            <a:ext cx="1057341" cy="509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7616743" y="2378047"/>
            <a:ext cx="5300" cy="2277081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797838" y="4381006"/>
                <a:ext cx="700769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838" y="4381006"/>
                <a:ext cx="700769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558353" y="1965367"/>
                <a:ext cx="197919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,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353" y="1965367"/>
                <a:ext cx="1979195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 rot="5400000">
                <a:off x="7017040" y="3295404"/>
                <a:ext cx="173547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7017040" y="3295404"/>
                <a:ext cx="1735475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825056" y="463533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056" y="4635338"/>
                <a:ext cx="505267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1844634" y="3376552"/>
            <a:ext cx="1931719" cy="3918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249879" y="4249388"/>
                <a:ext cx="2053767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879" y="4249388"/>
                <a:ext cx="2053767" cy="64812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18705" y="4261263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05" y="4261263"/>
                <a:ext cx="1214243" cy="61888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271651" y="5268688"/>
                <a:ext cx="1507977" cy="453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651" y="5268688"/>
                <a:ext cx="1507977" cy="453201"/>
              </a:xfrm>
              <a:prstGeom prst="rect">
                <a:avLst/>
              </a:prstGeom>
              <a:blipFill rotWithShape="1">
                <a:blip r:embed="rId1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28602" y="5102432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2" y="5102432"/>
                <a:ext cx="1214243" cy="61888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01635" y="5860473"/>
                <a:ext cx="1054841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35" y="5860473"/>
                <a:ext cx="1054841" cy="61888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2640279" y="5454733"/>
            <a:ext cx="316677" cy="858983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>
            <a:off x="3077687" y="4645232"/>
            <a:ext cx="316677" cy="858983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4144487" y="3752603"/>
            <a:ext cx="316677" cy="858983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4118757" y="2800598"/>
            <a:ext cx="316677" cy="858983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3582387" y="1919845"/>
            <a:ext cx="316677" cy="858983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3847606" y="2078182"/>
            <a:ext cx="1258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functions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368141" y="2836223"/>
            <a:ext cx="963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18659" y="3594264"/>
            <a:ext cx="9539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terms cancel each other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331028" y="4791692"/>
                <a:ext cx="9539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by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1028" y="4791692"/>
                <a:ext cx="953985" cy="523220"/>
              </a:xfrm>
              <a:prstGeom prst="rect">
                <a:avLst/>
              </a:prstGeom>
              <a:blipFill rotWithShape="1">
                <a:blip r:embed="rId19"/>
                <a:stretch>
                  <a:fillRect l="-637" t="-1163" r="-700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2889663" y="5525983"/>
                <a:ext cx="476992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happens as we approach a  single point instead of 2 separate ones?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 → 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663" y="5525983"/>
                <a:ext cx="4769922" cy="954107"/>
              </a:xfrm>
              <a:prstGeom prst="rect">
                <a:avLst/>
              </a:prstGeom>
              <a:blipFill rotWithShape="1">
                <a:blip r:embed="rId20"/>
                <a:stretch>
                  <a:fillRect t="-637" r="-1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ectangle 83"/>
          <p:cNvSpPr/>
          <p:nvPr/>
        </p:nvSpPr>
        <p:spPr>
          <a:xfrm>
            <a:off x="1907969" y="2466110"/>
            <a:ext cx="1524000" cy="3918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2093677" y="4370119"/>
            <a:ext cx="233887" cy="22165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2388581" y="4665023"/>
            <a:ext cx="233887" cy="22165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3063495" y="4334494"/>
            <a:ext cx="154718" cy="11081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23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" grpId="0" animBg="1"/>
      <p:bldP spid="44" grpId="0"/>
      <p:bldP spid="45" grpId="0"/>
      <p:bldP spid="46" grpId="0"/>
      <p:bldP spid="47" grpId="0"/>
      <p:bldP spid="20" grpId="0" animBg="1"/>
      <p:bldP spid="20" grpId="1" animBg="1"/>
      <p:bldP spid="48" grpId="0" animBg="1"/>
      <p:bldP spid="48" grpId="1" animBg="1"/>
      <p:bldP spid="60" grpId="0"/>
      <p:bldP spid="61" grpId="0"/>
      <p:bldP spid="62" grpId="0"/>
      <p:bldP spid="63" grpId="0"/>
      <p:bldP spid="64" grpId="0" animBg="1"/>
      <p:bldP spid="64" grpId="1" animBg="1"/>
      <p:bldP spid="65" grpId="0"/>
      <p:bldP spid="66" grpId="0"/>
      <p:bldP spid="68" grpId="0"/>
      <p:bldP spid="69" grpId="0"/>
      <p:bldP spid="71" grpId="0"/>
      <p:bldP spid="75" grpId="0" animBg="1"/>
      <p:bldP spid="76" grpId="0" animBg="1"/>
      <p:bldP spid="77" grpId="0" animBg="1"/>
      <p:bldP spid="78" grpId="0" animBg="1"/>
      <p:bldP spid="79" grpId="0" animBg="1"/>
      <p:bldP spid="26" grpId="0"/>
      <p:bldP spid="80" grpId="0"/>
      <p:bldP spid="81" grpId="0"/>
      <p:bldP spid="82" grpId="0"/>
      <p:bldP spid="84" grpId="0" animBg="1"/>
      <p:bldP spid="8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5470278" y="1661557"/>
            <a:ext cx="0" cy="3505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470278" y="5166757"/>
            <a:ext cx="3429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65478" y="135675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823078" y="5090557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x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605461" y="1645723"/>
                <a:ext cx="1001428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461" y="1645723"/>
                <a:ext cx="1001428" cy="407099"/>
              </a:xfrm>
              <a:prstGeom prst="rect">
                <a:avLst/>
              </a:prstGeom>
              <a:blipFill rotWithShape="1">
                <a:blip r:embed="rId3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rot="5400000">
            <a:off x="1703122" y="-840178"/>
            <a:ext cx="7431974" cy="4528457"/>
          </a:xfrm>
          <a:prstGeom prst="arc">
            <a:avLst>
              <a:gd name="adj1" fmla="val 17227995"/>
              <a:gd name="adj2" fmla="val 21553284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38496" y="2190998"/>
                <a:ext cx="1964897" cy="544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dirty="0"/>
                  <a:t>Then: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𝑦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=2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96" y="2190998"/>
                <a:ext cx="1964897" cy="544893"/>
              </a:xfrm>
              <a:prstGeom prst="rect">
                <a:avLst/>
              </a:prstGeom>
              <a:blipFill rotWithShape="1">
                <a:blip r:embed="rId4"/>
                <a:stretch>
                  <a:fillRect l="-310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9070" y="1620982"/>
                <a:ext cx="20078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/>
                  <a:t>If: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70" y="1620982"/>
                <a:ext cx="200785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486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>
            <a:off x="2327566" y="1852551"/>
            <a:ext cx="581889" cy="118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218709" y="2470068"/>
            <a:ext cx="619494" cy="217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80707" y="1591294"/>
            <a:ext cx="156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function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931226" y="2040577"/>
            <a:ext cx="2365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gradient function (formula for the gradient, in terms of x)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3352800"/>
                <a:ext cx="427511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Find the gradient of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at the coordinate (3,9)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352800"/>
                <a:ext cx="4275117" cy="646331"/>
              </a:xfrm>
              <a:prstGeom prst="rect">
                <a:avLst/>
              </a:prstGeom>
              <a:blipFill>
                <a:blip r:embed="rId6"/>
                <a:stretch>
                  <a:fillRect t="-3774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339934" y="4116779"/>
                <a:ext cx="1150380" cy="6774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934" y="4116779"/>
                <a:ext cx="1150380" cy="6774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349830" y="4957948"/>
                <a:ext cx="1360629" cy="6774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=2(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830" y="4957948"/>
                <a:ext cx="1360629" cy="6774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704111" y="5858493"/>
                <a:ext cx="6486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/>
                        </a:rPr>
                        <m:t>6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111" y="5858493"/>
                <a:ext cx="648639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87"/>
          <p:cNvSpPr/>
          <p:nvPr/>
        </p:nvSpPr>
        <p:spPr>
          <a:xfrm>
            <a:off x="2589810" y="4613567"/>
            <a:ext cx="283030" cy="734290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2825337" y="4694713"/>
            <a:ext cx="2256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x-coordinate at this point is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1" name="Arc 90"/>
          <p:cNvSpPr/>
          <p:nvPr/>
        </p:nvSpPr>
        <p:spPr>
          <a:xfrm>
            <a:off x="2599707" y="5371608"/>
            <a:ext cx="283030" cy="734290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2811483" y="5583383"/>
            <a:ext cx="1474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it!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629400" y="4419600"/>
            <a:ext cx="152400" cy="152400"/>
            <a:chOff x="5562600" y="2819400"/>
            <a:chExt cx="152400" cy="1524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53200" y="5181600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181600"/>
                <a:ext cx="37542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6705600" y="4495800"/>
            <a:ext cx="0" cy="609600"/>
          </a:xfrm>
          <a:prstGeom prst="line">
            <a:avLst/>
          </a:prstGeom>
          <a:ln w="381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80614" y="3733800"/>
            <a:ext cx="1981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The gradient at this exact point is 6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934200" y="4419600"/>
            <a:ext cx="685800" cy="76200"/>
          </a:xfrm>
          <a:prstGeom prst="straightConnector1">
            <a:avLst/>
          </a:prstGeom>
          <a:ln w="222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3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6" grpId="0"/>
      <p:bldP spid="15" grpId="0"/>
      <p:bldP spid="70" grpId="0"/>
      <p:bldP spid="18" grpId="0"/>
      <p:bldP spid="72" grpId="0"/>
      <p:bldP spid="73" grpId="0"/>
      <p:bldP spid="74" grpId="0"/>
      <p:bldP spid="88" grpId="0" animBg="1"/>
      <p:bldP spid="89" grpId="0"/>
      <p:bldP spid="91" grpId="0" animBg="1"/>
      <p:bldP spid="92" grpId="0"/>
      <p:bldP spid="26" grpId="0"/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236FA71-0332-4671-AF17-6E7BE6E5B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64F34A-6B96-4D02-8697-2AD84429D2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A2150E-0FFC-4A21-9575-59A9C2BE8AB5}">
  <ds:schemaRefs>
    <ds:schemaRef ds:uri="http://purl.org/dc/terms/"/>
    <ds:schemaRef ds:uri="78db98b4-7c56-4667-9532-fea666d1edab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697</TotalTime>
  <Words>1569</Words>
  <Application>Microsoft Office PowerPoint</Application>
  <PresentationFormat>On-screen Show (4:3)</PresentationFormat>
  <Paragraphs>184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133</cp:revision>
  <dcterms:created xsi:type="dcterms:W3CDTF">2017-08-14T15:35:38Z</dcterms:created>
  <dcterms:modified xsi:type="dcterms:W3CDTF">2021-03-22T11:34:40Z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