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BF664-B1CB-40D4-BA91-7250AF96608D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45B7A-A0F1-4F30-A2D0-F9DBB1018C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175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50021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A5002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66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image" Target="../media/image6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6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image" Target="../media/image65.png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19.wmf"/><Relationship Id="rId26" Type="http://schemas.openxmlformats.org/officeDocument/2006/relationships/image" Target="../media/image66.png"/><Relationship Id="rId3" Type="http://schemas.openxmlformats.org/officeDocument/2006/relationships/oleObject" Target="../embeddings/oleObject12.bin"/><Relationship Id="rId21" Type="http://schemas.openxmlformats.org/officeDocument/2006/relationships/oleObject" Target="../embeddings/oleObject21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9.bin"/><Relationship Id="rId25" Type="http://schemas.openxmlformats.org/officeDocument/2006/relationships/image" Target="../media/image6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6.bin"/><Relationship Id="rId24" Type="http://schemas.openxmlformats.org/officeDocument/2006/relationships/image" Target="../media/image22.wmf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23" Type="http://schemas.openxmlformats.org/officeDocument/2006/relationships/oleObject" Target="../embeddings/oleObject22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7.wmf"/><Relationship Id="rId22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65.png"/><Relationship Id="rId7" Type="http://schemas.openxmlformats.org/officeDocument/2006/relationships/image" Target="../media/image85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83.png"/><Relationship Id="rId10" Type="http://schemas.openxmlformats.org/officeDocument/2006/relationships/image" Target="../media/image88.png"/><Relationship Id="rId4" Type="http://schemas.openxmlformats.org/officeDocument/2006/relationships/image" Target="../media/image66.png"/><Relationship Id="rId9" Type="http://schemas.openxmlformats.org/officeDocument/2006/relationships/image" Target="../media/image8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EF88D2-8A79-4C94-BEEB-C9EE97687043}"/>
              </a:ext>
            </a:extLst>
          </p:cNvPr>
          <p:cNvSpPr/>
          <p:nvPr/>
        </p:nvSpPr>
        <p:spPr>
          <a:xfrm>
            <a:off x="1370834" y="2416926"/>
            <a:ext cx="6491201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10F</a:t>
            </a:r>
            <a:endParaRPr lang="ja-JP" altLang="en-US" sz="6000" b="1" dirty="0">
              <a:ln w="38100">
                <a:solidFill>
                  <a:schemeClr val="accent6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Lucida Handwriting" panose="030101010101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45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quadratic equations given in sin, cos or tan.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87233" y="2416628"/>
            <a:ext cx="266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u="sng" dirty="0">
                <a:latin typeface="Comic Sans MS" pitchFamily="66" charset="0"/>
              </a:rPr>
              <a:t>Solve the following equation</a:t>
            </a:r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>
            <p:extLst/>
          </p:nvPr>
        </p:nvGraphicFramePr>
        <p:xfrm>
          <a:off x="720633" y="2797628"/>
          <a:ext cx="163830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Equation" r:id="rId3" imgW="914400" imgH="203200" progId="Equation.DSMT4">
                  <p:embed/>
                </p:oleObj>
              </mc:Choice>
              <mc:Fallback>
                <p:oleObj name="Equation" r:id="rId3" imgW="914400" imgH="203200" progId="Equation.DSMT4">
                  <p:embed/>
                  <p:pic>
                    <p:nvPicPr>
                      <p:cNvPr id="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633" y="2797628"/>
                        <a:ext cx="163830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>
            <p:extLst/>
          </p:nvPr>
        </p:nvGraphicFramePr>
        <p:xfrm>
          <a:off x="492033" y="3331028"/>
          <a:ext cx="1843088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Equation" r:id="rId5" imgW="1028254" imgH="203112" progId="Equation.DSMT4">
                  <p:embed/>
                </p:oleObj>
              </mc:Choice>
              <mc:Fallback>
                <p:oleObj name="Equation" r:id="rId5" imgW="1028254" imgH="203112" progId="Equation.DSMT4">
                  <p:embed/>
                  <p:pic>
                    <p:nvPicPr>
                      <p:cNvPr id="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033" y="3331028"/>
                        <a:ext cx="1843088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"/>
          <p:cNvGraphicFramePr>
            <a:graphicFrameLocks noChangeAspect="1"/>
          </p:cNvGraphicFramePr>
          <p:nvPr>
            <p:extLst/>
          </p:nvPr>
        </p:nvGraphicFramePr>
        <p:xfrm>
          <a:off x="796833" y="3864428"/>
          <a:ext cx="150177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Equation" r:id="rId7" imgW="837836" imgH="177723" progId="Equation.DSMT4">
                  <p:embed/>
                </p:oleObj>
              </mc:Choice>
              <mc:Fallback>
                <p:oleObj name="Equation" r:id="rId7" imgW="837836" imgH="177723" progId="Equation.DSMT4">
                  <p:embed/>
                  <p:pic>
                    <p:nvPicPr>
                      <p:cNvPr id="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833" y="3864428"/>
                        <a:ext cx="150177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c 11"/>
          <p:cNvSpPr>
            <a:spLocks/>
          </p:cNvSpPr>
          <p:nvPr/>
        </p:nvSpPr>
        <p:spPr bwMode="auto">
          <a:xfrm>
            <a:off x="2397033" y="3026228"/>
            <a:ext cx="228600" cy="457200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Arc 12"/>
          <p:cNvSpPr>
            <a:spLocks/>
          </p:cNvSpPr>
          <p:nvPr/>
        </p:nvSpPr>
        <p:spPr bwMode="auto">
          <a:xfrm>
            <a:off x="2397033" y="3559628"/>
            <a:ext cx="228600" cy="457200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625633" y="3102428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2549433" y="3407228"/>
            <a:ext cx="18288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Work out what value would make either bracket 0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724400" y="2416628"/>
            <a:ext cx="266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u="sng" dirty="0">
                <a:latin typeface="Comic Sans MS" pitchFamily="66" charset="0"/>
              </a:rPr>
              <a:t>Solve the following Equation</a:t>
            </a:r>
          </a:p>
        </p:txBody>
      </p:sp>
      <p:graphicFrame>
        <p:nvGraphicFramePr>
          <p:cNvPr id="14" name="Object 6"/>
          <p:cNvGraphicFramePr>
            <a:graphicFrameLocks noChangeAspect="1"/>
          </p:cNvGraphicFramePr>
          <p:nvPr>
            <p:extLst/>
          </p:nvPr>
        </p:nvGraphicFramePr>
        <p:xfrm>
          <a:off x="4724400" y="2797628"/>
          <a:ext cx="234315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Equation" r:id="rId9" imgW="1307532" imgH="203112" progId="Equation.DSMT4">
                  <p:embed/>
                </p:oleObj>
              </mc:Choice>
              <mc:Fallback>
                <p:oleObj name="Equation" r:id="rId9" imgW="1307532" imgH="203112" progId="Equation.DSMT4">
                  <p:embed/>
                  <p:pic>
                    <p:nvPicPr>
                      <p:cNvPr id="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797628"/>
                        <a:ext cx="234315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>
            <p:extLst/>
          </p:nvPr>
        </p:nvGraphicFramePr>
        <p:xfrm>
          <a:off x="4495800" y="3331028"/>
          <a:ext cx="2570163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Equation" r:id="rId11" imgW="1435100" imgH="203200" progId="Equation.DSMT4">
                  <p:embed/>
                </p:oleObj>
              </mc:Choice>
              <mc:Fallback>
                <p:oleObj name="Equation" r:id="rId11" imgW="1435100" imgH="203200" progId="Equation.DSMT4">
                  <p:embed/>
                  <p:pic>
                    <p:nvPicPr>
                      <p:cNvPr id="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331028"/>
                        <a:ext cx="2570163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>
            <p:extLst/>
          </p:nvPr>
        </p:nvGraphicFramePr>
        <p:xfrm>
          <a:off x="4800600" y="3864428"/>
          <a:ext cx="22288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Equation" r:id="rId13" imgW="1244060" imgH="177723" progId="Equation.DSMT4">
                  <p:embed/>
                </p:oleObj>
              </mc:Choice>
              <mc:Fallback>
                <p:oleObj name="Equation" r:id="rId13" imgW="1244060" imgH="177723" progId="Equation.DSMT4">
                  <p:embed/>
                  <p:pic>
                    <p:nvPicPr>
                      <p:cNvPr id="1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864428"/>
                        <a:ext cx="222885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Arc 9"/>
          <p:cNvSpPr>
            <a:spLocks/>
          </p:cNvSpPr>
          <p:nvPr/>
        </p:nvSpPr>
        <p:spPr bwMode="auto">
          <a:xfrm>
            <a:off x="7162800" y="3026228"/>
            <a:ext cx="228600" cy="457200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Arc 10"/>
          <p:cNvSpPr>
            <a:spLocks/>
          </p:cNvSpPr>
          <p:nvPr/>
        </p:nvSpPr>
        <p:spPr bwMode="auto">
          <a:xfrm>
            <a:off x="7162800" y="3559628"/>
            <a:ext cx="228600" cy="457200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7391400" y="3102428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7315200" y="3407228"/>
            <a:ext cx="18288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Work out what value would make either bracket 0</a:t>
            </a:r>
          </a:p>
        </p:txBody>
      </p:sp>
      <p:sp>
        <p:nvSpPr>
          <p:cNvPr id="21" name="Line 13"/>
          <p:cNvSpPr>
            <a:spLocks noChangeShapeType="1"/>
          </p:cNvSpPr>
          <p:nvPr/>
        </p:nvSpPr>
        <p:spPr bwMode="auto">
          <a:xfrm>
            <a:off x="4724400" y="500742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>
            <a:off x="4724400" y="5312228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>
            <a:off x="5410200" y="523602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>
            <a:off x="6096000" y="523602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Line 17"/>
          <p:cNvSpPr>
            <a:spLocks noChangeShapeType="1"/>
          </p:cNvSpPr>
          <p:nvPr/>
        </p:nvSpPr>
        <p:spPr bwMode="auto">
          <a:xfrm>
            <a:off x="6781800" y="523602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>
            <a:off x="7467600" y="523602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Arc 19"/>
          <p:cNvSpPr>
            <a:spLocks/>
          </p:cNvSpPr>
          <p:nvPr/>
        </p:nvSpPr>
        <p:spPr bwMode="auto">
          <a:xfrm flipV="1">
            <a:off x="6781800" y="4702628"/>
            <a:ext cx="698500" cy="914400"/>
          </a:xfrm>
          <a:custGeom>
            <a:avLst/>
            <a:gdLst>
              <a:gd name="T0" fmla="*/ 0 w 16484"/>
              <a:gd name="T1" fmla="*/ 0 h 21600"/>
              <a:gd name="T2" fmla="*/ 29598535 w 16484"/>
              <a:gd name="T3" fmla="*/ 13693521 h 21600"/>
              <a:gd name="T4" fmla="*/ 0 w 1648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84" h="21600" fill="none" extrusionOk="0">
                <a:moveTo>
                  <a:pt x="-1" y="0"/>
                </a:moveTo>
                <a:cubicBezTo>
                  <a:pt x="6350" y="0"/>
                  <a:pt x="12379" y="2794"/>
                  <a:pt x="16483" y="7641"/>
                </a:cubicBezTo>
              </a:path>
              <a:path w="16484" h="21600" stroke="0" extrusionOk="0">
                <a:moveTo>
                  <a:pt x="-1" y="0"/>
                </a:moveTo>
                <a:cubicBezTo>
                  <a:pt x="6350" y="0"/>
                  <a:pt x="12379" y="2794"/>
                  <a:pt x="16483" y="764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5257800" y="5388428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90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29" name="Line 21"/>
          <p:cNvSpPr>
            <a:spLocks noChangeShapeType="1"/>
          </p:cNvSpPr>
          <p:nvPr/>
        </p:nvSpPr>
        <p:spPr bwMode="auto">
          <a:xfrm flipV="1">
            <a:off x="4724400" y="4626428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5181600" y="4702628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90</a:t>
            </a:r>
            <a:endParaRPr lang="el-GR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7620000" y="5159828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Sin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4419600" y="485502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3" name="Arc 25"/>
          <p:cNvSpPr>
            <a:spLocks/>
          </p:cNvSpPr>
          <p:nvPr/>
        </p:nvSpPr>
        <p:spPr bwMode="auto">
          <a:xfrm flipH="1">
            <a:off x="4724400" y="5007428"/>
            <a:ext cx="708025" cy="914400"/>
          </a:xfrm>
          <a:custGeom>
            <a:avLst/>
            <a:gdLst>
              <a:gd name="T0" fmla="*/ 0 w 16744"/>
              <a:gd name="T1" fmla="*/ 19727 h 21600"/>
              <a:gd name="T2" fmla="*/ 29939047 w 16744"/>
              <a:gd name="T3" fmla="*/ 12827931 h 21600"/>
              <a:gd name="T4" fmla="*/ 1219466 w 1674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44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08" y="0"/>
                  <a:pt x="12647" y="2601"/>
                  <a:pt x="16744" y="7157"/>
                </a:cubicBezTo>
              </a:path>
              <a:path w="16744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08" y="0"/>
                  <a:pt x="12647" y="2601"/>
                  <a:pt x="16744" y="7157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" name="Arc 26"/>
          <p:cNvSpPr>
            <a:spLocks/>
          </p:cNvSpPr>
          <p:nvPr/>
        </p:nvSpPr>
        <p:spPr bwMode="auto">
          <a:xfrm flipH="1" flipV="1">
            <a:off x="6096000" y="4702628"/>
            <a:ext cx="687388" cy="914400"/>
          </a:xfrm>
          <a:custGeom>
            <a:avLst/>
            <a:gdLst>
              <a:gd name="T0" fmla="*/ 0 w 16235"/>
              <a:gd name="T1" fmla="*/ 8975 h 21600"/>
              <a:gd name="T2" fmla="*/ 29103927 w 16235"/>
              <a:gd name="T3" fmla="*/ 12292076 h 21600"/>
              <a:gd name="T4" fmla="*/ 801325 w 16235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5" h="21600" fill="none" extrusionOk="0">
                <a:moveTo>
                  <a:pt x="-1" y="4"/>
                </a:moveTo>
                <a:cubicBezTo>
                  <a:pt x="148" y="1"/>
                  <a:pt x="297" y="-1"/>
                  <a:pt x="447" y="0"/>
                </a:cubicBezTo>
                <a:cubicBezTo>
                  <a:pt x="6432" y="0"/>
                  <a:pt x="12150" y="2483"/>
                  <a:pt x="16235" y="6858"/>
                </a:cubicBezTo>
              </a:path>
              <a:path w="16235" h="21600" stroke="0" extrusionOk="0">
                <a:moveTo>
                  <a:pt x="-1" y="4"/>
                </a:moveTo>
                <a:cubicBezTo>
                  <a:pt x="148" y="1"/>
                  <a:pt x="297" y="-1"/>
                  <a:pt x="447" y="0"/>
                </a:cubicBezTo>
                <a:cubicBezTo>
                  <a:pt x="6432" y="0"/>
                  <a:pt x="12150" y="2483"/>
                  <a:pt x="16235" y="6858"/>
                </a:cubicBezTo>
                <a:lnTo>
                  <a:pt x="447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" name="Arc 27"/>
          <p:cNvSpPr>
            <a:spLocks/>
          </p:cNvSpPr>
          <p:nvPr/>
        </p:nvSpPr>
        <p:spPr bwMode="auto">
          <a:xfrm>
            <a:off x="5410200" y="5007428"/>
            <a:ext cx="685800" cy="914400"/>
          </a:xfrm>
          <a:custGeom>
            <a:avLst/>
            <a:gdLst>
              <a:gd name="T0" fmla="*/ 0 w 16484"/>
              <a:gd name="T1" fmla="*/ 19727 h 21600"/>
              <a:gd name="T2" fmla="*/ 28532009 w 16484"/>
              <a:gd name="T3" fmla="*/ 12318958 h 21600"/>
              <a:gd name="T4" fmla="*/ 1180471 w 1648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84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74" y="0"/>
                  <a:pt x="12398" y="2489"/>
                  <a:pt x="16484" y="6873"/>
                </a:cubicBezTo>
              </a:path>
              <a:path w="16484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74" y="0"/>
                  <a:pt x="12398" y="2489"/>
                  <a:pt x="16484" y="6873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6553200" y="5388428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270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7239000" y="5388428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360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5867400" y="5388428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180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4419600" y="447402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0" name="Line 32"/>
          <p:cNvSpPr>
            <a:spLocks noChangeShapeType="1"/>
          </p:cNvSpPr>
          <p:nvPr/>
        </p:nvSpPr>
        <p:spPr bwMode="auto">
          <a:xfrm flipV="1">
            <a:off x="4724400" y="5007428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973584" y="5255263"/>
            <a:ext cx="2743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Sin</a:t>
            </a:r>
            <a:r>
              <a:rPr lang="el-GR" altLang="en-US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= 2 has no solutions</a:t>
            </a:r>
            <a:endParaRPr lang="el-GR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973584" y="5636263"/>
            <a:ext cx="2743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Sin</a:t>
            </a:r>
            <a:r>
              <a:rPr lang="el-GR" altLang="en-US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= 1 has 1 solution</a:t>
            </a:r>
            <a:endParaRPr lang="el-GR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Line 37"/>
          <p:cNvSpPr>
            <a:spLocks noChangeShapeType="1"/>
          </p:cNvSpPr>
          <p:nvPr/>
        </p:nvSpPr>
        <p:spPr bwMode="auto">
          <a:xfrm flipH="1">
            <a:off x="3488924" y="4715205"/>
            <a:ext cx="909222" cy="68241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 flipH="1">
            <a:off x="3462292" y="5096205"/>
            <a:ext cx="935854" cy="700914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45" name="Object 39"/>
          <p:cNvGraphicFramePr>
            <a:graphicFrameLocks noChangeAspect="1"/>
          </p:cNvGraphicFramePr>
          <p:nvPr>
            <p:extLst/>
          </p:nvPr>
        </p:nvGraphicFramePr>
        <p:xfrm>
          <a:off x="5715000" y="5998028"/>
          <a:ext cx="762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Equation" r:id="rId15" imgW="469696" imgH="203112" progId="Equation.DSMT4">
                  <p:embed/>
                </p:oleObj>
              </mc:Choice>
              <mc:Fallback>
                <p:oleObj name="Equation" r:id="rId15" imgW="469696" imgH="203112" progId="Equation.DSMT4">
                  <p:embed/>
                  <p:pic>
                    <p:nvPicPr>
                      <p:cNvPr id="45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998028"/>
                        <a:ext cx="7620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17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blipFill>
                <a:blip r:embed="rId18"/>
                <a:stretch>
                  <a:fillRect l="-1846" r="-1538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551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 animBg="1"/>
      <p:bldP spid="11" grpId="0"/>
      <p:bldP spid="12" grpId="0"/>
      <p:bldP spid="13" grpId="0"/>
      <p:bldP spid="17" grpId="0" animBg="1"/>
      <p:bldP spid="18" grpId="0" animBg="1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 animBg="1"/>
      <p:bldP spid="30" grpId="0"/>
      <p:bldP spid="31" grpId="0"/>
      <p:bldP spid="32" grpId="0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  <p:bldP spid="40" grpId="0" animBg="1"/>
      <p:bldP spid="42" grpId="0"/>
      <p:bldP spid="43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quadratic equations given in sin, cos or tan.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548640" y="2268583"/>
            <a:ext cx="266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u="sng" dirty="0">
                <a:latin typeface="Comic Sans MS" pitchFamily="66" charset="0"/>
              </a:rPr>
              <a:t>Solve the following equation</a:t>
            </a:r>
          </a:p>
        </p:txBody>
      </p:sp>
      <p:graphicFrame>
        <p:nvGraphicFramePr>
          <p:cNvPr id="47" name="Object 6"/>
          <p:cNvGraphicFramePr>
            <a:graphicFrameLocks noChangeAspect="1"/>
          </p:cNvGraphicFramePr>
          <p:nvPr>
            <p:extLst/>
          </p:nvPr>
        </p:nvGraphicFramePr>
        <p:xfrm>
          <a:off x="472440" y="2649583"/>
          <a:ext cx="245745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Equation" r:id="rId3" imgW="1371600" imgH="203200" progId="Equation.DSMT4">
                  <p:embed/>
                </p:oleObj>
              </mc:Choice>
              <mc:Fallback>
                <p:oleObj name="Equation" r:id="rId3" imgW="1371600" imgH="203200" progId="Equation.DSMT4">
                  <p:embed/>
                  <p:pic>
                    <p:nvPicPr>
                      <p:cNvPr id="4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" y="2649583"/>
                        <a:ext cx="245745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7"/>
          <p:cNvGraphicFramePr>
            <a:graphicFrameLocks noChangeAspect="1"/>
          </p:cNvGraphicFramePr>
          <p:nvPr>
            <p:extLst/>
          </p:nvPr>
        </p:nvGraphicFramePr>
        <p:xfrm>
          <a:off x="167640" y="3182983"/>
          <a:ext cx="2820988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Equation" r:id="rId5" imgW="1574800" imgH="203200" progId="Equation.DSMT4">
                  <p:embed/>
                </p:oleObj>
              </mc:Choice>
              <mc:Fallback>
                <p:oleObj name="Equation" r:id="rId5" imgW="1574800" imgH="203200" progId="Equation.DSMT4">
                  <p:embed/>
                  <p:pic>
                    <p:nvPicPr>
                      <p:cNvPr id="4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" y="3182983"/>
                        <a:ext cx="2820988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8"/>
          <p:cNvGraphicFramePr>
            <a:graphicFrameLocks noChangeAspect="1"/>
          </p:cNvGraphicFramePr>
          <p:nvPr>
            <p:extLst/>
          </p:nvPr>
        </p:nvGraphicFramePr>
        <p:xfrm>
          <a:off x="167640" y="3716383"/>
          <a:ext cx="27527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Equation" r:id="rId7" imgW="1536033" imgH="177723" progId="Equation.DSMT4">
                  <p:embed/>
                </p:oleObj>
              </mc:Choice>
              <mc:Fallback>
                <p:oleObj name="Equation" r:id="rId7" imgW="1536033" imgH="177723" progId="Equation.DSMT4">
                  <p:embed/>
                  <p:pic>
                    <p:nvPicPr>
                      <p:cNvPr id="4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" y="3716383"/>
                        <a:ext cx="27527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Arc 9"/>
          <p:cNvSpPr>
            <a:spLocks/>
          </p:cNvSpPr>
          <p:nvPr/>
        </p:nvSpPr>
        <p:spPr bwMode="auto">
          <a:xfrm>
            <a:off x="2987040" y="2878183"/>
            <a:ext cx="228600" cy="457200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" name="Arc 10"/>
          <p:cNvSpPr>
            <a:spLocks/>
          </p:cNvSpPr>
          <p:nvPr/>
        </p:nvSpPr>
        <p:spPr bwMode="auto">
          <a:xfrm>
            <a:off x="2987040" y="3411583"/>
            <a:ext cx="228600" cy="457200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Text Box 11"/>
          <p:cNvSpPr txBox="1">
            <a:spLocks noChangeArrowheads="1"/>
          </p:cNvSpPr>
          <p:nvPr/>
        </p:nvSpPr>
        <p:spPr bwMode="auto">
          <a:xfrm>
            <a:off x="3215640" y="2954383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53" name="Text Box 12"/>
          <p:cNvSpPr txBox="1">
            <a:spLocks noChangeArrowheads="1"/>
          </p:cNvSpPr>
          <p:nvPr/>
        </p:nvSpPr>
        <p:spPr bwMode="auto">
          <a:xfrm>
            <a:off x="3139440" y="3259183"/>
            <a:ext cx="18288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Work out what value would make either bracket 0</a:t>
            </a:r>
          </a:p>
        </p:txBody>
      </p:sp>
      <p:sp>
        <p:nvSpPr>
          <p:cNvPr id="54" name="Line 13"/>
          <p:cNvSpPr>
            <a:spLocks noChangeShapeType="1"/>
          </p:cNvSpPr>
          <p:nvPr/>
        </p:nvSpPr>
        <p:spPr bwMode="auto">
          <a:xfrm>
            <a:off x="472440" y="478318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Line 14"/>
          <p:cNvSpPr>
            <a:spLocks noChangeShapeType="1"/>
          </p:cNvSpPr>
          <p:nvPr/>
        </p:nvSpPr>
        <p:spPr bwMode="auto">
          <a:xfrm>
            <a:off x="472440" y="5087983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" name="Line 15"/>
          <p:cNvSpPr>
            <a:spLocks noChangeShapeType="1"/>
          </p:cNvSpPr>
          <p:nvPr/>
        </p:nvSpPr>
        <p:spPr bwMode="auto">
          <a:xfrm>
            <a:off x="1158240" y="501178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" name="Line 16"/>
          <p:cNvSpPr>
            <a:spLocks noChangeShapeType="1"/>
          </p:cNvSpPr>
          <p:nvPr/>
        </p:nvSpPr>
        <p:spPr bwMode="auto">
          <a:xfrm>
            <a:off x="1844040" y="501178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2529840" y="501178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" name="Line 18"/>
          <p:cNvSpPr>
            <a:spLocks noChangeShapeType="1"/>
          </p:cNvSpPr>
          <p:nvPr/>
        </p:nvSpPr>
        <p:spPr bwMode="auto">
          <a:xfrm>
            <a:off x="3215640" y="501178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" name="Arc 19"/>
          <p:cNvSpPr>
            <a:spLocks/>
          </p:cNvSpPr>
          <p:nvPr/>
        </p:nvSpPr>
        <p:spPr bwMode="auto">
          <a:xfrm flipV="1">
            <a:off x="1844040" y="4478383"/>
            <a:ext cx="698500" cy="914400"/>
          </a:xfrm>
          <a:custGeom>
            <a:avLst/>
            <a:gdLst>
              <a:gd name="T0" fmla="*/ 0 w 16484"/>
              <a:gd name="T1" fmla="*/ 0 h 21600"/>
              <a:gd name="T2" fmla="*/ 29598535 w 16484"/>
              <a:gd name="T3" fmla="*/ 13693521 h 21600"/>
              <a:gd name="T4" fmla="*/ 0 w 1648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84" h="21600" fill="none" extrusionOk="0">
                <a:moveTo>
                  <a:pt x="-1" y="0"/>
                </a:moveTo>
                <a:cubicBezTo>
                  <a:pt x="6350" y="0"/>
                  <a:pt x="12379" y="2794"/>
                  <a:pt x="16483" y="7641"/>
                </a:cubicBezTo>
              </a:path>
              <a:path w="16484" h="21600" stroke="0" extrusionOk="0">
                <a:moveTo>
                  <a:pt x="-1" y="0"/>
                </a:moveTo>
                <a:cubicBezTo>
                  <a:pt x="6350" y="0"/>
                  <a:pt x="12379" y="2794"/>
                  <a:pt x="16483" y="764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" name="Text Box 20"/>
          <p:cNvSpPr txBox="1">
            <a:spLocks noChangeArrowheads="1"/>
          </p:cNvSpPr>
          <p:nvPr/>
        </p:nvSpPr>
        <p:spPr bwMode="auto">
          <a:xfrm>
            <a:off x="1005840" y="5164183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90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62" name="Line 21"/>
          <p:cNvSpPr>
            <a:spLocks noChangeShapeType="1"/>
          </p:cNvSpPr>
          <p:nvPr/>
        </p:nvSpPr>
        <p:spPr bwMode="auto">
          <a:xfrm flipV="1">
            <a:off x="396240" y="4783183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Text Box 22"/>
          <p:cNvSpPr txBox="1">
            <a:spLocks noChangeArrowheads="1"/>
          </p:cNvSpPr>
          <p:nvPr/>
        </p:nvSpPr>
        <p:spPr bwMode="auto">
          <a:xfrm>
            <a:off x="320040" y="4478383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0</a:t>
            </a:r>
            <a:endParaRPr lang="el-GR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4" name="Text Box 23"/>
          <p:cNvSpPr txBox="1">
            <a:spLocks noChangeArrowheads="1"/>
          </p:cNvSpPr>
          <p:nvPr/>
        </p:nvSpPr>
        <p:spPr bwMode="auto">
          <a:xfrm>
            <a:off x="3291840" y="4935583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Cos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65" name="Text Box 24"/>
          <p:cNvSpPr txBox="1">
            <a:spLocks noChangeArrowheads="1"/>
          </p:cNvSpPr>
          <p:nvPr/>
        </p:nvSpPr>
        <p:spPr bwMode="auto">
          <a:xfrm>
            <a:off x="-60960" y="5087983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-0.5</a:t>
            </a:r>
          </a:p>
        </p:txBody>
      </p:sp>
      <p:sp>
        <p:nvSpPr>
          <p:cNvPr id="66" name="Arc 25"/>
          <p:cNvSpPr>
            <a:spLocks/>
          </p:cNvSpPr>
          <p:nvPr/>
        </p:nvSpPr>
        <p:spPr bwMode="auto">
          <a:xfrm flipH="1">
            <a:off x="2529840" y="4783183"/>
            <a:ext cx="708025" cy="914400"/>
          </a:xfrm>
          <a:custGeom>
            <a:avLst/>
            <a:gdLst>
              <a:gd name="T0" fmla="*/ 0 w 16744"/>
              <a:gd name="T1" fmla="*/ 19727 h 21600"/>
              <a:gd name="T2" fmla="*/ 29939047 w 16744"/>
              <a:gd name="T3" fmla="*/ 12827931 h 21600"/>
              <a:gd name="T4" fmla="*/ 1219466 w 1674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44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08" y="0"/>
                  <a:pt x="12647" y="2601"/>
                  <a:pt x="16744" y="7157"/>
                </a:cubicBezTo>
              </a:path>
              <a:path w="16744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08" y="0"/>
                  <a:pt x="12647" y="2601"/>
                  <a:pt x="16744" y="7157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" name="Arc 26"/>
          <p:cNvSpPr>
            <a:spLocks/>
          </p:cNvSpPr>
          <p:nvPr/>
        </p:nvSpPr>
        <p:spPr bwMode="auto">
          <a:xfrm flipH="1" flipV="1">
            <a:off x="1158240" y="4478383"/>
            <a:ext cx="687388" cy="914400"/>
          </a:xfrm>
          <a:custGeom>
            <a:avLst/>
            <a:gdLst>
              <a:gd name="T0" fmla="*/ 0 w 16235"/>
              <a:gd name="T1" fmla="*/ 8975 h 21600"/>
              <a:gd name="T2" fmla="*/ 29103927 w 16235"/>
              <a:gd name="T3" fmla="*/ 12292076 h 21600"/>
              <a:gd name="T4" fmla="*/ 801325 w 16235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5" h="21600" fill="none" extrusionOk="0">
                <a:moveTo>
                  <a:pt x="-1" y="4"/>
                </a:moveTo>
                <a:cubicBezTo>
                  <a:pt x="148" y="1"/>
                  <a:pt x="297" y="-1"/>
                  <a:pt x="447" y="0"/>
                </a:cubicBezTo>
                <a:cubicBezTo>
                  <a:pt x="6432" y="0"/>
                  <a:pt x="12150" y="2483"/>
                  <a:pt x="16235" y="6858"/>
                </a:cubicBezTo>
              </a:path>
              <a:path w="16235" h="21600" stroke="0" extrusionOk="0">
                <a:moveTo>
                  <a:pt x="-1" y="4"/>
                </a:moveTo>
                <a:cubicBezTo>
                  <a:pt x="148" y="1"/>
                  <a:pt x="297" y="-1"/>
                  <a:pt x="447" y="0"/>
                </a:cubicBezTo>
                <a:cubicBezTo>
                  <a:pt x="6432" y="0"/>
                  <a:pt x="12150" y="2483"/>
                  <a:pt x="16235" y="6858"/>
                </a:cubicBezTo>
                <a:lnTo>
                  <a:pt x="447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" name="Arc 27"/>
          <p:cNvSpPr>
            <a:spLocks/>
          </p:cNvSpPr>
          <p:nvPr/>
        </p:nvSpPr>
        <p:spPr bwMode="auto">
          <a:xfrm>
            <a:off x="472440" y="4783183"/>
            <a:ext cx="685800" cy="914400"/>
          </a:xfrm>
          <a:custGeom>
            <a:avLst/>
            <a:gdLst>
              <a:gd name="T0" fmla="*/ 0 w 16484"/>
              <a:gd name="T1" fmla="*/ 19727 h 21600"/>
              <a:gd name="T2" fmla="*/ 28532009 w 16484"/>
              <a:gd name="T3" fmla="*/ 12318958 h 21600"/>
              <a:gd name="T4" fmla="*/ 1180471 w 1648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84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74" y="0"/>
                  <a:pt x="12398" y="2489"/>
                  <a:pt x="16484" y="6873"/>
                </a:cubicBezTo>
              </a:path>
              <a:path w="16484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74" y="0"/>
                  <a:pt x="12398" y="2489"/>
                  <a:pt x="16484" y="6873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" name="Text Box 28"/>
          <p:cNvSpPr txBox="1">
            <a:spLocks noChangeArrowheads="1"/>
          </p:cNvSpPr>
          <p:nvPr/>
        </p:nvSpPr>
        <p:spPr bwMode="auto">
          <a:xfrm>
            <a:off x="2301240" y="5164183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270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70" name="Text Box 29"/>
          <p:cNvSpPr txBox="1">
            <a:spLocks noChangeArrowheads="1"/>
          </p:cNvSpPr>
          <p:nvPr/>
        </p:nvSpPr>
        <p:spPr bwMode="auto">
          <a:xfrm>
            <a:off x="2910840" y="5164183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360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71" name="Text Box 30"/>
          <p:cNvSpPr txBox="1">
            <a:spLocks noChangeArrowheads="1"/>
          </p:cNvSpPr>
          <p:nvPr/>
        </p:nvSpPr>
        <p:spPr bwMode="auto">
          <a:xfrm>
            <a:off x="1615440" y="5164183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180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72" name="Text Box 31"/>
          <p:cNvSpPr txBox="1">
            <a:spLocks noChangeArrowheads="1"/>
          </p:cNvSpPr>
          <p:nvPr/>
        </p:nvSpPr>
        <p:spPr bwMode="auto">
          <a:xfrm>
            <a:off x="91440" y="4630783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73" name="Line 32"/>
          <p:cNvSpPr>
            <a:spLocks noChangeShapeType="1"/>
          </p:cNvSpPr>
          <p:nvPr/>
        </p:nvSpPr>
        <p:spPr bwMode="auto">
          <a:xfrm flipV="1">
            <a:off x="472440" y="5240383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4" name="Text Box 33"/>
          <p:cNvSpPr txBox="1">
            <a:spLocks noChangeArrowheads="1"/>
          </p:cNvSpPr>
          <p:nvPr/>
        </p:nvSpPr>
        <p:spPr bwMode="auto">
          <a:xfrm>
            <a:off x="5349240" y="4630783"/>
            <a:ext cx="2743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l-GR" altLang="en-US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= 1 has 2 solutions</a:t>
            </a:r>
            <a:endParaRPr lang="el-GR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5" name="Text Box 34"/>
          <p:cNvSpPr txBox="1">
            <a:spLocks noChangeArrowheads="1"/>
          </p:cNvSpPr>
          <p:nvPr/>
        </p:nvSpPr>
        <p:spPr bwMode="auto">
          <a:xfrm>
            <a:off x="5501640" y="5087983"/>
            <a:ext cx="2743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l-GR" altLang="en-US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= -0.5 has 2 solutions</a:t>
            </a:r>
            <a:endParaRPr lang="el-GR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6" name="Line 35"/>
          <p:cNvSpPr>
            <a:spLocks noChangeShapeType="1"/>
          </p:cNvSpPr>
          <p:nvPr/>
        </p:nvSpPr>
        <p:spPr bwMode="auto">
          <a:xfrm flipH="1">
            <a:off x="4282440" y="4783183"/>
            <a:ext cx="1295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7" name="Line 36"/>
          <p:cNvSpPr>
            <a:spLocks noChangeShapeType="1"/>
          </p:cNvSpPr>
          <p:nvPr/>
        </p:nvSpPr>
        <p:spPr bwMode="auto">
          <a:xfrm flipH="1">
            <a:off x="4282440" y="5240383"/>
            <a:ext cx="1295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78" name="Object 37"/>
          <p:cNvGraphicFramePr>
            <a:graphicFrameLocks noChangeAspect="1"/>
          </p:cNvGraphicFramePr>
          <p:nvPr>
            <p:extLst/>
          </p:nvPr>
        </p:nvGraphicFramePr>
        <p:xfrm>
          <a:off x="624840" y="5926183"/>
          <a:ext cx="23891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Equation" r:id="rId9" imgW="1473200" imgH="228600" progId="Equation.DSMT4">
                  <p:embed/>
                </p:oleObj>
              </mc:Choice>
              <mc:Fallback>
                <p:oleObj name="Equation" r:id="rId9" imgW="1473200" imgH="228600" progId="Equation.DSMT4">
                  <p:embed/>
                  <p:pic>
                    <p:nvPicPr>
                      <p:cNvPr id="78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" y="5926183"/>
                        <a:ext cx="2389188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Text Box 39"/>
          <p:cNvSpPr txBox="1">
            <a:spLocks noChangeArrowheads="1"/>
          </p:cNvSpPr>
          <p:nvPr/>
        </p:nvSpPr>
        <p:spPr bwMode="auto">
          <a:xfrm>
            <a:off x="2910840" y="4478383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360</a:t>
            </a:r>
            <a:endParaRPr lang="el-GR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1" name="Text Box 40"/>
          <p:cNvSpPr txBox="1">
            <a:spLocks noChangeArrowheads="1"/>
          </p:cNvSpPr>
          <p:nvPr/>
        </p:nvSpPr>
        <p:spPr bwMode="auto">
          <a:xfrm>
            <a:off x="1005840" y="5392783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120</a:t>
            </a:r>
            <a:endParaRPr lang="el-GR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2" name="Text Box 41"/>
          <p:cNvSpPr txBox="1">
            <a:spLocks noChangeArrowheads="1"/>
          </p:cNvSpPr>
          <p:nvPr/>
        </p:nvSpPr>
        <p:spPr bwMode="auto">
          <a:xfrm>
            <a:off x="1996440" y="5392783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240</a:t>
            </a:r>
            <a:endParaRPr lang="el-GR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3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11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4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blipFill>
                <a:blip r:embed="rId12"/>
                <a:stretch>
                  <a:fillRect l="-1846" r="-1538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338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/>
      <p:bldP spid="53" grpId="0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 animBg="1"/>
      <p:bldP spid="63" grpId="0"/>
      <p:bldP spid="64" grpId="0"/>
      <p:bldP spid="65" grpId="0"/>
      <p:bldP spid="66" grpId="0" animBg="1"/>
      <p:bldP spid="67" grpId="0" animBg="1"/>
      <p:bldP spid="68" grpId="0" animBg="1"/>
      <p:bldP spid="69" grpId="0"/>
      <p:bldP spid="70" grpId="0"/>
      <p:bldP spid="71" grpId="0"/>
      <p:bldP spid="72" grpId="0"/>
      <p:bldP spid="73" grpId="0" animBg="1"/>
      <p:bldP spid="74" grpId="0"/>
      <p:bldP spid="75" grpId="0"/>
      <p:bldP spid="76" grpId="0" animBg="1"/>
      <p:bldP spid="77" grpId="0" animBg="1"/>
      <p:bldP spid="80" grpId="0"/>
      <p:bldP spid="81" grpId="0"/>
      <p:bldP spid="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quadratic equations given in sin, cos or tan.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359228" y="2325189"/>
            <a:ext cx="2667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u="sng" dirty="0">
                <a:latin typeface="Comic Sans MS" pitchFamily="66" charset="0"/>
              </a:rPr>
              <a:t>Solve the following equation in the range 0 ≤ </a:t>
            </a:r>
            <a:r>
              <a:rPr lang="el-GR" altLang="en-US" sz="1400" b="1" u="sng" dirty="0">
                <a:latin typeface="Comic Sans MS" pitchFamily="66" charset="0"/>
              </a:rPr>
              <a:t>θ</a:t>
            </a:r>
            <a:r>
              <a:rPr lang="en-GB" altLang="en-US" sz="1400" b="1" u="sng" dirty="0">
                <a:latin typeface="Comic Sans MS" pitchFamily="66" charset="0"/>
              </a:rPr>
              <a:t> ≤ 360</a:t>
            </a:r>
          </a:p>
        </p:txBody>
      </p:sp>
      <p:graphicFrame>
        <p:nvGraphicFramePr>
          <p:cNvPr id="42" name="Object 6"/>
          <p:cNvGraphicFramePr>
            <a:graphicFrameLocks noChangeAspect="1"/>
          </p:cNvGraphicFramePr>
          <p:nvPr>
            <p:extLst/>
          </p:nvPr>
        </p:nvGraphicFramePr>
        <p:xfrm>
          <a:off x="511628" y="2858589"/>
          <a:ext cx="18208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Equation" r:id="rId3" imgW="1016000" imgH="241300" progId="Equation.DSMT4">
                  <p:embed/>
                </p:oleObj>
              </mc:Choice>
              <mc:Fallback>
                <p:oleObj name="Equation" r:id="rId3" imgW="1016000" imgH="241300" progId="Equation.DSMT4">
                  <p:embed/>
                  <p:pic>
                    <p:nvPicPr>
                      <p:cNvPr id="4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28" y="2858589"/>
                        <a:ext cx="182086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Arc 9"/>
          <p:cNvSpPr>
            <a:spLocks/>
          </p:cNvSpPr>
          <p:nvPr/>
        </p:nvSpPr>
        <p:spPr bwMode="auto">
          <a:xfrm>
            <a:off x="2569028" y="3087189"/>
            <a:ext cx="228600" cy="457200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2719251" y="2823754"/>
            <a:ext cx="199208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dirty="0">
                <a:solidFill>
                  <a:srgbClr val="FF0000"/>
                </a:solidFill>
                <a:latin typeface="Comic Sans MS" pitchFamily="66" charset="0"/>
              </a:rPr>
              <a:t>Square root both sides. On fractions root top and bottom separately. Can be positive or negative.</a:t>
            </a:r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435428" y="4230189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9" name="Line 14"/>
          <p:cNvSpPr>
            <a:spLocks noChangeShapeType="1"/>
          </p:cNvSpPr>
          <p:nvPr/>
        </p:nvSpPr>
        <p:spPr bwMode="auto">
          <a:xfrm>
            <a:off x="435428" y="4534989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" name="Line 15"/>
          <p:cNvSpPr>
            <a:spLocks noChangeShapeType="1"/>
          </p:cNvSpPr>
          <p:nvPr/>
        </p:nvSpPr>
        <p:spPr bwMode="auto">
          <a:xfrm>
            <a:off x="1121228" y="445878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4" name="Line 16"/>
          <p:cNvSpPr>
            <a:spLocks noChangeShapeType="1"/>
          </p:cNvSpPr>
          <p:nvPr/>
        </p:nvSpPr>
        <p:spPr bwMode="auto">
          <a:xfrm>
            <a:off x="1807028" y="445878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" name="Line 17"/>
          <p:cNvSpPr>
            <a:spLocks noChangeShapeType="1"/>
          </p:cNvSpPr>
          <p:nvPr/>
        </p:nvSpPr>
        <p:spPr bwMode="auto">
          <a:xfrm>
            <a:off x="2492828" y="445878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" name="Line 18"/>
          <p:cNvSpPr>
            <a:spLocks noChangeShapeType="1"/>
          </p:cNvSpPr>
          <p:nvPr/>
        </p:nvSpPr>
        <p:spPr bwMode="auto">
          <a:xfrm>
            <a:off x="3178628" y="4458789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7" name="Arc 19"/>
          <p:cNvSpPr>
            <a:spLocks/>
          </p:cNvSpPr>
          <p:nvPr/>
        </p:nvSpPr>
        <p:spPr bwMode="auto">
          <a:xfrm flipV="1">
            <a:off x="2492828" y="3925389"/>
            <a:ext cx="698500" cy="914400"/>
          </a:xfrm>
          <a:custGeom>
            <a:avLst/>
            <a:gdLst>
              <a:gd name="T0" fmla="*/ 0 w 16484"/>
              <a:gd name="T1" fmla="*/ 0 h 21600"/>
              <a:gd name="T2" fmla="*/ 29598535 w 16484"/>
              <a:gd name="T3" fmla="*/ 13693521 h 21600"/>
              <a:gd name="T4" fmla="*/ 0 w 1648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84" h="21600" fill="none" extrusionOk="0">
                <a:moveTo>
                  <a:pt x="-1" y="0"/>
                </a:moveTo>
                <a:cubicBezTo>
                  <a:pt x="6350" y="0"/>
                  <a:pt x="12379" y="2794"/>
                  <a:pt x="16483" y="7641"/>
                </a:cubicBezTo>
              </a:path>
              <a:path w="16484" h="21600" stroke="0" extrusionOk="0">
                <a:moveTo>
                  <a:pt x="-1" y="0"/>
                </a:moveTo>
                <a:cubicBezTo>
                  <a:pt x="6350" y="0"/>
                  <a:pt x="12379" y="2794"/>
                  <a:pt x="16483" y="764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" name="Text Box 20"/>
          <p:cNvSpPr txBox="1">
            <a:spLocks noChangeArrowheads="1"/>
          </p:cNvSpPr>
          <p:nvPr/>
        </p:nvSpPr>
        <p:spPr bwMode="auto">
          <a:xfrm>
            <a:off x="968828" y="4611189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90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89" name="Line 21"/>
          <p:cNvSpPr>
            <a:spLocks noChangeShapeType="1"/>
          </p:cNvSpPr>
          <p:nvPr/>
        </p:nvSpPr>
        <p:spPr bwMode="auto">
          <a:xfrm flipV="1">
            <a:off x="435428" y="4382589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0" name="Text Box 22"/>
          <p:cNvSpPr txBox="1">
            <a:spLocks noChangeArrowheads="1"/>
          </p:cNvSpPr>
          <p:nvPr/>
        </p:nvSpPr>
        <p:spPr bwMode="auto">
          <a:xfrm>
            <a:off x="-97972" y="4230189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baseline="30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altLang="en-US" sz="1400" b="1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sz="1400" b="1" baseline="-25000">
                <a:solidFill>
                  <a:srgbClr val="FF0000"/>
                </a:solidFill>
                <a:latin typeface="Comic Sans MS" pitchFamily="66" charset="0"/>
              </a:rPr>
              <a:t>√2</a:t>
            </a:r>
          </a:p>
        </p:txBody>
      </p:sp>
      <p:sp>
        <p:nvSpPr>
          <p:cNvPr id="91" name="Text Box 23"/>
          <p:cNvSpPr txBox="1">
            <a:spLocks noChangeArrowheads="1"/>
          </p:cNvSpPr>
          <p:nvPr/>
        </p:nvSpPr>
        <p:spPr bwMode="auto">
          <a:xfrm>
            <a:off x="3254828" y="4382589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Sin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92" name="Arc 25"/>
          <p:cNvSpPr>
            <a:spLocks/>
          </p:cNvSpPr>
          <p:nvPr/>
        </p:nvSpPr>
        <p:spPr bwMode="auto">
          <a:xfrm flipH="1">
            <a:off x="435428" y="4230189"/>
            <a:ext cx="708025" cy="914400"/>
          </a:xfrm>
          <a:custGeom>
            <a:avLst/>
            <a:gdLst>
              <a:gd name="T0" fmla="*/ 0 w 16744"/>
              <a:gd name="T1" fmla="*/ 19727 h 21600"/>
              <a:gd name="T2" fmla="*/ 29939047 w 16744"/>
              <a:gd name="T3" fmla="*/ 12827931 h 21600"/>
              <a:gd name="T4" fmla="*/ 1219466 w 1674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44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08" y="0"/>
                  <a:pt x="12647" y="2601"/>
                  <a:pt x="16744" y="7157"/>
                </a:cubicBezTo>
              </a:path>
              <a:path w="16744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08" y="0"/>
                  <a:pt x="12647" y="2601"/>
                  <a:pt x="16744" y="7157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" name="Arc 26"/>
          <p:cNvSpPr>
            <a:spLocks/>
          </p:cNvSpPr>
          <p:nvPr/>
        </p:nvSpPr>
        <p:spPr bwMode="auto">
          <a:xfrm flipH="1" flipV="1">
            <a:off x="1807028" y="3925389"/>
            <a:ext cx="687388" cy="914400"/>
          </a:xfrm>
          <a:custGeom>
            <a:avLst/>
            <a:gdLst>
              <a:gd name="T0" fmla="*/ 0 w 16235"/>
              <a:gd name="T1" fmla="*/ 8975 h 21600"/>
              <a:gd name="T2" fmla="*/ 29103927 w 16235"/>
              <a:gd name="T3" fmla="*/ 12292076 h 21600"/>
              <a:gd name="T4" fmla="*/ 801325 w 16235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5" h="21600" fill="none" extrusionOk="0">
                <a:moveTo>
                  <a:pt x="-1" y="4"/>
                </a:moveTo>
                <a:cubicBezTo>
                  <a:pt x="148" y="1"/>
                  <a:pt x="297" y="-1"/>
                  <a:pt x="447" y="0"/>
                </a:cubicBezTo>
                <a:cubicBezTo>
                  <a:pt x="6432" y="0"/>
                  <a:pt x="12150" y="2483"/>
                  <a:pt x="16235" y="6858"/>
                </a:cubicBezTo>
              </a:path>
              <a:path w="16235" h="21600" stroke="0" extrusionOk="0">
                <a:moveTo>
                  <a:pt x="-1" y="4"/>
                </a:moveTo>
                <a:cubicBezTo>
                  <a:pt x="148" y="1"/>
                  <a:pt x="297" y="-1"/>
                  <a:pt x="447" y="0"/>
                </a:cubicBezTo>
                <a:cubicBezTo>
                  <a:pt x="6432" y="0"/>
                  <a:pt x="12150" y="2483"/>
                  <a:pt x="16235" y="6858"/>
                </a:cubicBezTo>
                <a:lnTo>
                  <a:pt x="447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4" name="Arc 27"/>
          <p:cNvSpPr>
            <a:spLocks/>
          </p:cNvSpPr>
          <p:nvPr/>
        </p:nvSpPr>
        <p:spPr bwMode="auto">
          <a:xfrm>
            <a:off x="1121228" y="4230189"/>
            <a:ext cx="685800" cy="914400"/>
          </a:xfrm>
          <a:custGeom>
            <a:avLst/>
            <a:gdLst>
              <a:gd name="T0" fmla="*/ 0 w 16484"/>
              <a:gd name="T1" fmla="*/ 19727 h 21600"/>
              <a:gd name="T2" fmla="*/ 28532009 w 16484"/>
              <a:gd name="T3" fmla="*/ 12318958 h 21600"/>
              <a:gd name="T4" fmla="*/ 1180471 w 1648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84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74" y="0"/>
                  <a:pt x="12398" y="2489"/>
                  <a:pt x="16484" y="6873"/>
                </a:cubicBezTo>
              </a:path>
              <a:path w="16484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74" y="0"/>
                  <a:pt x="12398" y="2489"/>
                  <a:pt x="16484" y="6873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5" name="Text Box 28"/>
          <p:cNvSpPr txBox="1">
            <a:spLocks noChangeArrowheads="1"/>
          </p:cNvSpPr>
          <p:nvPr/>
        </p:nvSpPr>
        <p:spPr bwMode="auto">
          <a:xfrm>
            <a:off x="2264228" y="4611189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270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96" name="Text Box 29"/>
          <p:cNvSpPr txBox="1">
            <a:spLocks noChangeArrowheads="1"/>
          </p:cNvSpPr>
          <p:nvPr/>
        </p:nvSpPr>
        <p:spPr bwMode="auto">
          <a:xfrm>
            <a:off x="2873828" y="4611189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360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97" name="Text Box 30"/>
          <p:cNvSpPr txBox="1">
            <a:spLocks noChangeArrowheads="1"/>
          </p:cNvSpPr>
          <p:nvPr/>
        </p:nvSpPr>
        <p:spPr bwMode="auto">
          <a:xfrm>
            <a:off x="1578428" y="4611189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180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98" name="Text Box 31"/>
          <p:cNvSpPr txBox="1">
            <a:spLocks noChangeArrowheads="1"/>
          </p:cNvSpPr>
          <p:nvPr/>
        </p:nvSpPr>
        <p:spPr bwMode="auto">
          <a:xfrm>
            <a:off x="359228" y="4077789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45</a:t>
            </a:r>
          </a:p>
        </p:txBody>
      </p:sp>
      <p:sp>
        <p:nvSpPr>
          <p:cNvPr id="99" name="Line 32"/>
          <p:cNvSpPr>
            <a:spLocks noChangeShapeType="1"/>
          </p:cNvSpPr>
          <p:nvPr/>
        </p:nvSpPr>
        <p:spPr bwMode="auto">
          <a:xfrm flipV="1">
            <a:off x="435428" y="4687389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00" name="Object 37"/>
          <p:cNvGraphicFramePr>
            <a:graphicFrameLocks noChangeAspect="1"/>
          </p:cNvGraphicFramePr>
          <p:nvPr>
            <p:extLst/>
          </p:nvPr>
        </p:nvGraphicFramePr>
        <p:xfrm>
          <a:off x="283028" y="5449389"/>
          <a:ext cx="31511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Equation" r:id="rId5" imgW="1943100" imgH="228600" progId="Equation.DSMT4">
                  <p:embed/>
                </p:oleObj>
              </mc:Choice>
              <mc:Fallback>
                <p:oleObj name="Equation" r:id="rId5" imgW="1943100" imgH="228600" progId="Equation.DSMT4">
                  <p:embed/>
                  <p:pic>
                    <p:nvPicPr>
                      <p:cNvPr id="10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028" y="5449389"/>
                        <a:ext cx="3151188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" name="Rectangle 38"/>
          <p:cNvSpPr>
            <a:spLocks noChangeArrowheads="1"/>
          </p:cNvSpPr>
          <p:nvPr/>
        </p:nvSpPr>
        <p:spPr bwMode="auto">
          <a:xfrm>
            <a:off x="892628" y="5982789"/>
            <a:ext cx="2590800" cy="381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02" name="Object 42"/>
          <p:cNvGraphicFramePr>
            <a:graphicFrameLocks noChangeAspect="1"/>
          </p:cNvGraphicFramePr>
          <p:nvPr>
            <p:extLst/>
          </p:nvPr>
        </p:nvGraphicFramePr>
        <p:xfrm>
          <a:off x="511628" y="3315789"/>
          <a:ext cx="20018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Equation" r:id="rId7" imgW="1117115" imgH="253890" progId="Equation.DSMT4">
                  <p:embed/>
                </p:oleObj>
              </mc:Choice>
              <mc:Fallback>
                <p:oleObj name="Equation" r:id="rId7" imgW="1117115" imgH="253890" progId="Equation.DSMT4">
                  <p:embed/>
                  <p:pic>
                    <p:nvPicPr>
                      <p:cNvPr id="102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28" y="3315789"/>
                        <a:ext cx="2001838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ct 45"/>
          <p:cNvGraphicFramePr>
            <a:graphicFrameLocks noChangeAspect="1"/>
          </p:cNvGraphicFramePr>
          <p:nvPr>
            <p:extLst/>
          </p:nvPr>
        </p:nvGraphicFramePr>
        <p:xfrm>
          <a:off x="5701347" y="2179321"/>
          <a:ext cx="12954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9" imgW="736280" imgH="177723" progId="Equation.DSMT4">
                  <p:embed/>
                </p:oleObj>
              </mc:Choice>
              <mc:Fallback>
                <p:oleObj name="Equation" r:id="rId9" imgW="736280" imgH="177723" progId="Equation.DSMT4">
                  <p:embed/>
                  <p:pic>
                    <p:nvPicPr>
                      <p:cNvPr id="103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1347" y="2179321"/>
                        <a:ext cx="129540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46"/>
          <p:cNvGraphicFramePr>
            <a:graphicFrameLocks noChangeAspect="1"/>
          </p:cNvGraphicFramePr>
          <p:nvPr>
            <p:extLst/>
          </p:nvPr>
        </p:nvGraphicFramePr>
        <p:xfrm>
          <a:off x="5166359" y="2560321"/>
          <a:ext cx="205422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Equation" r:id="rId11" imgW="1167893" imgH="177723" progId="Equation.DSMT4">
                  <p:embed/>
                </p:oleObj>
              </mc:Choice>
              <mc:Fallback>
                <p:oleObj name="Equation" r:id="rId11" imgW="1167893" imgH="177723" progId="Equation.DSMT4">
                  <p:embed/>
                  <p:pic>
                    <p:nvPicPr>
                      <p:cNvPr id="104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6359" y="2560321"/>
                        <a:ext cx="2054225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" name="Arc 47"/>
          <p:cNvSpPr>
            <a:spLocks/>
          </p:cNvSpPr>
          <p:nvPr/>
        </p:nvSpPr>
        <p:spPr bwMode="auto">
          <a:xfrm>
            <a:off x="7299959" y="2255521"/>
            <a:ext cx="228600" cy="457200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6" name="Text Box 48"/>
          <p:cNvSpPr txBox="1">
            <a:spLocks noChangeArrowheads="1"/>
          </p:cNvSpPr>
          <p:nvPr/>
        </p:nvSpPr>
        <p:spPr bwMode="auto">
          <a:xfrm>
            <a:off x="7452359" y="2026921"/>
            <a:ext cx="121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>
                <a:solidFill>
                  <a:srgbClr val="FF0000"/>
                </a:solidFill>
                <a:latin typeface="Comic Sans MS" pitchFamily="66" charset="0"/>
              </a:rPr>
              <a:t>Work out the acceptable range. Subtract 30</a:t>
            </a:r>
          </a:p>
        </p:txBody>
      </p:sp>
      <p:graphicFrame>
        <p:nvGraphicFramePr>
          <p:cNvPr id="107" name="Object 49"/>
          <p:cNvGraphicFramePr>
            <a:graphicFrameLocks noChangeAspect="1"/>
          </p:cNvGraphicFramePr>
          <p:nvPr>
            <p:extLst/>
          </p:nvPr>
        </p:nvGraphicFramePr>
        <p:xfrm>
          <a:off x="4397828" y="3925389"/>
          <a:ext cx="1785938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Equation" r:id="rId13" imgW="1015559" imgH="253890" progId="Equation.DSMT4">
                  <p:embed/>
                </p:oleObj>
              </mc:Choice>
              <mc:Fallback>
                <p:oleObj name="Equation" r:id="rId13" imgW="1015559" imgH="253890" progId="Equation.DSMT4">
                  <p:embed/>
                  <p:pic>
                    <p:nvPicPr>
                      <p:cNvPr id="107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828" y="3925389"/>
                        <a:ext cx="1785938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ct 50"/>
          <p:cNvGraphicFramePr>
            <a:graphicFrameLocks noChangeAspect="1"/>
          </p:cNvGraphicFramePr>
          <p:nvPr>
            <p:extLst/>
          </p:nvPr>
        </p:nvGraphicFramePr>
        <p:xfrm>
          <a:off x="4778828" y="4458789"/>
          <a:ext cx="1519238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Equation" r:id="rId15" imgW="863225" imgH="228501" progId="Equation.DSMT4">
                  <p:embed/>
                </p:oleObj>
              </mc:Choice>
              <mc:Fallback>
                <p:oleObj name="Equation" r:id="rId15" imgW="863225" imgH="228501" progId="Equation.DSMT4">
                  <p:embed/>
                  <p:pic>
                    <p:nvPicPr>
                      <p:cNvPr id="108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828" y="4458789"/>
                        <a:ext cx="1519238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" name="Text Box 51"/>
          <p:cNvSpPr txBox="1">
            <a:spLocks noChangeArrowheads="1"/>
          </p:cNvSpPr>
          <p:nvPr/>
        </p:nvSpPr>
        <p:spPr bwMode="auto">
          <a:xfrm>
            <a:off x="-174172" y="4534989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en-GB" altLang="en-US" sz="1400" b="1" baseline="30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altLang="en-US" sz="1400" b="1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sz="1400" b="1" baseline="-25000">
                <a:solidFill>
                  <a:srgbClr val="FF0000"/>
                </a:solidFill>
                <a:latin typeface="Comic Sans MS" pitchFamily="66" charset="0"/>
              </a:rPr>
              <a:t>√2</a:t>
            </a:r>
          </a:p>
        </p:txBody>
      </p:sp>
      <p:sp>
        <p:nvSpPr>
          <p:cNvPr id="110" name="Text Box 52"/>
          <p:cNvSpPr txBox="1">
            <a:spLocks noChangeArrowheads="1"/>
          </p:cNvSpPr>
          <p:nvPr/>
        </p:nvSpPr>
        <p:spPr bwMode="auto">
          <a:xfrm>
            <a:off x="1502228" y="4077789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135</a:t>
            </a:r>
          </a:p>
        </p:txBody>
      </p:sp>
      <p:sp>
        <p:nvSpPr>
          <p:cNvPr id="111" name="Text Box 53"/>
          <p:cNvSpPr txBox="1">
            <a:spLocks noChangeArrowheads="1"/>
          </p:cNvSpPr>
          <p:nvPr/>
        </p:nvSpPr>
        <p:spPr bwMode="auto">
          <a:xfrm>
            <a:off x="1730828" y="4839789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225</a:t>
            </a:r>
          </a:p>
        </p:txBody>
      </p:sp>
      <p:sp>
        <p:nvSpPr>
          <p:cNvPr id="112" name="Text Box 54"/>
          <p:cNvSpPr txBox="1">
            <a:spLocks noChangeArrowheads="1"/>
          </p:cNvSpPr>
          <p:nvPr/>
        </p:nvSpPr>
        <p:spPr bwMode="auto">
          <a:xfrm>
            <a:off x="2645228" y="4839789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315</a:t>
            </a:r>
          </a:p>
        </p:txBody>
      </p:sp>
      <p:graphicFrame>
        <p:nvGraphicFramePr>
          <p:cNvPr id="113" name="Object 55"/>
          <p:cNvGraphicFramePr>
            <a:graphicFrameLocks noChangeAspect="1"/>
          </p:cNvGraphicFramePr>
          <p:nvPr>
            <p:extLst/>
          </p:nvPr>
        </p:nvGraphicFramePr>
        <p:xfrm>
          <a:off x="6683828" y="3925389"/>
          <a:ext cx="1963738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Equation" r:id="rId17" imgW="1117115" imgH="253890" progId="Equation.DSMT4">
                  <p:embed/>
                </p:oleObj>
              </mc:Choice>
              <mc:Fallback>
                <p:oleObj name="Equation" r:id="rId17" imgW="1117115" imgH="253890" progId="Equation.DSMT4">
                  <p:embed/>
                  <p:pic>
                    <p:nvPicPr>
                      <p:cNvPr id="113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828" y="3925389"/>
                        <a:ext cx="1963738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56"/>
          <p:cNvGraphicFramePr>
            <a:graphicFrameLocks noChangeAspect="1"/>
          </p:cNvGraphicFramePr>
          <p:nvPr>
            <p:extLst/>
          </p:nvPr>
        </p:nvGraphicFramePr>
        <p:xfrm>
          <a:off x="7064828" y="4458789"/>
          <a:ext cx="1652588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Equation" r:id="rId19" imgW="939800" imgH="228600" progId="Equation.DSMT4">
                  <p:embed/>
                </p:oleObj>
              </mc:Choice>
              <mc:Fallback>
                <p:oleObj name="Equation" r:id="rId19" imgW="939800" imgH="228600" progId="Equation.DSMT4">
                  <p:embed/>
                  <p:pic>
                    <p:nvPicPr>
                      <p:cNvPr id="114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828" y="4458789"/>
                        <a:ext cx="1652588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" name="Object 57"/>
          <p:cNvGraphicFramePr>
            <a:graphicFrameLocks noChangeAspect="1"/>
          </p:cNvGraphicFramePr>
          <p:nvPr>
            <p:extLst/>
          </p:nvPr>
        </p:nvGraphicFramePr>
        <p:xfrm>
          <a:off x="7064828" y="4992189"/>
          <a:ext cx="1630363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Equation" r:id="rId21" imgW="927100" imgH="228600" progId="Equation.DSMT4">
                  <p:embed/>
                </p:oleObj>
              </mc:Choice>
              <mc:Fallback>
                <p:oleObj name="Equation" r:id="rId21" imgW="927100" imgH="228600" progId="Equation.DSMT4">
                  <p:embed/>
                  <p:pic>
                    <p:nvPicPr>
                      <p:cNvPr id="115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828" y="4992189"/>
                        <a:ext cx="1630363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" name="Object 58"/>
          <p:cNvGraphicFramePr>
            <a:graphicFrameLocks noChangeAspect="1"/>
          </p:cNvGraphicFramePr>
          <p:nvPr>
            <p:extLst/>
          </p:nvPr>
        </p:nvGraphicFramePr>
        <p:xfrm>
          <a:off x="968828" y="5982789"/>
          <a:ext cx="25114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Equation" r:id="rId23" imgW="1549400" imgH="228600" progId="Equation.DSMT4">
                  <p:embed/>
                </p:oleObj>
              </mc:Choice>
              <mc:Fallback>
                <p:oleObj name="Equation" r:id="rId23" imgW="1549400" imgH="228600" progId="Equation.DSMT4">
                  <p:embed/>
                  <p:pic>
                    <p:nvPicPr>
                      <p:cNvPr id="116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828" y="5982789"/>
                        <a:ext cx="25114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" name="Text Box 59"/>
          <p:cNvSpPr txBox="1">
            <a:spLocks noChangeArrowheads="1"/>
          </p:cNvSpPr>
          <p:nvPr/>
        </p:nvSpPr>
        <p:spPr bwMode="auto">
          <a:xfrm>
            <a:off x="5083628" y="5830389"/>
            <a:ext cx="1143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>
                <a:solidFill>
                  <a:srgbClr val="FF0000"/>
                </a:solidFill>
                <a:latin typeface="Comic Sans MS" pitchFamily="66" charset="0"/>
              </a:rPr>
              <a:t>360 added to get a value in the range</a:t>
            </a:r>
          </a:p>
        </p:txBody>
      </p:sp>
      <p:sp>
        <p:nvSpPr>
          <p:cNvPr id="118" name="Line 60"/>
          <p:cNvSpPr>
            <a:spLocks noChangeShapeType="1"/>
          </p:cNvSpPr>
          <p:nvPr/>
        </p:nvSpPr>
        <p:spPr bwMode="auto">
          <a:xfrm flipV="1">
            <a:off x="6302828" y="5373189"/>
            <a:ext cx="7620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9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25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0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blipFill>
                <a:blip r:embed="rId26"/>
                <a:stretch>
                  <a:fillRect l="-1846" r="-1538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703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/>
      <p:bldP spid="45" grpId="0" animBg="1"/>
      <p:bldP spid="79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/>
      <p:bldP spid="89" grpId="0" animBg="1"/>
      <p:bldP spid="90" grpId="0"/>
      <p:bldP spid="91" grpId="0"/>
      <p:bldP spid="92" grpId="0" animBg="1"/>
      <p:bldP spid="93" grpId="0" animBg="1"/>
      <p:bldP spid="94" grpId="0" animBg="1"/>
      <p:bldP spid="95" grpId="0"/>
      <p:bldP spid="96" grpId="0"/>
      <p:bldP spid="97" grpId="0"/>
      <p:bldP spid="98" grpId="0"/>
      <p:bldP spid="99" grpId="0" animBg="1"/>
      <p:bldP spid="101" grpId="0" animBg="1"/>
      <p:bldP spid="105" grpId="0" animBg="1"/>
      <p:bldP spid="106" grpId="0"/>
      <p:bldP spid="109" grpId="0"/>
      <p:bldP spid="110" grpId="0"/>
      <p:bldP spid="111" grpId="0"/>
      <p:bldP spid="112" grpId="0"/>
      <p:bldP spid="117" grpId="0"/>
      <p:bldP spid="1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quadratic equations given in sin, cos or tan.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385352" y="2281646"/>
            <a:ext cx="30719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u="sng" dirty="0">
                <a:latin typeface="Comic Sans MS" pitchFamily="66" charset="0"/>
              </a:rPr>
              <a:t>Solve the following equation in the range -180 ≤ </a:t>
            </a:r>
            <a:r>
              <a:rPr lang="en-US" altLang="en-US" sz="1400" b="1" u="sng" dirty="0">
                <a:latin typeface="Comic Sans MS" pitchFamily="66" charset="0"/>
              </a:rPr>
              <a:t>x</a:t>
            </a:r>
            <a:r>
              <a:rPr lang="en-GB" altLang="en-US" sz="1400" b="1" u="sng" dirty="0">
                <a:latin typeface="Comic Sans MS" pitchFamily="66" charset="0"/>
              </a:rPr>
              <a:t> ≤ 180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53291" y="2934789"/>
                <a:ext cx="26005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291" y="2934789"/>
                <a:ext cx="2600584" cy="276999"/>
              </a:xfrm>
              <a:prstGeom prst="rect">
                <a:avLst/>
              </a:prstGeom>
              <a:blipFill>
                <a:blip r:embed="rId2"/>
                <a:stretch>
                  <a:fillRect l="-1878" t="-4348" r="-939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3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blipFill>
                <a:blip r:embed="rId4"/>
                <a:stretch>
                  <a:fillRect l="-1846" r="-1538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82880" y="3313612"/>
                <a:ext cx="31674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)+9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" y="3313612"/>
                <a:ext cx="3167470" cy="276999"/>
              </a:xfrm>
              <a:prstGeom prst="rect">
                <a:avLst/>
              </a:prstGeom>
              <a:blipFill>
                <a:blip r:embed="rId5"/>
                <a:stretch>
                  <a:fillRect l="-1154" t="-4444" r="-577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70114" y="3709852"/>
                <a:ext cx="29751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14" y="3709852"/>
                <a:ext cx="2975110" cy="276999"/>
              </a:xfrm>
              <a:prstGeom prst="rect">
                <a:avLst/>
              </a:prstGeom>
              <a:blipFill>
                <a:blip r:embed="rId6"/>
                <a:stretch>
                  <a:fillRect l="-1434" t="-4444" r="-615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74468" y="4079966"/>
                <a:ext cx="24191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−9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68" y="4079966"/>
                <a:ext cx="2419188" cy="276999"/>
              </a:xfrm>
              <a:prstGeom prst="rect">
                <a:avLst/>
              </a:prstGeom>
              <a:blipFill>
                <a:blip r:embed="rId7"/>
                <a:stretch>
                  <a:fillRect l="-2015" t="-4348" r="-2015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00148" y="4476206"/>
                <a:ext cx="26925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−2)=0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48" y="4476206"/>
                <a:ext cx="2692597" cy="276999"/>
              </a:xfrm>
              <a:prstGeom prst="rect">
                <a:avLst/>
              </a:prstGeom>
              <a:blipFill>
                <a:blip r:embed="rId8"/>
                <a:stretch>
                  <a:fillRect l="-2715" t="-2174" r="-1584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859279" y="4876801"/>
                <a:ext cx="1138710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9279" y="4876801"/>
                <a:ext cx="1138710" cy="52046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Line 13"/>
          <p:cNvSpPr>
            <a:spLocks noChangeShapeType="1"/>
          </p:cNvSpPr>
          <p:nvPr/>
        </p:nvSpPr>
        <p:spPr bwMode="auto">
          <a:xfrm>
            <a:off x="7141028" y="3341914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" name="Line 14"/>
          <p:cNvSpPr>
            <a:spLocks noChangeShapeType="1"/>
          </p:cNvSpPr>
          <p:nvPr/>
        </p:nvSpPr>
        <p:spPr bwMode="auto">
          <a:xfrm>
            <a:off x="7141028" y="3646714"/>
            <a:ext cx="1367246" cy="217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" name="Line 15"/>
          <p:cNvSpPr>
            <a:spLocks noChangeShapeType="1"/>
          </p:cNvSpPr>
          <p:nvPr/>
        </p:nvSpPr>
        <p:spPr bwMode="auto">
          <a:xfrm>
            <a:off x="7826828" y="357051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" name="Line 16"/>
          <p:cNvSpPr>
            <a:spLocks noChangeShapeType="1"/>
          </p:cNvSpPr>
          <p:nvPr/>
        </p:nvSpPr>
        <p:spPr bwMode="auto">
          <a:xfrm>
            <a:off x="8512628" y="357051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" name="Text Box 20"/>
          <p:cNvSpPr txBox="1">
            <a:spLocks noChangeArrowheads="1"/>
          </p:cNvSpPr>
          <p:nvPr/>
        </p:nvSpPr>
        <p:spPr bwMode="auto">
          <a:xfrm>
            <a:off x="7674428" y="3722914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90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64" name="Text Box 22"/>
          <p:cNvSpPr txBox="1">
            <a:spLocks noChangeArrowheads="1"/>
          </p:cNvSpPr>
          <p:nvPr/>
        </p:nvSpPr>
        <p:spPr bwMode="auto">
          <a:xfrm>
            <a:off x="5231674" y="3594461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dirty="0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en-GB" altLang="en-US" sz="1400" b="1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altLang="en-US" sz="1400" b="1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sz="1400" b="1" baseline="-250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66" name="Arc 25"/>
          <p:cNvSpPr>
            <a:spLocks/>
          </p:cNvSpPr>
          <p:nvPr/>
        </p:nvSpPr>
        <p:spPr bwMode="auto">
          <a:xfrm flipH="1">
            <a:off x="7141028" y="3341914"/>
            <a:ext cx="708025" cy="914400"/>
          </a:xfrm>
          <a:custGeom>
            <a:avLst/>
            <a:gdLst>
              <a:gd name="T0" fmla="*/ 0 w 16744"/>
              <a:gd name="T1" fmla="*/ 19727 h 21600"/>
              <a:gd name="T2" fmla="*/ 29939047 w 16744"/>
              <a:gd name="T3" fmla="*/ 12827931 h 21600"/>
              <a:gd name="T4" fmla="*/ 1219466 w 1674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44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08" y="0"/>
                  <a:pt x="12647" y="2601"/>
                  <a:pt x="16744" y="7157"/>
                </a:cubicBezTo>
              </a:path>
              <a:path w="16744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808" y="0"/>
                  <a:pt x="12647" y="2601"/>
                  <a:pt x="16744" y="7157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" name="Arc 27"/>
          <p:cNvSpPr>
            <a:spLocks/>
          </p:cNvSpPr>
          <p:nvPr/>
        </p:nvSpPr>
        <p:spPr bwMode="auto">
          <a:xfrm>
            <a:off x="7826828" y="3341914"/>
            <a:ext cx="685800" cy="914400"/>
          </a:xfrm>
          <a:custGeom>
            <a:avLst/>
            <a:gdLst>
              <a:gd name="T0" fmla="*/ 0 w 16484"/>
              <a:gd name="T1" fmla="*/ 19727 h 21600"/>
              <a:gd name="T2" fmla="*/ 28532009 w 16484"/>
              <a:gd name="T3" fmla="*/ 12318958 h 21600"/>
              <a:gd name="T4" fmla="*/ 1180471 w 1648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84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74" y="0"/>
                  <a:pt x="12398" y="2489"/>
                  <a:pt x="16484" y="6873"/>
                </a:cubicBezTo>
              </a:path>
              <a:path w="16484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74" y="0"/>
                  <a:pt x="12398" y="2489"/>
                  <a:pt x="16484" y="6873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" name="Text Box 30"/>
          <p:cNvSpPr txBox="1">
            <a:spLocks noChangeArrowheads="1"/>
          </p:cNvSpPr>
          <p:nvPr/>
        </p:nvSpPr>
        <p:spPr bwMode="auto">
          <a:xfrm>
            <a:off x="8284028" y="3722914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180</a:t>
            </a:r>
            <a:endParaRPr lang="el-GR" altLang="en-US" sz="1200">
              <a:latin typeface="Comic Sans MS" pitchFamily="66" charset="0"/>
            </a:endParaRPr>
          </a:p>
        </p:txBody>
      </p:sp>
      <p:sp>
        <p:nvSpPr>
          <p:cNvPr id="72" name="Text Box 31"/>
          <p:cNvSpPr txBox="1">
            <a:spLocks noChangeArrowheads="1"/>
          </p:cNvSpPr>
          <p:nvPr/>
        </p:nvSpPr>
        <p:spPr bwMode="auto">
          <a:xfrm>
            <a:off x="6533606" y="3929741"/>
            <a:ext cx="8425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-11.5</a:t>
            </a:r>
          </a:p>
        </p:txBody>
      </p:sp>
      <p:sp>
        <p:nvSpPr>
          <p:cNvPr id="122" name="Line 16"/>
          <p:cNvSpPr>
            <a:spLocks noChangeShapeType="1"/>
          </p:cNvSpPr>
          <p:nvPr/>
        </p:nvSpPr>
        <p:spPr bwMode="auto">
          <a:xfrm>
            <a:off x="5765074" y="358357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" name="Line 17"/>
          <p:cNvSpPr>
            <a:spLocks noChangeShapeType="1"/>
          </p:cNvSpPr>
          <p:nvPr/>
        </p:nvSpPr>
        <p:spPr bwMode="auto">
          <a:xfrm>
            <a:off x="6450874" y="358357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7" name="Line 21"/>
          <p:cNvSpPr>
            <a:spLocks noChangeShapeType="1"/>
          </p:cNvSpPr>
          <p:nvPr/>
        </p:nvSpPr>
        <p:spPr bwMode="auto">
          <a:xfrm flipV="1">
            <a:off x="5760720" y="3759926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1" name="Arc 26"/>
          <p:cNvSpPr>
            <a:spLocks/>
          </p:cNvSpPr>
          <p:nvPr/>
        </p:nvSpPr>
        <p:spPr bwMode="auto">
          <a:xfrm flipH="1" flipV="1">
            <a:off x="5773783" y="3041469"/>
            <a:ext cx="687388" cy="914400"/>
          </a:xfrm>
          <a:custGeom>
            <a:avLst/>
            <a:gdLst>
              <a:gd name="T0" fmla="*/ 0 w 16235"/>
              <a:gd name="T1" fmla="*/ 8975 h 21600"/>
              <a:gd name="T2" fmla="*/ 29103927 w 16235"/>
              <a:gd name="T3" fmla="*/ 12292076 h 21600"/>
              <a:gd name="T4" fmla="*/ 801325 w 16235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5" h="21600" fill="none" extrusionOk="0">
                <a:moveTo>
                  <a:pt x="-1" y="4"/>
                </a:moveTo>
                <a:cubicBezTo>
                  <a:pt x="148" y="1"/>
                  <a:pt x="297" y="-1"/>
                  <a:pt x="447" y="0"/>
                </a:cubicBezTo>
                <a:cubicBezTo>
                  <a:pt x="6432" y="0"/>
                  <a:pt x="12150" y="2483"/>
                  <a:pt x="16235" y="6858"/>
                </a:cubicBezTo>
              </a:path>
              <a:path w="16235" h="21600" stroke="0" extrusionOk="0">
                <a:moveTo>
                  <a:pt x="-1" y="4"/>
                </a:moveTo>
                <a:cubicBezTo>
                  <a:pt x="148" y="1"/>
                  <a:pt x="297" y="-1"/>
                  <a:pt x="447" y="0"/>
                </a:cubicBezTo>
                <a:cubicBezTo>
                  <a:pt x="6432" y="0"/>
                  <a:pt x="12150" y="2483"/>
                  <a:pt x="16235" y="6858"/>
                </a:cubicBezTo>
                <a:lnTo>
                  <a:pt x="447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" name="Text Box 28"/>
          <p:cNvSpPr txBox="1">
            <a:spLocks noChangeArrowheads="1"/>
          </p:cNvSpPr>
          <p:nvPr/>
        </p:nvSpPr>
        <p:spPr bwMode="auto">
          <a:xfrm>
            <a:off x="6230983" y="3727269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dirty="0">
                <a:latin typeface="Comic Sans MS" pitchFamily="66" charset="0"/>
              </a:rPr>
              <a:t>-90</a:t>
            </a:r>
            <a:endParaRPr lang="el-GR" altLang="en-US" sz="1200" dirty="0">
              <a:latin typeface="Comic Sans MS" pitchFamily="66" charset="0"/>
            </a:endParaRPr>
          </a:p>
        </p:txBody>
      </p:sp>
      <p:sp>
        <p:nvSpPr>
          <p:cNvPr id="135" name="Text Box 30"/>
          <p:cNvSpPr txBox="1">
            <a:spLocks noChangeArrowheads="1"/>
          </p:cNvSpPr>
          <p:nvPr/>
        </p:nvSpPr>
        <p:spPr bwMode="auto">
          <a:xfrm>
            <a:off x="5545182" y="3727269"/>
            <a:ext cx="5508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dirty="0">
                <a:latin typeface="Comic Sans MS" pitchFamily="66" charset="0"/>
              </a:rPr>
              <a:t>-180</a:t>
            </a:r>
            <a:endParaRPr lang="el-GR" altLang="en-US" sz="1200" dirty="0">
              <a:latin typeface="Comic Sans MS" pitchFamily="66" charset="0"/>
            </a:endParaRPr>
          </a:p>
        </p:txBody>
      </p:sp>
      <p:sp>
        <p:nvSpPr>
          <p:cNvPr id="137" name="Text Box 52"/>
          <p:cNvSpPr txBox="1">
            <a:spLocks noChangeArrowheads="1"/>
          </p:cNvSpPr>
          <p:nvPr/>
        </p:nvSpPr>
        <p:spPr bwMode="auto">
          <a:xfrm>
            <a:off x="5294811" y="3968931"/>
            <a:ext cx="7837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-168.5</a:t>
            </a:r>
          </a:p>
        </p:txBody>
      </p:sp>
      <p:sp>
        <p:nvSpPr>
          <p:cNvPr id="138" name="Line 14"/>
          <p:cNvSpPr>
            <a:spLocks noChangeShapeType="1"/>
          </p:cNvSpPr>
          <p:nvPr/>
        </p:nvSpPr>
        <p:spPr bwMode="auto">
          <a:xfrm flipV="1">
            <a:off x="5769428" y="3650388"/>
            <a:ext cx="1366089" cy="67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" name="Arc 19"/>
          <p:cNvSpPr>
            <a:spLocks/>
          </p:cNvSpPr>
          <p:nvPr/>
        </p:nvSpPr>
        <p:spPr bwMode="auto">
          <a:xfrm flipV="1">
            <a:off x="6459583" y="3041469"/>
            <a:ext cx="698500" cy="914400"/>
          </a:xfrm>
          <a:custGeom>
            <a:avLst/>
            <a:gdLst>
              <a:gd name="T0" fmla="*/ 0 w 16484"/>
              <a:gd name="T1" fmla="*/ 0 h 21600"/>
              <a:gd name="T2" fmla="*/ 29598535 w 16484"/>
              <a:gd name="T3" fmla="*/ 13693521 h 21600"/>
              <a:gd name="T4" fmla="*/ 0 w 1648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84" h="21600" fill="none" extrusionOk="0">
                <a:moveTo>
                  <a:pt x="-1" y="0"/>
                </a:moveTo>
                <a:cubicBezTo>
                  <a:pt x="6350" y="0"/>
                  <a:pt x="12379" y="2794"/>
                  <a:pt x="16483" y="7641"/>
                </a:cubicBezTo>
              </a:path>
              <a:path w="16484" h="21600" stroke="0" extrusionOk="0">
                <a:moveTo>
                  <a:pt x="-1" y="0"/>
                </a:moveTo>
                <a:cubicBezTo>
                  <a:pt x="6350" y="0"/>
                  <a:pt x="12379" y="2794"/>
                  <a:pt x="16483" y="764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81498" y="5603966"/>
                <a:ext cx="1090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=−11.5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498" y="5603966"/>
                <a:ext cx="1090620" cy="276999"/>
              </a:xfrm>
              <a:prstGeom prst="rect">
                <a:avLst/>
              </a:prstGeom>
              <a:blipFill>
                <a:blip r:embed="rId10"/>
                <a:stretch>
                  <a:fillRect l="-2793" r="-5028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/>
              <p:cNvSpPr txBox="1"/>
              <p:nvPr/>
            </p:nvSpPr>
            <p:spPr>
              <a:xfrm>
                <a:off x="3257007" y="5599611"/>
                <a:ext cx="7518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168.5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9" name="TextBox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007" y="5599611"/>
                <a:ext cx="751809" cy="276999"/>
              </a:xfrm>
              <a:prstGeom prst="rect">
                <a:avLst/>
              </a:prstGeom>
              <a:blipFill>
                <a:blip r:embed="rId11"/>
                <a:stretch>
                  <a:fillRect r="-806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0" name="Arc 47"/>
          <p:cNvSpPr>
            <a:spLocks/>
          </p:cNvSpPr>
          <p:nvPr/>
        </p:nvSpPr>
        <p:spPr bwMode="auto">
          <a:xfrm>
            <a:off x="3398520" y="3039293"/>
            <a:ext cx="128452" cy="452844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" name="Text Box 48"/>
          <p:cNvSpPr txBox="1">
            <a:spLocks noChangeArrowheads="1"/>
          </p:cNvSpPr>
          <p:nvPr/>
        </p:nvSpPr>
        <p:spPr bwMode="auto">
          <a:xfrm>
            <a:off x="3437707" y="3019698"/>
            <a:ext cx="16306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dirty="0">
                <a:solidFill>
                  <a:srgbClr val="FF0000"/>
                </a:solidFill>
                <a:latin typeface="Comic Sans MS" pitchFamily="66" charset="0"/>
              </a:rPr>
              <a:t>Replace </a:t>
            </a:r>
            <a:r>
              <a:rPr lang="en-GB" altLang="en-US" sz="1200" dirty="0" err="1">
                <a:solidFill>
                  <a:srgbClr val="FF0000"/>
                </a:solidFill>
                <a:latin typeface="Comic Sans MS" pitchFamily="66" charset="0"/>
              </a:rPr>
              <a:t>cosx</a:t>
            </a:r>
            <a:r>
              <a:rPr lang="en-GB" altLang="en-US" sz="1200" dirty="0">
                <a:solidFill>
                  <a:srgbClr val="FF0000"/>
                </a:solidFill>
                <a:latin typeface="Comic Sans MS" pitchFamily="66" charset="0"/>
              </a:rPr>
              <a:t> using the identity above</a:t>
            </a:r>
          </a:p>
        </p:txBody>
      </p:sp>
      <p:sp>
        <p:nvSpPr>
          <p:cNvPr id="142" name="Arc 47"/>
          <p:cNvSpPr>
            <a:spLocks/>
          </p:cNvSpPr>
          <p:nvPr/>
        </p:nvSpPr>
        <p:spPr bwMode="auto">
          <a:xfrm>
            <a:off x="3420292" y="3479075"/>
            <a:ext cx="141514" cy="387531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" name="Arc 47"/>
          <p:cNvSpPr>
            <a:spLocks/>
          </p:cNvSpPr>
          <p:nvPr/>
        </p:nvSpPr>
        <p:spPr bwMode="auto">
          <a:xfrm>
            <a:off x="3363686" y="3849189"/>
            <a:ext cx="141514" cy="387531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4" name="Arc 47"/>
          <p:cNvSpPr>
            <a:spLocks/>
          </p:cNvSpPr>
          <p:nvPr/>
        </p:nvSpPr>
        <p:spPr bwMode="auto">
          <a:xfrm>
            <a:off x="2793275" y="4201886"/>
            <a:ext cx="141514" cy="387531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5" name="Arc 47"/>
          <p:cNvSpPr>
            <a:spLocks/>
          </p:cNvSpPr>
          <p:nvPr/>
        </p:nvSpPr>
        <p:spPr bwMode="auto">
          <a:xfrm>
            <a:off x="3128556" y="4624251"/>
            <a:ext cx="119742" cy="496389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6" name="Arc 47"/>
          <p:cNvSpPr>
            <a:spLocks/>
          </p:cNvSpPr>
          <p:nvPr/>
        </p:nvSpPr>
        <p:spPr bwMode="auto">
          <a:xfrm>
            <a:off x="3995059" y="5177245"/>
            <a:ext cx="119742" cy="496389"/>
          </a:xfrm>
          <a:custGeom>
            <a:avLst/>
            <a:gdLst>
              <a:gd name="T0" fmla="*/ 0 w 21600"/>
              <a:gd name="T1" fmla="*/ 0 h 43199"/>
              <a:gd name="T2" fmla="*/ 22511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0"/>
                  <a:pt x="12051" y="43088"/>
                  <a:pt x="201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7" name="Text Box 48"/>
          <p:cNvSpPr txBox="1">
            <a:spLocks noChangeArrowheads="1"/>
          </p:cNvSpPr>
          <p:nvPr/>
        </p:nvSpPr>
        <p:spPr bwMode="auto">
          <a:xfrm>
            <a:off x="3489959" y="3524795"/>
            <a:ext cx="17438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dirty="0">
                <a:solidFill>
                  <a:srgbClr val="FF0000"/>
                </a:solidFill>
                <a:latin typeface="Comic Sans MS" pitchFamily="66" charset="0"/>
              </a:rPr>
              <a:t>Multiply the bracket</a:t>
            </a:r>
          </a:p>
        </p:txBody>
      </p:sp>
      <p:sp>
        <p:nvSpPr>
          <p:cNvPr id="148" name="Text Box 48"/>
          <p:cNvSpPr txBox="1">
            <a:spLocks noChangeArrowheads="1"/>
          </p:cNvSpPr>
          <p:nvPr/>
        </p:nvSpPr>
        <p:spPr bwMode="auto">
          <a:xfrm>
            <a:off x="3433354" y="3921035"/>
            <a:ext cx="10515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</a:p>
        </p:txBody>
      </p:sp>
      <p:sp>
        <p:nvSpPr>
          <p:cNvPr id="149" name="Text Box 48"/>
          <p:cNvSpPr txBox="1">
            <a:spLocks noChangeArrowheads="1"/>
          </p:cNvSpPr>
          <p:nvPr/>
        </p:nvSpPr>
        <p:spPr bwMode="auto">
          <a:xfrm>
            <a:off x="2867298" y="4243252"/>
            <a:ext cx="10515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150" name="Text Box 48"/>
          <p:cNvSpPr txBox="1">
            <a:spLocks noChangeArrowheads="1"/>
          </p:cNvSpPr>
          <p:nvPr/>
        </p:nvSpPr>
        <p:spPr bwMode="auto">
          <a:xfrm>
            <a:off x="3215640" y="4635138"/>
            <a:ext cx="17569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dirty="0">
                <a:solidFill>
                  <a:srgbClr val="FF0000"/>
                </a:solidFill>
                <a:latin typeface="Comic Sans MS" pitchFamily="66" charset="0"/>
              </a:rPr>
              <a:t>Solve (</a:t>
            </a:r>
            <a:r>
              <a:rPr lang="en-GB" altLang="en-US" sz="1200" dirty="0" err="1">
                <a:solidFill>
                  <a:srgbClr val="FF0000"/>
                </a:solidFill>
                <a:latin typeface="Comic Sans MS" pitchFamily="66" charset="0"/>
              </a:rPr>
              <a:t>sinx</a:t>
            </a:r>
            <a:r>
              <a:rPr lang="en-GB" altLang="en-US" sz="1200" dirty="0">
                <a:solidFill>
                  <a:srgbClr val="FF0000"/>
                </a:solidFill>
                <a:latin typeface="Comic Sans MS" pitchFamily="66" charset="0"/>
              </a:rPr>
              <a:t> = 2 has no solutions)</a:t>
            </a:r>
          </a:p>
        </p:txBody>
      </p:sp>
      <p:sp>
        <p:nvSpPr>
          <p:cNvPr id="151" name="Text Box 48"/>
          <p:cNvSpPr txBox="1">
            <a:spLocks noChangeArrowheads="1"/>
          </p:cNvSpPr>
          <p:nvPr/>
        </p:nvSpPr>
        <p:spPr bwMode="auto">
          <a:xfrm>
            <a:off x="4138750" y="5114110"/>
            <a:ext cx="175695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dirty="0">
                <a:solidFill>
                  <a:srgbClr val="FF0000"/>
                </a:solidFill>
                <a:latin typeface="Comic Sans MS" pitchFamily="66" charset="0"/>
              </a:rPr>
              <a:t>You can use a sketch to find other values in the given range</a:t>
            </a:r>
          </a:p>
        </p:txBody>
      </p:sp>
    </p:spTree>
    <p:extLst>
      <p:ext uri="{BB962C8B-B14F-4D97-AF65-F5344CB8AC3E}">
        <p14:creationId xmlns:p14="http://schemas.microsoft.com/office/powerpoint/2010/main" val="351138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5" grpId="0"/>
      <p:bldP spid="50" grpId="0"/>
      <p:bldP spid="51" grpId="0"/>
      <p:bldP spid="52" grpId="0"/>
      <p:bldP spid="53" grpId="0"/>
      <p:bldP spid="54" grpId="0"/>
      <p:bldP spid="55" grpId="0" animBg="1"/>
      <p:bldP spid="56" grpId="0" animBg="1"/>
      <p:bldP spid="57" grpId="0" animBg="1"/>
      <p:bldP spid="58" grpId="0" animBg="1"/>
      <p:bldP spid="62" grpId="0"/>
      <p:bldP spid="64" grpId="0"/>
      <p:bldP spid="66" grpId="0" animBg="1"/>
      <p:bldP spid="68" grpId="0" animBg="1"/>
      <p:bldP spid="71" grpId="0"/>
      <p:bldP spid="72" grpId="0"/>
      <p:bldP spid="122" grpId="0" animBg="1"/>
      <p:bldP spid="123" grpId="0" animBg="1"/>
      <p:bldP spid="127" grpId="0" animBg="1"/>
      <p:bldP spid="131" grpId="0" animBg="1"/>
      <p:bldP spid="133" grpId="0"/>
      <p:bldP spid="135" grpId="0"/>
      <p:bldP spid="137" grpId="0"/>
      <p:bldP spid="138" grpId="0" animBg="1"/>
      <p:bldP spid="125" grpId="0" animBg="1"/>
      <p:bldP spid="6" grpId="0"/>
      <p:bldP spid="139" grpId="0"/>
      <p:bldP spid="140" grpId="0" animBg="1"/>
      <p:bldP spid="141" grpId="0"/>
      <p:bldP spid="142" grpId="0" animBg="1"/>
      <p:bldP spid="143" grpId="0" animBg="1"/>
      <p:bldP spid="144" grpId="0" animBg="1"/>
      <p:bldP spid="145" grpId="0" animBg="1"/>
      <p:bldP spid="146" grpId="0" animBg="1"/>
      <p:bldP spid="147" grpId="0"/>
      <p:bldP spid="148" grpId="0"/>
      <p:bldP spid="149" grpId="0"/>
      <p:bldP spid="150" grpId="0"/>
      <p:bldP spid="15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DFC711-89E7-4983-BF07-36CF557747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0290DF-4D08-4EAA-8400-802F71D921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F9D674-0402-45A4-8B6A-612669EED6A6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500</Words>
  <Application>Microsoft Office PowerPoint</Application>
  <PresentationFormat>On-screen Show (4:3)</PresentationFormat>
  <Paragraphs>91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Lucida Handwriting</vt:lpstr>
      <vt:lpstr>Segoe UI Black</vt:lpstr>
      <vt:lpstr>Office テーマ</vt:lpstr>
      <vt:lpstr>Equation</vt:lpstr>
      <vt:lpstr>PowerPoint Presentation</vt:lpstr>
      <vt:lpstr>Trig Identities and Equations</vt:lpstr>
      <vt:lpstr>Trig Identities and Equations</vt:lpstr>
      <vt:lpstr>Trig Identities and Equations</vt:lpstr>
      <vt:lpstr>Trig Identities and Equations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93</cp:revision>
  <dcterms:created xsi:type="dcterms:W3CDTF">2017-08-14T15:35:38Z</dcterms:created>
  <dcterms:modified xsi:type="dcterms:W3CDTF">2021-03-24T20:35:28Z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