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BF664-B1CB-40D4-BA91-7250AF96608D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45B7A-A0F1-4F30-A2D0-F9DBB1018C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7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200.png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19.bin"/><Relationship Id="rId26" Type="http://schemas.openxmlformats.org/officeDocument/2006/relationships/oleObject" Target="../embeddings/oleObject23.bin"/><Relationship Id="rId3" Type="http://schemas.openxmlformats.org/officeDocument/2006/relationships/image" Target="../media/image200.png"/><Relationship Id="rId21" Type="http://schemas.openxmlformats.org/officeDocument/2006/relationships/image" Target="../media/image20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8.wmf"/><Relationship Id="rId25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29" Type="http://schemas.openxmlformats.org/officeDocument/2006/relationships/image" Target="../media/image24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5.wmf"/><Relationship Id="rId24" Type="http://schemas.openxmlformats.org/officeDocument/2006/relationships/oleObject" Target="../embeddings/oleObject22.bin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23" Type="http://schemas.openxmlformats.org/officeDocument/2006/relationships/image" Target="../media/image21.wmf"/><Relationship Id="rId28" Type="http://schemas.openxmlformats.org/officeDocument/2006/relationships/oleObject" Target="../embeddings/oleObject24.bin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19.wmf"/><Relationship Id="rId31" Type="http://schemas.openxmlformats.org/officeDocument/2006/relationships/image" Target="../media/image25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1.bin"/><Relationship Id="rId27" Type="http://schemas.openxmlformats.org/officeDocument/2006/relationships/image" Target="../media/image23.wmf"/><Relationship Id="rId30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10E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23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𝐜𝐨𝐬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35000" y="2364377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  <a:endParaRPr lang="el-GR" altLang="en-US" sz="1400">
              <a:latin typeface="Comic Sans MS" pitchFamily="66" charset="0"/>
            </a:endParaRPr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>
            <p:extLst/>
          </p:nvPr>
        </p:nvGraphicFramePr>
        <p:xfrm>
          <a:off x="304800" y="2745377"/>
          <a:ext cx="273526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4" imgW="1916868" imgH="203112" progId="Equation.DSMT4">
                  <p:embed/>
                </p:oleObj>
              </mc:Choice>
              <mc:Fallback>
                <p:oleObj name="Equation" r:id="rId4" imgW="1916868" imgH="203112" progId="Equation.DSMT4">
                  <p:embed/>
                  <p:pic>
                    <p:nvPicPr>
                      <p:cNvPr id="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745377"/>
                        <a:ext cx="273526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/>
          </p:nvPr>
        </p:nvGraphicFramePr>
        <p:xfrm>
          <a:off x="457200" y="2973977"/>
          <a:ext cx="2301875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6" imgW="1612200" imgH="177723" progId="Equation.DSMT4">
                  <p:embed/>
                </p:oleObj>
              </mc:Choice>
              <mc:Fallback>
                <p:oleObj name="Equation" r:id="rId6" imgW="1612200" imgH="177723" progId="Equation.DSMT4">
                  <p:embed/>
                  <p:pic>
                    <p:nvPicPr>
                      <p:cNvPr id="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973977"/>
                        <a:ext cx="2301875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>
            <p:extLst/>
          </p:nvPr>
        </p:nvGraphicFramePr>
        <p:xfrm>
          <a:off x="5423264" y="1386840"/>
          <a:ext cx="12954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8" imgW="736280" imgH="177723" progId="Equation.DSMT4">
                  <p:embed/>
                </p:oleObj>
              </mc:Choice>
              <mc:Fallback>
                <p:oleObj name="Equation" r:id="rId8" imgW="736280" imgH="177723" progId="Equation.DSMT4">
                  <p:embed/>
                  <p:pic>
                    <p:nvPicPr>
                      <p:cNvPr id="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3264" y="1386840"/>
                        <a:ext cx="12954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>
            <p:extLst/>
          </p:nvPr>
        </p:nvGraphicFramePr>
        <p:xfrm>
          <a:off x="5347064" y="1844040"/>
          <a:ext cx="14287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10" imgW="812447" imgH="177723" progId="Equation.DSMT4">
                  <p:embed/>
                </p:oleObj>
              </mc:Choice>
              <mc:Fallback>
                <p:oleObj name="Equation" r:id="rId10" imgW="812447" imgH="177723" progId="Equation.DSMT4">
                  <p:embed/>
                  <p:pic>
                    <p:nvPicPr>
                      <p:cNvPr id="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064" y="1844040"/>
                        <a:ext cx="14287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>
            <p:extLst/>
          </p:nvPr>
        </p:nvGraphicFramePr>
        <p:xfrm>
          <a:off x="5360127" y="2527664"/>
          <a:ext cx="1271588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12" imgW="748975" imgH="177723" progId="Equation.DSMT4">
                  <p:embed/>
                </p:oleObj>
              </mc:Choice>
              <mc:Fallback>
                <p:oleObj name="Equation" r:id="rId12" imgW="748975" imgH="177723" progId="Equation.DSMT4">
                  <p:embed/>
                  <p:pic>
                    <p:nvPicPr>
                      <p:cNvPr id="1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127" y="2527664"/>
                        <a:ext cx="1271588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>
            <p:extLst/>
          </p:nvPr>
        </p:nvGraphicFramePr>
        <p:xfrm>
          <a:off x="5512527" y="2908664"/>
          <a:ext cx="1036638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14" imgW="609336" imgH="203112" progId="Equation.DSMT4">
                  <p:embed/>
                </p:oleObj>
              </mc:Choice>
              <mc:Fallback>
                <p:oleObj name="Equation" r:id="rId14" imgW="609336" imgH="203112" progId="Equation.DSMT4">
                  <p:embed/>
                  <p:pic>
                    <p:nvPicPr>
                      <p:cNvPr id="1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2527" y="2908664"/>
                        <a:ext cx="1036638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724400" y="3735977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724400" y="4040777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410200" y="396457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6096000" y="396457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781800" y="396457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7467600" y="396457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Arc 19"/>
          <p:cNvSpPr>
            <a:spLocks/>
          </p:cNvSpPr>
          <p:nvPr/>
        </p:nvSpPr>
        <p:spPr bwMode="auto">
          <a:xfrm flipV="1">
            <a:off x="6096000" y="3431177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5257800" y="4116977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V="1">
            <a:off x="4724400" y="4345577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5867400" y="4345577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180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7620000" y="3888377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Cos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4267200" y="4193177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24" name="Arc 27"/>
          <p:cNvSpPr>
            <a:spLocks/>
          </p:cNvSpPr>
          <p:nvPr/>
        </p:nvSpPr>
        <p:spPr bwMode="auto">
          <a:xfrm flipH="1">
            <a:off x="6781800" y="3735977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28"/>
          <p:cNvSpPr>
            <a:spLocks/>
          </p:cNvSpPr>
          <p:nvPr/>
        </p:nvSpPr>
        <p:spPr bwMode="auto">
          <a:xfrm flipH="1" flipV="1">
            <a:off x="5410200" y="3431177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29"/>
          <p:cNvSpPr>
            <a:spLocks/>
          </p:cNvSpPr>
          <p:nvPr/>
        </p:nvSpPr>
        <p:spPr bwMode="auto">
          <a:xfrm>
            <a:off x="4724400" y="3735977"/>
            <a:ext cx="709613" cy="914400"/>
          </a:xfrm>
          <a:custGeom>
            <a:avLst/>
            <a:gdLst>
              <a:gd name="T0" fmla="*/ 0 w 16788"/>
              <a:gd name="T1" fmla="*/ 19727 h 21600"/>
              <a:gd name="T2" fmla="*/ 29994675 w 16788"/>
              <a:gd name="T3" fmla="*/ 12915731 h 21600"/>
              <a:gd name="T4" fmla="*/ 1218490 w 16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88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31" y="0"/>
                  <a:pt x="12690" y="2621"/>
                  <a:pt x="16787" y="7207"/>
                </a:cubicBezTo>
              </a:path>
              <a:path w="16788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31" y="0"/>
                  <a:pt x="12690" y="2621"/>
                  <a:pt x="16787" y="720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6553200" y="4116977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7239000" y="4116977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5867400" y="4116977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graphicFrame>
        <p:nvGraphicFramePr>
          <p:cNvPr id="30" name="Object 34"/>
          <p:cNvGraphicFramePr>
            <a:graphicFrameLocks noChangeAspect="1"/>
          </p:cNvGraphicFramePr>
          <p:nvPr>
            <p:extLst/>
          </p:nvPr>
        </p:nvGraphicFramePr>
        <p:xfrm>
          <a:off x="4038600" y="4955177"/>
          <a:ext cx="1036638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16" imgW="609336" imgH="203112" progId="Equation.DSMT4">
                  <p:embed/>
                </p:oleObj>
              </mc:Choice>
              <mc:Fallback>
                <p:oleObj name="Equation" r:id="rId16" imgW="609336" imgH="203112" progId="Equation.DSMT4">
                  <p:embed/>
                  <p:pic>
                    <p:nvPicPr>
                      <p:cNvPr id="3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955177"/>
                        <a:ext cx="1036638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5"/>
          <p:cNvGraphicFramePr>
            <a:graphicFrameLocks noChangeAspect="1"/>
          </p:cNvGraphicFramePr>
          <p:nvPr>
            <p:extLst/>
          </p:nvPr>
        </p:nvGraphicFramePr>
        <p:xfrm>
          <a:off x="5105400" y="4955177"/>
          <a:ext cx="71278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18" imgW="419100" imgH="228600" progId="Equation.DSMT4">
                  <p:embed/>
                </p:oleObj>
              </mc:Choice>
              <mc:Fallback>
                <p:oleObj name="Equation" r:id="rId18" imgW="419100" imgH="228600" progId="Equation.DSMT4">
                  <p:embed/>
                  <p:pic>
                    <p:nvPicPr>
                      <p:cNvPr id="3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955177"/>
                        <a:ext cx="71278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6"/>
          <p:cNvGraphicFramePr>
            <a:graphicFrameLocks noChangeAspect="1"/>
          </p:cNvGraphicFramePr>
          <p:nvPr>
            <p:extLst/>
          </p:nvPr>
        </p:nvGraphicFramePr>
        <p:xfrm>
          <a:off x="5867400" y="4955177"/>
          <a:ext cx="71278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20" imgW="419100" imgH="228600" progId="Equation.DSMT4">
                  <p:embed/>
                </p:oleObj>
              </mc:Choice>
              <mc:Fallback>
                <p:oleObj name="Equation" r:id="rId20" imgW="419100" imgH="228600" progId="Equation.DSMT4">
                  <p:embed/>
                  <p:pic>
                    <p:nvPicPr>
                      <p:cNvPr id="3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955177"/>
                        <a:ext cx="71278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7"/>
          <p:cNvGraphicFramePr>
            <a:graphicFrameLocks noChangeAspect="1"/>
          </p:cNvGraphicFramePr>
          <p:nvPr>
            <p:extLst/>
          </p:nvPr>
        </p:nvGraphicFramePr>
        <p:xfrm>
          <a:off x="4191000" y="5336177"/>
          <a:ext cx="798513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22" imgW="469696" imgH="203112" progId="Equation.DSMT4">
                  <p:embed/>
                </p:oleObj>
              </mc:Choice>
              <mc:Fallback>
                <p:oleObj name="Equation" r:id="rId22" imgW="469696" imgH="203112" progId="Equation.DSMT4">
                  <p:embed/>
                  <p:pic>
                    <p:nvPicPr>
                      <p:cNvPr id="3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336177"/>
                        <a:ext cx="798513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8"/>
          <p:cNvGraphicFramePr>
            <a:graphicFrameLocks noChangeAspect="1"/>
          </p:cNvGraphicFramePr>
          <p:nvPr>
            <p:extLst/>
          </p:nvPr>
        </p:nvGraphicFramePr>
        <p:xfrm>
          <a:off x="5105400" y="5336177"/>
          <a:ext cx="71278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24" imgW="419100" imgH="228600" progId="Equation.DSMT4">
                  <p:embed/>
                </p:oleObj>
              </mc:Choice>
              <mc:Fallback>
                <p:oleObj name="Equation" r:id="rId24" imgW="419100" imgH="228600" progId="Equation.DSMT4">
                  <p:embed/>
                  <p:pic>
                    <p:nvPicPr>
                      <p:cNvPr id="3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336177"/>
                        <a:ext cx="71278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152400" y="3354977"/>
            <a:ext cx="3048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1) Work out the acceptable interval for 2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36" name="Text Box 40"/>
          <p:cNvSpPr txBox="1">
            <a:spLocks noChangeArrowheads="1"/>
          </p:cNvSpPr>
          <p:nvPr/>
        </p:nvSpPr>
        <p:spPr bwMode="auto">
          <a:xfrm>
            <a:off x="0" y="3964577"/>
            <a:ext cx="3200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2) Work out one possible answer as before. Find </a:t>
            </a:r>
            <a:r>
              <a:rPr lang="en-GB" altLang="en-US" sz="1400" u="sng">
                <a:latin typeface="Comic Sans MS" pitchFamily="66" charset="0"/>
              </a:rPr>
              <a:t>all</a:t>
            </a:r>
            <a:r>
              <a:rPr lang="en-GB" altLang="en-US" sz="1400">
                <a:latin typeface="Comic Sans MS" pitchFamily="66" charset="0"/>
              </a:rPr>
              <a:t> values in the standard 0 – 360 range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0" y="4802777"/>
            <a:ext cx="3124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3) Add/Subtract 360 to these values until you have all the answers within the 2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range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38" name="Text Box 42"/>
          <p:cNvSpPr txBox="1">
            <a:spLocks noChangeArrowheads="1"/>
          </p:cNvSpPr>
          <p:nvPr/>
        </p:nvSpPr>
        <p:spPr bwMode="auto">
          <a:xfrm>
            <a:off x="0" y="5596527"/>
            <a:ext cx="3124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4) These answers are for 2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. Undo them to find values for 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itself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>
            <a:off x="3429000" y="2364377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Arc 44"/>
          <p:cNvSpPr>
            <a:spLocks/>
          </p:cNvSpPr>
          <p:nvPr/>
        </p:nvSpPr>
        <p:spPr bwMode="auto">
          <a:xfrm>
            <a:off x="6794864" y="1539240"/>
            <a:ext cx="152400" cy="457200"/>
          </a:xfrm>
          <a:custGeom>
            <a:avLst/>
            <a:gdLst>
              <a:gd name="T0" fmla="*/ 27247 w 22177"/>
              <a:gd name="T1" fmla="*/ 0 h 43200"/>
              <a:gd name="T2" fmla="*/ 0 w 22177"/>
              <a:gd name="T3" fmla="*/ 4837800 h 43200"/>
              <a:gd name="T4" fmla="*/ 27247 w 22177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77" h="43200" fill="none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</a:path>
              <a:path w="22177" h="43200" stroke="0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  <a:lnTo>
                  <a:pt x="577" y="21600"/>
                </a:lnTo>
                <a:lnTo>
                  <a:pt x="57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45"/>
          <p:cNvSpPr txBox="1">
            <a:spLocks noChangeArrowheads="1"/>
          </p:cNvSpPr>
          <p:nvPr/>
        </p:nvSpPr>
        <p:spPr bwMode="auto">
          <a:xfrm>
            <a:off x="6794864" y="1463040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Multiply by 2</a:t>
            </a:r>
          </a:p>
        </p:txBody>
      </p:sp>
      <p:sp>
        <p:nvSpPr>
          <p:cNvPr id="42" name="Arc 46"/>
          <p:cNvSpPr>
            <a:spLocks/>
          </p:cNvSpPr>
          <p:nvPr/>
        </p:nvSpPr>
        <p:spPr bwMode="auto">
          <a:xfrm>
            <a:off x="6655527" y="2680064"/>
            <a:ext cx="152400" cy="457200"/>
          </a:xfrm>
          <a:custGeom>
            <a:avLst/>
            <a:gdLst>
              <a:gd name="T0" fmla="*/ 27247 w 22177"/>
              <a:gd name="T1" fmla="*/ 0 h 43200"/>
              <a:gd name="T2" fmla="*/ 0 w 22177"/>
              <a:gd name="T3" fmla="*/ 4837800 h 43200"/>
              <a:gd name="T4" fmla="*/ 27247 w 22177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77" h="43200" fill="none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</a:path>
              <a:path w="22177" h="43200" stroke="0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  <a:lnTo>
                  <a:pt x="577" y="21600"/>
                </a:lnTo>
                <a:lnTo>
                  <a:pt x="57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6731727" y="2603864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Solve using Cos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44" name="Text Box 48"/>
          <p:cNvSpPr txBox="1">
            <a:spLocks noChangeArrowheads="1"/>
          </p:cNvSpPr>
          <p:nvPr/>
        </p:nvSpPr>
        <p:spPr bwMode="auto">
          <a:xfrm>
            <a:off x="7391400" y="4650377"/>
            <a:ext cx="17526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Adding 360 to the value we worked out (staying within the range)</a:t>
            </a:r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 flipH="1">
            <a:off x="6705600" y="5183777"/>
            <a:ext cx="762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 flipH="1">
            <a:off x="5867400" y="5564777"/>
            <a:ext cx="762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6629400" y="5336177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48" name="Rectangle 53"/>
          <p:cNvSpPr>
            <a:spLocks noChangeArrowheads="1"/>
          </p:cNvSpPr>
          <p:nvPr/>
        </p:nvSpPr>
        <p:spPr bwMode="auto">
          <a:xfrm>
            <a:off x="4191000" y="5336177"/>
            <a:ext cx="16764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8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/>
      <p:bldP spid="22" grpId="0"/>
      <p:bldP spid="23" grpId="0"/>
      <p:bldP spid="24" grpId="0" animBg="1"/>
      <p:bldP spid="25" grpId="0" animBg="1"/>
      <p:bldP spid="26" grpId="0" animBg="1"/>
      <p:bldP spid="27" grpId="0"/>
      <p:bldP spid="28" grpId="0"/>
      <p:bldP spid="29" grpId="0"/>
      <p:bldP spid="35" grpId="0"/>
      <p:bldP spid="38" grpId="0"/>
      <p:bldP spid="39" grpId="0" animBg="1"/>
      <p:bldP spid="40" grpId="0" animBg="1"/>
      <p:bldP spid="41" grpId="0"/>
      <p:bldP spid="42" grpId="0" animBg="1"/>
      <p:bldP spid="43" grpId="0"/>
      <p:bldP spid="44" grpId="0"/>
      <p:bldP spid="45" grpId="0" animBg="1"/>
      <p:bldP spid="46" grpId="0" animBg="1"/>
      <p:bldP spid="47" grpId="0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𝐜𝐨𝐬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713377" y="2495006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  <a:endParaRPr lang="el-GR" altLang="en-US" sz="1400">
              <a:latin typeface="Comic Sans MS" pitchFamily="66" charset="0"/>
            </a:endParaRPr>
          </a:p>
        </p:txBody>
      </p:sp>
      <p:graphicFrame>
        <p:nvGraphicFramePr>
          <p:cNvPr id="50" name="Object 6"/>
          <p:cNvGraphicFramePr>
            <a:graphicFrameLocks noChangeAspect="1"/>
          </p:cNvGraphicFramePr>
          <p:nvPr>
            <p:extLst/>
          </p:nvPr>
        </p:nvGraphicFramePr>
        <p:xfrm>
          <a:off x="138702" y="2876006"/>
          <a:ext cx="32242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4" imgW="2260600" imgH="203200" progId="Equation.DSMT4">
                  <p:embed/>
                </p:oleObj>
              </mc:Choice>
              <mc:Fallback>
                <p:oleObj name="Equation" r:id="rId4" imgW="2260600" imgH="203200" progId="Equation.DSMT4">
                  <p:embed/>
                  <p:pic>
                    <p:nvPicPr>
                      <p:cNvPr id="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02" y="2876006"/>
                        <a:ext cx="322421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7"/>
          <p:cNvGraphicFramePr>
            <a:graphicFrameLocks noChangeAspect="1"/>
          </p:cNvGraphicFramePr>
          <p:nvPr>
            <p:extLst/>
          </p:nvPr>
        </p:nvGraphicFramePr>
        <p:xfrm>
          <a:off x="408577" y="3104606"/>
          <a:ext cx="2555875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6" imgW="1790700" imgH="177800" progId="Equation.DSMT4">
                  <p:embed/>
                </p:oleObj>
              </mc:Choice>
              <mc:Fallback>
                <p:oleObj name="Equation" r:id="rId6" imgW="1790700" imgH="177800" progId="Equation.DSMT4">
                  <p:embed/>
                  <p:pic>
                    <p:nvPicPr>
                      <p:cNvPr id="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577" y="3104606"/>
                        <a:ext cx="2555875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8"/>
          <p:cNvGraphicFramePr>
            <a:graphicFrameLocks noChangeAspect="1"/>
          </p:cNvGraphicFramePr>
          <p:nvPr>
            <p:extLst/>
          </p:nvPr>
        </p:nvGraphicFramePr>
        <p:xfrm>
          <a:off x="5129348" y="1238794"/>
          <a:ext cx="147796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8" imgW="952087" imgH="177723" progId="Equation.DSMT4">
                  <p:embed/>
                </p:oleObj>
              </mc:Choice>
              <mc:Fallback>
                <p:oleObj name="Equation" r:id="rId8" imgW="952087" imgH="177723" progId="Equation.DSMT4">
                  <p:embed/>
                  <p:pic>
                    <p:nvPicPr>
                      <p:cNvPr id="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348" y="1238794"/>
                        <a:ext cx="1477963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9"/>
          <p:cNvGraphicFramePr>
            <a:graphicFrameLocks noChangeAspect="1"/>
          </p:cNvGraphicFramePr>
          <p:nvPr>
            <p:extLst/>
          </p:nvPr>
        </p:nvGraphicFramePr>
        <p:xfrm>
          <a:off x="4824548" y="1619794"/>
          <a:ext cx="213360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10" imgW="1320227" imgH="177723" progId="Equation.DSMT4">
                  <p:embed/>
                </p:oleObj>
              </mc:Choice>
              <mc:Fallback>
                <p:oleObj name="Equation" r:id="rId10" imgW="1320227" imgH="177723" progId="Equation.DSMT4">
                  <p:embed/>
                  <p:pic>
                    <p:nvPicPr>
                      <p:cNvPr id="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548" y="1619794"/>
                        <a:ext cx="2133600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0"/>
          <p:cNvGraphicFramePr>
            <a:graphicFrameLocks noChangeAspect="1"/>
          </p:cNvGraphicFramePr>
          <p:nvPr>
            <p:extLst/>
          </p:nvPr>
        </p:nvGraphicFramePr>
        <p:xfrm>
          <a:off x="5035732" y="2283823"/>
          <a:ext cx="16764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12" imgW="1091726" imgH="203112" progId="Equation.DSMT4">
                  <p:embed/>
                </p:oleObj>
              </mc:Choice>
              <mc:Fallback>
                <p:oleObj name="Equation" r:id="rId12" imgW="1091726" imgH="203112" progId="Equation.DSMT4">
                  <p:embed/>
                  <p:pic>
                    <p:nvPicPr>
                      <p:cNvPr id="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732" y="2283823"/>
                        <a:ext cx="16764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1"/>
          <p:cNvGraphicFramePr>
            <a:graphicFrameLocks noChangeAspect="1"/>
          </p:cNvGraphicFramePr>
          <p:nvPr>
            <p:extLst/>
          </p:nvPr>
        </p:nvGraphicFramePr>
        <p:xfrm>
          <a:off x="5035732" y="2588623"/>
          <a:ext cx="16081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14" imgW="1016000" imgH="228600" progId="Equation.DSMT4">
                  <p:embed/>
                </p:oleObj>
              </mc:Choice>
              <mc:Fallback>
                <p:oleObj name="Equation" r:id="rId14" imgW="1016000" imgH="228600" progId="Equation.DSMT4">
                  <p:embed/>
                  <p:pic>
                    <p:nvPicPr>
                      <p:cNvPr id="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732" y="2588623"/>
                        <a:ext cx="16081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Line 12"/>
          <p:cNvSpPr>
            <a:spLocks noChangeShapeType="1"/>
          </p:cNvSpPr>
          <p:nvPr/>
        </p:nvSpPr>
        <p:spPr bwMode="auto">
          <a:xfrm>
            <a:off x="4802777" y="3714206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13"/>
          <p:cNvSpPr>
            <a:spLocks noChangeShapeType="1"/>
          </p:cNvSpPr>
          <p:nvPr/>
        </p:nvSpPr>
        <p:spPr bwMode="auto">
          <a:xfrm>
            <a:off x="4802777" y="4019006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14"/>
          <p:cNvSpPr>
            <a:spLocks noChangeShapeType="1"/>
          </p:cNvSpPr>
          <p:nvPr/>
        </p:nvSpPr>
        <p:spPr bwMode="auto">
          <a:xfrm>
            <a:off x="5488577" y="394280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Line 15"/>
          <p:cNvSpPr>
            <a:spLocks noChangeShapeType="1"/>
          </p:cNvSpPr>
          <p:nvPr/>
        </p:nvSpPr>
        <p:spPr bwMode="auto">
          <a:xfrm>
            <a:off x="6174377" y="394280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Line 16"/>
          <p:cNvSpPr>
            <a:spLocks noChangeShapeType="1"/>
          </p:cNvSpPr>
          <p:nvPr/>
        </p:nvSpPr>
        <p:spPr bwMode="auto">
          <a:xfrm>
            <a:off x="6860177" y="394280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7545977" y="394280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Arc 18"/>
          <p:cNvSpPr>
            <a:spLocks/>
          </p:cNvSpPr>
          <p:nvPr/>
        </p:nvSpPr>
        <p:spPr bwMode="auto">
          <a:xfrm flipV="1">
            <a:off x="6860177" y="3409406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5336177" y="409520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64" name="Line 20"/>
          <p:cNvSpPr>
            <a:spLocks noChangeShapeType="1"/>
          </p:cNvSpPr>
          <p:nvPr/>
        </p:nvSpPr>
        <p:spPr bwMode="auto">
          <a:xfrm flipV="1">
            <a:off x="4802777" y="4323806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>
            <a:off x="6631577" y="4323806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270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 Box 22"/>
          <p:cNvSpPr txBox="1">
            <a:spLocks noChangeArrowheads="1"/>
          </p:cNvSpPr>
          <p:nvPr/>
        </p:nvSpPr>
        <p:spPr bwMode="auto">
          <a:xfrm>
            <a:off x="7698377" y="3866606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7" name="Text Box 23"/>
          <p:cNvSpPr txBox="1">
            <a:spLocks noChangeArrowheads="1"/>
          </p:cNvSpPr>
          <p:nvPr/>
        </p:nvSpPr>
        <p:spPr bwMode="auto">
          <a:xfrm>
            <a:off x="4345577" y="4171406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68" name="Arc 24"/>
          <p:cNvSpPr>
            <a:spLocks/>
          </p:cNvSpPr>
          <p:nvPr/>
        </p:nvSpPr>
        <p:spPr bwMode="auto">
          <a:xfrm flipH="1">
            <a:off x="4802777" y="3714206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Arc 25"/>
          <p:cNvSpPr>
            <a:spLocks/>
          </p:cNvSpPr>
          <p:nvPr/>
        </p:nvSpPr>
        <p:spPr bwMode="auto">
          <a:xfrm flipH="1" flipV="1">
            <a:off x="6174377" y="3409406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Arc 26"/>
          <p:cNvSpPr>
            <a:spLocks/>
          </p:cNvSpPr>
          <p:nvPr/>
        </p:nvSpPr>
        <p:spPr bwMode="auto">
          <a:xfrm>
            <a:off x="5488577" y="3714206"/>
            <a:ext cx="685800" cy="914400"/>
          </a:xfrm>
          <a:custGeom>
            <a:avLst/>
            <a:gdLst>
              <a:gd name="T0" fmla="*/ 0 w 16484"/>
              <a:gd name="T1" fmla="*/ 19727 h 21600"/>
              <a:gd name="T2" fmla="*/ 28532009 w 16484"/>
              <a:gd name="T3" fmla="*/ 12318958 h 21600"/>
              <a:gd name="T4" fmla="*/ 1180471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</a:path>
              <a:path w="1648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" name="Text Box 27"/>
          <p:cNvSpPr txBox="1">
            <a:spLocks noChangeArrowheads="1"/>
          </p:cNvSpPr>
          <p:nvPr/>
        </p:nvSpPr>
        <p:spPr bwMode="auto">
          <a:xfrm>
            <a:off x="6631577" y="409520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2" name="Text Box 28"/>
          <p:cNvSpPr txBox="1">
            <a:spLocks noChangeArrowheads="1"/>
          </p:cNvSpPr>
          <p:nvPr/>
        </p:nvSpPr>
        <p:spPr bwMode="auto">
          <a:xfrm>
            <a:off x="7317377" y="409520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5945777" y="4095206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graphicFrame>
        <p:nvGraphicFramePr>
          <p:cNvPr id="74" name="Object 30"/>
          <p:cNvGraphicFramePr>
            <a:graphicFrameLocks noChangeAspect="1"/>
          </p:cNvGraphicFramePr>
          <p:nvPr>
            <p:extLst/>
          </p:nvPr>
        </p:nvGraphicFramePr>
        <p:xfrm>
          <a:off x="3888377" y="4857206"/>
          <a:ext cx="15557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16" imgW="914400" imgH="203200" progId="Equation.DSMT4">
                  <p:embed/>
                </p:oleObj>
              </mc:Choice>
              <mc:Fallback>
                <p:oleObj name="Equation" r:id="rId16" imgW="914400" imgH="203200" progId="Equation.DSMT4">
                  <p:embed/>
                  <p:pic>
                    <p:nvPicPr>
                      <p:cNvPr id="7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8377" y="4857206"/>
                        <a:ext cx="155575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31"/>
          <p:cNvGraphicFramePr>
            <a:graphicFrameLocks noChangeAspect="1"/>
          </p:cNvGraphicFramePr>
          <p:nvPr>
            <p:extLst/>
          </p:nvPr>
        </p:nvGraphicFramePr>
        <p:xfrm>
          <a:off x="5401265" y="4857206"/>
          <a:ext cx="6477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18" imgW="381000" imgH="228600" progId="Equation.DSMT4">
                  <p:embed/>
                </p:oleObj>
              </mc:Choice>
              <mc:Fallback>
                <p:oleObj name="Equation" r:id="rId18" imgW="381000" imgH="228600" progId="Equation.DSMT4">
                  <p:embed/>
                  <p:pic>
                    <p:nvPicPr>
                      <p:cNvPr id="7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1265" y="4857206"/>
                        <a:ext cx="6477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32"/>
          <p:cNvGraphicFramePr>
            <a:graphicFrameLocks noChangeAspect="1"/>
          </p:cNvGraphicFramePr>
          <p:nvPr>
            <p:extLst/>
          </p:nvPr>
        </p:nvGraphicFramePr>
        <p:xfrm>
          <a:off x="5412377" y="4857206"/>
          <a:ext cx="60483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20" imgW="355446" imgH="228501" progId="Equation.DSMT4">
                  <p:embed/>
                </p:oleObj>
              </mc:Choice>
              <mc:Fallback>
                <p:oleObj name="Equation" r:id="rId20" imgW="355446" imgH="228501" progId="Equation.DSMT4">
                  <p:embed/>
                  <p:pic>
                    <p:nvPicPr>
                      <p:cNvPr id="7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2377" y="4857206"/>
                        <a:ext cx="60483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33"/>
          <p:cNvGraphicFramePr>
            <a:graphicFrameLocks noChangeAspect="1"/>
          </p:cNvGraphicFramePr>
          <p:nvPr>
            <p:extLst/>
          </p:nvPr>
        </p:nvGraphicFramePr>
        <p:xfrm>
          <a:off x="4497977" y="5619206"/>
          <a:ext cx="11430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Equation" r:id="rId22" imgW="672808" imgH="203112" progId="Equation.DSMT4">
                  <p:embed/>
                </p:oleObj>
              </mc:Choice>
              <mc:Fallback>
                <p:oleObj name="Equation" r:id="rId22" imgW="672808" imgH="203112" progId="Equation.DSMT4">
                  <p:embed/>
                  <p:pic>
                    <p:nvPicPr>
                      <p:cNvPr id="7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7977" y="5619206"/>
                        <a:ext cx="11430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34"/>
          <p:cNvGraphicFramePr>
            <a:graphicFrameLocks noChangeAspect="1"/>
          </p:cNvGraphicFramePr>
          <p:nvPr>
            <p:extLst/>
          </p:nvPr>
        </p:nvGraphicFramePr>
        <p:xfrm>
          <a:off x="5596527" y="5619206"/>
          <a:ext cx="8429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Equation" r:id="rId24" imgW="495085" imgH="228501" progId="Equation.DSMT4">
                  <p:embed/>
                </p:oleObj>
              </mc:Choice>
              <mc:Fallback>
                <p:oleObj name="Equation" r:id="rId24" imgW="495085" imgH="228501" progId="Equation.DSMT4">
                  <p:embed/>
                  <p:pic>
                    <p:nvPicPr>
                      <p:cNvPr id="78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6527" y="5619206"/>
                        <a:ext cx="84296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Text Box 35"/>
          <p:cNvSpPr txBox="1">
            <a:spLocks noChangeArrowheads="1"/>
          </p:cNvSpPr>
          <p:nvPr/>
        </p:nvSpPr>
        <p:spPr bwMode="auto">
          <a:xfrm>
            <a:off x="230777" y="3485606"/>
            <a:ext cx="3048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1) Work out the acceptable interval for (2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– 35)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80" name="Text Box 36"/>
          <p:cNvSpPr txBox="1">
            <a:spLocks noChangeArrowheads="1"/>
          </p:cNvSpPr>
          <p:nvPr/>
        </p:nvSpPr>
        <p:spPr bwMode="auto">
          <a:xfrm>
            <a:off x="78377" y="4095206"/>
            <a:ext cx="3200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2) Work out one possible answer as before. Find </a:t>
            </a:r>
            <a:r>
              <a:rPr lang="en-GB" altLang="en-US" sz="1400" u="sng">
                <a:latin typeface="Comic Sans MS" pitchFamily="66" charset="0"/>
              </a:rPr>
              <a:t>all</a:t>
            </a:r>
            <a:r>
              <a:rPr lang="en-GB" altLang="en-US" sz="1400">
                <a:latin typeface="Comic Sans MS" pitchFamily="66" charset="0"/>
              </a:rPr>
              <a:t> values in the standard 0 – 360 range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81" name="Text Box 37"/>
          <p:cNvSpPr txBox="1">
            <a:spLocks noChangeArrowheads="1"/>
          </p:cNvSpPr>
          <p:nvPr/>
        </p:nvSpPr>
        <p:spPr bwMode="auto">
          <a:xfrm>
            <a:off x="78377" y="4933406"/>
            <a:ext cx="3124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3) Add/Subtract 360 to these values until you have all the answers within the (2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- 35) range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82" name="Text Box 38"/>
          <p:cNvSpPr txBox="1">
            <a:spLocks noChangeArrowheads="1"/>
          </p:cNvSpPr>
          <p:nvPr/>
        </p:nvSpPr>
        <p:spPr bwMode="auto">
          <a:xfrm>
            <a:off x="78377" y="5727156"/>
            <a:ext cx="3124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4) These answers are for (2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– 35). Undo this to find values for 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itself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83" name="Line 39"/>
          <p:cNvSpPr>
            <a:spLocks noChangeShapeType="1"/>
          </p:cNvSpPr>
          <p:nvPr/>
        </p:nvSpPr>
        <p:spPr bwMode="auto">
          <a:xfrm>
            <a:off x="3431177" y="2495006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Arc 40"/>
          <p:cNvSpPr>
            <a:spLocks/>
          </p:cNvSpPr>
          <p:nvPr/>
        </p:nvSpPr>
        <p:spPr bwMode="auto">
          <a:xfrm>
            <a:off x="6958148" y="1391194"/>
            <a:ext cx="152400" cy="381000"/>
          </a:xfrm>
          <a:custGeom>
            <a:avLst/>
            <a:gdLst>
              <a:gd name="T0" fmla="*/ 27247 w 22177"/>
              <a:gd name="T1" fmla="*/ 0 h 43200"/>
              <a:gd name="T2" fmla="*/ 0 w 22177"/>
              <a:gd name="T3" fmla="*/ 3359582 h 43200"/>
              <a:gd name="T4" fmla="*/ 27247 w 22177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77" h="43200" fill="none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</a:path>
              <a:path w="22177" h="43200" stroke="0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  <a:lnTo>
                  <a:pt x="577" y="21600"/>
                </a:lnTo>
                <a:lnTo>
                  <a:pt x="57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Text Box 41"/>
          <p:cNvSpPr txBox="1">
            <a:spLocks noChangeArrowheads="1"/>
          </p:cNvSpPr>
          <p:nvPr/>
        </p:nvSpPr>
        <p:spPr bwMode="auto">
          <a:xfrm>
            <a:off x="7034348" y="1162594"/>
            <a:ext cx="99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Multiply by 2. Subtract 35</a:t>
            </a:r>
          </a:p>
        </p:txBody>
      </p:sp>
      <p:sp>
        <p:nvSpPr>
          <p:cNvPr id="86" name="Arc 42"/>
          <p:cNvSpPr>
            <a:spLocks/>
          </p:cNvSpPr>
          <p:nvPr/>
        </p:nvSpPr>
        <p:spPr bwMode="auto">
          <a:xfrm>
            <a:off x="6712132" y="2436223"/>
            <a:ext cx="152400" cy="381000"/>
          </a:xfrm>
          <a:custGeom>
            <a:avLst/>
            <a:gdLst>
              <a:gd name="T0" fmla="*/ 27247 w 22177"/>
              <a:gd name="T1" fmla="*/ 0 h 43200"/>
              <a:gd name="T2" fmla="*/ 0 w 22177"/>
              <a:gd name="T3" fmla="*/ 3359582 h 43200"/>
              <a:gd name="T4" fmla="*/ 27247 w 22177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77" h="43200" fill="none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</a:path>
              <a:path w="22177" h="43200" stroke="0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  <a:lnTo>
                  <a:pt x="577" y="21600"/>
                </a:lnTo>
                <a:lnTo>
                  <a:pt x="57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" name="Text Box 43"/>
          <p:cNvSpPr txBox="1">
            <a:spLocks noChangeArrowheads="1"/>
          </p:cNvSpPr>
          <p:nvPr/>
        </p:nvSpPr>
        <p:spPr bwMode="auto">
          <a:xfrm>
            <a:off x="6788332" y="2283823"/>
            <a:ext cx="762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Solve using Sin</a:t>
            </a:r>
            <a:r>
              <a:rPr lang="en-GB" altLang="en-US" sz="1200" baseline="300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88" name="Text Box 44"/>
          <p:cNvSpPr txBox="1">
            <a:spLocks noChangeArrowheads="1"/>
          </p:cNvSpPr>
          <p:nvPr/>
        </p:nvSpPr>
        <p:spPr bwMode="auto">
          <a:xfrm>
            <a:off x="6936377" y="4628606"/>
            <a:ext cx="1752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Adding/Subtracting 360 to the value we worked out (staying within the range)</a:t>
            </a:r>
          </a:p>
        </p:txBody>
      </p:sp>
      <p:sp>
        <p:nvSpPr>
          <p:cNvPr id="89" name="Line 46"/>
          <p:cNvSpPr>
            <a:spLocks noChangeShapeType="1"/>
          </p:cNvSpPr>
          <p:nvPr/>
        </p:nvSpPr>
        <p:spPr bwMode="auto">
          <a:xfrm flipH="1">
            <a:off x="6479177" y="5847806"/>
            <a:ext cx="762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Text Box 47"/>
          <p:cNvSpPr txBox="1">
            <a:spLocks noChangeArrowheads="1"/>
          </p:cNvSpPr>
          <p:nvPr/>
        </p:nvSpPr>
        <p:spPr bwMode="auto">
          <a:xfrm>
            <a:off x="7164977" y="5543006"/>
            <a:ext cx="838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Add 35, Divide by 2</a:t>
            </a:r>
          </a:p>
        </p:txBody>
      </p:sp>
      <p:sp>
        <p:nvSpPr>
          <p:cNvPr id="91" name="Rectangle 48"/>
          <p:cNvSpPr>
            <a:spLocks noChangeArrowheads="1"/>
          </p:cNvSpPr>
          <p:nvPr/>
        </p:nvSpPr>
        <p:spPr bwMode="auto">
          <a:xfrm>
            <a:off x="4421777" y="5619206"/>
            <a:ext cx="20574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92" name="Object 49"/>
          <p:cNvGraphicFramePr>
            <a:graphicFrameLocks noChangeAspect="1"/>
          </p:cNvGraphicFramePr>
          <p:nvPr>
            <p:extLst/>
          </p:nvPr>
        </p:nvGraphicFramePr>
        <p:xfrm>
          <a:off x="6021977" y="4857206"/>
          <a:ext cx="73501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Equation" r:id="rId26" imgW="431613" imgH="228501" progId="Equation.DSMT4">
                  <p:embed/>
                </p:oleObj>
              </mc:Choice>
              <mc:Fallback>
                <p:oleObj name="Equation" r:id="rId26" imgW="431613" imgH="228501" progId="Equation.DSMT4">
                  <p:embed/>
                  <p:pic>
                    <p:nvPicPr>
                      <p:cNvPr id="92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977" y="4857206"/>
                        <a:ext cx="73501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50"/>
          <p:cNvGraphicFramePr>
            <a:graphicFrameLocks noChangeAspect="1"/>
          </p:cNvGraphicFramePr>
          <p:nvPr>
            <p:extLst/>
          </p:nvPr>
        </p:nvGraphicFramePr>
        <p:xfrm>
          <a:off x="3888377" y="5238206"/>
          <a:ext cx="15557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Equation" r:id="rId28" imgW="914400" imgH="203200" progId="Equation.DSMT4">
                  <p:embed/>
                </p:oleObj>
              </mc:Choice>
              <mc:Fallback>
                <p:oleObj name="Equation" r:id="rId28" imgW="914400" imgH="203200" progId="Equation.DSMT4">
                  <p:embed/>
                  <p:pic>
                    <p:nvPicPr>
                      <p:cNvPr id="93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8377" y="5238206"/>
                        <a:ext cx="155575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51"/>
          <p:cNvGraphicFramePr>
            <a:graphicFrameLocks noChangeAspect="1"/>
          </p:cNvGraphicFramePr>
          <p:nvPr>
            <p:extLst/>
          </p:nvPr>
        </p:nvGraphicFramePr>
        <p:xfrm>
          <a:off x="5412377" y="5238206"/>
          <a:ext cx="6477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Equation" r:id="rId30" imgW="381000" imgH="228600" progId="Equation.DSMT4">
                  <p:embed/>
                </p:oleObj>
              </mc:Choice>
              <mc:Fallback>
                <p:oleObj name="Equation" r:id="rId30" imgW="381000" imgH="228600" progId="Equation.DSMT4">
                  <p:embed/>
                  <p:pic>
                    <p:nvPicPr>
                      <p:cNvPr id="94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2377" y="5238206"/>
                        <a:ext cx="6477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7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/>
      <p:bldP spid="64" grpId="0" animBg="1"/>
      <p:bldP spid="65" grpId="0"/>
      <p:bldP spid="66" grpId="0"/>
      <p:bldP spid="67" grpId="0"/>
      <p:bldP spid="68" grpId="0" animBg="1"/>
      <p:bldP spid="69" grpId="0" animBg="1"/>
      <p:bldP spid="70" grpId="0" animBg="1"/>
      <p:bldP spid="71" grpId="0"/>
      <p:bldP spid="72" grpId="0"/>
      <p:bldP spid="73" grpId="0"/>
      <p:bldP spid="79" grpId="0"/>
      <p:bldP spid="82" grpId="0"/>
      <p:bldP spid="83" grpId="0" animBg="1"/>
      <p:bldP spid="84" grpId="0" animBg="1"/>
      <p:bldP spid="85" grpId="0"/>
      <p:bldP spid="86" grpId="0" animBg="1"/>
      <p:bldP spid="87" grpId="0"/>
      <p:bldP spid="88" grpId="0"/>
      <p:bldP spid="89" grpId="0" animBg="1"/>
      <p:bldP spid="90" grpId="0"/>
      <p:bldP spid="9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DFC711-89E7-4983-BF07-36CF557747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0290DF-4D08-4EAA-8400-802F71D921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F9D674-0402-45A4-8B6A-612669EED6A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285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Office テーマ</vt:lpstr>
      <vt:lpstr>Equation</vt:lpstr>
      <vt:lpstr>PowerPoint Presentation</vt:lpstr>
      <vt:lpstr>Trig Identities and Equations</vt:lpstr>
      <vt:lpstr>Trig Identities and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92</cp:revision>
  <dcterms:created xsi:type="dcterms:W3CDTF">2017-08-14T15:35:38Z</dcterms:created>
  <dcterms:modified xsi:type="dcterms:W3CDTF">2021-03-24T20:33:52Z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