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8"/>
  </p:notesMasterIdLst>
  <p:sldIdLst>
    <p:sldId id="256" r:id="rId5"/>
    <p:sldId id="257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A50021"/>
    <a:srgbClr val="FFFFCC"/>
    <a:srgbClr val="CC00CC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1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image" Target="../media/image24.wmf"/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12" Type="http://schemas.openxmlformats.org/officeDocument/2006/relationships/image" Target="../media/image23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11" Type="http://schemas.openxmlformats.org/officeDocument/2006/relationships/image" Target="../media/image22.wmf"/><Relationship Id="rId5" Type="http://schemas.openxmlformats.org/officeDocument/2006/relationships/image" Target="../media/image16.wmf"/><Relationship Id="rId10" Type="http://schemas.openxmlformats.org/officeDocument/2006/relationships/image" Target="../media/image21.wmf"/><Relationship Id="rId4" Type="http://schemas.openxmlformats.org/officeDocument/2006/relationships/image" Target="../media/image15.wmf"/><Relationship Id="rId9" Type="http://schemas.openxmlformats.org/officeDocument/2006/relationships/image" Target="../media/image20.wmf"/><Relationship Id="rId14" Type="http://schemas.openxmlformats.org/officeDocument/2006/relationships/image" Target="../media/image2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DBF664-B1CB-40D4-BA91-7250AF96608D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C45B7A-A0F1-4F30-A2D0-F9DBB1018C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3175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50021"/>
            </a:gs>
            <a:gs pos="7000">
              <a:schemeClr val="accent2">
                <a:lumMod val="20000"/>
                <a:lumOff val="80000"/>
              </a:schemeClr>
            </a:gs>
            <a:gs pos="95000">
              <a:schemeClr val="accent2">
                <a:lumMod val="20000"/>
                <a:lumOff val="80000"/>
              </a:schemeClr>
            </a:gs>
            <a:gs pos="100000">
              <a:srgbClr val="A5002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wmf"/><Relationship Id="rId18" Type="http://schemas.openxmlformats.org/officeDocument/2006/relationships/oleObject" Target="../embeddings/oleObject8.bin"/><Relationship Id="rId3" Type="http://schemas.openxmlformats.org/officeDocument/2006/relationships/image" Target="../media/image200.png"/><Relationship Id="rId21" Type="http://schemas.openxmlformats.org/officeDocument/2006/relationships/image" Target="../media/image9.wmf"/><Relationship Id="rId7" Type="http://schemas.openxmlformats.org/officeDocument/2006/relationships/image" Target="../media/image2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7.wmf"/><Relationship Id="rId25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24" Type="http://schemas.openxmlformats.org/officeDocument/2006/relationships/oleObject" Target="../embeddings/oleObject11.bin"/><Relationship Id="rId5" Type="http://schemas.openxmlformats.org/officeDocument/2006/relationships/image" Target="../media/image1.wmf"/><Relationship Id="rId15" Type="http://schemas.openxmlformats.org/officeDocument/2006/relationships/image" Target="../media/image6.wmf"/><Relationship Id="rId23" Type="http://schemas.openxmlformats.org/officeDocument/2006/relationships/image" Target="../media/image10.w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8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0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13" Type="http://schemas.openxmlformats.org/officeDocument/2006/relationships/image" Target="../media/image16.wmf"/><Relationship Id="rId18" Type="http://schemas.openxmlformats.org/officeDocument/2006/relationships/oleObject" Target="../embeddings/oleObject19.bin"/><Relationship Id="rId26" Type="http://schemas.openxmlformats.org/officeDocument/2006/relationships/oleObject" Target="../embeddings/oleObject23.bin"/><Relationship Id="rId3" Type="http://schemas.openxmlformats.org/officeDocument/2006/relationships/image" Target="../media/image200.png"/><Relationship Id="rId21" Type="http://schemas.openxmlformats.org/officeDocument/2006/relationships/image" Target="../media/image20.wmf"/><Relationship Id="rId7" Type="http://schemas.openxmlformats.org/officeDocument/2006/relationships/image" Target="../media/image13.wmf"/><Relationship Id="rId12" Type="http://schemas.openxmlformats.org/officeDocument/2006/relationships/oleObject" Target="../embeddings/oleObject16.bin"/><Relationship Id="rId17" Type="http://schemas.openxmlformats.org/officeDocument/2006/relationships/image" Target="../media/image18.wmf"/><Relationship Id="rId25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8.bin"/><Relationship Id="rId20" Type="http://schemas.openxmlformats.org/officeDocument/2006/relationships/oleObject" Target="../embeddings/oleObject20.bin"/><Relationship Id="rId29" Type="http://schemas.openxmlformats.org/officeDocument/2006/relationships/image" Target="../media/image24.wmf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15.wmf"/><Relationship Id="rId24" Type="http://schemas.openxmlformats.org/officeDocument/2006/relationships/oleObject" Target="../embeddings/oleObject22.bin"/><Relationship Id="rId5" Type="http://schemas.openxmlformats.org/officeDocument/2006/relationships/image" Target="../media/image12.wmf"/><Relationship Id="rId15" Type="http://schemas.openxmlformats.org/officeDocument/2006/relationships/image" Target="../media/image17.wmf"/><Relationship Id="rId23" Type="http://schemas.openxmlformats.org/officeDocument/2006/relationships/image" Target="../media/image21.wmf"/><Relationship Id="rId28" Type="http://schemas.openxmlformats.org/officeDocument/2006/relationships/oleObject" Target="../embeddings/oleObject24.bin"/><Relationship Id="rId10" Type="http://schemas.openxmlformats.org/officeDocument/2006/relationships/oleObject" Target="../embeddings/oleObject15.bin"/><Relationship Id="rId19" Type="http://schemas.openxmlformats.org/officeDocument/2006/relationships/image" Target="../media/image19.wmf"/><Relationship Id="rId31" Type="http://schemas.openxmlformats.org/officeDocument/2006/relationships/image" Target="../media/image25.wmf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4.wmf"/><Relationship Id="rId14" Type="http://schemas.openxmlformats.org/officeDocument/2006/relationships/oleObject" Target="../embeddings/oleObject17.bin"/><Relationship Id="rId22" Type="http://schemas.openxmlformats.org/officeDocument/2006/relationships/oleObject" Target="../embeddings/oleObject21.bin"/><Relationship Id="rId27" Type="http://schemas.openxmlformats.org/officeDocument/2006/relationships/image" Target="../media/image23.wmf"/><Relationship Id="rId30" Type="http://schemas.openxmlformats.org/officeDocument/2006/relationships/oleObject" Target="../embeddings/oleObject2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CEF88D2-8A79-4C94-BEEB-C9EE97687043}"/>
              </a:ext>
            </a:extLst>
          </p:cNvPr>
          <p:cNvSpPr/>
          <p:nvPr/>
        </p:nvSpPr>
        <p:spPr>
          <a:xfrm>
            <a:off x="1370834" y="2416926"/>
            <a:ext cx="6491201" cy="1915909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000" b="1" dirty="0">
                <a:ln w="38100">
                  <a:solidFill>
                    <a:schemeClr val="accent6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Lucida Handwriting" panose="030101010101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000" b="1" dirty="0">
                <a:ln w="38100">
                  <a:solidFill>
                    <a:schemeClr val="accent6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Lucida Handwriting" panose="030101010101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10E</a:t>
            </a:r>
            <a:endParaRPr lang="ja-JP" altLang="en-US" sz="6000" b="1" dirty="0">
              <a:ln w="38100">
                <a:solidFill>
                  <a:schemeClr val="accent6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Lucida Handwriting" panose="03010101010101010101" pitchFamily="66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3232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Trig Identities and Equations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solve equations of the form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𝒔𝒊𝒏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𝒏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𝜽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b="1" i="0" smtClean="0">
                        <a:latin typeface="Cambria Math" panose="02040503050406030204" pitchFamily="18" charset="0"/>
                      </a:rPr>
                      <m:t>𝐜𝐨𝐬</m:t>
                    </m:r>
                    <m:r>
                      <a:rPr lang="en-US" sz="1600" b="1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b="1" i="1">
                        <a:latin typeface="Cambria Math" panose="02040503050406030204" pitchFamily="18" charset="0"/>
                      </a:rPr>
                      <m:t>𝒏</m:t>
                    </m:r>
                    <m:r>
                      <a:rPr lang="en-US" sz="16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𝜽</m:t>
                    </m:r>
                    <m:r>
                      <a:rPr lang="en-US" sz="16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6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𝒕𝒂𝒏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𝒏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𝜽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𝒑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3"/>
                <a:stretch>
                  <a:fillRect t="-766" r="-20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10E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635000" y="2364377"/>
            <a:ext cx="1981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b="1" u="sng">
                <a:latin typeface="Comic Sans MS" pitchFamily="66" charset="0"/>
              </a:rPr>
              <a:t>Example Question</a:t>
            </a:r>
            <a:endParaRPr lang="el-GR" altLang="en-US" sz="1400">
              <a:latin typeface="Comic Sans MS" pitchFamily="66" charset="0"/>
            </a:endParaRPr>
          </a:p>
        </p:txBody>
      </p:sp>
      <p:graphicFrame>
        <p:nvGraphicFramePr>
          <p:cNvPr id="6" name="Object 7"/>
          <p:cNvGraphicFramePr>
            <a:graphicFrameLocks noChangeAspect="1"/>
          </p:cNvGraphicFramePr>
          <p:nvPr>
            <p:extLst/>
          </p:nvPr>
        </p:nvGraphicFramePr>
        <p:xfrm>
          <a:off x="304800" y="2745377"/>
          <a:ext cx="2735263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0" name="Equation" r:id="rId4" imgW="1916868" imgH="203112" progId="Equation.DSMT4">
                  <p:embed/>
                </p:oleObj>
              </mc:Choice>
              <mc:Fallback>
                <p:oleObj name="Equation" r:id="rId4" imgW="1916868" imgH="203112" progId="Equation.DSMT4">
                  <p:embed/>
                  <p:pic>
                    <p:nvPicPr>
                      <p:cNvPr id="6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745377"/>
                        <a:ext cx="2735263" cy="29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8"/>
          <p:cNvGraphicFramePr>
            <a:graphicFrameLocks noChangeAspect="1"/>
          </p:cNvGraphicFramePr>
          <p:nvPr>
            <p:extLst/>
          </p:nvPr>
        </p:nvGraphicFramePr>
        <p:xfrm>
          <a:off x="457200" y="2973977"/>
          <a:ext cx="2301875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1" name="Equation" r:id="rId6" imgW="1612200" imgH="177723" progId="Equation.DSMT4">
                  <p:embed/>
                </p:oleObj>
              </mc:Choice>
              <mc:Fallback>
                <p:oleObj name="Equation" r:id="rId6" imgW="1612200" imgH="177723" progId="Equation.DSMT4">
                  <p:embed/>
                  <p:pic>
                    <p:nvPicPr>
                      <p:cNvPr id="7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973977"/>
                        <a:ext cx="2301875" cy="25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9"/>
          <p:cNvGraphicFramePr>
            <a:graphicFrameLocks noChangeAspect="1"/>
          </p:cNvGraphicFramePr>
          <p:nvPr>
            <p:extLst/>
          </p:nvPr>
        </p:nvGraphicFramePr>
        <p:xfrm>
          <a:off x="5423264" y="1386840"/>
          <a:ext cx="1295400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2" name="Equation" r:id="rId8" imgW="736280" imgH="177723" progId="Equation.DSMT4">
                  <p:embed/>
                </p:oleObj>
              </mc:Choice>
              <mc:Fallback>
                <p:oleObj name="Equation" r:id="rId8" imgW="736280" imgH="177723" progId="Equation.DSMT4">
                  <p:embed/>
                  <p:pic>
                    <p:nvPicPr>
                      <p:cNvPr id="8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3264" y="1386840"/>
                        <a:ext cx="1295400" cy="312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0"/>
          <p:cNvGraphicFramePr>
            <a:graphicFrameLocks noChangeAspect="1"/>
          </p:cNvGraphicFramePr>
          <p:nvPr>
            <p:extLst/>
          </p:nvPr>
        </p:nvGraphicFramePr>
        <p:xfrm>
          <a:off x="5347064" y="1844040"/>
          <a:ext cx="1428750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3" name="Equation" r:id="rId10" imgW="812447" imgH="177723" progId="Equation.DSMT4">
                  <p:embed/>
                </p:oleObj>
              </mc:Choice>
              <mc:Fallback>
                <p:oleObj name="Equation" r:id="rId10" imgW="812447" imgH="177723" progId="Equation.DSMT4">
                  <p:embed/>
                  <p:pic>
                    <p:nvPicPr>
                      <p:cNvPr id="9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7064" y="1844040"/>
                        <a:ext cx="1428750" cy="312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1"/>
          <p:cNvGraphicFramePr>
            <a:graphicFrameLocks noChangeAspect="1"/>
          </p:cNvGraphicFramePr>
          <p:nvPr>
            <p:extLst/>
          </p:nvPr>
        </p:nvGraphicFramePr>
        <p:xfrm>
          <a:off x="5360127" y="2527664"/>
          <a:ext cx="1271588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4" name="Equation" r:id="rId12" imgW="748975" imgH="177723" progId="Equation.DSMT4">
                  <p:embed/>
                </p:oleObj>
              </mc:Choice>
              <mc:Fallback>
                <p:oleObj name="Equation" r:id="rId12" imgW="748975" imgH="177723" progId="Equation.DSMT4">
                  <p:embed/>
                  <p:pic>
                    <p:nvPicPr>
                      <p:cNvPr id="1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0127" y="2527664"/>
                        <a:ext cx="1271588" cy="30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2"/>
          <p:cNvGraphicFramePr>
            <a:graphicFrameLocks noChangeAspect="1"/>
          </p:cNvGraphicFramePr>
          <p:nvPr>
            <p:extLst/>
          </p:nvPr>
        </p:nvGraphicFramePr>
        <p:xfrm>
          <a:off x="5512527" y="2908664"/>
          <a:ext cx="1036638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5" name="Equation" r:id="rId14" imgW="609336" imgH="203112" progId="Equation.DSMT4">
                  <p:embed/>
                </p:oleObj>
              </mc:Choice>
              <mc:Fallback>
                <p:oleObj name="Equation" r:id="rId14" imgW="609336" imgH="203112" progId="Equation.DSMT4">
                  <p:embed/>
                  <p:pic>
                    <p:nvPicPr>
                      <p:cNvPr id="11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2527" y="2908664"/>
                        <a:ext cx="1036638" cy="34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Line 13"/>
          <p:cNvSpPr>
            <a:spLocks noChangeShapeType="1"/>
          </p:cNvSpPr>
          <p:nvPr/>
        </p:nvSpPr>
        <p:spPr bwMode="auto">
          <a:xfrm>
            <a:off x="4724400" y="3735977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>
            <a:off x="4724400" y="4040777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" name="Line 15"/>
          <p:cNvSpPr>
            <a:spLocks noChangeShapeType="1"/>
          </p:cNvSpPr>
          <p:nvPr/>
        </p:nvSpPr>
        <p:spPr bwMode="auto">
          <a:xfrm>
            <a:off x="5410200" y="3964577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>
            <a:off x="6096000" y="3964577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>
            <a:off x="6781800" y="3964577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" name="Line 18"/>
          <p:cNvSpPr>
            <a:spLocks noChangeShapeType="1"/>
          </p:cNvSpPr>
          <p:nvPr/>
        </p:nvSpPr>
        <p:spPr bwMode="auto">
          <a:xfrm>
            <a:off x="7467600" y="3964577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" name="Arc 19"/>
          <p:cNvSpPr>
            <a:spLocks/>
          </p:cNvSpPr>
          <p:nvPr/>
        </p:nvSpPr>
        <p:spPr bwMode="auto">
          <a:xfrm flipV="1">
            <a:off x="6096000" y="3431177"/>
            <a:ext cx="698500" cy="914400"/>
          </a:xfrm>
          <a:custGeom>
            <a:avLst/>
            <a:gdLst>
              <a:gd name="T0" fmla="*/ 0 w 16484"/>
              <a:gd name="T1" fmla="*/ 0 h 21600"/>
              <a:gd name="T2" fmla="*/ 29598535 w 16484"/>
              <a:gd name="T3" fmla="*/ 13693521 h 21600"/>
              <a:gd name="T4" fmla="*/ 0 w 16484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484" h="21600" fill="none" extrusionOk="0">
                <a:moveTo>
                  <a:pt x="-1" y="0"/>
                </a:moveTo>
                <a:cubicBezTo>
                  <a:pt x="6350" y="0"/>
                  <a:pt x="12379" y="2794"/>
                  <a:pt x="16483" y="7641"/>
                </a:cubicBezTo>
              </a:path>
              <a:path w="16484" h="21600" stroke="0" extrusionOk="0">
                <a:moveTo>
                  <a:pt x="-1" y="0"/>
                </a:moveTo>
                <a:cubicBezTo>
                  <a:pt x="6350" y="0"/>
                  <a:pt x="12379" y="2794"/>
                  <a:pt x="16483" y="7641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9" name="Text Box 20"/>
          <p:cNvSpPr txBox="1">
            <a:spLocks noChangeArrowheads="1"/>
          </p:cNvSpPr>
          <p:nvPr/>
        </p:nvSpPr>
        <p:spPr bwMode="auto">
          <a:xfrm>
            <a:off x="5257800" y="4116977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>
                <a:latin typeface="Comic Sans MS" pitchFamily="66" charset="0"/>
              </a:rPr>
              <a:t>90</a:t>
            </a:r>
            <a:endParaRPr lang="el-GR" altLang="en-US" sz="1200">
              <a:latin typeface="Comic Sans MS" pitchFamily="66" charset="0"/>
            </a:endParaRPr>
          </a:p>
        </p:txBody>
      </p:sp>
      <p:sp>
        <p:nvSpPr>
          <p:cNvPr id="20" name="Line 21"/>
          <p:cNvSpPr>
            <a:spLocks noChangeShapeType="1"/>
          </p:cNvSpPr>
          <p:nvPr/>
        </p:nvSpPr>
        <p:spPr bwMode="auto">
          <a:xfrm flipV="1">
            <a:off x="4724400" y="4345577"/>
            <a:ext cx="2743200" cy="0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" name="Text Box 23"/>
          <p:cNvSpPr txBox="1">
            <a:spLocks noChangeArrowheads="1"/>
          </p:cNvSpPr>
          <p:nvPr/>
        </p:nvSpPr>
        <p:spPr bwMode="auto">
          <a:xfrm>
            <a:off x="5867400" y="4345577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180</a:t>
            </a:r>
            <a:endParaRPr lang="el-GR" altLang="en-US" sz="14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2" name="Text Box 24"/>
          <p:cNvSpPr txBox="1">
            <a:spLocks noChangeArrowheads="1"/>
          </p:cNvSpPr>
          <p:nvPr/>
        </p:nvSpPr>
        <p:spPr bwMode="auto">
          <a:xfrm>
            <a:off x="7620000" y="3888377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latin typeface="Comic Sans MS" pitchFamily="66" charset="0"/>
              </a:rPr>
              <a:t>y = Cos</a:t>
            </a:r>
            <a:r>
              <a:rPr lang="el-GR" altLang="en-US" sz="1400">
                <a:latin typeface="Comic Sans MS" pitchFamily="66" charset="0"/>
              </a:rPr>
              <a:t>θ</a:t>
            </a:r>
          </a:p>
        </p:txBody>
      </p:sp>
      <p:sp>
        <p:nvSpPr>
          <p:cNvPr id="23" name="Text Box 26"/>
          <p:cNvSpPr txBox="1">
            <a:spLocks noChangeArrowheads="1"/>
          </p:cNvSpPr>
          <p:nvPr/>
        </p:nvSpPr>
        <p:spPr bwMode="auto">
          <a:xfrm>
            <a:off x="4267200" y="4193177"/>
            <a:ext cx="527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-1</a:t>
            </a:r>
          </a:p>
        </p:txBody>
      </p:sp>
      <p:sp>
        <p:nvSpPr>
          <p:cNvPr id="24" name="Arc 27"/>
          <p:cNvSpPr>
            <a:spLocks/>
          </p:cNvSpPr>
          <p:nvPr/>
        </p:nvSpPr>
        <p:spPr bwMode="auto">
          <a:xfrm flipH="1">
            <a:off x="6781800" y="3735977"/>
            <a:ext cx="708025" cy="914400"/>
          </a:xfrm>
          <a:custGeom>
            <a:avLst/>
            <a:gdLst>
              <a:gd name="T0" fmla="*/ 0 w 16744"/>
              <a:gd name="T1" fmla="*/ 19727 h 21600"/>
              <a:gd name="T2" fmla="*/ 29939047 w 16744"/>
              <a:gd name="T3" fmla="*/ 12827931 h 21600"/>
              <a:gd name="T4" fmla="*/ 1219466 w 16744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744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808" y="0"/>
                  <a:pt x="12647" y="2601"/>
                  <a:pt x="16744" y="7157"/>
                </a:cubicBezTo>
              </a:path>
              <a:path w="16744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808" y="0"/>
                  <a:pt x="12647" y="2601"/>
                  <a:pt x="16744" y="7157"/>
                </a:cubicBezTo>
                <a:lnTo>
                  <a:pt x="682" y="21600"/>
                </a:lnTo>
                <a:lnTo>
                  <a:pt x="-1" y="1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" name="Arc 28"/>
          <p:cNvSpPr>
            <a:spLocks/>
          </p:cNvSpPr>
          <p:nvPr/>
        </p:nvSpPr>
        <p:spPr bwMode="auto">
          <a:xfrm flipH="1" flipV="1">
            <a:off x="5410200" y="3431177"/>
            <a:ext cx="687388" cy="914400"/>
          </a:xfrm>
          <a:custGeom>
            <a:avLst/>
            <a:gdLst>
              <a:gd name="T0" fmla="*/ 0 w 16235"/>
              <a:gd name="T1" fmla="*/ 8975 h 21600"/>
              <a:gd name="T2" fmla="*/ 29103927 w 16235"/>
              <a:gd name="T3" fmla="*/ 12292076 h 21600"/>
              <a:gd name="T4" fmla="*/ 801325 w 16235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235" h="21600" fill="none" extrusionOk="0">
                <a:moveTo>
                  <a:pt x="-1" y="4"/>
                </a:moveTo>
                <a:cubicBezTo>
                  <a:pt x="148" y="1"/>
                  <a:pt x="297" y="-1"/>
                  <a:pt x="447" y="0"/>
                </a:cubicBezTo>
                <a:cubicBezTo>
                  <a:pt x="6432" y="0"/>
                  <a:pt x="12150" y="2483"/>
                  <a:pt x="16235" y="6858"/>
                </a:cubicBezTo>
              </a:path>
              <a:path w="16235" h="21600" stroke="0" extrusionOk="0">
                <a:moveTo>
                  <a:pt x="-1" y="4"/>
                </a:moveTo>
                <a:cubicBezTo>
                  <a:pt x="148" y="1"/>
                  <a:pt x="297" y="-1"/>
                  <a:pt x="447" y="0"/>
                </a:cubicBezTo>
                <a:cubicBezTo>
                  <a:pt x="6432" y="0"/>
                  <a:pt x="12150" y="2483"/>
                  <a:pt x="16235" y="6858"/>
                </a:cubicBezTo>
                <a:lnTo>
                  <a:pt x="447" y="21600"/>
                </a:lnTo>
                <a:lnTo>
                  <a:pt x="-1" y="4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" name="Arc 29"/>
          <p:cNvSpPr>
            <a:spLocks/>
          </p:cNvSpPr>
          <p:nvPr/>
        </p:nvSpPr>
        <p:spPr bwMode="auto">
          <a:xfrm>
            <a:off x="4724400" y="3735977"/>
            <a:ext cx="709613" cy="914400"/>
          </a:xfrm>
          <a:custGeom>
            <a:avLst/>
            <a:gdLst>
              <a:gd name="T0" fmla="*/ 0 w 16788"/>
              <a:gd name="T1" fmla="*/ 19727 h 21600"/>
              <a:gd name="T2" fmla="*/ 29994675 w 16788"/>
              <a:gd name="T3" fmla="*/ 12915731 h 21600"/>
              <a:gd name="T4" fmla="*/ 1218490 w 1678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788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831" y="0"/>
                  <a:pt x="12690" y="2621"/>
                  <a:pt x="16787" y="7207"/>
                </a:cubicBezTo>
              </a:path>
              <a:path w="16788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831" y="0"/>
                  <a:pt x="12690" y="2621"/>
                  <a:pt x="16787" y="7207"/>
                </a:cubicBezTo>
                <a:lnTo>
                  <a:pt x="682" y="21600"/>
                </a:lnTo>
                <a:lnTo>
                  <a:pt x="-1" y="1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" name="Text Box 30"/>
          <p:cNvSpPr txBox="1">
            <a:spLocks noChangeArrowheads="1"/>
          </p:cNvSpPr>
          <p:nvPr/>
        </p:nvSpPr>
        <p:spPr bwMode="auto">
          <a:xfrm>
            <a:off x="6553200" y="4116977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>
                <a:latin typeface="Comic Sans MS" pitchFamily="66" charset="0"/>
              </a:rPr>
              <a:t>270</a:t>
            </a:r>
            <a:endParaRPr lang="el-GR" altLang="en-US" sz="1200">
              <a:latin typeface="Comic Sans MS" pitchFamily="66" charset="0"/>
            </a:endParaRPr>
          </a:p>
        </p:txBody>
      </p:sp>
      <p:sp>
        <p:nvSpPr>
          <p:cNvPr id="28" name="Text Box 31"/>
          <p:cNvSpPr txBox="1">
            <a:spLocks noChangeArrowheads="1"/>
          </p:cNvSpPr>
          <p:nvPr/>
        </p:nvSpPr>
        <p:spPr bwMode="auto">
          <a:xfrm>
            <a:off x="7239000" y="4116977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>
                <a:latin typeface="Comic Sans MS" pitchFamily="66" charset="0"/>
              </a:rPr>
              <a:t>360</a:t>
            </a:r>
            <a:endParaRPr lang="el-GR" altLang="en-US" sz="1200">
              <a:latin typeface="Comic Sans MS" pitchFamily="66" charset="0"/>
            </a:endParaRPr>
          </a:p>
        </p:txBody>
      </p:sp>
      <p:sp>
        <p:nvSpPr>
          <p:cNvPr id="29" name="Text Box 32"/>
          <p:cNvSpPr txBox="1">
            <a:spLocks noChangeArrowheads="1"/>
          </p:cNvSpPr>
          <p:nvPr/>
        </p:nvSpPr>
        <p:spPr bwMode="auto">
          <a:xfrm>
            <a:off x="5867400" y="4116977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>
                <a:latin typeface="Comic Sans MS" pitchFamily="66" charset="0"/>
              </a:rPr>
              <a:t>180</a:t>
            </a:r>
            <a:endParaRPr lang="el-GR" altLang="en-US" sz="1200">
              <a:latin typeface="Comic Sans MS" pitchFamily="66" charset="0"/>
            </a:endParaRPr>
          </a:p>
        </p:txBody>
      </p:sp>
      <p:graphicFrame>
        <p:nvGraphicFramePr>
          <p:cNvPr id="30" name="Object 34"/>
          <p:cNvGraphicFramePr>
            <a:graphicFrameLocks noChangeAspect="1"/>
          </p:cNvGraphicFramePr>
          <p:nvPr>
            <p:extLst/>
          </p:nvPr>
        </p:nvGraphicFramePr>
        <p:xfrm>
          <a:off x="4038600" y="4955177"/>
          <a:ext cx="1036638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6" name="Equation" r:id="rId16" imgW="609336" imgH="203112" progId="Equation.DSMT4">
                  <p:embed/>
                </p:oleObj>
              </mc:Choice>
              <mc:Fallback>
                <p:oleObj name="Equation" r:id="rId16" imgW="609336" imgH="203112" progId="Equation.DSMT4">
                  <p:embed/>
                  <p:pic>
                    <p:nvPicPr>
                      <p:cNvPr id="3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4955177"/>
                        <a:ext cx="1036638" cy="34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5"/>
          <p:cNvGraphicFramePr>
            <a:graphicFrameLocks noChangeAspect="1"/>
          </p:cNvGraphicFramePr>
          <p:nvPr>
            <p:extLst/>
          </p:nvPr>
        </p:nvGraphicFramePr>
        <p:xfrm>
          <a:off x="5105400" y="4955177"/>
          <a:ext cx="712788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7" name="Equation" r:id="rId18" imgW="419100" imgH="228600" progId="Equation.DSMT4">
                  <p:embed/>
                </p:oleObj>
              </mc:Choice>
              <mc:Fallback>
                <p:oleObj name="Equation" r:id="rId18" imgW="419100" imgH="228600" progId="Equation.DSMT4">
                  <p:embed/>
                  <p:pic>
                    <p:nvPicPr>
                      <p:cNvPr id="31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4955177"/>
                        <a:ext cx="712788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6"/>
          <p:cNvGraphicFramePr>
            <a:graphicFrameLocks noChangeAspect="1"/>
          </p:cNvGraphicFramePr>
          <p:nvPr>
            <p:extLst/>
          </p:nvPr>
        </p:nvGraphicFramePr>
        <p:xfrm>
          <a:off x="5867400" y="4955177"/>
          <a:ext cx="712788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8" name="Equation" r:id="rId20" imgW="419100" imgH="228600" progId="Equation.DSMT4">
                  <p:embed/>
                </p:oleObj>
              </mc:Choice>
              <mc:Fallback>
                <p:oleObj name="Equation" r:id="rId20" imgW="419100" imgH="228600" progId="Equation.DSMT4">
                  <p:embed/>
                  <p:pic>
                    <p:nvPicPr>
                      <p:cNvPr id="32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4955177"/>
                        <a:ext cx="712788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7"/>
          <p:cNvGraphicFramePr>
            <a:graphicFrameLocks noChangeAspect="1"/>
          </p:cNvGraphicFramePr>
          <p:nvPr>
            <p:extLst/>
          </p:nvPr>
        </p:nvGraphicFramePr>
        <p:xfrm>
          <a:off x="4191000" y="5336177"/>
          <a:ext cx="798513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9" name="Equation" r:id="rId22" imgW="469696" imgH="203112" progId="Equation.DSMT4">
                  <p:embed/>
                </p:oleObj>
              </mc:Choice>
              <mc:Fallback>
                <p:oleObj name="Equation" r:id="rId22" imgW="469696" imgH="203112" progId="Equation.DSMT4">
                  <p:embed/>
                  <p:pic>
                    <p:nvPicPr>
                      <p:cNvPr id="33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5336177"/>
                        <a:ext cx="798513" cy="34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8"/>
          <p:cNvGraphicFramePr>
            <a:graphicFrameLocks noChangeAspect="1"/>
          </p:cNvGraphicFramePr>
          <p:nvPr>
            <p:extLst/>
          </p:nvPr>
        </p:nvGraphicFramePr>
        <p:xfrm>
          <a:off x="5105400" y="5336177"/>
          <a:ext cx="712788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0" name="Equation" r:id="rId24" imgW="419100" imgH="228600" progId="Equation.DSMT4">
                  <p:embed/>
                </p:oleObj>
              </mc:Choice>
              <mc:Fallback>
                <p:oleObj name="Equation" r:id="rId24" imgW="419100" imgH="228600" progId="Equation.DSMT4">
                  <p:embed/>
                  <p:pic>
                    <p:nvPicPr>
                      <p:cNvPr id="34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5336177"/>
                        <a:ext cx="712788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 Box 39"/>
          <p:cNvSpPr txBox="1">
            <a:spLocks noChangeArrowheads="1"/>
          </p:cNvSpPr>
          <p:nvPr/>
        </p:nvSpPr>
        <p:spPr bwMode="auto">
          <a:xfrm>
            <a:off x="152400" y="3354977"/>
            <a:ext cx="30480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latin typeface="Comic Sans MS" pitchFamily="66" charset="0"/>
              </a:rPr>
              <a:t>1) Work out the acceptable interval for 2</a:t>
            </a:r>
            <a:r>
              <a:rPr lang="el-GR" altLang="en-US" sz="1400">
                <a:latin typeface="Comic Sans MS" pitchFamily="66" charset="0"/>
              </a:rPr>
              <a:t>θ</a:t>
            </a:r>
          </a:p>
        </p:txBody>
      </p:sp>
      <p:sp>
        <p:nvSpPr>
          <p:cNvPr id="36" name="Text Box 40"/>
          <p:cNvSpPr txBox="1">
            <a:spLocks noChangeArrowheads="1"/>
          </p:cNvSpPr>
          <p:nvPr/>
        </p:nvSpPr>
        <p:spPr bwMode="auto">
          <a:xfrm>
            <a:off x="0" y="3964577"/>
            <a:ext cx="32004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latin typeface="Comic Sans MS" pitchFamily="66" charset="0"/>
              </a:rPr>
              <a:t>2) Work out one possible answer as before. Find </a:t>
            </a:r>
            <a:r>
              <a:rPr lang="en-GB" altLang="en-US" sz="1400" u="sng">
                <a:latin typeface="Comic Sans MS" pitchFamily="66" charset="0"/>
              </a:rPr>
              <a:t>all</a:t>
            </a:r>
            <a:r>
              <a:rPr lang="en-GB" altLang="en-US" sz="1400">
                <a:latin typeface="Comic Sans MS" pitchFamily="66" charset="0"/>
              </a:rPr>
              <a:t> values in the standard 0 – 360 range</a:t>
            </a:r>
            <a:endParaRPr lang="el-GR" altLang="en-US" sz="1400">
              <a:latin typeface="Comic Sans MS" pitchFamily="66" charset="0"/>
            </a:endParaRPr>
          </a:p>
        </p:txBody>
      </p:sp>
      <p:sp>
        <p:nvSpPr>
          <p:cNvPr id="37" name="Text Box 41"/>
          <p:cNvSpPr txBox="1">
            <a:spLocks noChangeArrowheads="1"/>
          </p:cNvSpPr>
          <p:nvPr/>
        </p:nvSpPr>
        <p:spPr bwMode="auto">
          <a:xfrm>
            <a:off x="0" y="4802777"/>
            <a:ext cx="31242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latin typeface="Comic Sans MS" pitchFamily="66" charset="0"/>
              </a:rPr>
              <a:t>3) Add/Subtract 360 to these values until you have all the answers within the 2</a:t>
            </a:r>
            <a:r>
              <a:rPr lang="el-GR" altLang="en-US" sz="1400">
                <a:latin typeface="Comic Sans MS" pitchFamily="66" charset="0"/>
              </a:rPr>
              <a:t>θ</a:t>
            </a:r>
            <a:r>
              <a:rPr lang="en-GB" altLang="en-US" sz="1400">
                <a:latin typeface="Comic Sans MS" pitchFamily="66" charset="0"/>
              </a:rPr>
              <a:t> range</a:t>
            </a:r>
            <a:endParaRPr lang="el-GR" altLang="en-US" sz="1400">
              <a:latin typeface="Comic Sans MS" pitchFamily="66" charset="0"/>
            </a:endParaRPr>
          </a:p>
        </p:txBody>
      </p:sp>
      <p:sp>
        <p:nvSpPr>
          <p:cNvPr id="38" name="Text Box 42"/>
          <p:cNvSpPr txBox="1">
            <a:spLocks noChangeArrowheads="1"/>
          </p:cNvSpPr>
          <p:nvPr/>
        </p:nvSpPr>
        <p:spPr bwMode="auto">
          <a:xfrm>
            <a:off x="0" y="5596527"/>
            <a:ext cx="3124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latin typeface="Comic Sans MS" pitchFamily="66" charset="0"/>
              </a:rPr>
              <a:t>4) These answers are for 2</a:t>
            </a:r>
            <a:r>
              <a:rPr lang="el-GR" altLang="en-US" sz="1400">
                <a:latin typeface="Comic Sans MS" pitchFamily="66" charset="0"/>
              </a:rPr>
              <a:t>θ</a:t>
            </a:r>
            <a:r>
              <a:rPr lang="en-GB" altLang="en-US" sz="1400">
                <a:latin typeface="Comic Sans MS" pitchFamily="66" charset="0"/>
              </a:rPr>
              <a:t>. Undo them to find values for </a:t>
            </a:r>
            <a:r>
              <a:rPr lang="el-GR" altLang="en-US" sz="1400">
                <a:latin typeface="Comic Sans MS" pitchFamily="66" charset="0"/>
              </a:rPr>
              <a:t>θ</a:t>
            </a:r>
            <a:r>
              <a:rPr lang="en-GB" altLang="en-US" sz="1400">
                <a:latin typeface="Comic Sans MS" pitchFamily="66" charset="0"/>
              </a:rPr>
              <a:t> itself</a:t>
            </a:r>
            <a:endParaRPr lang="el-GR" altLang="en-US" sz="1400">
              <a:latin typeface="Comic Sans MS" pitchFamily="66" charset="0"/>
            </a:endParaRPr>
          </a:p>
        </p:txBody>
      </p:sp>
      <p:sp>
        <p:nvSpPr>
          <p:cNvPr id="39" name="Line 43"/>
          <p:cNvSpPr>
            <a:spLocks noChangeShapeType="1"/>
          </p:cNvSpPr>
          <p:nvPr/>
        </p:nvSpPr>
        <p:spPr bwMode="auto">
          <a:xfrm>
            <a:off x="3429000" y="2364377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0" name="Arc 44"/>
          <p:cNvSpPr>
            <a:spLocks/>
          </p:cNvSpPr>
          <p:nvPr/>
        </p:nvSpPr>
        <p:spPr bwMode="auto">
          <a:xfrm>
            <a:off x="6794864" y="1539240"/>
            <a:ext cx="152400" cy="457200"/>
          </a:xfrm>
          <a:custGeom>
            <a:avLst/>
            <a:gdLst>
              <a:gd name="T0" fmla="*/ 27247 w 22177"/>
              <a:gd name="T1" fmla="*/ 0 h 43200"/>
              <a:gd name="T2" fmla="*/ 0 w 22177"/>
              <a:gd name="T3" fmla="*/ 4837800 h 43200"/>
              <a:gd name="T4" fmla="*/ 27247 w 22177"/>
              <a:gd name="T5" fmla="*/ 241935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177" h="43200" fill="none" extrusionOk="0">
                <a:moveTo>
                  <a:pt x="576" y="0"/>
                </a:moveTo>
                <a:cubicBezTo>
                  <a:pt x="12506" y="0"/>
                  <a:pt x="22177" y="9670"/>
                  <a:pt x="22177" y="21600"/>
                </a:cubicBezTo>
                <a:cubicBezTo>
                  <a:pt x="22177" y="33529"/>
                  <a:pt x="12506" y="43200"/>
                  <a:pt x="577" y="43200"/>
                </a:cubicBezTo>
                <a:cubicBezTo>
                  <a:pt x="384" y="43200"/>
                  <a:pt x="192" y="43197"/>
                  <a:pt x="-1" y="43192"/>
                </a:cubicBezTo>
              </a:path>
              <a:path w="22177" h="43200" stroke="0" extrusionOk="0">
                <a:moveTo>
                  <a:pt x="576" y="0"/>
                </a:moveTo>
                <a:cubicBezTo>
                  <a:pt x="12506" y="0"/>
                  <a:pt x="22177" y="9670"/>
                  <a:pt x="22177" y="21600"/>
                </a:cubicBezTo>
                <a:cubicBezTo>
                  <a:pt x="22177" y="33529"/>
                  <a:pt x="12506" y="43200"/>
                  <a:pt x="577" y="43200"/>
                </a:cubicBezTo>
                <a:cubicBezTo>
                  <a:pt x="384" y="43200"/>
                  <a:pt x="192" y="43197"/>
                  <a:pt x="-1" y="43192"/>
                </a:cubicBezTo>
                <a:lnTo>
                  <a:pt x="577" y="21600"/>
                </a:lnTo>
                <a:lnTo>
                  <a:pt x="576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" name="Text Box 45"/>
          <p:cNvSpPr txBox="1">
            <a:spLocks noChangeArrowheads="1"/>
          </p:cNvSpPr>
          <p:nvPr/>
        </p:nvSpPr>
        <p:spPr bwMode="auto">
          <a:xfrm>
            <a:off x="6794864" y="1463040"/>
            <a:ext cx="10668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Multiply by 2</a:t>
            </a:r>
          </a:p>
        </p:txBody>
      </p:sp>
      <p:sp>
        <p:nvSpPr>
          <p:cNvPr id="42" name="Arc 46"/>
          <p:cNvSpPr>
            <a:spLocks/>
          </p:cNvSpPr>
          <p:nvPr/>
        </p:nvSpPr>
        <p:spPr bwMode="auto">
          <a:xfrm>
            <a:off x="6655527" y="2680064"/>
            <a:ext cx="152400" cy="457200"/>
          </a:xfrm>
          <a:custGeom>
            <a:avLst/>
            <a:gdLst>
              <a:gd name="T0" fmla="*/ 27247 w 22177"/>
              <a:gd name="T1" fmla="*/ 0 h 43200"/>
              <a:gd name="T2" fmla="*/ 0 w 22177"/>
              <a:gd name="T3" fmla="*/ 4837800 h 43200"/>
              <a:gd name="T4" fmla="*/ 27247 w 22177"/>
              <a:gd name="T5" fmla="*/ 241935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177" h="43200" fill="none" extrusionOk="0">
                <a:moveTo>
                  <a:pt x="576" y="0"/>
                </a:moveTo>
                <a:cubicBezTo>
                  <a:pt x="12506" y="0"/>
                  <a:pt x="22177" y="9670"/>
                  <a:pt x="22177" y="21600"/>
                </a:cubicBezTo>
                <a:cubicBezTo>
                  <a:pt x="22177" y="33529"/>
                  <a:pt x="12506" y="43200"/>
                  <a:pt x="577" y="43200"/>
                </a:cubicBezTo>
                <a:cubicBezTo>
                  <a:pt x="384" y="43200"/>
                  <a:pt x="192" y="43197"/>
                  <a:pt x="-1" y="43192"/>
                </a:cubicBezTo>
              </a:path>
              <a:path w="22177" h="43200" stroke="0" extrusionOk="0">
                <a:moveTo>
                  <a:pt x="576" y="0"/>
                </a:moveTo>
                <a:cubicBezTo>
                  <a:pt x="12506" y="0"/>
                  <a:pt x="22177" y="9670"/>
                  <a:pt x="22177" y="21600"/>
                </a:cubicBezTo>
                <a:cubicBezTo>
                  <a:pt x="22177" y="33529"/>
                  <a:pt x="12506" y="43200"/>
                  <a:pt x="577" y="43200"/>
                </a:cubicBezTo>
                <a:cubicBezTo>
                  <a:pt x="384" y="43200"/>
                  <a:pt x="192" y="43197"/>
                  <a:pt x="-1" y="43192"/>
                </a:cubicBezTo>
                <a:lnTo>
                  <a:pt x="577" y="21600"/>
                </a:lnTo>
                <a:lnTo>
                  <a:pt x="576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3" name="Text Box 47"/>
          <p:cNvSpPr txBox="1">
            <a:spLocks noChangeArrowheads="1"/>
          </p:cNvSpPr>
          <p:nvPr/>
        </p:nvSpPr>
        <p:spPr bwMode="auto">
          <a:xfrm>
            <a:off x="6731727" y="2603864"/>
            <a:ext cx="10668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Solve using Cos</a:t>
            </a:r>
            <a:r>
              <a:rPr lang="en-GB" altLang="en-US" sz="1400" baseline="30000">
                <a:solidFill>
                  <a:srgbClr val="FF0000"/>
                </a:solidFill>
                <a:latin typeface="Comic Sans MS" pitchFamily="66" charset="0"/>
              </a:rPr>
              <a:t>-1</a:t>
            </a:r>
          </a:p>
        </p:txBody>
      </p:sp>
      <p:sp>
        <p:nvSpPr>
          <p:cNvPr id="44" name="Text Box 48"/>
          <p:cNvSpPr txBox="1">
            <a:spLocks noChangeArrowheads="1"/>
          </p:cNvSpPr>
          <p:nvPr/>
        </p:nvSpPr>
        <p:spPr bwMode="auto">
          <a:xfrm>
            <a:off x="7391400" y="4650377"/>
            <a:ext cx="17526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Adding 360 to the value we worked out (staying within the range)</a:t>
            </a:r>
          </a:p>
        </p:txBody>
      </p:sp>
      <p:sp>
        <p:nvSpPr>
          <p:cNvPr id="45" name="Line 50"/>
          <p:cNvSpPr>
            <a:spLocks noChangeShapeType="1"/>
          </p:cNvSpPr>
          <p:nvPr/>
        </p:nvSpPr>
        <p:spPr bwMode="auto">
          <a:xfrm flipH="1">
            <a:off x="6705600" y="5183777"/>
            <a:ext cx="7620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6" name="Line 51"/>
          <p:cNvSpPr>
            <a:spLocks noChangeShapeType="1"/>
          </p:cNvSpPr>
          <p:nvPr/>
        </p:nvSpPr>
        <p:spPr bwMode="auto">
          <a:xfrm flipH="1">
            <a:off x="5867400" y="5564777"/>
            <a:ext cx="7620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7" name="Text Box 52"/>
          <p:cNvSpPr txBox="1">
            <a:spLocks noChangeArrowheads="1"/>
          </p:cNvSpPr>
          <p:nvPr/>
        </p:nvSpPr>
        <p:spPr bwMode="auto">
          <a:xfrm>
            <a:off x="6629400" y="5336177"/>
            <a:ext cx="838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Divide by 2</a:t>
            </a:r>
          </a:p>
        </p:txBody>
      </p:sp>
      <p:sp>
        <p:nvSpPr>
          <p:cNvPr id="48" name="Rectangle 53"/>
          <p:cNvSpPr>
            <a:spLocks noChangeArrowheads="1"/>
          </p:cNvSpPr>
          <p:nvPr/>
        </p:nvSpPr>
        <p:spPr bwMode="auto">
          <a:xfrm>
            <a:off x="4191000" y="5336177"/>
            <a:ext cx="1676400" cy="3810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783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/>
      <p:bldP spid="20" grpId="0" animBg="1"/>
      <p:bldP spid="21" grpId="0"/>
      <p:bldP spid="22" grpId="0"/>
      <p:bldP spid="23" grpId="0"/>
      <p:bldP spid="24" grpId="0" animBg="1"/>
      <p:bldP spid="25" grpId="0" animBg="1"/>
      <p:bldP spid="26" grpId="0" animBg="1"/>
      <p:bldP spid="27" grpId="0"/>
      <p:bldP spid="28" grpId="0"/>
      <p:bldP spid="29" grpId="0"/>
      <p:bldP spid="35" grpId="0"/>
      <p:bldP spid="38" grpId="0"/>
      <p:bldP spid="39" grpId="0" animBg="1"/>
      <p:bldP spid="40" grpId="0" animBg="1"/>
      <p:bldP spid="41" grpId="0"/>
      <p:bldP spid="42" grpId="0" animBg="1"/>
      <p:bldP spid="43" grpId="0"/>
      <p:bldP spid="44" grpId="0"/>
      <p:bldP spid="45" grpId="0" animBg="1"/>
      <p:bldP spid="46" grpId="0" animBg="1"/>
      <p:bldP spid="47" grpId="0"/>
      <p:bldP spid="4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Trig Identities and Equations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solve equations of the form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𝒔𝒊𝒏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𝒏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𝜽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b="1" i="0" smtClean="0">
                        <a:latin typeface="Cambria Math" panose="02040503050406030204" pitchFamily="18" charset="0"/>
                      </a:rPr>
                      <m:t>𝐜𝐨𝐬</m:t>
                    </m:r>
                    <m:r>
                      <a:rPr lang="en-US" sz="1600" b="1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b="1" i="1">
                        <a:latin typeface="Cambria Math" panose="02040503050406030204" pitchFamily="18" charset="0"/>
                      </a:rPr>
                      <m:t>𝒏</m:t>
                    </m:r>
                    <m:r>
                      <a:rPr lang="en-US" sz="16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𝜽</m:t>
                    </m:r>
                    <m:r>
                      <a:rPr lang="en-US" sz="16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6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𝒕𝒂𝒏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𝒏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𝜽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𝒑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3"/>
                <a:stretch>
                  <a:fillRect t="-766" r="-20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10E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9" name="Text Box 5"/>
          <p:cNvSpPr txBox="1">
            <a:spLocks noChangeArrowheads="1"/>
          </p:cNvSpPr>
          <p:nvPr/>
        </p:nvSpPr>
        <p:spPr bwMode="auto">
          <a:xfrm>
            <a:off x="713377" y="2495006"/>
            <a:ext cx="1981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b="1" u="sng">
                <a:latin typeface="Comic Sans MS" pitchFamily="66" charset="0"/>
              </a:rPr>
              <a:t>Example Question</a:t>
            </a:r>
            <a:endParaRPr lang="el-GR" altLang="en-US" sz="1400">
              <a:latin typeface="Comic Sans MS" pitchFamily="66" charset="0"/>
            </a:endParaRPr>
          </a:p>
        </p:txBody>
      </p:sp>
      <p:graphicFrame>
        <p:nvGraphicFramePr>
          <p:cNvPr id="50" name="Object 6"/>
          <p:cNvGraphicFramePr>
            <a:graphicFrameLocks noChangeAspect="1"/>
          </p:cNvGraphicFramePr>
          <p:nvPr>
            <p:extLst/>
          </p:nvPr>
        </p:nvGraphicFramePr>
        <p:xfrm>
          <a:off x="138702" y="2876006"/>
          <a:ext cx="3224213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4" name="Equation" r:id="rId4" imgW="2260600" imgH="203200" progId="Equation.DSMT4">
                  <p:embed/>
                </p:oleObj>
              </mc:Choice>
              <mc:Fallback>
                <p:oleObj name="Equation" r:id="rId4" imgW="2260600" imgH="203200" progId="Equation.DSMT4">
                  <p:embed/>
                  <p:pic>
                    <p:nvPicPr>
                      <p:cNvPr id="5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702" y="2876006"/>
                        <a:ext cx="3224213" cy="29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7"/>
          <p:cNvGraphicFramePr>
            <a:graphicFrameLocks noChangeAspect="1"/>
          </p:cNvGraphicFramePr>
          <p:nvPr>
            <p:extLst/>
          </p:nvPr>
        </p:nvGraphicFramePr>
        <p:xfrm>
          <a:off x="408577" y="3104606"/>
          <a:ext cx="2555875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5" name="Equation" r:id="rId6" imgW="1790700" imgH="177800" progId="Equation.DSMT4">
                  <p:embed/>
                </p:oleObj>
              </mc:Choice>
              <mc:Fallback>
                <p:oleObj name="Equation" r:id="rId6" imgW="1790700" imgH="177800" progId="Equation.DSMT4">
                  <p:embed/>
                  <p:pic>
                    <p:nvPicPr>
                      <p:cNvPr id="5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577" y="3104606"/>
                        <a:ext cx="2555875" cy="25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8"/>
          <p:cNvGraphicFramePr>
            <a:graphicFrameLocks noChangeAspect="1"/>
          </p:cNvGraphicFramePr>
          <p:nvPr>
            <p:extLst/>
          </p:nvPr>
        </p:nvGraphicFramePr>
        <p:xfrm>
          <a:off x="5129348" y="1238794"/>
          <a:ext cx="1477963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6" name="Equation" r:id="rId8" imgW="952087" imgH="177723" progId="Equation.DSMT4">
                  <p:embed/>
                </p:oleObj>
              </mc:Choice>
              <mc:Fallback>
                <p:oleObj name="Equation" r:id="rId8" imgW="952087" imgH="177723" progId="Equation.DSMT4">
                  <p:embed/>
                  <p:pic>
                    <p:nvPicPr>
                      <p:cNvPr id="5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9348" y="1238794"/>
                        <a:ext cx="1477963" cy="27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ct 9"/>
          <p:cNvGraphicFramePr>
            <a:graphicFrameLocks noChangeAspect="1"/>
          </p:cNvGraphicFramePr>
          <p:nvPr>
            <p:extLst/>
          </p:nvPr>
        </p:nvGraphicFramePr>
        <p:xfrm>
          <a:off x="4824548" y="1619794"/>
          <a:ext cx="2133600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7" name="Equation" r:id="rId10" imgW="1320227" imgH="177723" progId="Equation.DSMT4">
                  <p:embed/>
                </p:oleObj>
              </mc:Choice>
              <mc:Fallback>
                <p:oleObj name="Equation" r:id="rId10" imgW="1320227" imgH="177723" progId="Equation.DSMT4">
                  <p:embed/>
                  <p:pic>
                    <p:nvPicPr>
                      <p:cNvPr id="53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4548" y="1619794"/>
                        <a:ext cx="2133600" cy="287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ct 10"/>
          <p:cNvGraphicFramePr>
            <a:graphicFrameLocks noChangeAspect="1"/>
          </p:cNvGraphicFramePr>
          <p:nvPr>
            <p:extLst/>
          </p:nvPr>
        </p:nvGraphicFramePr>
        <p:xfrm>
          <a:off x="5035732" y="2283823"/>
          <a:ext cx="1676400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8" name="Equation" r:id="rId12" imgW="1091726" imgH="203112" progId="Equation.DSMT4">
                  <p:embed/>
                </p:oleObj>
              </mc:Choice>
              <mc:Fallback>
                <p:oleObj name="Equation" r:id="rId12" imgW="1091726" imgH="203112" progId="Equation.DSMT4">
                  <p:embed/>
                  <p:pic>
                    <p:nvPicPr>
                      <p:cNvPr id="54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5732" y="2283823"/>
                        <a:ext cx="1676400" cy="312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Object 11"/>
          <p:cNvGraphicFramePr>
            <a:graphicFrameLocks noChangeAspect="1"/>
          </p:cNvGraphicFramePr>
          <p:nvPr>
            <p:extLst/>
          </p:nvPr>
        </p:nvGraphicFramePr>
        <p:xfrm>
          <a:off x="5035732" y="2588623"/>
          <a:ext cx="1608138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9" name="Equation" r:id="rId14" imgW="1016000" imgH="228600" progId="Equation.DSMT4">
                  <p:embed/>
                </p:oleObj>
              </mc:Choice>
              <mc:Fallback>
                <p:oleObj name="Equation" r:id="rId14" imgW="1016000" imgH="228600" progId="Equation.DSMT4">
                  <p:embed/>
                  <p:pic>
                    <p:nvPicPr>
                      <p:cNvPr id="55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5732" y="2588623"/>
                        <a:ext cx="1608138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" name="Line 12"/>
          <p:cNvSpPr>
            <a:spLocks noChangeShapeType="1"/>
          </p:cNvSpPr>
          <p:nvPr/>
        </p:nvSpPr>
        <p:spPr bwMode="auto">
          <a:xfrm>
            <a:off x="4802777" y="3714206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7" name="Line 13"/>
          <p:cNvSpPr>
            <a:spLocks noChangeShapeType="1"/>
          </p:cNvSpPr>
          <p:nvPr/>
        </p:nvSpPr>
        <p:spPr bwMode="auto">
          <a:xfrm>
            <a:off x="4802777" y="4019006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8" name="Line 14"/>
          <p:cNvSpPr>
            <a:spLocks noChangeShapeType="1"/>
          </p:cNvSpPr>
          <p:nvPr/>
        </p:nvSpPr>
        <p:spPr bwMode="auto">
          <a:xfrm>
            <a:off x="5488577" y="3942806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9" name="Line 15"/>
          <p:cNvSpPr>
            <a:spLocks noChangeShapeType="1"/>
          </p:cNvSpPr>
          <p:nvPr/>
        </p:nvSpPr>
        <p:spPr bwMode="auto">
          <a:xfrm>
            <a:off x="6174377" y="3942806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0" name="Line 16"/>
          <p:cNvSpPr>
            <a:spLocks noChangeShapeType="1"/>
          </p:cNvSpPr>
          <p:nvPr/>
        </p:nvSpPr>
        <p:spPr bwMode="auto">
          <a:xfrm>
            <a:off x="6860177" y="3942806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" name="Line 17"/>
          <p:cNvSpPr>
            <a:spLocks noChangeShapeType="1"/>
          </p:cNvSpPr>
          <p:nvPr/>
        </p:nvSpPr>
        <p:spPr bwMode="auto">
          <a:xfrm>
            <a:off x="7545977" y="3942806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2" name="Arc 18"/>
          <p:cNvSpPr>
            <a:spLocks/>
          </p:cNvSpPr>
          <p:nvPr/>
        </p:nvSpPr>
        <p:spPr bwMode="auto">
          <a:xfrm flipV="1">
            <a:off x="6860177" y="3409406"/>
            <a:ext cx="698500" cy="914400"/>
          </a:xfrm>
          <a:custGeom>
            <a:avLst/>
            <a:gdLst>
              <a:gd name="T0" fmla="*/ 0 w 16484"/>
              <a:gd name="T1" fmla="*/ 0 h 21600"/>
              <a:gd name="T2" fmla="*/ 29598535 w 16484"/>
              <a:gd name="T3" fmla="*/ 13693521 h 21600"/>
              <a:gd name="T4" fmla="*/ 0 w 16484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484" h="21600" fill="none" extrusionOk="0">
                <a:moveTo>
                  <a:pt x="-1" y="0"/>
                </a:moveTo>
                <a:cubicBezTo>
                  <a:pt x="6350" y="0"/>
                  <a:pt x="12379" y="2794"/>
                  <a:pt x="16483" y="7641"/>
                </a:cubicBezTo>
              </a:path>
              <a:path w="16484" h="21600" stroke="0" extrusionOk="0">
                <a:moveTo>
                  <a:pt x="-1" y="0"/>
                </a:moveTo>
                <a:cubicBezTo>
                  <a:pt x="6350" y="0"/>
                  <a:pt x="12379" y="2794"/>
                  <a:pt x="16483" y="7641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3" name="Text Box 19"/>
          <p:cNvSpPr txBox="1">
            <a:spLocks noChangeArrowheads="1"/>
          </p:cNvSpPr>
          <p:nvPr/>
        </p:nvSpPr>
        <p:spPr bwMode="auto">
          <a:xfrm>
            <a:off x="5336177" y="4095206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>
                <a:latin typeface="Comic Sans MS" pitchFamily="66" charset="0"/>
              </a:rPr>
              <a:t>90</a:t>
            </a:r>
            <a:endParaRPr lang="el-GR" altLang="en-US" sz="1200">
              <a:latin typeface="Comic Sans MS" pitchFamily="66" charset="0"/>
            </a:endParaRPr>
          </a:p>
        </p:txBody>
      </p:sp>
      <p:sp>
        <p:nvSpPr>
          <p:cNvPr id="64" name="Line 20"/>
          <p:cNvSpPr>
            <a:spLocks noChangeShapeType="1"/>
          </p:cNvSpPr>
          <p:nvPr/>
        </p:nvSpPr>
        <p:spPr bwMode="auto">
          <a:xfrm flipV="1">
            <a:off x="4802777" y="4323806"/>
            <a:ext cx="2743200" cy="0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5" name="Text Box 21"/>
          <p:cNvSpPr txBox="1">
            <a:spLocks noChangeArrowheads="1"/>
          </p:cNvSpPr>
          <p:nvPr/>
        </p:nvSpPr>
        <p:spPr bwMode="auto">
          <a:xfrm>
            <a:off x="6631577" y="4323806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270</a:t>
            </a:r>
            <a:endParaRPr lang="el-GR" altLang="en-US" sz="14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6" name="Text Box 22"/>
          <p:cNvSpPr txBox="1">
            <a:spLocks noChangeArrowheads="1"/>
          </p:cNvSpPr>
          <p:nvPr/>
        </p:nvSpPr>
        <p:spPr bwMode="auto">
          <a:xfrm>
            <a:off x="7698377" y="3866606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latin typeface="Comic Sans MS" pitchFamily="66" charset="0"/>
              </a:rPr>
              <a:t>y = Sin</a:t>
            </a:r>
            <a:r>
              <a:rPr lang="el-GR" altLang="en-US" sz="1400">
                <a:latin typeface="Comic Sans MS" pitchFamily="66" charset="0"/>
              </a:rPr>
              <a:t>θ</a:t>
            </a:r>
          </a:p>
        </p:txBody>
      </p:sp>
      <p:sp>
        <p:nvSpPr>
          <p:cNvPr id="67" name="Text Box 23"/>
          <p:cNvSpPr txBox="1">
            <a:spLocks noChangeArrowheads="1"/>
          </p:cNvSpPr>
          <p:nvPr/>
        </p:nvSpPr>
        <p:spPr bwMode="auto">
          <a:xfrm>
            <a:off x="4345577" y="4171406"/>
            <a:ext cx="527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-1</a:t>
            </a:r>
          </a:p>
        </p:txBody>
      </p:sp>
      <p:sp>
        <p:nvSpPr>
          <p:cNvPr id="68" name="Arc 24"/>
          <p:cNvSpPr>
            <a:spLocks/>
          </p:cNvSpPr>
          <p:nvPr/>
        </p:nvSpPr>
        <p:spPr bwMode="auto">
          <a:xfrm flipH="1">
            <a:off x="4802777" y="3714206"/>
            <a:ext cx="708025" cy="914400"/>
          </a:xfrm>
          <a:custGeom>
            <a:avLst/>
            <a:gdLst>
              <a:gd name="T0" fmla="*/ 0 w 16744"/>
              <a:gd name="T1" fmla="*/ 19727 h 21600"/>
              <a:gd name="T2" fmla="*/ 29939047 w 16744"/>
              <a:gd name="T3" fmla="*/ 12827931 h 21600"/>
              <a:gd name="T4" fmla="*/ 1219466 w 16744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744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808" y="0"/>
                  <a:pt x="12647" y="2601"/>
                  <a:pt x="16744" y="7157"/>
                </a:cubicBezTo>
              </a:path>
              <a:path w="16744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808" y="0"/>
                  <a:pt x="12647" y="2601"/>
                  <a:pt x="16744" y="7157"/>
                </a:cubicBezTo>
                <a:lnTo>
                  <a:pt x="682" y="21600"/>
                </a:lnTo>
                <a:lnTo>
                  <a:pt x="-1" y="1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9" name="Arc 25"/>
          <p:cNvSpPr>
            <a:spLocks/>
          </p:cNvSpPr>
          <p:nvPr/>
        </p:nvSpPr>
        <p:spPr bwMode="auto">
          <a:xfrm flipH="1" flipV="1">
            <a:off x="6174377" y="3409406"/>
            <a:ext cx="687388" cy="914400"/>
          </a:xfrm>
          <a:custGeom>
            <a:avLst/>
            <a:gdLst>
              <a:gd name="T0" fmla="*/ 0 w 16235"/>
              <a:gd name="T1" fmla="*/ 8975 h 21600"/>
              <a:gd name="T2" fmla="*/ 29103927 w 16235"/>
              <a:gd name="T3" fmla="*/ 12292076 h 21600"/>
              <a:gd name="T4" fmla="*/ 801325 w 16235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235" h="21600" fill="none" extrusionOk="0">
                <a:moveTo>
                  <a:pt x="-1" y="4"/>
                </a:moveTo>
                <a:cubicBezTo>
                  <a:pt x="148" y="1"/>
                  <a:pt x="297" y="-1"/>
                  <a:pt x="447" y="0"/>
                </a:cubicBezTo>
                <a:cubicBezTo>
                  <a:pt x="6432" y="0"/>
                  <a:pt x="12150" y="2483"/>
                  <a:pt x="16235" y="6858"/>
                </a:cubicBezTo>
              </a:path>
              <a:path w="16235" h="21600" stroke="0" extrusionOk="0">
                <a:moveTo>
                  <a:pt x="-1" y="4"/>
                </a:moveTo>
                <a:cubicBezTo>
                  <a:pt x="148" y="1"/>
                  <a:pt x="297" y="-1"/>
                  <a:pt x="447" y="0"/>
                </a:cubicBezTo>
                <a:cubicBezTo>
                  <a:pt x="6432" y="0"/>
                  <a:pt x="12150" y="2483"/>
                  <a:pt x="16235" y="6858"/>
                </a:cubicBezTo>
                <a:lnTo>
                  <a:pt x="447" y="21600"/>
                </a:lnTo>
                <a:lnTo>
                  <a:pt x="-1" y="4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0" name="Arc 26"/>
          <p:cNvSpPr>
            <a:spLocks/>
          </p:cNvSpPr>
          <p:nvPr/>
        </p:nvSpPr>
        <p:spPr bwMode="auto">
          <a:xfrm>
            <a:off x="5488577" y="3714206"/>
            <a:ext cx="685800" cy="914400"/>
          </a:xfrm>
          <a:custGeom>
            <a:avLst/>
            <a:gdLst>
              <a:gd name="T0" fmla="*/ 0 w 16484"/>
              <a:gd name="T1" fmla="*/ 19727 h 21600"/>
              <a:gd name="T2" fmla="*/ 28532009 w 16484"/>
              <a:gd name="T3" fmla="*/ 12318958 h 21600"/>
              <a:gd name="T4" fmla="*/ 1180471 w 16484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484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74" y="0"/>
                  <a:pt x="12398" y="2489"/>
                  <a:pt x="16484" y="6873"/>
                </a:cubicBezTo>
              </a:path>
              <a:path w="16484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74" y="0"/>
                  <a:pt x="12398" y="2489"/>
                  <a:pt x="16484" y="6873"/>
                </a:cubicBezTo>
                <a:lnTo>
                  <a:pt x="682" y="21600"/>
                </a:lnTo>
                <a:lnTo>
                  <a:pt x="-1" y="1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" name="Text Box 27"/>
          <p:cNvSpPr txBox="1">
            <a:spLocks noChangeArrowheads="1"/>
          </p:cNvSpPr>
          <p:nvPr/>
        </p:nvSpPr>
        <p:spPr bwMode="auto">
          <a:xfrm>
            <a:off x="6631577" y="4095206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>
                <a:latin typeface="Comic Sans MS" pitchFamily="66" charset="0"/>
              </a:rPr>
              <a:t>270</a:t>
            </a:r>
            <a:endParaRPr lang="el-GR" altLang="en-US" sz="1200">
              <a:latin typeface="Comic Sans MS" pitchFamily="66" charset="0"/>
            </a:endParaRPr>
          </a:p>
        </p:txBody>
      </p:sp>
      <p:sp>
        <p:nvSpPr>
          <p:cNvPr id="72" name="Text Box 28"/>
          <p:cNvSpPr txBox="1">
            <a:spLocks noChangeArrowheads="1"/>
          </p:cNvSpPr>
          <p:nvPr/>
        </p:nvSpPr>
        <p:spPr bwMode="auto">
          <a:xfrm>
            <a:off x="7317377" y="4095206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>
                <a:latin typeface="Comic Sans MS" pitchFamily="66" charset="0"/>
              </a:rPr>
              <a:t>360</a:t>
            </a:r>
            <a:endParaRPr lang="el-GR" altLang="en-US" sz="1200">
              <a:latin typeface="Comic Sans MS" pitchFamily="66" charset="0"/>
            </a:endParaRPr>
          </a:p>
        </p:txBody>
      </p:sp>
      <p:sp>
        <p:nvSpPr>
          <p:cNvPr id="73" name="Text Box 29"/>
          <p:cNvSpPr txBox="1">
            <a:spLocks noChangeArrowheads="1"/>
          </p:cNvSpPr>
          <p:nvPr/>
        </p:nvSpPr>
        <p:spPr bwMode="auto">
          <a:xfrm>
            <a:off x="5945777" y="4095206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>
                <a:latin typeface="Comic Sans MS" pitchFamily="66" charset="0"/>
              </a:rPr>
              <a:t>180</a:t>
            </a:r>
            <a:endParaRPr lang="el-GR" altLang="en-US" sz="1200">
              <a:latin typeface="Comic Sans MS" pitchFamily="66" charset="0"/>
            </a:endParaRPr>
          </a:p>
        </p:txBody>
      </p:sp>
      <p:graphicFrame>
        <p:nvGraphicFramePr>
          <p:cNvPr id="74" name="Object 30"/>
          <p:cNvGraphicFramePr>
            <a:graphicFrameLocks noChangeAspect="1"/>
          </p:cNvGraphicFramePr>
          <p:nvPr>
            <p:extLst/>
          </p:nvPr>
        </p:nvGraphicFramePr>
        <p:xfrm>
          <a:off x="3888377" y="4857206"/>
          <a:ext cx="1555750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0" name="Equation" r:id="rId16" imgW="914400" imgH="203200" progId="Equation.DSMT4">
                  <p:embed/>
                </p:oleObj>
              </mc:Choice>
              <mc:Fallback>
                <p:oleObj name="Equation" r:id="rId16" imgW="914400" imgH="203200" progId="Equation.DSMT4">
                  <p:embed/>
                  <p:pic>
                    <p:nvPicPr>
                      <p:cNvPr id="74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8377" y="4857206"/>
                        <a:ext cx="1555750" cy="34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" name="Object 31"/>
          <p:cNvGraphicFramePr>
            <a:graphicFrameLocks noChangeAspect="1"/>
          </p:cNvGraphicFramePr>
          <p:nvPr>
            <p:extLst/>
          </p:nvPr>
        </p:nvGraphicFramePr>
        <p:xfrm>
          <a:off x="5401265" y="4857206"/>
          <a:ext cx="647700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1" name="Equation" r:id="rId18" imgW="381000" imgH="228600" progId="Equation.DSMT4">
                  <p:embed/>
                </p:oleObj>
              </mc:Choice>
              <mc:Fallback>
                <p:oleObj name="Equation" r:id="rId18" imgW="381000" imgH="228600" progId="Equation.DSMT4">
                  <p:embed/>
                  <p:pic>
                    <p:nvPicPr>
                      <p:cNvPr id="75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1265" y="4857206"/>
                        <a:ext cx="647700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" name="Object 32"/>
          <p:cNvGraphicFramePr>
            <a:graphicFrameLocks noChangeAspect="1"/>
          </p:cNvGraphicFramePr>
          <p:nvPr>
            <p:extLst/>
          </p:nvPr>
        </p:nvGraphicFramePr>
        <p:xfrm>
          <a:off x="5412377" y="4857206"/>
          <a:ext cx="604838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2" name="Equation" r:id="rId20" imgW="355446" imgH="228501" progId="Equation.DSMT4">
                  <p:embed/>
                </p:oleObj>
              </mc:Choice>
              <mc:Fallback>
                <p:oleObj name="Equation" r:id="rId20" imgW="355446" imgH="228501" progId="Equation.DSMT4">
                  <p:embed/>
                  <p:pic>
                    <p:nvPicPr>
                      <p:cNvPr id="76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2377" y="4857206"/>
                        <a:ext cx="604838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" name="Object 33"/>
          <p:cNvGraphicFramePr>
            <a:graphicFrameLocks noChangeAspect="1"/>
          </p:cNvGraphicFramePr>
          <p:nvPr>
            <p:extLst/>
          </p:nvPr>
        </p:nvGraphicFramePr>
        <p:xfrm>
          <a:off x="4497977" y="5619206"/>
          <a:ext cx="1143000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3" name="Equation" r:id="rId22" imgW="672808" imgH="203112" progId="Equation.DSMT4">
                  <p:embed/>
                </p:oleObj>
              </mc:Choice>
              <mc:Fallback>
                <p:oleObj name="Equation" r:id="rId22" imgW="672808" imgH="203112" progId="Equation.DSMT4">
                  <p:embed/>
                  <p:pic>
                    <p:nvPicPr>
                      <p:cNvPr id="77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7977" y="5619206"/>
                        <a:ext cx="1143000" cy="34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" name="Object 34"/>
          <p:cNvGraphicFramePr>
            <a:graphicFrameLocks noChangeAspect="1"/>
          </p:cNvGraphicFramePr>
          <p:nvPr>
            <p:extLst/>
          </p:nvPr>
        </p:nvGraphicFramePr>
        <p:xfrm>
          <a:off x="5596527" y="5619206"/>
          <a:ext cx="842963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4" name="Equation" r:id="rId24" imgW="495085" imgH="228501" progId="Equation.DSMT4">
                  <p:embed/>
                </p:oleObj>
              </mc:Choice>
              <mc:Fallback>
                <p:oleObj name="Equation" r:id="rId24" imgW="495085" imgH="228501" progId="Equation.DSMT4">
                  <p:embed/>
                  <p:pic>
                    <p:nvPicPr>
                      <p:cNvPr id="78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6527" y="5619206"/>
                        <a:ext cx="842963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" name="Text Box 35"/>
          <p:cNvSpPr txBox="1">
            <a:spLocks noChangeArrowheads="1"/>
          </p:cNvSpPr>
          <p:nvPr/>
        </p:nvSpPr>
        <p:spPr bwMode="auto">
          <a:xfrm>
            <a:off x="230777" y="3485606"/>
            <a:ext cx="30480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latin typeface="Comic Sans MS" pitchFamily="66" charset="0"/>
              </a:rPr>
              <a:t>1) Work out the acceptable interval for (2</a:t>
            </a:r>
            <a:r>
              <a:rPr lang="el-GR" altLang="en-US" sz="1400">
                <a:latin typeface="Comic Sans MS" pitchFamily="66" charset="0"/>
              </a:rPr>
              <a:t>θ</a:t>
            </a:r>
            <a:r>
              <a:rPr lang="en-GB" altLang="en-US" sz="1400">
                <a:latin typeface="Comic Sans MS" pitchFamily="66" charset="0"/>
              </a:rPr>
              <a:t> – 35)</a:t>
            </a:r>
            <a:endParaRPr lang="el-GR" altLang="en-US" sz="1400">
              <a:latin typeface="Comic Sans MS" pitchFamily="66" charset="0"/>
            </a:endParaRPr>
          </a:p>
        </p:txBody>
      </p:sp>
      <p:sp>
        <p:nvSpPr>
          <p:cNvPr id="80" name="Text Box 36"/>
          <p:cNvSpPr txBox="1">
            <a:spLocks noChangeArrowheads="1"/>
          </p:cNvSpPr>
          <p:nvPr/>
        </p:nvSpPr>
        <p:spPr bwMode="auto">
          <a:xfrm>
            <a:off x="78377" y="4095206"/>
            <a:ext cx="32004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latin typeface="Comic Sans MS" pitchFamily="66" charset="0"/>
              </a:rPr>
              <a:t>2) Work out one possible answer as before. Find </a:t>
            </a:r>
            <a:r>
              <a:rPr lang="en-GB" altLang="en-US" sz="1400" u="sng">
                <a:latin typeface="Comic Sans MS" pitchFamily="66" charset="0"/>
              </a:rPr>
              <a:t>all</a:t>
            </a:r>
            <a:r>
              <a:rPr lang="en-GB" altLang="en-US" sz="1400">
                <a:latin typeface="Comic Sans MS" pitchFamily="66" charset="0"/>
              </a:rPr>
              <a:t> values in the standard 0 – 360 range</a:t>
            </a:r>
            <a:endParaRPr lang="el-GR" altLang="en-US" sz="1400">
              <a:latin typeface="Comic Sans MS" pitchFamily="66" charset="0"/>
            </a:endParaRPr>
          </a:p>
        </p:txBody>
      </p:sp>
      <p:sp>
        <p:nvSpPr>
          <p:cNvPr id="81" name="Text Box 37"/>
          <p:cNvSpPr txBox="1">
            <a:spLocks noChangeArrowheads="1"/>
          </p:cNvSpPr>
          <p:nvPr/>
        </p:nvSpPr>
        <p:spPr bwMode="auto">
          <a:xfrm>
            <a:off x="78377" y="4933406"/>
            <a:ext cx="31242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latin typeface="Comic Sans MS" pitchFamily="66" charset="0"/>
              </a:rPr>
              <a:t>3) Add/Subtract 360 to these values until you have all the answers within the (2</a:t>
            </a:r>
            <a:r>
              <a:rPr lang="el-GR" altLang="en-US" sz="1400">
                <a:latin typeface="Comic Sans MS" pitchFamily="66" charset="0"/>
              </a:rPr>
              <a:t>θ</a:t>
            </a:r>
            <a:r>
              <a:rPr lang="en-GB" altLang="en-US" sz="1400">
                <a:latin typeface="Comic Sans MS" pitchFamily="66" charset="0"/>
              </a:rPr>
              <a:t> - 35) range</a:t>
            </a:r>
            <a:endParaRPr lang="el-GR" altLang="en-US" sz="1400">
              <a:latin typeface="Comic Sans MS" pitchFamily="66" charset="0"/>
            </a:endParaRPr>
          </a:p>
        </p:txBody>
      </p:sp>
      <p:sp>
        <p:nvSpPr>
          <p:cNvPr id="82" name="Text Box 38"/>
          <p:cNvSpPr txBox="1">
            <a:spLocks noChangeArrowheads="1"/>
          </p:cNvSpPr>
          <p:nvPr/>
        </p:nvSpPr>
        <p:spPr bwMode="auto">
          <a:xfrm>
            <a:off x="78377" y="5727156"/>
            <a:ext cx="31242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latin typeface="Comic Sans MS" pitchFamily="66" charset="0"/>
              </a:rPr>
              <a:t>4) These answers are for (2</a:t>
            </a:r>
            <a:r>
              <a:rPr lang="el-GR" altLang="en-US" sz="1400">
                <a:latin typeface="Comic Sans MS" pitchFamily="66" charset="0"/>
              </a:rPr>
              <a:t>θ</a:t>
            </a:r>
            <a:r>
              <a:rPr lang="en-GB" altLang="en-US" sz="1400">
                <a:latin typeface="Comic Sans MS" pitchFamily="66" charset="0"/>
              </a:rPr>
              <a:t> – 35). Undo this to find values for </a:t>
            </a:r>
            <a:r>
              <a:rPr lang="el-GR" altLang="en-US" sz="1400">
                <a:latin typeface="Comic Sans MS" pitchFamily="66" charset="0"/>
              </a:rPr>
              <a:t>θ</a:t>
            </a:r>
            <a:r>
              <a:rPr lang="en-GB" altLang="en-US" sz="1400">
                <a:latin typeface="Comic Sans MS" pitchFamily="66" charset="0"/>
              </a:rPr>
              <a:t> itself</a:t>
            </a:r>
            <a:endParaRPr lang="el-GR" altLang="en-US" sz="1400">
              <a:latin typeface="Comic Sans MS" pitchFamily="66" charset="0"/>
            </a:endParaRPr>
          </a:p>
        </p:txBody>
      </p:sp>
      <p:sp>
        <p:nvSpPr>
          <p:cNvPr id="83" name="Line 39"/>
          <p:cNvSpPr>
            <a:spLocks noChangeShapeType="1"/>
          </p:cNvSpPr>
          <p:nvPr/>
        </p:nvSpPr>
        <p:spPr bwMode="auto">
          <a:xfrm>
            <a:off x="3431177" y="2495006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4" name="Arc 40"/>
          <p:cNvSpPr>
            <a:spLocks/>
          </p:cNvSpPr>
          <p:nvPr/>
        </p:nvSpPr>
        <p:spPr bwMode="auto">
          <a:xfrm>
            <a:off x="6958148" y="1391194"/>
            <a:ext cx="152400" cy="381000"/>
          </a:xfrm>
          <a:custGeom>
            <a:avLst/>
            <a:gdLst>
              <a:gd name="T0" fmla="*/ 27247 w 22177"/>
              <a:gd name="T1" fmla="*/ 0 h 43200"/>
              <a:gd name="T2" fmla="*/ 0 w 22177"/>
              <a:gd name="T3" fmla="*/ 3359582 h 43200"/>
              <a:gd name="T4" fmla="*/ 27247 w 22177"/>
              <a:gd name="T5" fmla="*/ 168010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177" h="43200" fill="none" extrusionOk="0">
                <a:moveTo>
                  <a:pt x="576" y="0"/>
                </a:moveTo>
                <a:cubicBezTo>
                  <a:pt x="12506" y="0"/>
                  <a:pt x="22177" y="9670"/>
                  <a:pt x="22177" y="21600"/>
                </a:cubicBezTo>
                <a:cubicBezTo>
                  <a:pt x="22177" y="33529"/>
                  <a:pt x="12506" y="43200"/>
                  <a:pt x="577" y="43200"/>
                </a:cubicBezTo>
                <a:cubicBezTo>
                  <a:pt x="384" y="43200"/>
                  <a:pt x="192" y="43197"/>
                  <a:pt x="-1" y="43192"/>
                </a:cubicBezTo>
              </a:path>
              <a:path w="22177" h="43200" stroke="0" extrusionOk="0">
                <a:moveTo>
                  <a:pt x="576" y="0"/>
                </a:moveTo>
                <a:cubicBezTo>
                  <a:pt x="12506" y="0"/>
                  <a:pt x="22177" y="9670"/>
                  <a:pt x="22177" y="21600"/>
                </a:cubicBezTo>
                <a:cubicBezTo>
                  <a:pt x="22177" y="33529"/>
                  <a:pt x="12506" y="43200"/>
                  <a:pt x="577" y="43200"/>
                </a:cubicBezTo>
                <a:cubicBezTo>
                  <a:pt x="384" y="43200"/>
                  <a:pt x="192" y="43197"/>
                  <a:pt x="-1" y="43192"/>
                </a:cubicBezTo>
                <a:lnTo>
                  <a:pt x="577" y="21600"/>
                </a:lnTo>
                <a:lnTo>
                  <a:pt x="576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5" name="Text Box 41"/>
          <p:cNvSpPr txBox="1">
            <a:spLocks noChangeArrowheads="1"/>
          </p:cNvSpPr>
          <p:nvPr/>
        </p:nvSpPr>
        <p:spPr bwMode="auto">
          <a:xfrm>
            <a:off x="7034348" y="1162594"/>
            <a:ext cx="990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200">
                <a:solidFill>
                  <a:srgbClr val="FF0000"/>
                </a:solidFill>
                <a:latin typeface="Comic Sans MS" pitchFamily="66" charset="0"/>
              </a:rPr>
              <a:t>Multiply by 2. Subtract 35</a:t>
            </a:r>
          </a:p>
        </p:txBody>
      </p:sp>
      <p:sp>
        <p:nvSpPr>
          <p:cNvPr id="86" name="Arc 42"/>
          <p:cNvSpPr>
            <a:spLocks/>
          </p:cNvSpPr>
          <p:nvPr/>
        </p:nvSpPr>
        <p:spPr bwMode="auto">
          <a:xfrm>
            <a:off x="6712132" y="2436223"/>
            <a:ext cx="152400" cy="381000"/>
          </a:xfrm>
          <a:custGeom>
            <a:avLst/>
            <a:gdLst>
              <a:gd name="T0" fmla="*/ 27247 w 22177"/>
              <a:gd name="T1" fmla="*/ 0 h 43200"/>
              <a:gd name="T2" fmla="*/ 0 w 22177"/>
              <a:gd name="T3" fmla="*/ 3359582 h 43200"/>
              <a:gd name="T4" fmla="*/ 27247 w 22177"/>
              <a:gd name="T5" fmla="*/ 168010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177" h="43200" fill="none" extrusionOk="0">
                <a:moveTo>
                  <a:pt x="576" y="0"/>
                </a:moveTo>
                <a:cubicBezTo>
                  <a:pt x="12506" y="0"/>
                  <a:pt x="22177" y="9670"/>
                  <a:pt x="22177" y="21600"/>
                </a:cubicBezTo>
                <a:cubicBezTo>
                  <a:pt x="22177" y="33529"/>
                  <a:pt x="12506" y="43200"/>
                  <a:pt x="577" y="43200"/>
                </a:cubicBezTo>
                <a:cubicBezTo>
                  <a:pt x="384" y="43200"/>
                  <a:pt x="192" y="43197"/>
                  <a:pt x="-1" y="43192"/>
                </a:cubicBezTo>
              </a:path>
              <a:path w="22177" h="43200" stroke="0" extrusionOk="0">
                <a:moveTo>
                  <a:pt x="576" y="0"/>
                </a:moveTo>
                <a:cubicBezTo>
                  <a:pt x="12506" y="0"/>
                  <a:pt x="22177" y="9670"/>
                  <a:pt x="22177" y="21600"/>
                </a:cubicBezTo>
                <a:cubicBezTo>
                  <a:pt x="22177" y="33529"/>
                  <a:pt x="12506" y="43200"/>
                  <a:pt x="577" y="43200"/>
                </a:cubicBezTo>
                <a:cubicBezTo>
                  <a:pt x="384" y="43200"/>
                  <a:pt x="192" y="43197"/>
                  <a:pt x="-1" y="43192"/>
                </a:cubicBezTo>
                <a:lnTo>
                  <a:pt x="577" y="21600"/>
                </a:lnTo>
                <a:lnTo>
                  <a:pt x="576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7" name="Text Box 43"/>
          <p:cNvSpPr txBox="1">
            <a:spLocks noChangeArrowheads="1"/>
          </p:cNvSpPr>
          <p:nvPr/>
        </p:nvSpPr>
        <p:spPr bwMode="auto">
          <a:xfrm>
            <a:off x="6788332" y="2283823"/>
            <a:ext cx="7620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200">
                <a:solidFill>
                  <a:srgbClr val="FF0000"/>
                </a:solidFill>
                <a:latin typeface="Comic Sans MS" pitchFamily="66" charset="0"/>
              </a:rPr>
              <a:t>Solve using Sin</a:t>
            </a:r>
            <a:r>
              <a:rPr lang="en-GB" altLang="en-US" sz="1200" baseline="30000">
                <a:solidFill>
                  <a:srgbClr val="FF0000"/>
                </a:solidFill>
                <a:latin typeface="Comic Sans MS" pitchFamily="66" charset="0"/>
              </a:rPr>
              <a:t>-1</a:t>
            </a:r>
          </a:p>
        </p:txBody>
      </p:sp>
      <p:sp>
        <p:nvSpPr>
          <p:cNvPr id="88" name="Text Box 44"/>
          <p:cNvSpPr txBox="1">
            <a:spLocks noChangeArrowheads="1"/>
          </p:cNvSpPr>
          <p:nvPr/>
        </p:nvSpPr>
        <p:spPr bwMode="auto">
          <a:xfrm>
            <a:off x="6936377" y="4628606"/>
            <a:ext cx="1752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200">
                <a:solidFill>
                  <a:srgbClr val="FF0000"/>
                </a:solidFill>
                <a:latin typeface="Comic Sans MS" pitchFamily="66" charset="0"/>
              </a:rPr>
              <a:t>Adding/Subtracting 360 to the value we worked out (staying within the range)</a:t>
            </a:r>
          </a:p>
        </p:txBody>
      </p:sp>
      <p:sp>
        <p:nvSpPr>
          <p:cNvPr id="89" name="Line 46"/>
          <p:cNvSpPr>
            <a:spLocks noChangeShapeType="1"/>
          </p:cNvSpPr>
          <p:nvPr/>
        </p:nvSpPr>
        <p:spPr bwMode="auto">
          <a:xfrm flipH="1">
            <a:off x="6479177" y="5847806"/>
            <a:ext cx="7620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0" name="Text Box 47"/>
          <p:cNvSpPr txBox="1">
            <a:spLocks noChangeArrowheads="1"/>
          </p:cNvSpPr>
          <p:nvPr/>
        </p:nvSpPr>
        <p:spPr bwMode="auto">
          <a:xfrm>
            <a:off x="7164977" y="5543006"/>
            <a:ext cx="8382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200">
                <a:solidFill>
                  <a:srgbClr val="FF0000"/>
                </a:solidFill>
                <a:latin typeface="Comic Sans MS" pitchFamily="66" charset="0"/>
              </a:rPr>
              <a:t>Add 35, Divide by 2</a:t>
            </a:r>
          </a:p>
        </p:txBody>
      </p:sp>
      <p:sp>
        <p:nvSpPr>
          <p:cNvPr id="91" name="Rectangle 48"/>
          <p:cNvSpPr>
            <a:spLocks noChangeArrowheads="1"/>
          </p:cNvSpPr>
          <p:nvPr/>
        </p:nvSpPr>
        <p:spPr bwMode="auto">
          <a:xfrm>
            <a:off x="4421777" y="5619206"/>
            <a:ext cx="2057400" cy="3810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92" name="Object 49"/>
          <p:cNvGraphicFramePr>
            <a:graphicFrameLocks noChangeAspect="1"/>
          </p:cNvGraphicFramePr>
          <p:nvPr>
            <p:extLst/>
          </p:nvPr>
        </p:nvGraphicFramePr>
        <p:xfrm>
          <a:off x="6021977" y="4857206"/>
          <a:ext cx="735013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5" name="Equation" r:id="rId26" imgW="431613" imgH="228501" progId="Equation.DSMT4">
                  <p:embed/>
                </p:oleObj>
              </mc:Choice>
              <mc:Fallback>
                <p:oleObj name="Equation" r:id="rId26" imgW="431613" imgH="228501" progId="Equation.DSMT4">
                  <p:embed/>
                  <p:pic>
                    <p:nvPicPr>
                      <p:cNvPr id="92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1977" y="4857206"/>
                        <a:ext cx="735013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" name="Object 50"/>
          <p:cNvGraphicFramePr>
            <a:graphicFrameLocks noChangeAspect="1"/>
          </p:cNvGraphicFramePr>
          <p:nvPr>
            <p:extLst/>
          </p:nvPr>
        </p:nvGraphicFramePr>
        <p:xfrm>
          <a:off x="3888377" y="5238206"/>
          <a:ext cx="1555750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6" name="Equation" r:id="rId28" imgW="914400" imgH="203200" progId="Equation.DSMT4">
                  <p:embed/>
                </p:oleObj>
              </mc:Choice>
              <mc:Fallback>
                <p:oleObj name="Equation" r:id="rId28" imgW="914400" imgH="203200" progId="Equation.DSMT4">
                  <p:embed/>
                  <p:pic>
                    <p:nvPicPr>
                      <p:cNvPr id="93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8377" y="5238206"/>
                        <a:ext cx="1555750" cy="34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" name="Object 51"/>
          <p:cNvGraphicFramePr>
            <a:graphicFrameLocks noChangeAspect="1"/>
          </p:cNvGraphicFramePr>
          <p:nvPr>
            <p:extLst/>
          </p:nvPr>
        </p:nvGraphicFramePr>
        <p:xfrm>
          <a:off x="5412377" y="5238206"/>
          <a:ext cx="647700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7" name="Equation" r:id="rId30" imgW="381000" imgH="228600" progId="Equation.DSMT4">
                  <p:embed/>
                </p:oleObj>
              </mc:Choice>
              <mc:Fallback>
                <p:oleObj name="Equation" r:id="rId30" imgW="381000" imgH="228600" progId="Equation.DSMT4">
                  <p:embed/>
                  <p:pic>
                    <p:nvPicPr>
                      <p:cNvPr id="94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2377" y="5238206"/>
                        <a:ext cx="647700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14759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/>
      <p:bldP spid="64" grpId="0" animBg="1"/>
      <p:bldP spid="65" grpId="0"/>
      <p:bldP spid="66" grpId="0"/>
      <p:bldP spid="67" grpId="0"/>
      <p:bldP spid="68" grpId="0" animBg="1"/>
      <p:bldP spid="69" grpId="0" animBg="1"/>
      <p:bldP spid="70" grpId="0" animBg="1"/>
      <p:bldP spid="71" grpId="0"/>
      <p:bldP spid="72" grpId="0"/>
      <p:bldP spid="73" grpId="0"/>
      <p:bldP spid="79" grpId="0"/>
      <p:bldP spid="82" grpId="0"/>
      <p:bldP spid="83" grpId="0" animBg="1"/>
      <p:bldP spid="84" grpId="0" animBg="1"/>
      <p:bldP spid="85" grpId="0"/>
      <p:bldP spid="86" grpId="0" animBg="1"/>
      <p:bldP spid="87" grpId="0"/>
      <p:bldP spid="88" grpId="0"/>
      <p:bldP spid="89" grpId="0" animBg="1"/>
      <p:bldP spid="90" grpId="0"/>
      <p:bldP spid="91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3DFC711-89E7-4983-BF07-36CF557747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A0290DF-4D08-4EAA-8400-802F71D921C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0F9D674-0402-45A4-8B6A-612669EED6A6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268</TotalTime>
  <Words>285</Words>
  <Application>Microsoft Office PowerPoint</Application>
  <PresentationFormat>On-screen Show (4:3)</PresentationFormat>
  <Paragraphs>40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5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HGGyoshotai</vt:lpstr>
      <vt:lpstr>Lucida Handwriting</vt:lpstr>
      <vt:lpstr>Segoe UI Black</vt:lpstr>
      <vt:lpstr>Office テーマ</vt:lpstr>
      <vt:lpstr>Equation</vt:lpstr>
      <vt:lpstr>PowerPoint Presentation</vt:lpstr>
      <vt:lpstr>Trig Identities and Equations</vt:lpstr>
      <vt:lpstr>Trig Identities and Equations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92</cp:revision>
  <dcterms:created xsi:type="dcterms:W3CDTF">2017-08-14T15:35:38Z</dcterms:created>
  <dcterms:modified xsi:type="dcterms:W3CDTF">2021-03-24T20:33:52Z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