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7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2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BF664-B1CB-40D4-BA91-7250AF96608D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45B7A-A0F1-4F30-A2D0-F9DBB1018C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7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image" Target="../media/image41.png"/><Relationship Id="rId3" Type="http://schemas.openxmlformats.org/officeDocument/2006/relationships/image" Target="../media/image37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1.wmf"/><Relationship Id="rId3" Type="http://schemas.openxmlformats.org/officeDocument/2006/relationships/image" Target="../media/image37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1.pn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39.png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2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38.png"/><Relationship Id="rId9" Type="http://schemas.openxmlformats.org/officeDocument/2006/relationships/oleObject" Target="../embeddings/oleObject8.bin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7.wmf"/><Relationship Id="rId3" Type="http://schemas.openxmlformats.org/officeDocument/2006/relationships/image" Target="../media/image37.png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41.png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39.png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2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38.png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10D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4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trigonometrical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This will involve finding an answer using your calculator, and then checking whether there are other possible solutions in the given range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b="1" u="sng" dirty="0">
                    <a:latin typeface="Comic Sans MS" panose="030F0702030302020204" pitchFamily="66" charset="0"/>
                  </a:rPr>
                  <a:t>It is very important that you check the range you are given for </a:t>
                </a:r>
                <a:r>
                  <a:rPr lang="el-GR" sz="1600" b="1" u="sng" dirty="0">
                    <a:latin typeface="Comic Sans MS" panose="030F0702030302020204" pitchFamily="66" charset="0"/>
                  </a:rPr>
                  <a:t>θ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!!!!</a:t>
                </a:r>
                <a:endParaRPr lang="en-GB" sz="1600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l="-168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Object 39"/>
          <p:cNvGraphicFramePr>
            <a:graphicFrameLocks noChangeAspect="1"/>
          </p:cNvGraphicFramePr>
          <p:nvPr>
            <p:extLst/>
          </p:nvPr>
        </p:nvGraphicFramePr>
        <p:xfrm>
          <a:off x="4944291" y="1500051"/>
          <a:ext cx="29337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4" imgW="1828800" imgH="203200" progId="Equation.DSMT4">
                  <p:embed/>
                </p:oleObj>
              </mc:Choice>
              <mc:Fallback>
                <p:oleObj name="Equation" r:id="rId4" imgW="1828800" imgH="203200" progId="Equation.DSMT4">
                  <p:embed/>
                  <p:pic>
                    <p:nvPicPr>
                      <p:cNvPr id="6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291" y="1500051"/>
                        <a:ext cx="29337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0"/>
          <p:cNvGraphicFramePr>
            <a:graphicFrameLocks noChangeAspect="1"/>
          </p:cNvGraphicFramePr>
          <p:nvPr>
            <p:extLst/>
          </p:nvPr>
        </p:nvGraphicFramePr>
        <p:xfrm>
          <a:off x="5096691" y="1728651"/>
          <a:ext cx="2647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6" imgW="1651000" imgH="203200" progId="Equation.DSMT4">
                  <p:embed/>
                </p:oleObj>
              </mc:Choice>
              <mc:Fallback>
                <p:oleObj name="Equation" r:id="rId6" imgW="1651000" imgH="203200" progId="Equation.DSMT4">
                  <p:embed/>
                  <p:pic>
                    <p:nvPicPr>
                      <p:cNvPr id="7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6691" y="1728651"/>
                        <a:ext cx="26479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1"/>
          <p:cNvGraphicFramePr>
            <a:graphicFrameLocks noChangeAspect="1"/>
          </p:cNvGraphicFramePr>
          <p:nvPr>
            <p:extLst/>
          </p:nvPr>
        </p:nvGraphicFramePr>
        <p:xfrm>
          <a:off x="4944291" y="2377440"/>
          <a:ext cx="113665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8" imgW="672516" imgH="177646" progId="Equation.DSMT4">
                  <p:embed/>
                </p:oleObj>
              </mc:Choice>
              <mc:Fallback>
                <p:oleObj name="Equation" r:id="rId8" imgW="672516" imgH="177646" progId="Equation.DSMT4">
                  <p:embed/>
                  <p:pic>
                    <p:nvPicPr>
                      <p:cNvPr id="8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291" y="2377440"/>
                        <a:ext cx="113665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2"/>
          <p:cNvGraphicFramePr>
            <a:graphicFrameLocks noChangeAspect="1"/>
          </p:cNvGraphicFramePr>
          <p:nvPr>
            <p:extLst/>
          </p:nvPr>
        </p:nvGraphicFramePr>
        <p:xfrm>
          <a:off x="4944291" y="2758440"/>
          <a:ext cx="1308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10" imgW="774364" imgH="203112" progId="Equation.DSMT4">
                  <p:embed/>
                </p:oleObj>
              </mc:Choice>
              <mc:Fallback>
                <p:oleObj name="Equation" r:id="rId10" imgW="774364" imgH="203112" progId="Equation.DSMT4">
                  <p:embed/>
                  <p:pic>
                    <p:nvPicPr>
                      <p:cNvPr id="9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291" y="2758440"/>
                        <a:ext cx="1308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3"/>
          <p:cNvGraphicFramePr>
            <a:graphicFrameLocks noChangeAspect="1"/>
          </p:cNvGraphicFramePr>
          <p:nvPr>
            <p:extLst/>
          </p:nvPr>
        </p:nvGraphicFramePr>
        <p:xfrm>
          <a:off x="4944291" y="3215640"/>
          <a:ext cx="7937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12" imgW="469696" imgH="203112" progId="Equation.DSMT4">
                  <p:embed/>
                </p:oleObj>
              </mc:Choice>
              <mc:Fallback>
                <p:oleObj name="Equation" r:id="rId12" imgW="469696" imgH="203112" progId="Equation.DSMT4">
                  <p:embed/>
                  <p:pic>
                    <p:nvPicPr>
                      <p:cNvPr id="1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291" y="3215640"/>
                        <a:ext cx="7937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rc 44"/>
          <p:cNvSpPr>
            <a:spLocks/>
          </p:cNvSpPr>
          <p:nvPr/>
        </p:nvSpPr>
        <p:spPr bwMode="auto">
          <a:xfrm>
            <a:off x="6315891" y="2529840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Arc 45"/>
          <p:cNvSpPr>
            <a:spLocks/>
          </p:cNvSpPr>
          <p:nvPr/>
        </p:nvSpPr>
        <p:spPr bwMode="auto">
          <a:xfrm>
            <a:off x="6315891" y="2987040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46"/>
          <p:cNvSpPr txBox="1">
            <a:spLocks noChangeArrowheads="1"/>
          </p:cNvSpPr>
          <p:nvPr/>
        </p:nvSpPr>
        <p:spPr bwMode="auto">
          <a:xfrm>
            <a:off x="6392091" y="2529840"/>
            <a:ext cx="1211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Use Sin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6392091" y="2910840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This will give you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one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answer</a:t>
            </a:r>
            <a:endParaRPr lang="en-GB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Line 48"/>
          <p:cNvSpPr>
            <a:spLocks noChangeShapeType="1"/>
          </p:cNvSpPr>
          <p:nvPr/>
        </p:nvSpPr>
        <p:spPr bwMode="auto">
          <a:xfrm>
            <a:off x="5020491" y="405384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49"/>
          <p:cNvSpPr>
            <a:spLocks noChangeShapeType="1"/>
          </p:cNvSpPr>
          <p:nvPr/>
        </p:nvSpPr>
        <p:spPr bwMode="auto">
          <a:xfrm>
            <a:off x="5020491" y="435864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Line 50"/>
          <p:cNvSpPr>
            <a:spLocks noChangeShapeType="1"/>
          </p:cNvSpPr>
          <p:nvPr/>
        </p:nvSpPr>
        <p:spPr bwMode="auto">
          <a:xfrm>
            <a:off x="5706291" y="428244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51"/>
          <p:cNvSpPr>
            <a:spLocks noChangeShapeType="1"/>
          </p:cNvSpPr>
          <p:nvPr/>
        </p:nvSpPr>
        <p:spPr bwMode="auto">
          <a:xfrm>
            <a:off x="6392091" y="428244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52"/>
          <p:cNvSpPr>
            <a:spLocks noChangeShapeType="1"/>
          </p:cNvSpPr>
          <p:nvPr/>
        </p:nvSpPr>
        <p:spPr bwMode="auto">
          <a:xfrm>
            <a:off x="7077891" y="428244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53"/>
          <p:cNvSpPr>
            <a:spLocks noChangeShapeType="1"/>
          </p:cNvSpPr>
          <p:nvPr/>
        </p:nvSpPr>
        <p:spPr bwMode="auto">
          <a:xfrm>
            <a:off x="7763691" y="428244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Arc 54"/>
          <p:cNvSpPr>
            <a:spLocks/>
          </p:cNvSpPr>
          <p:nvPr/>
        </p:nvSpPr>
        <p:spPr bwMode="auto">
          <a:xfrm>
            <a:off x="5706291" y="405384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55"/>
          <p:cNvSpPr>
            <a:spLocks/>
          </p:cNvSpPr>
          <p:nvPr/>
        </p:nvSpPr>
        <p:spPr bwMode="auto">
          <a:xfrm flipH="1">
            <a:off x="5020491" y="4053840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56"/>
          <p:cNvSpPr>
            <a:spLocks/>
          </p:cNvSpPr>
          <p:nvPr/>
        </p:nvSpPr>
        <p:spPr bwMode="auto">
          <a:xfrm flipH="1" flipV="1">
            <a:off x="6392091" y="374904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57"/>
          <p:cNvSpPr>
            <a:spLocks/>
          </p:cNvSpPr>
          <p:nvPr/>
        </p:nvSpPr>
        <p:spPr bwMode="auto">
          <a:xfrm flipV="1">
            <a:off x="7077891" y="374904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58"/>
          <p:cNvSpPr txBox="1">
            <a:spLocks noChangeArrowheads="1"/>
          </p:cNvSpPr>
          <p:nvPr/>
        </p:nvSpPr>
        <p:spPr bwMode="auto">
          <a:xfrm>
            <a:off x="5553891" y="443484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6163491" y="443484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27" name="Text Box 60"/>
          <p:cNvSpPr txBox="1">
            <a:spLocks noChangeArrowheads="1"/>
          </p:cNvSpPr>
          <p:nvPr/>
        </p:nvSpPr>
        <p:spPr bwMode="auto">
          <a:xfrm>
            <a:off x="6849291" y="443484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28" name="Text Box 61"/>
          <p:cNvSpPr txBox="1">
            <a:spLocks noChangeArrowheads="1"/>
          </p:cNvSpPr>
          <p:nvPr/>
        </p:nvSpPr>
        <p:spPr bwMode="auto">
          <a:xfrm>
            <a:off x="7535091" y="443484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29" name="Line 65"/>
          <p:cNvSpPr>
            <a:spLocks noChangeShapeType="1"/>
          </p:cNvSpPr>
          <p:nvPr/>
        </p:nvSpPr>
        <p:spPr bwMode="auto">
          <a:xfrm flipV="1">
            <a:off x="5020491" y="4206240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66"/>
          <p:cNvSpPr>
            <a:spLocks noChangeShapeType="1"/>
          </p:cNvSpPr>
          <p:nvPr/>
        </p:nvSpPr>
        <p:spPr bwMode="auto">
          <a:xfrm>
            <a:off x="5172891" y="4206240"/>
            <a:ext cx="0" cy="6096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67"/>
          <p:cNvSpPr>
            <a:spLocks noChangeShapeType="1"/>
          </p:cNvSpPr>
          <p:nvPr/>
        </p:nvSpPr>
        <p:spPr bwMode="auto">
          <a:xfrm>
            <a:off x="6239691" y="4206240"/>
            <a:ext cx="0" cy="6096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68"/>
          <p:cNvSpPr txBox="1">
            <a:spLocks noChangeArrowheads="1"/>
          </p:cNvSpPr>
          <p:nvPr/>
        </p:nvSpPr>
        <p:spPr bwMode="auto">
          <a:xfrm>
            <a:off x="4944291" y="481584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30</a:t>
            </a:r>
          </a:p>
        </p:txBody>
      </p:sp>
      <p:sp>
        <p:nvSpPr>
          <p:cNvPr id="33" name="Text Box 69"/>
          <p:cNvSpPr txBox="1">
            <a:spLocks noChangeArrowheads="1"/>
          </p:cNvSpPr>
          <p:nvPr/>
        </p:nvSpPr>
        <p:spPr bwMode="auto">
          <a:xfrm>
            <a:off x="6011091" y="481584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150</a:t>
            </a:r>
          </a:p>
        </p:txBody>
      </p:sp>
      <p:sp>
        <p:nvSpPr>
          <p:cNvPr id="34" name="Text Box 70"/>
          <p:cNvSpPr txBox="1">
            <a:spLocks noChangeArrowheads="1"/>
          </p:cNvSpPr>
          <p:nvPr/>
        </p:nvSpPr>
        <p:spPr bwMode="auto">
          <a:xfrm>
            <a:off x="4563291" y="405384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0.5</a:t>
            </a:r>
          </a:p>
        </p:txBody>
      </p:sp>
      <p:graphicFrame>
        <p:nvGraphicFramePr>
          <p:cNvPr id="35" name="Object 71"/>
          <p:cNvGraphicFramePr>
            <a:graphicFrameLocks noChangeAspect="1"/>
          </p:cNvGraphicFramePr>
          <p:nvPr>
            <p:extLst/>
          </p:nvPr>
        </p:nvGraphicFramePr>
        <p:xfrm>
          <a:off x="5020491" y="5501640"/>
          <a:ext cx="17526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14" imgW="952087" imgH="203112" progId="Equation.DSMT4">
                  <p:embed/>
                </p:oleObj>
              </mc:Choice>
              <mc:Fallback>
                <p:oleObj name="Equation" r:id="rId14" imgW="952087" imgH="203112" progId="Equation.DSMT4">
                  <p:embed/>
                  <p:pic>
                    <p:nvPicPr>
                      <p:cNvPr id="35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0491" y="5501640"/>
                        <a:ext cx="17526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72"/>
          <p:cNvSpPr>
            <a:spLocks noChangeArrowheads="1"/>
          </p:cNvSpPr>
          <p:nvPr/>
        </p:nvSpPr>
        <p:spPr bwMode="auto">
          <a:xfrm>
            <a:off x="4944291" y="5501640"/>
            <a:ext cx="19050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73"/>
          <p:cNvSpPr txBox="1">
            <a:spLocks noChangeArrowheads="1"/>
          </p:cNvSpPr>
          <p:nvPr/>
        </p:nvSpPr>
        <p:spPr bwMode="auto">
          <a:xfrm>
            <a:off x="7916091" y="420624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(180−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blipFill>
                <a:blip r:embed="rId16"/>
                <a:stretch>
                  <a:fillRect l="-1709" r="-2849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(360−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blipFill>
                <a:blip r:embed="rId17"/>
                <a:stretch>
                  <a:fillRect l="-559" r="-2793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±180)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blipFill>
                <a:blip r:embed="rId18"/>
                <a:stretch>
                  <a:fillRect l="-1377" r="-3030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741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/>
      <p:bldP spid="36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trigonometrical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This will involve finding an answer using your calculator, and then checking whether there are other possible solutions in the given range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b="1" u="sng" dirty="0">
                    <a:latin typeface="Comic Sans MS" panose="030F0702030302020204" pitchFamily="66" charset="0"/>
                  </a:rPr>
                  <a:t>It is very important that you check the range you are given for </a:t>
                </a:r>
                <a:r>
                  <a:rPr lang="el-GR" sz="1600" b="1" u="sng" dirty="0">
                    <a:latin typeface="Comic Sans MS" panose="030F0702030302020204" pitchFamily="66" charset="0"/>
                  </a:rPr>
                  <a:t>θ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!!!!</a:t>
                </a:r>
                <a:endParaRPr lang="en-GB" sz="1600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l="-168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(180−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blipFill>
                <a:blip r:embed="rId4"/>
                <a:stretch>
                  <a:fillRect l="-1709" r="-2849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(360−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blipFill>
                <a:blip r:embed="rId5"/>
                <a:stretch>
                  <a:fillRect l="-559" r="-2793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±180)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blipFill>
                <a:blip r:embed="rId6"/>
                <a:stretch>
                  <a:fillRect l="-1377" r="-3030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2" name="Object 6"/>
          <p:cNvGraphicFramePr>
            <a:graphicFrameLocks noChangeAspect="1"/>
          </p:cNvGraphicFramePr>
          <p:nvPr>
            <p:extLst/>
          </p:nvPr>
        </p:nvGraphicFramePr>
        <p:xfrm>
          <a:off x="4939439" y="1447801"/>
          <a:ext cx="3014662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7" imgW="1879600" imgH="203200" progId="Equation.DSMT4">
                  <p:embed/>
                </p:oleObj>
              </mc:Choice>
              <mc:Fallback>
                <p:oleObj name="Equation" r:id="rId7" imgW="1879600" imgH="203200" progId="Equation.DSMT4">
                  <p:embed/>
                  <p:pic>
                    <p:nvPicPr>
                      <p:cNvPr id="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9439" y="1447801"/>
                        <a:ext cx="3014662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7"/>
          <p:cNvGraphicFramePr>
            <a:graphicFrameLocks noChangeAspect="1"/>
          </p:cNvGraphicFramePr>
          <p:nvPr>
            <p:extLst/>
          </p:nvPr>
        </p:nvGraphicFramePr>
        <p:xfrm>
          <a:off x="5131526" y="1676401"/>
          <a:ext cx="2647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9" imgW="1651000" imgH="203200" progId="Equation.DSMT4">
                  <p:embed/>
                </p:oleObj>
              </mc:Choice>
              <mc:Fallback>
                <p:oleObj name="Equation" r:id="rId9" imgW="1651000" imgH="203200" progId="Equation.DSMT4">
                  <p:embed/>
                  <p:pic>
                    <p:nvPicPr>
                      <p:cNvPr id="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1526" y="1676401"/>
                        <a:ext cx="26479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8"/>
          <p:cNvGraphicFramePr>
            <a:graphicFrameLocks noChangeAspect="1"/>
          </p:cNvGraphicFramePr>
          <p:nvPr>
            <p:extLst/>
          </p:nvPr>
        </p:nvGraphicFramePr>
        <p:xfrm>
          <a:off x="4941888" y="2299063"/>
          <a:ext cx="1201737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11" imgW="710891" imgH="177723" progId="Equation.DSMT4">
                  <p:embed/>
                </p:oleObj>
              </mc:Choice>
              <mc:Fallback>
                <p:oleObj name="Equation" r:id="rId11" imgW="710891" imgH="177723" progId="Equation.DSMT4">
                  <p:embed/>
                  <p:pic>
                    <p:nvPicPr>
                      <p:cNvPr id="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2299063"/>
                        <a:ext cx="1201737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Arc 11"/>
          <p:cNvSpPr>
            <a:spLocks/>
          </p:cNvSpPr>
          <p:nvPr/>
        </p:nvSpPr>
        <p:spPr bwMode="auto">
          <a:xfrm>
            <a:off x="6313488" y="2451463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Arc 12"/>
          <p:cNvSpPr>
            <a:spLocks/>
          </p:cNvSpPr>
          <p:nvPr/>
        </p:nvSpPr>
        <p:spPr bwMode="auto">
          <a:xfrm>
            <a:off x="6313488" y="2908663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6465888" y="2527663"/>
            <a:ext cx="1211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5</a:t>
            </a:r>
            <a:endParaRPr lang="en-GB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465888" y="2984863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Use Sin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>
            <a:off x="5029200" y="481366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Line 16"/>
          <p:cNvSpPr>
            <a:spLocks noChangeShapeType="1"/>
          </p:cNvSpPr>
          <p:nvPr/>
        </p:nvSpPr>
        <p:spPr bwMode="auto">
          <a:xfrm>
            <a:off x="5029200" y="511846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17"/>
          <p:cNvSpPr>
            <a:spLocks noChangeShapeType="1"/>
          </p:cNvSpPr>
          <p:nvPr/>
        </p:nvSpPr>
        <p:spPr bwMode="auto">
          <a:xfrm>
            <a:off x="5715000" y="50422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18"/>
          <p:cNvSpPr>
            <a:spLocks noChangeShapeType="1"/>
          </p:cNvSpPr>
          <p:nvPr/>
        </p:nvSpPr>
        <p:spPr bwMode="auto">
          <a:xfrm>
            <a:off x="6400800" y="50422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19"/>
          <p:cNvSpPr>
            <a:spLocks noChangeShapeType="1"/>
          </p:cNvSpPr>
          <p:nvPr/>
        </p:nvSpPr>
        <p:spPr bwMode="auto">
          <a:xfrm>
            <a:off x="7086600" y="50422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auto">
          <a:xfrm>
            <a:off x="7772400" y="50422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Arc 21"/>
          <p:cNvSpPr>
            <a:spLocks/>
          </p:cNvSpPr>
          <p:nvPr/>
        </p:nvSpPr>
        <p:spPr bwMode="auto">
          <a:xfrm>
            <a:off x="5715000" y="4813663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22"/>
          <p:cNvSpPr>
            <a:spLocks/>
          </p:cNvSpPr>
          <p:nvPr/>
        </p:nvSpPr>
        <p:spPr bwMode="auto">
          <a:xfrm flipH="1">
            <a:off x="5029200" y="4813663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Arc 23"/>
          <p:cNvSpPr>
            <a:spLocks/>
          </p:cNvSpPr>
          <p:nvPr/>
        </p:nvSpPr>
        <p:spPr bwMode="auto">
          <a:xfrm flipH="1" flipV="1">
            <a:off x="6400800" y="4508863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Arc 24"/>
          <p:cNvSpPr>
            <a:spLocks/>
          </p:cNvSpPr>
          <p:nvPr/>
        </p:nvSpPr>
        <p:spPr bwMode="auto">
          <a:xfrm flipV="1">
            <a:off x="7086600" y="4508863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25"/>
          <p:cNvSpPr txBox="1">
            <a:spLocks noChangeArrowheads="1"/>
          </p:cNvSpPr>
          <p:nvPr/>
        </p:nvSpPr>
        <p:spPr bwMode="auto">
          <a:xfrm>
            <a:off x="5562600" y="4813663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6172200" y="4813663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6858000" y="481366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7543800" y="481366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63" name="Line 29"/>
          <p:cNvSpPr>
            <a:spLocks noChangeShapeType="1"/>
          </p:cNvSpPr>
          <p:nvPr/>
        </p:nvSpPr>
        <p:spPr bwMode="auto">
          <a:xfrm flipV="1">
            <a:off x="5029200" y="5270863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31"/>
          <p:cNvSpPr>
            <a:spLocks noChangeShapeType="1"/>
          </p:cNvSpPr>
          <p:nvPr/>
        </p:nvSpPr>
        <p:spPr bwMode="auto">
          <a:xfrm>
            <a:off x="7632700" y="4737463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Text Box 33"/>
          <p:cNvSpPr txBox="1">
            <a:spLocks noChangeArrowheads="1"/>
          </p:cNvSpPr>
          <p:nvPr/>
        </p:nvSpPr>
        <p:spPr bwMode="auto">
          <a:xfrm>
            <a:off x="7327900" y="4508863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336.4</a:t>
            </a:r>
          </a:p>
        </p:txBody>
      </p:sp>
      <p:sp>
        <p:nvSpPr>
          <p:cNvPr id="66" name="Text Box 34"/>
          <p:cNvSpPr txBox="1">
            <a:spLocks noChangeArrowheads="1"/>
          </p:cNvSpPr>
          <p:nvPr/>
        </p:nvSpPr>
        <p:spPr bwMode="auto">
          <a:xfrm>
            <a:off x="4495800" y="511846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-0.4</a:t>
            </a:r>
          </a:p>
        </p:txBody>
      </p:sp>
      <p:graphicFrame>
        <p:nvGraphicFramePr>
          <p:cNvPr id="67" name="Object 35"/>
          <p:cNvGraphicFramePr>
            <a:graphicFrameLocks noChangeAspect="1"/>
          </p:cNvGraphicFramePr>
          <p:nvPr>
            <p:extLst/>
          </p:nvPr>
        </p:nvGraphicFramePr>
        <p:xfrm>
          <a:off x="4965700" y="5880463"/>
          <a:ext cx="23368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13" imgW="1269449" imgH="203112" progId="Equation.DSMT4">
                  <p:embed/>
                </p:oleObj>
              </mc:Choice>
              <mc:Fallback>
                <p:oleObj name="Equation" r:id="rId13" imgW="1269449" imgH="203112" progId="Equation.DSMT4">
                  <p:embed/>
                  <p:pic>
                    <p:nvPicPr>
                      <p:cNvPr id="6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5880463"/>
                        <a:ext cx="23368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36"/>
          <p:cNvSpPr>
            <a:spLocks noChangeArrowheads="1"/>
          </p:cNvSpPr>
          <p:nvPr/>
        </p:nvSpPr>
        <p:spPr bwMode="auto">
          <a:xfrm>
            <a:off x="4953000" y="5880463"/>
            <a:ext cx="23622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" name="Text Box 37"/>
          <p:cNvSpPr txBox="1">
            <a:spLocks noChangeArrowheads="1"/>
          </p:cNvSpPr>
          <p:nvPr/>
        </p:nvSpPr>
        <p:spPr bwMode="auto">
          <a:xfrm>
            <a:off x="7924800" y="496606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70" name="Object 38"/>
          <p:cNvGraphicFramePr>
            <a:graphicFrameLocks noChangeAspect="1"/>
          </p:cNvGraphicFramePr>
          <p:nvPr>
            <p:extLst/>
          </p:nvPr>
        </p:nvGraphicFramePr>
        <p:xfrm>
          <a:off x="4941888" y="2756263"/>
          <a:ext cx="1287462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5" imgW="761669" imgH="177723" progId="Equation.DSMT4">
                  <p:embed/>
                </p:oleObj>
              </mc:Choice>
              <mc:Fallback>
                <p:oleObj name="Equation" r:id="rId15" imgW="761669" imgH="177723" progId="Equation.DSMT4">
                  <p:embed/>
                  <p:pic>
                    <p:nvPicPr>
                      <p:cNvPr id="7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2756263"/>
                        <a:ext cx="1287462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39"/>
          <p:cNvGraphicFramePr>
            <a:graphicFrameLocks noChangeAspect="1"/>
          </p:cNvGraphicFramePr>
          <p:nvPr>
            <p:extLst/>
          </p:nvPr>
        </p:nvGraphicFramePr>
        <p:xfrm>
          <a:off x="4941888" y="3213463"/>
          <a:ext cx="11366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17" imgW="672808" imgH="203112" progId="Equation.DSMT4">
                  <p:embed/>
                </p:oleObj>
              </mc:Choice>
              <mc:Fallback>
                <p:oleObj name="Equation" r:id="rId17" imgW="672808" imgH="203112" progId="Equation.DSMT4">
                  <p:embed/>
                  <p:pic>
                    <p:nvPicPr>
                      <p:cNvPr id="71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3213463"/>
                        <a:ext cx="11366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Arc 40"/>
          <p:cNvSpPr>
            <a:spLocks/>
          </p:cNvSpPr>
          <p:nvPr/>
        </p:nvSpPr>
        <p:spPr bwMode="auto">
          <a:xfrm>
            <a:off x="6313488" y="3365863"/>
            <a:ext cx="228600" cy="6858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10886821 h 43200"/>
              <a:gd name="T4" fmla="*/ 19400 w 21776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" name="Text Box 41"/>
          <p:cNvSpPr txBox="1">
            <a:spLocks noChangeArrowheads="1"/>
          </p:cNvSpPr>
          <p:nvPr/>
        </p:nvSpPr>
        <p:spPr bwMode="auto">
          <a:xfrm>
            <a:off x="6389688" y="3365863"/>
            <a:ext cx="2209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Not within the range. You can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add 360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° to obtain an equivalent value</a:t>
            </a:r>
            <a:endParaRPr lang="en-GB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74" name="Object 42"/>
          <p:cNvGraphicFramePr>
            <a:graphicFrameLocks noChangeAspect="1"/>
          </p:cNvGraphicFramePr>
          <p:nvPr>
            <p:extLst/>
          </p:nvPr>
        </p:nvGraphicFramePr>
        <p:xfrm>
          <a:off x="4953000" y="3823063"/>
          <a:ext cx="11144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19" imgW="660113" imgH="203112" progId="Equation.DSMT4">
                  <p:embed/>
                </p:oleObj>
              </mc:Choice>
              <mc:Fallback>
                <p:oleObj name="Equation" r:id="rId19" imgW="660113" imgH="203112" progId="Equation.DSMT4">
                  <p:embed/>
                  <p:pic>
                    <p:nvPicPr>
                      <p:cNvPr id="7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823063"/>
                        <a:ext cx="11144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Line 43"/>
          <p:cNvSpPr>
            <a:spLocks noChangeShapeType="1"/>
          </p:cNvSpPr>
          <p:nvPr/>
        </p:nvSpPr>
        <p:spPr bwMode="auto">
          <a:xfrm>
            <a:off x="6565900" y="4737463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Text Box 44"/>
          <p:cNvSpPr txBox="1">
            <a:spLocks noChangeArrowheads="1"/>
          </p:cNvSpPr>
          <p:nvPr/>
        </p:nvSpPr>
        <p:spPr bwMode="auto">
          <a:xfrm>
            <a:off x="6261100" y="4508863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203.6</a:t>
            </a:r>
          </a:p>
        </p:txBody>
      </p:sp>
    </p:spTree>
    <p:extLst>
      <p:ext uri="{BB962C8B-B14F-4D97-AF65-F5344CB8AC3E}">
        <p14:creationId xmlns:p14="http://schemas.microsoft.com/office/powerpoint/2010/main" val="323713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 animBg="1"/>
      <p:bldP spid="64" grpId="0" animBg="1"/>
      <p:bldP spid="65" grpId="0"/>
      <p:bldP spid="66" grpId="0"/>
      <p:bldP spid="68" grpId="0" animBg="1"/>
      <p:bldP spid="69" grpId="0"/>
      <p:bldP spid="72" grpId="0" animBg="1"/>
      <p:bldP spid="73" grpId="0"/>
      <p:bldP spid="75" grpId="0" animBg="1"/>
      <p:bldP spid="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trigonometrical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This will involve finding an answer using your calculator, and then checking whether there are other possible solutions in the given range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b="1" u="sng" dirty="0">
                    <a:latin typeface="Comic Sans MS" panose="030F0702030302020204" pitchFamily="66" charset="0"/>
                  </a:rPr>
                  <a:t>It is very important that you check the range you are given for </a:t>
                </a:r>
                <a:r>
                  <a:rPr lang="el-GR" sz="1600" b="1" u="sng" dirty="0">
                    <a:latin typeface="Comic Sans MS" panose="030F0702030302020204" pitchFamily="66" charset="0"/>
                  </a:rPr>
                  <a:t>θ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!!!!</a:t>
                </a:r>
                <a:endParaRPr lang="en-GB" sz="1600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l="-168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(180−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blipFill>
                <a:blip r:embed="rId4"/>
                <a:stretch>
                  <a:fillRect l="-1709" r="-2849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(360−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blipFill>
                <a:blip r:embed="rId5"/>
                <a:stretch>
                  <a:fillRect l="-559" r="-2793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±180)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blipFill>
                <a:blip r:embed="rId6"/>
                <a:stretch>
                  <a:fillRect l="-1377" r="-3030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8" name="Object 6"/>
          <p:cNvGraphicFramePr>
            <a:graphicFrameLocks noChangeAspect="1"/>
          </p:cNvGraphicFramePr>
          <p:nvPr>
            <p:extLst/>
          </p:nvPr>
        </p:nvGraphicFramePr>
        <p:xfrm>
          <a:off x="4605701" y="1473926"/>
          <a:ext cx="3279775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7" imgW="2044700" imgH="203200" progId="Equation.DSMT4">
                  <p:embed/>
                </p:oleObj>
              </mc:Choice>
              <mc:Fallback>
                <p:oleObj name="Equation" r:id="rId7" imgW="2044700" imgH="203200" progId="Equation.DSMT4">
                  <p:embed/>
                  <p:pic>
                    <p:nvPicPr>
                      <p:cNvPr id="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701" y="1473926"/>
                        <a:ext cx="3279775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"/>
          <p:cNvGraphicFramePr>
            <a:graphicFrameLocks noChangeAspect="1"/>
          </p:cNvGraphicFramePr>
          <p:nvPr>
            <p:extLst/>
          </p:nvPr>
        </p:nvGraphicFramePr>
        <p:xfrm>
          <a:off x="4966063" y="1702526"/>
          <a:ext cx="2647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9" imgW="1651000" imgH="203200" progId="Equation.DSMT4">
                  <p:embed/>
                </p:oleObj>
              </mc:Choice>
              <mc:Fallback>
                <p:oleObj name="Equation" r:id="rId9" imgW="1651000" imgH="203200" progId="Equation.DSMT4">
                  <p:embed/>
                  <p:pic>
                    <p:nvPicPr>
                      <p:cNvPr id="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6063" y="1702526"/>
                        <a:ext cx="26479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8"/>
          <p:cNvGraphicFramePr>
            <a:graphicFrameLocks noChangeAspect="1"/>
          </p:cNvGraphicFramePr>
          <p:nvPr>
            <p:extLst/>
          </p:nvPr>
        </p:nvGraphicFramePr>
        <p:xfrm>
          <a:off x="4585063" y="2424204"/>
          <a:ext cx="1501775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11" imgW="888614" imgH="177723" progId="Equation.DSMT4">
                  <p:embed/>
                </p:oleObj>
              </mc:Choice>
              <mc:Fallback>
                <p:oleObj name="Equation" r:id="rId11" imgW="888614" imgH="177723" progId="Equation.DSMT4">
                  <p:embed/>
                  <p:pic>
                    <p:nvPicPr>
                      <p:cNvPr id="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063" y="2424204"/>
                        <a:ext cx="1501775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Arc 9"/>
          <p:cNvSpPr>
            <a:spLocks/>
          </p:cNvSpPr>
          <p:nvPr/>
        </p:nvSpPr>
        <p:spPr bwMode="auto">
          <a:xfrm>
            <a:off x="6185263" y="2576604"/>
            <a:ext cx="228600" cy="5334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6585860 h 43200"/>
              <a:gd name="T4" fmla="*/ 19400 w 21776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Arc 10"/>
          <p:cNvSpPr>
            <a:spLocks/>
          </p:cNvSpPr>
          <p:nvPr/>
        </p:nvSpPr>
        <p:spPr bwMode="auto">
          <a:xfrm>
            <a:off x="6185263" y="3110004"/>
            <a:ext cx="228600" cy="6858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10886821 h 43200"/>
              <a:gd name="T4" fmla="*/ 19400 w 21776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3" name="Text Box 11"/>
          <p:cNvSpPr txBox="1">
            <a:spLocks noChangeArrowheads="1"/>
          </p:cNvSpPr>
          <p:nvPr/>
        </p:nvSpPr>
        <p:spPr bwMode="auto">
          <a:xfrm>
            <a:off x="6337663" y="2576604"/>
            <a:ext cx="1211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Cos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l-GR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 Box 12"/>
          <p:cNvSpPr txBox="1">
            <a:spLocks noChangeArrowheads="1"/>
          </p:cNvSpPr>
          <p:nvPr/>
        </p:nvSpPr>
        <p:spPr bwMode="auto">
          <a:xfrm>
            <a:off x="6337663" y="3186204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Use Trig Identities</a:t>
            </a:r>
          </a:p>
        </p:txBody>
      </p:sp>
      <p:sp>
        <p:nvSpPr>
          <p:cNvPr id="85" name="Line 13"/>
          <p:cNvSpPr>
            <a:spLocks noChangeShapeType="1"/>
          </p:cNvSpPr>
          <p:nvPr/>
        </p:nvSpPr>
        <p:spPr bwMode="auto">
          <a:xfrm>
            <a:off x="4889863" y="4841966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Line 14"/>
          <p:cNvSpPr>
            <a:spLocks noChangeShapeType="1"/>
          </p:cNvSpPr>
          <p:nvPr/>
        </p:nvSpPr>
        <p:spPr bwMode="auto">
          <a:xfrm>
            <a:off x="4889863" y="5146766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Line 15"/>
          <p:cNvSpPr>
            <a:spLocks noChangeShapeType="1"/>
          </p:cNvSpPr>
          <p:nvPr/>
        </p:nvSpPr>
        <p:spPr bwMode="auto">
          <a:xfrm>
            <a:off x="5575663" y="507056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8" name="Line 16"/>
          <p:cNvSpPr>
            <a:spLocks noChangeShapeType="1"/>
          </p:cNvSpPr>
          <p:nvPr/>
        </p:nvSpPr>
        <p:spPr bwMode="auto">
          <a:xfrm>
            <a:off x="6261463" y="507056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9" name="Line 17"/>
          <p:cNvSpPr>
            <a:spLocks noChangeShapeType="1"/>
          </p:cNvSpPr>
          <p:nvPr/>
        </p:nvSpPr>
        <p:spPr bwMode="auto">
          <a:xfrm>
            <a:off x="6947263" y="507056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Line 18"/>
          <p:cNvSpPr>
            <a:spLocks noChangeShapeType="1"/>
          </p:cNvSpPr>
          <p:nvPr/>
        </p:nvSpPr>
        <p:spPr bwMode="auto">
          <a:xfrm>
            <a:off x="7633063" y="507056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Arc 20"/>
          <p:cNvSpPr>
            <a:spLocks/>
          </p:cNvSpPr>
          <p:nvPr/>
        </p:nvSpPr>
        <p:spPr bwMode="auto">
          <a:xfrm flipH="1">
            <a:off x="5575663" y="5146766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" name="Arc 22"/>
          <p:cNvSpPr>
            <a:spLocks/>
          </p:cNvSpPr>
          <p:nvPr/>
        </p:nvSpPr>
        <p:spPr bwMode="auto">
          <a:xfrm flipV="1">
            <a:off x="6261463" y="4232366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" name="Text Box 23"/>
          <p:cNvSpPr txBox="1">
            <a:spLocks noChangeArrowheads="1"/>
          </p:cNvSpPr>
          <p:nvPr/>
        </p:nvSpPr>
        <p:spPr bwMode="auto">
          <a:xfrm>
            <a:off x="5423263" y="5146766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94" name="Text Box 24"/>
          <p:cNvSpPr txBox="1">
            <a:spLocks noChangeArrowheads="1"/>
          </p:cNvSpPr>
          <p:nvPr/>
        </p:nvSpPr>
        <p:spPr bwMode="auto">
          <a:xfrm>
            <a:off x="6032863" y="5146766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95" name="Text Box 25"/>
          <p:cNvSpPr txBox="1">
            <a:spLocks noChangeArrowheads="1"/>
          </p:cNvSpPr>
          <p:nvPr/>
        </p:nvSpPr>
        <p:spPr bwMode="auto">
          <a:xfrm>
            <a:off x="6718663" y="514676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96" name="Text Box 26"/>
          <p:cNvSpPr txBox="1">
            <a:spLocks noChangeArrowheads="1"/>
          </p:cNvSpPr>
          <p:nvPr/>
        </p:nvSpPr>
        <p:spPr bwMode="auto">
          <a:xfrm>
            <a:off x="7404463" y="514676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97" name="Line 27"/>
          <p:cNvSpPr>
            <a:spLocks noChangeShapeType="1"/>
          </p:cNvSpPr>
          <p:nvPr/>
        </p:nvSpPr>
        <p:spPr bwMode="auto">
          <a:xfrm flipV="1">
            <a:off x="4889863" y="4994366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28"/>
          <p:cNvSpPr>
            <a:spLocks noChangeShapeType="1"/>
          </p:cNvSpPr>
          <p:nvPr/>
        </p:nvSpPr>
        <p:spPr bwMode="auto">
          <a:xfrm>
            <a:off x="6801213" y="4994366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9" name="Text Box 29"/>
          <p:cNvSpPr txBox="1">
            <a:spLocks noChangeArrowheads="1"/>
          </p:cNvSpPr>
          <p:nvPr/>
        </p:nvSpPr>
        <p:spPr bwMode="auto">
          <a:xfrm>
            <a:off x="6496413" y="5451566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243.4</a:t>
            </a:r>
          </a:p>
        </p:txBody>
      </p:sp>
      <p:sp>
        <p:nvSpPr>
          <p:cNvPr id="100" name="Text Box 30"/>
          <p:cNvSpPr txBox="1">
            <a:spLocks noChangeArrowheads="1"/>
          </p:cNvSpPr>
          <p:nvPr/>
        </p:nvSpPr>
        <p:spPr bwMode="auto">
          <a:xfrm>
            <a:off x="4585063" y="4841966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graphicFrame>
        <p:nvGraphicFramePr>
          <p:cNvPr id="101" name="Object 31"/>
          <p:cNvGraphicFramePr>
            <a:graphicFrameLocks noChangeAspect="1"/>
          </p:cNvGraphicFramePr>
          <p:nvPr>
            <p:extLst/>
          </p:nvPr>
        </p:nvGraphicFramePr>
        <p:xfrm>
          <a:off x="4889863" y="5984966"/>
          <a:ext cx="21971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13" imgW="1193800" imgH="203200" progId="Equation.DSMT4">
                  <p:embed/>
                </p:oleObj>
              </mc:Choice>
              <mc:Fallback>
                <p:oleObj name="Equation" r:id="rId13" imgW="1193800" imgH="203200" progId="Equation.DSMT4">
                  <p:embed/>
                  <p:pic>
                    <p:nvPicPr>
                      <p:cNvPr id="10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863" y="5984966"/>
                        <a:ext cx="21971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Rectangle 32"/>
          <p:cNvSpPr>
            <a:spLocks noChangeArrowheads="1"/>
          </p:cNvSpPr>
          <p:nvPr/>
        </p:nvSpPr>
        <p:spPr bwMode="auto">
          <a:xfrm>
            <a:off x="4813663" y="5984966"/>
            <a:ext cx="23622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" name="Text Box 33"/>
          <p:cNvSpPr txBox="1">
            <a:spLocks noChangeArrowheads="1"/>
          </p:cNvSpPr>
          <p:nvPr/>
        </p:nvSpPr>
        <p:spPr bwMode="auto">
          <a:xfrm>
            <a:off x="7785463" y="4994366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Tan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04" name="Arc 36"/>
          <p:cNvSpPr>
            <a:spLocks/>
          </p:cNvSpPr>
          <p:nvPr/>
        </p:nvSpPr>
        <p:spPr bwMode="auto">
          <a:xfrm>
            <a:off x="6185263" y="3795804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" name="Text Box 37"/>
          <p:cNvSpPr txBox="1">
            <a:spLocks noChangeArrowheads="1"/>
          </p:cNvSpPr>
          <p:nvPr/>
        </p:nvSpPr>
        <p:spPr bwMode="auto">
          <a:xfrm>
            <a:off x="6413863" y="3872004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Use Tan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106" name="Line 39"/>
          <p:cNvSpPr>
            <a:spLocks noChangeShapeType="1"/>
          </p:cNvSpPr>
          <p:nvPr/>
        </p:nvSpPr>
        <p:spPr bwMode="auto">
          <a:xfrm>
            <a:off x="5429613" y="4994366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" name="Text Box 40"/>
          <p:cNvSpPr txBox="1">
            <a:spLocks noChangeArrowheads="1"/>
          </p:cNvSpPr>
          <p:nvPr/>
        </p:nvSpPr>
        <p:spPr bwMode="auto">
          <a:xfrm>
            <a:off x="5124813" y="5451566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63.4</a:t>
            </a:r>
          </a:p>
        </p:txBody>
      </p:sp>
      <p:graphicFrame>
        <p:nvGraphicFramePr>
          <p:cNvPr id="108" name="Object 41"/>
          <p:cNvGraphicFramePr>
            <a:graphicFrameLocks noChangeAspect="1"/>
          </p:cNvGraphicFramePr>
          <p:nvPr>
            <p:extLst/>
          </p:nvPr>
        </p:nvGraphicFramePr>
        <p:xfrm>
          <a:off x="4585063" y="2805204"/>
          <a:ext cx="1050925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5" imgW="622030" imgH="393529" progId="Equation.DSMT4">
                  <p:embed/>
                </p:oleObj>
              </mc:Choice>
              <mc:Fallback>
                <p:oleObj name="Equation" r:id="rId15" imgW="622030" imgH="393529" progId="Equation.DSMT4">
                  <p:embed/>
                  <p:pic>
                    <p:nvPicPr>
                      <p:cNvPr id="108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063" y="2805204"/>
                        <a:ext cx="1050925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42"/>
          <p:cNvGraphicFramePr>
            <a:graphicFrameLocks noChangeAspect="1"/>
          </p:cNvGraphicFramePr>
          <p:nvPr>
            <p:extLst/>
          </p:nvPr>
        </p:nvGraphicFramePr>
        <p:xfrm>
          <a:off x="4585063" y="3643404"/>
          <a:ext cx="987425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17" imgW="583693" imgH="177646" progId="Equation.DSMT4">
                  <p:embed/>
                </p:oleObj>
              </mc:Choice>
              <mc:Fallback>
                <p:oleObj name="Equation" r:id="rId17" imgW="583693" imgH="177646" progId="Equation.DSMT4">
                  <p:embed/>
                  <p:pic>
                    <p:nvPicPr>
                      <p:cNvPr id="109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063" y="3643404"/>
                        <a:ext cx="987425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43"/>
          <p:cNvGraphicFramePr>
            <a:graphicFrameLocks noChangeAspect="1"/>
          </p:cNvGraphicFramePr>
          <p:nvPr>
            <p:extLst/>
          </p:nvPr>
        </p:nvGraphicFramePr>
        <p:xfrm>
          <a:off x="4585063" y="4003766"/>
          <a:ext cx="9874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19" imgW="583947" imgH="203112" progId="Equation.DSMT4">
                  <p:embed/>
                </p:oleObj>
              </mc:Choice>
              <mc:Fallback>
                <p:oleObj name="Equation" r:id="rId19" imgW="583947" imgH="203112" progId="Equation.DSMT4">
                  <p:embed/>
                  <p:pic>
                    <p:nvPicPr>
                      <p:cNvPr id="11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063" y="4003766"/>
                        <a:ext cx="9874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Arc 44"/>
          <p:cNvSpPr>
            <a:spLocks/>
          </p:cNvSpPr>
          <p:nvPr/>
        </p:nvSpPr>
        <p:spPr bwMode="auto">
          <a:xfrm flipH="1">
            <a:off x="6947263" y="5146766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Arc 45"/>
          <p:cNvSpPr>
            <a:spLocks/>
          </p:cNvSpPr>
          <p:nvPr/>
        </p:nvSpPr>
        <p:spPr bwMode="auto">
          <a:xfrm flipV="1">
            <a:off x="4889863" y="4232366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3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/>
      <p:bldP spid="94" grpId="0"/>
      <p:bldP spid="95" grpId="0"/>
      <p:bldP spid="96" grpId="0"/>
      <p:bldP spid="97" grpId="0" animBg="1"/>
      <p:bldP spid="98" grpId="0" animBg="1"/>
      <p:bldP spid="99" grpId="0"/>
      <p:bldP spid="100" grpId="0"/>
      <p:bldP spid="102" grpId="0" animBg="1"/>
      <p:bldP spid="103" grpId="0"/>
      <p:bldP spid="104" grpId="0" animBg="1"/>
      <p:bldP spid="105" grpId="0"/>
      <p:bldP spid="106" grpId="0" animBg="1"/>
      <p:bldP spid="107" grpId="0"/>
      <p:bldP spid="111" grpId="0" animBg="1"/>
      <p:bldP spid="1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DFC711-89E7-4983-BF07-36CF557747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0290DF-4D08-4EAA-8400-802F71D921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F9D674-0402-45A4-8B6A-612669EED6A6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390</Words>
  <Application>Microsoft Office PowerPoint</Application>
  <PresentationFormat>On-screen Show (4:3)</PresentationFormat>
  <Paragraphs>64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Office テーマ</vt:lpstr>
      <vt:lpstr>Equation</vt:lpstr>
      <vt:lpstr>PowerPoint Presentation</vt:lpstr>
      <vt:lpstr>Trig Identities and Equations</vt:lpstr>
      <vt:lpstr>Trig Identities and Equations</vt:lpstr>
      <vt:lpstr>Trig Identities and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91</cp:revision>
  <dcterms:created xsi:type="dcterms:W3CDTF">2017-08-14T15:35:38Z</dcterms:created>
  <dcterms:modified xsi:type="dcterms:W3CDTF">2021-03-24T20:32:29Z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