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BF664-B1CB-40D4-BA91-7250AF96608D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45B7A-A0F1-4F30-A2D0-F9DBB1018C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17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0021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A500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3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3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13.png"/><Relationship Id="rId7" Type="http://schemas.openxmlformats.org/officeDocument/2006/relationships/image" Target="../media/image3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9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13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10C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80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円弧 20">
            <a:extLst>
              <a:ext uri="{FF2B5EF4-FFF2-40B4-BE49-F238E27FC236}">
                <a16:creationId xmlns:a16="http://schemas.microsoft.com/office/drawing/2014/main" id="{DB04BBD6-75B3-4626-B0D3-D0E3393E5E26}"/>
              </a:ext>
            </a:extLst>
          </p:cNvPr>
          <p:cNvSpPr/>
          <p:nvPr/>
        </p:nvSpPr>
        <p:spPr>
          <a:xfrm>
            <a:off x="6249880" y="2308194"/>
            <a:ext cx="914400" cy="914400"/>
          </a:xfrm>
          <a:prstGeom prst="arc">
            <a:avLst>
              <a:gd name="adj1" fmla="val 19785116"/>
              <a:gd name="adj2" fmla="val 213263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sin, cos and tan along with Pythagoras’ Theorem to find two useful identities.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To the right is a ‘unit circle’, a circle with a radius of 1 and a </a:t>
            </a:r>
            <a:r>
              <a:rPr lang="en-US" sz="1600" dirty="0" err="1">
                <a:latin typeface="Comic Sans MS" panose="030F0702030302020204" pitchFamily="66" charset="0"/>
              </a:rPr>
              <a:t>centre</a:t>
            </a:r>
            <a:r>
              <a:rPr lang="en-US" sz="1600" dirty="0">
                <a:latin typeface="Comic Sans MS" panose="030F0702030302020204" pitchFamily="66" charset="0"/>
              </a:rPr>
              <a:t> at (0,0)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We can draw a right-angled triangle and label sides using GCSE trigonometry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511A2382-EB33-4172-90AE-9B8CBDFC077C}"/>
              </a:ext>
            </a:extLst>
          </p:cNvPr>
          <p:cNvCxnSpPr>
            <a:cxnSpLocks/>
          </p:cNvCxnSpPr>
          <p:nvPr/>
        </p:nvCxnSpPr>
        <p:spPr>
          <a:xfrm flipV="1">
            <a:off x="6844683" y="1127466"/>
            <a:ext cx="0" cy="296514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EAE0A35-651D-4823-ABF4-C8FDA48E6C39}"/>
              </a:ext>
            </a:extLst>
          </p:cNvPr>
          <p:cNvCxnSpPr>
            <a:cxnSpLocks/>
          </p:cNvCxnSpPr>
          <p:nvPr/>
        </p:nvCxnSpPr>
        <p:spPr>
          <a:xfrm rot="5400000" flipV="1">
            <a:off x="6872795" y="1244355"/>
            <a:ext cx="0" cy="296514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楕円 11">
            <a:extLst>
              <a:ext uri="{FF2B5EF4-FFF2-40B4-BE49-F238E27FC236}">
                <a16:creationId xmlns:a16="http://schemas.microsoft.com/office/drawing/2014/main" id="{AE979662-3D97-4214-AFA7-ABBB9E0A129A}"/>
              </a:ext>
            </a:extLst>
          </p:cNvPr>
          <p:cNvSpPr>
            <a:spLocks noChangeAspect="1"/>
          </p:cNvSpPr>
          <p:nvPr/>
        </p:nvSpPr>
        <p:spPr>
          <a:xfrm>
            <a:off x="5513032" y="1358282"/>
            <a:ext cx="2689936" cy="268993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D8DA889B-2192-44A7-BB84-02C32FD3C397}"/>
              </a:ext>
            </a:extLst>
          </p:cNvPr>
          <p:cNvCxnSpPr/>
          <p:nvPr/>
        </p:nvCxnSpPr>
        <p:spPr>
          <a:xfrm flipV="1">
            <a:off x="6826928" y="1908699"/>
            <a:ext cx="1091954" cy="83450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9207169-2B9C-4A5D-BB49-FB136BABF85C}"/>
              </a:ext>
            </a:extLst>
          </p:cNvPr>
          <p:cNvCxnSpPr>
            <a:cxnSpLocks/>
          </p:cNvCxnSpPr>
          <p:nvPr/>
        </p:nvCxnSpPr>
        <p:spPr>
          <a:xfrm flipV="1">
            <a:off x="7927759" y="1908699"/>
            <a:ext cx="0" cy="816746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41C9FFE-A5EA-48F2-B95D-241A4BBB8B1E}"/>
              </a:ext>
            </a:extLst>
          </p:cNvPr>
          <p:cNvCxnSpPr>
            <a:cxnSpLocks/>
          </p:cNvCxnSpPr>
          <p:nvPr/>
        </p:nvCxnSpPr>
        <p:spPr>
          <a:xfrm flipH="1">
            <a:off x="6846162" y="2718047"/>
            <a:ext cx="1090474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5D31A15-E335-4E1F-8BB9-446631954D5F}"/>
              </a:ext>
            </a:extLst>
          </p:cNvPr>
          <p:cNvSpPr txBox="1"/>
          <p:nvPr/>
        </p:nvSpPr>
        <p:spPr>
          <a:xfrm>
            <a:off x="7173157" y="2041863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F1412E9-A808-44B5-BBD2-0C38D644C44D}"/>
              </a:ext>
            </a:extLst>
          </p:cNvPr>
          <p:cNvSpPr txBox="1"/>
          <p:nvPr/>
        </p:nvSpPr>
        <p:spPr>
          <a:xfrm>
            <a:off x="7858215" y="2167630"/>
            <a:ext cx="628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Sin</a:t>
            </a:r>
            <a:r>
              <a:rPr lang="el-GR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51A68B8-1A78-408E-9192-3FB1C70E0025}"/>
                  </a:ext>
                </a:extLst>
              </p:cNvPr>
              <p:cNvSpPr txBox="1"/>
              <p:nvPr/>
            </p:nvSpPr>
            <p:spPr>
              <a:xfrm>
                <a:off x="7159840" y="2481309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51A68B8-1A78-408E-9192-3FB1C70E0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840" y="2481309"/>
                <a:ext cx="146322" cy="215444"/>
              </a:xfrm>
              <a:prstGeom prst="rect">
                <a:avLst/>
              </a:prstGeom>
              <a:blipFill>
                <a:blip r:embed="rId2"/>
                <a:stretch>
                  <a:fillRect l="-33333" r="-2083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B4ABD25-1BD9-4A1C-9BB1-4E53C85A5253}"/>
              </a:ext>
            </a:extLst>
          </p:cNvPr>
          <p:cNvSpPr txBox="1"/>
          <p:nvPr/>
        </p:nvSpPr>
        <p:spPr>
          <a:xfrm>
            <a:off x="7167237" y="2701769"/>
            <a:ext cx="628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Cos</a:t>
            </a:r>
            <a:r>
              <a:rPr lang="el-GR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3998F0D-6D32-45B7-93C4-72B0CE048160}"/>
              </a:ext>
            </a:extLst>
          </p:cNvPr>
          <p:cNvSpPr txBox="1"/>
          <p:nvPr/>
        </p:nvSpPr>
        <p:spPr>
          <a:xfrm>
            <a:off x="7075503" y="1819922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H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7237004-6EF3-44E6-AAF8-1121929F44E7}"/>
              </a:ext>
            </a:extLst>
          </p:cNvPr>
          <p:cNvSpPr txBox="1"/>
          <p:nvPr/>
        </p:nvSpPr>
        <p:spPr>
          <a:xfrm>
            <a:off x="8231079" y="2354062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12BF2BF-7BAF-4AA7-8033-2D7A95E7DEC5}"/>
              </a:ext>
            </a:extLst>
          </p:cNvPr>
          <p:cNvSpPr txBox="1"/>
          <p:nvPr/>
        </p:nvSpPr>
        <p:spPr>
          <a:xfrm>
            <a:off x="7309282" y="291483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8" name="Text Box 5">
            <a:extLst>
              <a:ext uri="{FF2B5EF4-FFF2-40B4-BE49-F238E27FC236}">
                <a16:creationId xmlns:a16="http://schemas.microsoft.com/office/drawing/2014/main" id="{EBD0FF72-BDF0-4974-BD2F-513859274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868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29" name="Group 6">
            <a:extLst>
              <a:ext uri="{FF2B5EF4-FFF2-40B4-BE49-F238E27FC236}">
                <a16:creationId xmlns:a16="http://schemas.microsoft.com/office/drawing/2014/main" id="{A16B0E1E-3D7F-430C-AF5E-C86B915B4AEE}"/>
              </a:ext>
            </a:extLst>
          </p:cNvPr>
          <p:cNvGrpSpPr>
            <a:grpSpLocks/>
          </p:cNvGrpSpPr>
          <p:nvPr/>
        </p:nvGrpSpPr>
        <p:grpSpPr bwMode="auto">
          <a:xfrm>
            <a:off x="7409155" y="4576440"/>
            <a:ext cx="1143000" cy="838200"/>
            <a:chOff x="3888" y="1536"/>
            <a:chExt cx="1440" cy="1104"/>
          </a:xfrm>
        </p:grpSpPr>
        <p:sp>
          <p:nvSpPr>
            <p:cNvPr id="30" name="AutoShape 7">
              <a:extLst>
                <a:ext uri="{FF2B5EF4-FFF2-40B4-BE49-F238E27FC236}">
                  <a16:creationId xmlns:a16="http://schemas.microsoft.com/office/drawing/2014/main" id="{30E849A1-F4BA-4446-8F45-82CBC3157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" name="Line 8">
              <a:extLst>
                <a:ext uri="{FF2B5EF4-FFF2-40B4-BE49-F238E27FC236}">
                  <a16:creationId xmlns:a16="http://schemas.microsoft.com/office/drawing/2014/main" id="{1B8B743C-684D-4920-AF32-7170FD98A9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" name="Text Box 9">
            <a:extLst>
              <a:ext uri="{FF2B5EF4-FFF2-40B4-BE49-F238E27FC236}">
                <a16:creationId xmlns:a16="http://schemas.microsoft.com/office/drawing/2014/main" id="{1BD036A2-0EDB-45ED-84BD-C5AFD3331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5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T</a:t>
            </a: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36163AC6-94C9-41D9-B0AB-1C9D68703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sp>
        <p:nvSpPr>
          <p:cNvPr id="34" name="Text Box 11">
            <a:extLst>
              <a:ext uri="{FF2B5EF4-FFF2-40B4-BE49-F238E27FC236}">
                <a16:creationId xmlns:a16="http://schemas.microsoft.com/office/drawing/2014/main" id="{F0C5E574-15FC-451A-A098-FC6CC79EA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8580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grpSp>
        <p:nvGrpSpPr>
          <p:cNvPr id="35" name="Group 12">
            <a:extLst>
              <a:ext uri="{FF2B5EF4-FFF2-40B4-BE49-F238E27FC236}">
                <a16:creationId xmlns:a16="http://schemas.microsoft.com/office/drawing/2014/main" id="{5EE4B99B-88F8-45EB-9EBC-0D0B643C1C16}"/>
              </a:ext>
            </a:extLst>
          </p:cNvPr>
          <p:cNvGrpSpPr>
            <a:grpSpLocks/>
          </p:cNvGrpSpPr>
          <p:nvPr/>
        </p:nvGrpSpPr>
        <p:grpSpPr bwMode="auto">
          <a:xfrm>
            <a:off x="6266155" y="4576440"/>
            <a:ext cx="1143000" cy="838200"/>
            <a:chOff x="3888" y="1536"/>
            <a:chExt cx="1440" cy="1104"/>
          </a:xfrm>
        </p:grpSpPr>
        <p:sp>
          <p:nvSpPr>
            <p:cNvPr id="36" name="AutoShape 13">
              <a:extLst>
                <a:ext uri="{FF2B5EF4-FFF2-40B4-BE49-F238E27FC236}">
                  <a16:creationId xmlns:a16="http://schemas.microsoft.com/office/drawing/2014/main" id="{4D00F46A-2AC9-46E6-9F6B-5E3960ED5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" name="Line 14">
              <a:extLst>
                <a:ext uri="{FF2B5EF4-FFF2-40B4-BE49-F238E27FC236}">
                  <a16:creationId xmlns:a16="http://schemas.microsoft.com/office/drawing/2014/main" id="{644D87A8-95C1-41E9-B56E-B98EBB18E6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" name="Text Box 15">
            <a:extLst>
              <a:ext uri="{FF2B5EF4-FFF2-40B4-BE49-F238E27FC236}">
                <a16:creationId xmlns:a16="http://schemas.microsoft.com/office/drawing/2014/main" id="{49093E15-5793-473B-9A6F-A695C6BBD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393" y="501776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C</a:t>
            </a:r>
          </a:p>
        </p:txBody>
      </p:sp>
      <p:sp>
        <p:nvSpPr>
          <p:cNvPr id="39" name="Text Box 16">
            <a:extLst>
              <a:ext uri="{FF2B5EF4-FFF2-40B4-BE49-F238E27FC236}">
                <a16:creationId xmlns:a16="http://schemas.microsoft.com/office/drawing/2014/main" id="{037B3C2D-6730-4920-B104-FCCD1B1F7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40" name="Text Box 17">
            <a:extLst>
              <a:ext uri="{FF2B5EF4-FFF2-40B4-BE49-F238E27FC236}">
                <a16:creationId xmlns:a16="http://schemas.microsoft.com/office/drawing/2014/main" id="{138F7B39-10D9-4A5E-BDED-A2DB57CFD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5580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41" name="Group 18">
            <a:extLst>
              <a:ext uri="{FF2B5EF4-FFF2-40B4-BE49-F238E27FC236}">
                <a16:creationId xmlns:a16="http://schemas.microsoft.com/office/drawing/2014/main" id="{A64B7FA0-F74A-4140-97F3-828EF0C98AD4}"/>
              </a:ext>
            </a:extLst>
          </p:cNvPr>
          <p:cNvGrpSpPr>
            <a:grpSpLocks/>
          </p:cNvGrpSpPr>
          <p:nvPr/>
        </p:nvGrpSpPr>
        <p:grpSpPr bwMode="auto">
          <a:xfrm>
            <a:off x="5123155" y="4576440"/>
            <a:ext cx="1143000" cy="838200"/>
            <a:chOff x="3888" y="1536"/>
            <a:chExt cx="1440" cy="1104"/>
          </a:xfrm>
        </p:grpSpPr>
        <p:sp>
          <p:nvSpPr>
            <p:cNvPr id="42" name="AutoShape 19">
              <a:extLst>
                <a:ext uri="{FF2B5EF4-FFF2-40B4-BE49-F238E27FC236}">
                  <a16:creationId xmlns:a16="http://schemas.microsoft.com/office/drawing/2014/main" id="{D9F0B657-6683-4FDC-8196-43EFDD94B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" name="Line 20">
              <a:extLst>
                <a:ext uri="{FF2B5EF4-FFF2-40B4-BE49-F238E27FC236}">
                  <a16:creationId xmlns:a16="http://schemas.microsoft.com/office/drawing/2014/main" id="{EFA16612-9B5E-43D4-B921-14F5E2EF6E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4" name="Text Box 21">
            <a:extLst>
              <a:ext uri="{FF2B5EF4-FFF2-40B4-BE49-F238E27FC236}">
                <a16:creationId xmlns:a16="http://schemas.microsoft.com/office/drawing/2014/main" id="{9E21328C-EC2C-468C-AA99-226F692F9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5393" y="5019353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S</a:t>
            </a:r>
          </a:p>
        </p:txBody>
      </p:sp>
      <p:sp>
        <p:nvSpPr>
          <p:cNvPr id="45" name="Text Box 22">
            <a:extLst>
              <a:ext uri="{FF2B5EF4-FFF2-40B4-BE49-F238E27FC236}">
                <a16:creationId xmlns:a16="http://schemas.microsoft.com/office/drawing/2014/main" id="{6621A581-86C9-4597-A329-5F752593B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47" name="Oval 33">
            <a:extLst>
              <a:ext uri="{FF2B5EF4-FFF2-40B4-BE49-F238E27FC236}">
                <a16:creationId xmlns:a16="http://schemas.microsoft.com/office/drawing/2014/main" id="{CCECFF9B-8257-4DE3-AC2C-7CF79A401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955" y="4500240"/>
            <a:ext cx="1295400" cy="1219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" name="Oval 34">
            <a:extLst>
              <a:ext uri="{FF2B5EF4-FFF2-40B4-BE49-F238E27FC236}">
                <a16:creationId xmlns:a16="http://schemas.microsoft.com/office/drawing/2014/main" id="{D4926E1B-3268-4CE3-A013-23C9BF807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6955" y="4500240"/>
            <a:ext cx="1295400" cy="1219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Rectangle 36">
            <a:extLst>
              <a:ext uri="{FF2B5EF4-FFF2-40B4-BE49-F238E27FC236}">
                <a16:creationId xmlns:a16="http://schemas.microsoft.com/office/drawing/2014/main" id="{7CB618B1-3B6D-4544-8F3D-BF18035E4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7955" y="4620890"/>
            <a:ext cx="533400" cy="381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" name="Rectangle 37">
            <a:extLst>
              <a:ext uri="{FF2B5EF4-FFF2-40B4-BE49-F238E27FC236}">
                <a16:creationId xmlns:a16="http://schemas.microsoft.com/office/drawing/2014/main" id="{F54B7B33-9435-485E-BC3F-05F0CC182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955" y="4620890"/>
            <a:ext cx="533400" cy="381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E50A86F3-6A08-45BB-B564-61D2C60E7918}"/>
                  </a:ext>
                </a:extLst>
              </p:cNvPr>
              <p:cNvSpPr txBox="1"/>
              <p:nvPr/>
            </p:nvSpPr>
            <p:spPr>
              <a:xfrm>
                <a:off x="5126852" y="5819312"/>
                <a:ext cx="11489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E50A86F3-6A08-45BB-B564-61D2C60E79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852" y="5819312"/>
                <a:ext cx="1148904" cy="276999"/>
              </a:xfrm>
              <a:prstGeom prst="rect">
                <a:avLst/>
              </a:prstGeom>
              <a:blipFill>
                <a:blip r:embed="rId3"/>
                <a:stretch>
                  <a:fillRect l="-4255" r="-478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B40AC83D-3D13-468C-B165-D0C89AD4BB38}"/>
                  </a:ext>
                </a:extLst>
              </p:cNvPr>
              <p:cNvSpPr txBox="1"/>
              <p:nvPr/>
            </p:nvSpPr>
            <p:spPr>
              <a:xfrm>
                <a:off x="6264674" y="5803036"/>
                <a:ext cx="11759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B40AC83D-3D13-468C-B165-D0C89AD4BB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74" y="5803036"/>
                <a:ext cx="1175963" cy="276999"/>
              </a:xfrm>
              <a:prstGeom prst="rect">
                <a:avLst/>
              </a:prstGeom>
              <a:blipFill>
                <a:blip r:embed="rId4"/>
                <a:stretch>
                  <a:fillRect l="-4663" r="-362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63C7E82-527D-485B-BFD4-AAD9D790635D}"/>
              </a:ext>
            </a:extLst>
          </p:cNvPr>
          <p:cNvSpPr txBox="1"/>
          <p:nvPr/>
        </p:nvSpPr>
        <p:spPr>
          <a:xfrm>
            <a:off x="8167455" y="2743199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72C0C8A-43EC-4408-9DC8-EE4F321718AE}"/>
              </a:ext>
            </a:extLst>
          </p:cNvPr>
          <p:cNvSpPr txBox="1"/>
          <p:nvPr/>
        </p:nvSpPr>
        <p:spPr>
          <a:xfrm>
            <a:off x="6826927" y="1047564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F673768-4ED0-4E63-893B-DA88E2B36600}"/>
              </a:ext>
            </a:extLst>
          </p:cNvPr>
          <p:cNvSpPr txBox="1"/>
          <p:nvPr/>
        </p:nvSpPr>
        <p:spPr>
          <a:xfrm>
            <a:off x="5237823" y="2707688"/>
            <a:ext cx="381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C22320D5-90E4-448B-84B9-F7933285FE56}"/>
              </a:ext>
            </a:extLst>
          </p:cNvPr>
          <p:cNvSpPr txBox="1"/>
          <p:nvPr/>
        </p:nvSpPr>
        <p:spPr>
          <a:xfrm>
            <a:off x="6764782" y="4012705"/>
            <a:ext cx="381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07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2" grpId="0"/>
      <p:bldP spid="33" grpId="0"/>
      <p:bldP spid="34" grpId="0"/>
      <p:bldP spid="38" grpId="0"/>
      <p:bldP spid="39" grpId="0"/>
      <p:bldP spid="40" grpId="0"/>
      <p:bldP spid="44" grpId="0"/>
      <p:bldP spid="45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2" grpId="0"/>
      <p:bldP spid="52" grpId="1"/>
      <p:bldP spid="53" grpId="0"/>
      <p:bldP spid="5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円弧 20">
            <a:extLst>
              <a:ext uri="{FF2B5EF4-FFF2-40B4-BE49-F238E27FC236}">
                <a16:creationId xmlns:a16="http://schemas.microsoft.com/office/drawing/2014/main" id="{DB04BBD6-75B3-4626-B0D3-D0E3393E5E26}"/>
              </a:ext>
            </a:extLst>
          </p:cNvPr>
          <p:cNvSpPr/>
          <p:nvPr/>
        </p:nvSpPr>
        <p:spPr>
          <a:xfrm>
            <a:off x="6249880" y="2308194"/>
            <a:ext cx="914400" cy="914400"/>
          </a:xfrm>
          <a:prstGeom prst="arc">
            <a:avLst>
              <a:gd name="adj1" fmla="val 19785116"/>
              <a:gd name="adj2" fmla="val 213263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sin, cos and tan along with Pythagoras’ Theorem to find two useful identities.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We can see from the triangle in the unit circle that: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511A2382-EB33-4172-90AE-9B8CBDFC077C}"/>
              </a:ext>
            </a:extLst>
          </p:cNvPr>
          <p:cNvCxnSpPr>
            <a:cxnSpLocks/>
          </p:cNvCxnSpPr>
          <p:nvPr/>
        </p:nvCxnSpPr>
        <p:spPr>
          <a:xfrm flipV="1">
            <a:off x="6844683" y="1127466"/>
            <a:ext cx="0" cy="296514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EAE0A35-651D-4823-ABF4-C8FDA48E6C39}"/>
              </a:ext>
            </a:extLst>
          </p:cNvPr>
          <p:cNvCxnSpPr>
            <a:cxnSpLocks/>
          </p:cNvCxnSpPr>
          <p:nvPr/>
        </p:nvCxnSpPr>
        <p:spPr>
          <a:xfrm rot="5400000" flipV="1">
            <a:off x="6872795" y="1244355"/>
            <a:ext cx="0" cy="296514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楕円 11">
            <a:extLst>
              <a:ext uri="{FF2B5EF4-FFF2-40B4-BE49-F238E27FC236}">
                <a16:creationId xmlns:a16="http://schemas.microsoft.com/office/drawing/2014/main" id="{AE979662-3D97-4214-AFA7-ABBB9E0A129A}"/>
              </a:ext>
            </a:extLst>
          </p:cNvPr>
          <p:cNvSpPr>
            <a:spLocks noChangeAspect="1"/>
          </p:cNvSpPr>
          <p:nvPr/>
        </p:nvSpPr>
        <p:spPr>
          <a:xfrm>
            <a:off x="5513032" y="1358282"/>
            <a:ext cx="2689936" cy="268993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D8DA889B-2192-44A7-BB84-02C32FD3C397}"/>
              </a:ext>
            </a:extLst>
          </p:cNvPr>
          <p:cNvCxnSpPr/>
          <p:nvPr/>
        </p:nvCxnSpPr>
        <p:spPr>
          <a:xfrm flipV="1">
            <a:off x="6826928" y="1908699"/>
            <a:ext cx="1091954" cy="83450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9207169-2B9C-4A5D-BB49-FB136BABF85C}"/>
              </a:ext>
            </a:extLst>
          </p:cNvPr>
          <p:cNvCxnSpPr>
            <a:cxnSpLocks/>
          </p:cNvCxnSpPr>
          <p:nvPr/>
        </p:nvCxnSpPr>
        <p:spPr>
          <a:xfrm flipV="1">
            <a:off x="7927759" y="1908699"/>
            <a:ext cx="0" cy="816746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41C9FFE-A5EA-48F2-B95D-241A4BBB8B1E}"/>
              </a:ext>
            </a:extLst>
          </p:cNvPr>
          <p:cNvCxnSpPr>
            <a:cxnSpLocks/>
          </p:cNvCxnSpPr>
          <p:nvPr/>
        </p:nvCxnSpPr>
        <p:spPr>
          <a:xfrm flipH="1">
            <a:off x="6846162" y="2718047"/>
            <a:ext cx="1090474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5D31A15-E335-4E1F-8BB9-446631954D5F}"/>
              </a:ext>
            </a:extLst>
          </p:cNvPr>
          <p:cNvSpPr txBox="1"/>
          <p:nvPr/>
        </p:nvSpPr>
        <p:spPr>
          <a:xfrm>
            <a:off x="7173157" y="2041863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F1412E9-A808-44B5-BBD2-0C38D644C44D}"/>
              </a:ext>
            </a:extLst>
          </p:cNvPr>
          <p:cNvSpPr txBox="1"/>
          <p:nvPr/>
        </p:nvSpPr>
        <p:spPr>
          <a:xfrm>
            <a:off x="7858215" y="2167630"/>
            <a:ext cx="628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Sin</a:t>
            </a:r>
            <a:r>
              <a:rPr lang="el-GR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51A68B8-1A78-408E-9192-3FB1C70E0025}"/>
                  </a:ext>
                </a:extLst>
              </p:cNvPr>
              <p:cNvSpPr txBox="1"/>
              <p:nvPr/>
            </p:nvSpPr>
            <p:spPr>
              <a:xfrm>
                <a:off x="7159840" y="2481309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51A68B8-1A78-408E-9192-3FB1C70E0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840" y="2481309"/>
                <a:ext cx="146322" cy="215444"/>
              </a:xfrm>
              <a:prstGeom prst="rect">
                <a:avLst/>
              </a:prstGeom>
              <a:blipFill>
                <a:blip r:embed="rId2"/>
                <a:stretch>
                  <a:fillRect l="-33333" r="-2083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B4ABD25-1BD9-4A1C-9BB1-4E53C85A5253}"/>
              </a:ext>
            </a:extLst>
          </p:cNvPr>
          <p:cNvSpPr txBox="1"/>
          <p:nvPr/>
        </p:nvSpPr>
        <p:spPr>
          <a:xfrm>
            <a:off x="7167237" y="2701769"/>
            <a:ext cx="628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Cos</a:t>
            </a:r>
            <a:r>
              <a:rPr lang="el-GR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 Box 5">
            <a:extLst>
              <a:ext uri="{FF2B5EF4-FFF2-40B4-BE49-F238E27FC236}">
                <a16:creationId xmlns:a16="http://schemas.microsoft.com/office/drawing/2014/main" id="{EBD0FF72-BDF0-4974-BD2F-513859274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868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29" name="Group 6">
            <a:extLst>
              <a:ext uri="{FF2B5EF4-FFF2-40B4-BE49-F238E27FC236}">
                <a16:creationId xmlns:a16="http://schemas.microsoft.com/office/drawing/2014/main" id="{A16B0E1E-3D7F-430C-AF5E-C86B915B4AEE}"/>
              </a:ext>
            </a:extLst>
          </p:cNvPr>
          <p:cNvGrpSpPr>
            <a:grpSpLocks/>
          </p:cNvGrpSpPr>
          <p:nvPr/>
        </p:nvGrpSpPr>
        <p:grpSpPr bwMode="auto">
          <a:xfrm>
            <a:off x="7409155" y="4576440"/>
            <a:ext cx="1143000" cy="838200"/>
            <a:chOff x="3888" y="1536"/>
            <a:chExt cx="1440" cy="1104"/>
          </a:xfrm>
        </p:grpSpPr>
        <p:sp>
          <p:nvSpPr>
            <p:cNvPr id="30" name="AutoShape 7">
              <a:extLst>
                <a:ext uri="{FF2B5EF4-FFF2-40B4-BE49-F238E27FC236}">
                  <a16:creationId xmlns:a16="http://schemas.microsoft.com/office/drawing/2014/main" id="{30E849A1-F4BA-4446-8F45-82CBC3157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" name="Line 8">
              <a:extLst>
                <a:ext uri="{FF2B5EF4-FFF2-40B4-BE49-F238E27FC236}">
                  <a16:creationId xmlns:a16="http://schemas.microsoft.com/office/drawing/2014/main" id="{1B8B743C-684D-4920-AF32-7170FD98A9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" name="Text Box 9">
            <a:extLst>
              <a:ext uri="{FF2B5EF4-FFF2-40B4-BE49-F238E27FC236}">
                <a16:creationId xmlns:a16="http://schemas.microsoft.com/office/drawing/2014/main" id="{1BD036A2-0EDB-45ED-84BD-C5AFD3331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5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T</a:t>
            </a: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36163AC6-94C9-41D9-B0AB-1C9D68703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sp>
        <p:nvSpPr>
          <p:cNvPr id="34" name="Text Box 11">
            <a:extLst>
              <a:ext uri="{FF2B5EF4-FFF2-40B4-BE49-F238E27FC236}">
                <a16:creationId xmlns:a16="http://schemas.microsoft.com/office/drawing/2014/main" id="{F0C5E574-15FC-451A-A098-FC6CC79EA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8580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grpSp>
        <p:nvGrpSpPr>
          <p:cNvPr id="35" name="Group 12">
            <a:extLst>
              <a:ext uri="{FF2B5EF4-FFF2-40B4-BE49-F238E27FC236}">
                <a16:creationId xmlns:a16="http://schemas.microsoft.com/office/drawing/2014/main" id="{5EE4B99B-88F8-45EB-9EBC-0D0B643C1C16}"/>
              </a:ext>
            </a:extLst>
          </p:cNvPr>
          <p:cNvGrpSpPr>
            <a:grpSpLocks/>
          </p:cNvGrpSpPr>
          <p:nvPr/>
        </p:nvGrpSpPr>
        <p:grpSpPr bwMode="auto">
          <a:xfrm>
            <a:off x="6266155" y="4576440"/>
            <a:ext cx="1143000" cy="838200"/>
            <a:chOff x="3888" y="1536"/>
            <a:chExt cx="1440" cy="1104"/>
          </a:xfrm>
        </p:grpSpPr>
        <p:sp>
          <p:nvSpPr>
            <p:cNvPr id="36" name="AutoShape 13">
              <a:extLst>
                <a:ext uri="{FF2B5EF4-FFF2-40B4-BE49-F238E27FC236}">
                  <a16:creationId xmlns:a16="http://schemas.microsoft.com/office/drawing/2014/main" id="{4D00F46A-2AC9-46E6-9F6B-5E3960ED5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" name="Line 14">
              <a:extLst>
                <a:ext uri="{FF2B5EF4-FFF2-40B4-BE49-F238E27FC236}">
                  <a16:creationId xmlns:a16="http://schemas.microsoft.com/office/drawing/2014/main" id="{644D87A8-95C1-41E9-B56E-B98EBB18E6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" name="Text Box 15">
            <a:extLst>
              <a:ext uri="{FF2B5EF4-FFF2-40B4-BE49-F238E27FC236}">
                <a16:creationId xmlns:a16="http://schemas.microsoft.com/office/drawing/2014/main" id="{49093E15-5793-473B-9A6F-A695C6BBD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393" y="501776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C</a:t>
            </a:r>
          </a:p>
        </p:txBody>
      </p:sp>
      <p:sp>
        <p:nvSpPr>
          <p:cNvPr id="39" name="Text Box 16">
            <a:extLst>
              <a:ext uri="{FF2B5EF4-FFF2-40B4-BE49-F238E27FC236}">
                <a16:creationId xmlns:a16="http://schemas.microsoft.com/office/drawing/2014/main" id="{037B3C2D-6730-4920-B104-FCCD1B1F7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40" name="Text Box 17">
            <a:extLst>
              <a:ext uri="{FF2B5EF4-FFF2-40B4-BE49-F238E27FC236}">
                <a16:creationId xmlns:a16="http://schemas.microsoft.com/office/drawing/2014/main" id="{138F7B39-10D9-4A5E-BDED-A2DB57CFD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5580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41" name="Group 18">
            <a:extLst>
              <a:ext uri="{FF2B5EF4-FFF2-40B4-BE49-F238E27FC236}">
                <a16:creationId xmlns:a16="http://schemas.microsoft.com/office/drawing/2014/main" id="{A64B7FA0-F74A-4140-97F3-828EF0C98AD4}"/>
              </a:ext>
            </a:extLst>
          </p:cNvPr>
          <p:cNvGrpSpPr>
            <a:grpSpLocks/>
          </p:cNvGrpSpPr>
          <p:nvPr/>
        </p:nvGrpSpPr>
        <p:grpSpPr bwMode="auto">
          <a:xfrm>
            <a:off x="5123155" y="4576440"/>
            <a:ext cx="1143000" cy="838200"/>
            <a:chOff x="3888" y="1536"/>
            <a:chExt cx="1440" cy="1104"/>
          </a:xfrm>
        </p:grpSpPr>
        <p:sp>
          <p:nvSpPr>
            <p:cNvPr id="42" name="AutoShape 19">
              <a:extLst>
                <a:ext uri="{FF2B5EF4-FFF2-40B4-BE49-F238E27FC236}">
                  <a16:creationId xmlns:a16="http://schemas.microsoft.com/office/drawing/2014/main" id="{D9F0B657-6683-4FDC-8196-43EFDD94B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" name="Line 20">
              <a:extLst>
                <a:ext uri="{FF2B5EF4-FFF2-40B4-BE49-F238E27FC236}">
                  <a16:creationId xmlns:a16="http://schemas.microsoft.com/office/drawing/2014/main" id="{EFA16612-9B5E-43D4-B921-14F5E2EF6E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4" name="Text Box 21">
            <a:extLst>
              <a:ext uri="{FF2B5EF4-FFF2-40B4-BE49-F238E27FC236}">
                <a16:creationId xmlns:a16="http://schemas.microsoft.com/office/drawing/2014/main" id="{9E21328C-EC2C-468C-AA99-226F692F9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5393" y="5019353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S</a:t>
            </a:r>
          </a:p>
        </p:txBody>
      </p:sp>
      <p:sp>
        <p:nvSpPr>
          <p:cNvPr id="45" name="Text Box 22">
            <a:extLst>
              <a:ext uri="{FF2B5EF4-FFF2-40B4-BE49-F238E27FC236}">
                <a16:creationId xmlns:a16="http://schemas.microsoft.com/office/drawing/2014/main" id="{6621A581-86C9-4597-A329-5F752593B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63C7E82-527D-485B-BFD4-AAD9D790635D}"/>
              </a:ext>
            </a:extLst>
          </p:cNvPr>
          <p:cNvSpPr txBox="1"/>
          <p:nvPr/>
        </p:nvSpPr>
        <p:spPr>
          <a:xfrm>
            <a:off x="8167455" y="2743199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72C0C8A-43EC-4408-9DC8-EE4F321718AE}"/>
              </a:ext>
            </a:extLst>
          </p:cNvPr>
          <p:cNvSpPr txBox="1"/>
          <p:nvPr/>
        </p:nvSpPr>
        <p:spPr>
          <a:xfrm>
            <a:off x="6826927" y="1047564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F673768-4ED0-4E63-893B-DA88E2B36600}"/>
              </a:ext>
            </a:extLst>
          </p:cNvPr>
          <p:cNvSpPr txBox="1"/>
          <p:nvPr/>
        </p:nvSpPr>
        <p:spPr>
          <a:xfrm>
            <a:off x="5237823" y="2707688"/>
            <a:ext cx="381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C22320D5-90E4-448B-84B9-F7933285FE56}"/>
              </a:ext>
            </a:extLst>
          </p:cNvPr>
          <p:cNvSpPr txBox="1"/>
          <p:nvPr/>
        </p:nvSpPr>
        <p:spPr>
          <a:xfrm>
            <a:off x="6764782" y="4012705"/>
            <a:ext cx="381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ED04E475-890A-4E65-94FC-6F314B6C4676}"/>
                  </a:ext>
                </a:extLst>
              </p:cNvPr>
              <p:cNvSpPr txBox="1"/>
              <p:nvPr/>
            </p:nvSpPr>
            <p:spPr>
              <a:xfrm>
                <a:off x="1353845" y="2987335"/>
                <a:ext cx="1166153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ED04E475-890A-4E65-94FC-6F314B6C4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845" y="2987335"/>
                <a:ext cx="1166153" cy="5761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1494BE8-0480-4693-946A-B0F4D2E80E2C}"/>
              </a:ext>
            </a:extLst>
          </p:cNvPr>
          <p:cNvSpPr txBox="1"/>
          <p:nvPr/>
        </p:nvSpPr>
        <p:spPr>
          <a:xfrm>
            <a:off x="7075503" y="1819922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H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C3002C8-942B-4F3B-B2CC-4B48DADC0A5A}"/>
              </a:ext>
            </a:extLst>
          </p:cNvPr>
          <p:cNvSpPr txBox="1"/>
          <p:nvPr/>
        </p:nvSpPr>
        <p:spPr>
          <a:xfrm>
            <a:off x="8231079" y="2354062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67BD63B-7263-46F3-9A69-915D08490C4D}"/>
              </a:ext>
            </a:extLst>
          </p:cNvPr>
          <p:cNvSpPr txBox="1"/>
          <p:nvPr/>
        </p:nvSpPr>
        <p:spPr>
          <a:xfrm>
            <a:off x="7309282" y="291483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1185170" y="4576438"/>
                <a:ext cx="1545680" cy="580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170" y="4576438"/>
                <a:ext cx="1545680" cy="580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11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円弧 20">
            <a:extLst>
              <a:ext uri="{FF2B5EF4-FFF2-40B4-BE49-F238E27FC236}">
                <a16:creationId xmlns:a16="http://schemas.microsoft.com/office/drawing/2014/main" id="{DB04BBD6-75B3-4626-B0D3-D0E3393E5E26}"/>
              </a:ext>
            </a:extLst>
          </p:cNvPr>
          <p:cNvSpPr/>
          <p:nvPr/>
        </p:nvSpPr>
        <p:spPr>
          <a:xfrm>
            <a:off x="6249880" y="2308194"/>
            <a:ext cx="914400" cy="914400"/>
          </a:xfrm>
          <a:prstGeom prst="arc">
            <a:avLst>
              <a:gd name="adj1" fmla="val 19785116"/>
              <a:gd name="adj2" fmla="val 213263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sin, cos and tan along with Pythagoras’ Theorem to find two useful identities.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We can see from the triangle in the unit circle that: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511A2382-EB33-4172-90AE-9B8CBDFC077C}"/>
              </a:ext>
            </a:extLst>
          </p:cNvPr>
          <p:cNvCxnSpPr>
            <a:cxnSpLocks/>
          </p:cNvCxnSpPr>
          <p:nvPr/>
        </p:nvCxnSpPr>
        <p:spPr>
          <a:xfrm flipV="1">
            <a:off x="6844683" y="1127466"/>
            <a:ext cx="0" cy="296514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EAE0A35-651D-4823-ABF4-C8FDA48E6C39}"/>
              </a:ext>
            </a:extLst>
          </p:cNvPr>
          <p:cNvCxnSpPr>
            <a:cxnSpLocks/>
          </p:cNvCxnSpPr>
          <p:nvPr/>
        </p:nvCxnSpPr>
        <p:spPr>
          <a:xfrm rot="5400000" flipV="1">
            <a:off x="6872795" y="1244355"/>
            <a:ext cx="0" cy="296514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楕円 11">
            <a:extLst>
              <a:ext uri="{FF2B5EF4-FFF2-40B4-BE49-F238E27FC236}">
                <a16:creationId xmlns:a16="http://schemas.microsoft.com/office/drawing/2014/main" id="{AE979662-3D97-4214-AFA7-ABBB9E0A129A}"/>
              </a:ext>
            </a:extLst>
          </p:cNvPr>
          <p:cNvSpPr>
            <a:spLocks noChangeAspect="1"/>
          </p:cNvSpPr>
          <p:nvPr/>
        </p:nvSpPr>
        <p:spPr>
          <a:xfrm>
            <a:off x="5513032" y="1358282"/>
            <a:ext cx="2689936" cy="268993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D8DA889B-2192-44A7-BB84-02C32FD3C397}"/>
              </a:ext>
            </a:extLst>
          </p:cNvPr>
          <p:cNvCxnSpPr/>
          <p:nvPr/>
        </p:nvCxnSpPr>
        <p:spPr>
          <a:xfrm flipV="1">
            <a:off x="6826928" y="1908699"/>
            <a:ext cx="1091954" cy="83450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9207169-2B9C-4A5D-BB49-FB136BABF85C}"/>
              </a:ext>
            </a:extLst>
          </p:cNvPr>
          <p:cNvCxnSpPr>
            <a:cxnSpLocks/>
          </p:cNvCxnSpPr>
          <p:nvPr/>
        </p:nvCxnSpPr>
        <p:spPr>
          <a:xfrm flipV="1">
            <a:off x="7927759" y="1908699"/>
            <a:ext cx="0" cy="816746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41C9FFE-A5EA-48F2-B95D-241A4BBB8B1E}"/>
              </a:ext>
            </a:extLst>
          </p:cNvPr>
          <p:cNvCxnSpPr>
            <a:cxnSpLocks/>
          </p:cNvCxnSpPr>
          <p:nvPr/>
        </p:nvCxnSpPr>
        <p:spPr>
          <a:xfrm flipH="1">
            <a:off x="6846162" y="2718047"/>
            <a:ext cx="1090474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5D31A15-E335-4E1F-8BB9-446631954D5F}"/>
              </a:ext>
            </a:extLst>
          </p:cNvPr>
          <p:cNvSpPr txBox="1"/>
          <p:nvPr/>
        </p:nvSpPr>
        <p:spPr>
          <a:xfrm>
            <a:off x="7173157" y="2041863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F1412E9-A808-44B5-BBD2-0C38D644C44D}"/>
              </a:ext>
            </a:extLst>
          </p:cNvPr>
          <p:cNvSpPr txBox="1"/>
          <p:nvPr/>
        </p:nvSpPr>
        <p:spPr>
          <a:xfrm>
            <a:off x="7858215" y="2167630"/>
            <a:ext cx="628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Sin</a:t>
            </a:r>
            <a:r>
              <a:rPr lang="el-GR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51A68B8-1A78-408E-9192-3FB1C70E0025}"/>
                  </a:ext>
                </a:extLst>
              </p:cNvPr>
              <p:cNvSpPr txBox="1"/>
              <p:nvPr/>
            </p:nvSpPr>
            <p:spPr>
              <a:xfrm>
                <a:off x="7159840" y="2481309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51A68B8-1A78-408E-9192-3FB1C70E0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840" y="2481309"/>
                <a:ext cx="146322" cy="215444"/>
              </a:xfrm>
              <a:prstGeom prst="rect">
                <a:avLst/>
              </a:prstGeom>
              <a:blipFill>
                <a:blip r:embed="rId2"/>
                <a:stretch>
                  <a:fillRect l="-33333" r="-2083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B4ABD25-1BD9-4A1C-9BB1-4E53C85A5253}"/>
              </a:ext>
            </a:extLst>
          </p:cNvPr>
          <p:cNvSpPr txBox="1"/>
          <p:nvPr/>
        </p:nvSpPr>
        <p:spPr>
          <a:xfrm>
            <a:off x="7167237" y="2701769"/>
            <a:ext cx="628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Cos</a:t>
            </a:r>
            <a:r>
              <a:rPr lang="el-GR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 Box 5">
            <a:extLst>
              <a:ext uri="{FF2B5EF4-FFF2-40B4-BE49-F238E27FC236}">
                <a16:creationId xmlns:a16="http://schemas.microsoft.com/office/drawing/2014/main" id="{EBD0FF72-BDF0-4974-BD2F-513859274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868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29" name="Group 6">
            <a:extLst>
              <a:ext uri="{FF2B5EF4-FFF2-40B4-BE49-F238E27FC236}">
                <a16:creationId xmlns:a16="http://schemas.microsoft.com/office/drawing/2014/main" id="{A16B0E1E-3D7F-430C-AF5E-C86B915B4AEE}"/>
              </a:ext>
            </a:extLst>
          </p:cNvPr>
          <p:cNvGrpSpPr>
            <a:grpSpLocks/>
          </p:cNvGrpSpPr>
          <p:nvPr/>
        </p:nvGrpSpPr>
        <p:grpSpPr bwMode="auto">
          <a:xfrm>
            <a:off x="7409155" y="4576440"/>
            <a:ext cx="1143000" cy="838200"/>
            <a:chOff x="3888" y="1536"/>
            <a:chExt cx="1440" cy="1104"/>
          </a:xfrm>
        </p:grpSpPr>
        <p:sp>
          <p:nvSpPr>
            <p:cNvPr id="30" name="AutoShape 7">
              <a:extLst>
                <a:ext uri="{FF2B5EF4-FFF2-40B4-BE49-F238E27FC236}">
                  <a16:creationId xmlns:a16="http://schemas.microsoft.com/office/drawing/2014/main" id="{30E849A1-F4BA-4446-8F45-82CBC3157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" name="Line 8">
              <a:extLst>
                <a:ext uri="{FF2B5EF4-FFF2-40B4-BE49-F238E27FC236}">
                  <a16:creationId xmlns:a16="http://schemas.microsoft.com/office/drawing/2014/main" id="{1B8B743C-684D-4920-AF32-7170FD98A9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" name="Text Box 9">
            <a:extLst>
              <a:ext uri="{FF2B5EF4-FFF2-40B4-BE49-F238E27FC236}">
                <a16:creationId xmlns:a16="http://schemas.microsoft.com/office/drawing/2014/main" id="{1BD036A2-0EDB-45ED-84BD-C5AFD3331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5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T</a:t>
            </a: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36163AC6-94C9-41D9-B0AB-1C9D68703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sp>
        <p:nvSpPr>
          <p:cNvPr id="34" name="Text Box 11">
            <a:extLst>
              <a:ext uri="{FF2B5EF4-FFF2-40B4-BE49-F238E27FC236}">
                <a16:creationId xmlns:a16="http://schemas.microsoft.com/office/drawing/2014/main" id="{F0C5E574-15FC-451A-A098-FC6CC79EA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8580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grpSp>
        <p:nvGrpSpPr>
          <p:cNvPr id="35" name="Group 12">
            <a:extLst>
              <a:ext uri="{FF2B5EF4-FFF2-40B4-BE49-F238E27FC236}">
                <a16:creationId xmlns:a16="http://schemas.microsoft.com/office/drawing/2014/main" id="{5EE4B99B-88F8-45EB-9EBC-0D0B643C1C16}"/>
              </a:ext>
            </a:extLst>
          </p:cNvPr>
          <p:cNvGrpSpPr>
            <a:grpSpLocks/>
          </p:cNvGrpSpPr>
          <p:nvPr/>
        </p:nvGrpSpPr>
        <p:grpSpPr bwMode="auto">
          <a:xfrm>
            <a:off x="6266155" y="4576440"/>
            <a:ext cx="1143000" cy="838200"/>
            <a:chOff x="3888" y="1536"/>
            <a:chExt cx="1440" cy="1104"/>
          </a:xfrm>
        </p:grpSpPr>
        <p:sp>
          <p:nvSpPr>
            <p:cNvPr id="36" name="AutoShape 13">
              <a:extLst>
                <a:ext uri="{FF2B5EF4-FFF2-40B4-BE49-F238E27FC236}">
                  <a16:creationId xmlns:a16="http://schemas.microsoft.com/office/drawing/2014/main" id="{4D00F46A-2AC9-46E6-9F6B-5E3960ED5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" name="Line 14">
              <a:extLst>
                <a:ext uri="{FF2B5EF4-FFF2-40B4-BE49-F238E27FC236}">
                  <a16:creationId xmlns:a16="http://schemas.microsoft.com/office/drawing/2014/main" id="{644D87A8-95C1-41E9-B56E-B98EBB18E6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" name="Text Box 15">
            <a:extLst>
              <a:ext uri="{FF2B5EF4-FFF2-40B4-BE49-F238E27FC236}">
                <a16:creationId xmlns:a16="http://schemas.microsoft.com/office/drawing/2014/main" id="{49093E15-5793-473B-9A6F-A695C6BBD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393" y="501776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C</a:t>
            </a:r>
          </a:p>
        </p:txBody>
      </p:sp>
      <p:sp>
        <p:nvSpPr>
          <p:cNvPr id="39" name="Text Box 16">
            <a:extLst>
              <a:ext uri="{FF2B5EF4-FFF2-40B4-BE49-F238E27FC236}">
                <a16:creationId xmlns:a16="http://schemas.microsoft.com/office/drawing/2014/main" id="{037B3C2D-6730-4920-B104-FCCD1B1F7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40" name="Text Box 17">
            <a:extLst>
              <a:ext uri="{FF2B5EF4-FFF2-40B4-BE49-F238E27FC236}">
                <a16:creationId xmlns:a16="http://schemas.microsoft.com/office/drawing/2014/main" id="{138F7B39-10D9-4A5E-BDED-A2DB57CFD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5580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41" name="Group 18">
            <a:extLst>
              <a:ext uri="{FF2B5EF4-FFF2-40B4-BE49-F238E27FC236}">
                <a16:creationId xmlns:a16="http://schemas.microsoft.com/office/drawing/2014/main" id="{A64B7FA0-F74A-4140-97F3-828EF0C98AD4}"/>
              </a:ext>
            </a:extLst>
          </p:cNvPr>
          <p:cNvGrpSpPr>
            <a:grpSpLocks/>
          </p:cNvGrpSpPr>
          <p:nvPr/>
        </p:nvGrpSpPr>
        <p:grpSpPr bwMode="auto">
          <a:xfrm>
            <a:off x="5123155" y="4576440"/>
            <a:ext cx="1143000" cy="838200"/>
            <a:chOff x="3888" y="1536"/>
            <a:chExt cx="1440" cy="1104"/>
          </a:xfrm>
        </p:grpSpPr>
        <p:sp>
          <p:nvSpPr>
            <p:cNvPr id="42" name="AutoShape 19">
              <a:extLst>
                <a:ext uri="{FF2B5EF4-FFF2-40B4-BE49-F238E27FC236}">
                  <a16:creationId xmlns:a16="http://schemas.microsoft.com/office/drawing/2014/main" id="{D9F0B657-6683-4FDC-8196-43EFDD94B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" name="Line 20">
              <a:extLst>
                <a:ext uri="{FF2B5EF4-FFF2-40B4-BE49-F238E27FC236}">
                  <a16:creationId xmlns:a16="http://schemas.microsoft.com/office/drawing/2014/main" id="{EFA16612-9B5E-43D4-B921-14F5E2EF6E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4" name="Text Box 21">
            <a:extLst>
              <a:ext uri="{FF2B5EF4-FFF2-40B4-BE49-F238E27FC236}">
                <a16:creationId xmlns:a16="http://schemas.microsoft.com/office/drawing/2014/main" id="{9E21328C-EC2C-468C-AA99-226F692F9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5393" y="5019353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S</a:t>
            </a:r>
          </a:p>
        </p:txBody>
      </p:sp>
      <p:sp>
        <p:nvSpPr>
          <p:cNvPr id="45" name="Text Box 22">
            <a:extLst>
              <a:ext uri="{FF2B5EF4-FFF2-40B4-BE49-F238E27FC236}">
                <a16:creationId xmlns:a16="http://schemas.microsoft.com/office/drawing/2014/main" id="{6621A581-86C9-4597-A329-5F752593B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63C7E82-527D-485B-BFD4-AAD9D790635D}"/>
              </a:ext>
            </a:extLst>
          </p:cNvPr>
          <p:cNvSpPr txBox="1"/>
          <p:nvPr/>
        </p:nvSpPr>
        <p:spPr>
          <a:xfrm>
            <a:off x="8167455" y="2743199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72C0C8A-43EC-4408-9DC8-EE4F321718AE}"/>
              </a:ext>
            </a:extLst>
          </p:cNvPr>
          <p:cNvSpPr txBox="1"/>
          <p:nvPr/>
        </p:nvSpPr>
        <p:spPr>
          <a:xfrm>
            <a:off x="6826927" y="1047564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F673768-4ED0-4E63-893B-DA88E2B36600}"/>
              </a:ext>
            </a:extLst>
          </p:cNvPr>
          <p:cNvSpPr txBox="1"/>
          <p:nvPr/>
        </p:nvSpPr>
        <p:spPr>
          <a:xfrm>
            <a:off x="5237823" y="2707688"/>
            <a:ext cx="381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C22320D5-90E4-448B-84B9-F7933285FE56}"/>
              </a:ext>
            </a:extLst>
          </p:cNvPr>
          <p:cNvSpPr txBox="1"/>
          <p:nvPr/>
        </p:nvSpPr>
        <p:spPr>
          <a:xfrm>
            <a:off x="6764782" y="4012705"/>
            <a:ext cx="381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1494BE8-0480-4693-946A-B0F4D2E80E2C}"/>
              </a:ext>
            </a:extLst>
          </p:cNvPr>
          <p:cNvSpPr txBox="1"/>
          <p:nvPr/>
        </p:nvSpPr>
        <p:spPr>
          <a:xfrm>
            <a:off x="7075503" y="1819922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H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C3002C8-942B-4F3B-B2CC-4B48DADC0A5A}"/>
              </a:ext>
            </a:extLst>
          </p:cNvPr>
          <p:cNvSpPr txBox="1"/>
          <p:nvPr/>
        </p:nvSpPr>
        <p:spPr>
          <a:xfrm>
            <a:off x="8231079" y="2354062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67BD63B-7263-46F3-9A69-915D08490C4D}"/>
              </a:ext>
            </a:extLst>
          </p:cNvPr>
          <p:cNvSpPr txBox="1"/>
          <p:nvPr/>
        </p:nvSpPr>
        <p:spPr>
          <a:xfrm>
            <a:off x="7309282" y="291483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3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EF7CE25-9BA7-4AF0-842E-26A744640D98}"/>
                  </a:ext>
                </a:extLst>
              </p:cNvPr>
              <p:cNvSpPr txBox="1"/>
              <p:nvPr/>
            </p:nvSpPr>
            <p:spPr>
              <a:xfrm>
                <a:off x="1211801" y="3000652"/>
                <a:ext cx="148393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EF7CE25-9BA7-4AF0-842E-26A744640D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801" y="3000652"/>
                <a:ext cx="1483932" cy="307777"/>
              </a:xfrm>
              <a:prstGeom prst="rect">
                <a:avLst/>
              </a:prstGeom>
              <a:blipFill>
                <a:blip r:embed="rId4"/>
                <a:stretch>
                  <a:fillRect l="-2058" t="-1961" r="-1235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DC51B95B-D6D8-41D5-A510-E2FDE05DC6F1}"/>
                  </a:ext>
                </a:extLst>
              </p:cNvPr>
              <p:cNvSpPr txBox="1"/>
              <p:nvPr/>
            </p:nvSpPr>
            <p:spPr>
              <a:xfrm>
                <a:off x="812306" y="4234649"/>
                <a:ext cx="251466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DC51B95B-D6D8-41D5-A510-E2FDE05DC6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06" y="4234649"/>
                <a:ext cx="2514663" cy="307777"/>
              </a:xfrm>
              <a:prstGeom prst="rect">
                <a:avLst/>
              </a:prstGeom>
              <a:blipFill>
                <a:blip r:embed="rId5"/>
                <a:stretch>
                  <a:fillRect l="-3148" t="-4000" r="-484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991338" y="4768788"/>
                <a:ext cx="21735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338" y="4768788"/>
                <a:ext cx="2173544" cy="307777"/>
              </a:xfrm>
              <a:prstGeom prst="rect">
                <a:avLst/>
              </a:prstGeom>
              <a:blipFill>
                <a:blip r:embed="rId6"/>
                <a:stretch>
                  <a:fillRect l="-2528" t="-1961" r="-2247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078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sin, cos and tan along with Pythagoras’ Theorem to find two useful identities.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Simplify the following expression: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2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3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1216240" y="3009530"/>
                <a:ext cx="17386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40" y="3009530"/>
                <a:ext cx="1738681" cy="276999"/>
              </a:xfrm>
              <a:prstGeom prst="rect">
                <a:avLst/>
              </a:prstGeom>
              <a:blipFill>
                <a:blip r:embed="rId4"/>
                <a:stretch>
                  <a:fillRect l="-2807" t="-4444" r="-245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461959" y="1507302"/>
                <a:ext cx="17386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959" y="1507302"/>
                <a:ext cx="1738681" cy="276999"/>
              </a:xfrm>
              <a:prstGeom prst="rect">
                <a:avLst/>
              </a:prstGeom>
              <a:blipFill>
                <a:blip r:embed="rId5"/>
                <a:stretch>
                  <a:fillRect l="-2807" t="-4348" r="-245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5145582" y="1964502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5582" y="1964502"/>
                <a:ext cx="418384" cy="276999"/>
              </a:xfrm>
              <a:prstGeom prst="rect">
                <a:avLst/>
              </a:prstGeom>
              <a:blipFill>
                <a:blip r:embed="rId6"/>
                <a:stretch>
                  <a:fillRect l="-4348" r="-130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5"/>
          <p:cNvSpPr/>
          <p:nvPr/>
        </p:nvSpPr>
        <p:spPr>
          <a:xfrm flipV="1">
            <a:off x="6107838" y="1637212"/>
            <a:ext cx="330926" cy="505097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333498" y="1528397"/>
                <a:ext cx="273060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identity above (it will always work as long as the amounts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are the same)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498" y="1528397"/>
                <a:ext cx="2730603" cy="738664"/>
              </a:xfrm>
              <a:prstGeom prst="rect">
                <a:avLst/>
              </a:prstGeom>
              <a:blipFill>
                <a:blip r:embed="rId7"/>
                <a:stretch>
                  <a:fillRect t="-1653" r="-670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026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sin, cos and tan along with Pythagoras’ Theorem to find two useful identities.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Simplify the following expression: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2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3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1494914" y="3009530"/>
                <a:ext cx="11471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4914" y="3009530"/>
                <a:ext cx="1147174" cy="276999"/>
              </a:xfrm>
              <a:prstGeom prst="rect">
                <a:avLst/>
              </a:prstGeom>
              <a:blipFill>
                <a:blip r:embed="rId4"/>
                <a:stretch>
                  <a:fillRect l="-4787" t="-4444" r="-478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775467" y="1507302"/>
                <a:ext cx="11471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5−5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67" y="1507302"/>
                <a:ext cx="1147174" cy="276999"/>
              </a:xfrm>
              <a:prstGeom prst="rect">
                <a:avLst/>
              </a:prstGeom>
              <a:blipFill>
                <a:blip r:embed="rId5"/>
                <a:stretch>
                  <a:fillRect l="-4762" t="-4348" r="-423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579525" y="2025462"/>
                <a:ext cx="15767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525" y="2025462"/>
                <a:ext cx="1576778" cy="276999"/>
              </a:xfrm>
              <a:prstGeom prst="rect">
                <a:avLst/>
              </a:prstGeom>
              <a:blipFill>
                <a:blip r:embed="rId6"/>
                <a:stretch>
                  <a:fillRect l="-772" t="-4348" r="-463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5"/>
          <p:cNvSpPr/>
          <p:nvPr/>
        </p:nvSpPr>
        <p:spPr>
          <a:xfrm flipV="1">
            <a:off x="6107838" y="1637212"/>
            <a:ext cx="330926" cy="505097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59624" y="1754820"/>
            <a:ext cx="1155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575171" y="2534913"/>
                <a:ext cx="10098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171" y="2534913"/>
                <a:ext cx="1009892" cy="276999"/>
              </a:xfrm>
              <a:prstGeom prst="rect">
                <a:avLst/>
              </a:prstGeom>
              <a:blipFill>
                <a:blip r:embed="rId7"/>
                <a:stretch>
                  <a:fillRect l="-2424" t="-4444" r="-4848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5030335" y="3722915"/>
                <a:ext cx="192591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0335" y="3722915"/>
                <a:ext cx="1925912" cy="276999"/>
              </a:xfrm>
              <a:prstGeom prst="rect">
                <a:avLst/>
              </a:prstGeom>
              <a:blipFill>
                <a:blip r:embed="rId8"/>
                <a:stretch>
                  <a:fillRect l="-2532" t="-4444" r="-2532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H="1">
            <a:off x="4972594" y="4101737"/>
            <a:ext cx="748937" cy="51380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52606" y="4106091"/>
            <a:ext cx="748937" cy="51380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3798072" y="4781006"/>
                <a:ext cx="195829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072" y="4781006"/>
                <a:ext cx="1958293" cy="276999"/>
              </a:xfrm>
              <a:prstGeom prst="rect">
                <a:avLst/>
              </a:prstGeom>
              <a:blipFill>
                <a:blip r:embed="rId9"/>
                <a:stretch>
                  <a:fillRect l="-2492" t="-4348" r="-2492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6432415" y="4776652"/>
                <a:ext cx="195829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415" y="4776652"/>
                <a:ext cx="1958293" cy="276999"/>
              </a:xfrm>
              <a:prstGeom prst="rect">
                <a:avLst/>
              </a:prstGeom>
              <a:blipFill>
                <a:blip r:embed="rId10"/>
                <a:stretch>
                  <a:fillRect l="-2181" t="-4444" r="-2492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75315" y="4153989"/>
                <a:ext cx="14866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Subtract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𝐶𝑜𝑠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315" y="4153989"/>
                <a:ext cx="1486625" cy="307777"/>
              </a:xfrm>
              <a:prstGeom prst="rect">
                <a:avLst/>
              </a:prstGeom>
              <a:blipFill>
                <a:blip r:embed="rId11"/>
                <a:stretch>
                  <a:fillRect l="-1230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605452" y="4140926"/>
                <a:ext cx="14475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Subtract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𝑆𝑖𝑛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5452" y="4140926"/>
                <a:ext cx="1447576" cy="307777"/>
              </a:xfrm>
              <a:prstGeom prst="rect">
                <a:avLst/>
              </a:prstGeom>
              <a:blipFill>
                <a:blip r:embed="rId12"/>
                <a:stretch>
                  <a:fillRect l="-1266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 flipV="1">
            <a:off x="6112192" y="2190206"/>
            <a:ext cx="330926" cy="505097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316081" y="2050911"/>
            <a:ext cx="27582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a rearranged version of the identity above to replace the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0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6" grpId="0" animBg="1"/>
      <p:bldP spid="7" grpId="0"/>
      <p:bldP spid="12" grpId="0"/>
      <p:bldP spid="13" grpId="0"/>
      <p:bldP spid="13" grpId="1"/>
      <p:bldP spid="17" grpId="0"/>
      <p:bldP spid="17" grpId="1"/>
      <p:bldP spid="18" grpId="0"/>
      <p:bldP spid="18" grpId="1"/>
      <p:bldP spid="14" grpId="0"/>
      <p:bldP spid="14" grpId="1"/>
      <p:bldP spid="20" grpId="0"/>
      <p:bldP spid="20" grpId="1"/>
      <p:bldP spid="21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sin, cos and tan along with Pythagoras’ Theorem to find two useful identities.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Simplify the following expression: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2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3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1320742" y="3000821"/>
                <a:ext cx="1306063" cy="574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𝑠𝑖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742" y="3000821"/>
                <a:ext cx="1306063" cy="5745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551622" y="1354901"/>
                <a:ext cx="1306063" cy="574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𝑠𝑖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622" y="1354901"/>
                <a:ext cx="1306063" cy="5745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512435" y="2264947"/>
                <a:ext cx="1161472" cy="574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435" y="2264947"/>
                <a:ext cx="1161472" cy="5745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516789" y="3079199"/>
                <a:ext cx="891590" cy="5227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6789" y="3079199"/>
                <a:ext cx="891590" cy="5227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521143" y="3997954"/>
                <a:ext cx="9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1143" y="3997954"/>
                <a:ext cx="907621" cy="276999"/>
              </a:xfrm>
              <a:prstGeom prst="rect">
                <a:avLst/>
              </a:prstGeom>
              <a:blipFill>
                <a:blip r:embed="rId7"/>
                <a:stretch>
                  <a:fillRect l="-2685" r="-469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 flipV="1">
            <a:off x="5942375" y="1680754"/>
            <a:ext cx="292962" cy="818605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217920" y="1702569"/>
            <a:ext cx="21858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rooted part as in the previous example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Arc 28"/>
          <p:cNvSpPr/>
          <p:nvPr/>
        </p:nvSpPr>
        <p:spPr>
          <a:xfrm flipV="1">
            <a:off x="5720307" y="2573383"/>
            <a:ext cx="292962" cy="818605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 flipV="1">
            <a:off x="5472113" y="3387635"/>
            <a:ext cx="327796" cy="775062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891349" y="2690992"/>
            <a:ext cx="2185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work out the square root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60423" y="3518307"/>
            <a:ext cx="2185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equal to the other identity!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74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 animBg="1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sin, cos and tan along with Pythagoras’ Theorem to find two useful identities.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Prove that: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2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3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606639" y="2887609"/>
                <a:ext cx="2788071" cy="5547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39" y="2887609"/>
                <a:ext cx="2788071" cy="554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068295" y="1890478"/>
                <a:ext cx="1313372" cy="4931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295" y="1890478"/>
                <a:ext cx="1313372" cy="4931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345578" y="1445623"/>
            <a:ext cx="36984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should choose one side to begin with…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3846226" y="2617644"/>
                <a:ext cx="3130985" cy="4941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)(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226" y="2617644"/>
                <a:ext cx="3130985" cy="4941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3850580" y="3379643"/>
                <a:ext cx="1694182" cy="4941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580" y="3379643"/>
                <a:ext cx="1694182" cy="4941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3846226" y="4115517"/>
                <a:ext cx="1560299" cy="4941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226" y="4115517"/>
                <a:ext cx="1560299" cy="4941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3833164" y="4999437"/>
                <a:ext cx="115390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3164" y="4999437"/>
                <a:ext cx="1153906" cy="246221"/>
              </a:xfrm>
              <a:prstGeom prst="rect">
                <a:avLst/>
              </a:prstGeom>
              <a:blipFill>
                <a:blip r:embed="rId9"/>
                <a:stretch>
                  <a:fillRect l="-1058" r="-3704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 flipV="1">
            <a:off x="6926444" y="2133600"/>
            <a:ext cx="327796" cy="775062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180217" y="2168479"/>
            <a:ext cx="1963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top (similar to the difference of 2 squares)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 flipV="1">
            <a:off x="6852420" y="2956560"/>
            <a:ext cx="349567" cy="683622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 flipV="1">
            <a:off x="5454696" y="3683726"/>
            <a:ext cx="284252" cy="757646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 flipV="1">
            <a:off x="5311004" y="4463143"/>
            <a:ext cx="332149" cy="692331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101840" y="3056754"/>
            <a:ext cx="18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left of the brackets is equal to 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60571" y="3801337"/>
            <a:ext cx="18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write this as 2 separate fractions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08171" y="4580755"/>
            <a:ext cx="18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These fractions can then be simplified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Connector 7"/>
          <p:cNvCxnSpPr>
            <a:endCxn id="20" idx="0"/>
          </p:cNvCxnSpPr>
          <p:nvPr/>
        </p:nvCxnSpPr>
        <p:spPr>
          <a:xfrm flipV="1">
            <a:off x="4066903" y="2617644"/>
            <a:ext cx="1344816" cy="23005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57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" grpId="0"/>
      <p:bldP spid="20" grpId="0"/>
      <p:bldP spid="21" grpId="0"/>
      <p:bldP spid="22" grpId="0"/>
      <p:bldP spid="33" grpId="0"/>
      <p:bldP spid="34" grpId="0" animBg="1"/>
      <p:bldP spid="35" grpId="0"/>
      <p:bldP spid="36" grpId="0" animBg="1"/>
      <p:bldP spid="37" grpId="0" animBg="1"/>
      <p:bldP spid="38" grpId="0" animBg="1"/>
      <p:bldP spid="39" grpId="0"/>
      <p:bldP spid="40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34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8600" y="1600200"/>
                <a:ext cx="3907971" cy="4525963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altLang="en-US" sz="1800" b="1" u="sng" dirty="0">
                    <a:latin typeface="Comic Sans MS" pitchFamily="66" charset="0"/>
                  </a:rPr>
                  <a:t>You need to be able to use the Trigonometrical identities</a:t>
                </a:r>
                <a:endParaRPr lang="en-GB" altLang="en-US" sz="18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altLang="en-US" sz="18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altLang="en-US" sz="18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altLang="en-US" sz="1800" dirty="0">
                    <a:latin typeface="Comic Sans MS" pitchFamily="66" charset="0"/>
                  </a:rPr>
                  <a:t> and that    </a:t>
                </a: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altLang="en-US" sz="1800" dirty="0">
                    <a:latin typeface="Comic Sans MS" pitchFamily="66" charset="0"/>
                  </a:rPr>
                  <a:t>, show that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endParaRPr lang="en-GB" altLang="en-US" sz="1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34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8600" y="1600200"/>
                <a:ext cx="3907971" cy="4525963"/>
              </a:xfrm>
              <a:blipFill>
                <a:blip r:embed="rId2"/>
                <a:stretch>
                  <a:fillRect t="-1348" r="-76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5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3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6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4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38355" y="1545772"/>
                <a:ext cx="10867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355" y="1545772"/>
                <a:ext cx="1086772" cy="276999"/>
              </a:xfrm>
              <a:prstGeom prst="rect">
                <a:avLst/>
              </a:prstGeom>
              <a:blipFill>
                <a:blip r:embed="rId5"/>
                <a:stretch>
                  <a:fillRect l="-5056" r="-3933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992984" y="1528355"/>
                <a:ext cx="10652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984" y="1528355"/>
                <a:ext cx="1065292" cy="276999"/>
              </a:xfrm>
              <a:prstGeom prst="rect">
                <a:avLst/>
              </a:prstGeom>
              <a:blipFill>
                <a:blip r:embed="rId6"/>
                <a:stretch>
                  <a:fillRect l="-5143" r="-4571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5347063" y="2076995"/>
                <a:ext cx="958531" cy="474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063" y="2076995"/>
                <a:ext cx="958531" cy="4743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7006046" y="2046514"/>
                <a:ext cx="937051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046" y="2046514"/>
                <a:ext cx="937051" cy="4725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Arc 99"/>
          <p:cNvSpPr/>
          <p:nvPr/>
        </p:nvSpPr>
        <p:spPr>
          <a:xfrm flipH="1" flipV="1">
            <a:off x="5003073" y="1706880"/>
            <a:ext cx="478972" cy="661851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extBox 100"/>
          <p:cNvSpPr txBox="1"/>
          <p:nvPr/>
        </p:nvSpPr>
        <p:spPr>
          <a:xfrm>
            <a:off x="4267201" y="1776592"/>
            <a:ext cx="883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" name="Arc 101"/>
          <p:cNvSpPr/>
          <p:nvPr/>
        </p:nvSpPr>
        <p:spPr>
          <a:xfrm flipV="1">
            <a:off x="7898674" y="1693818"/>
            <a:ext cx="478972" cy="661851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8260081" y="1763530"/>
            <a:ext cx="883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</a:t>
            </a:r>
            <a:r>
              <a:rPr lang="en-US" sz="1400">
                <a:solidFill>
                  <a:srgbClr val="FF0000"/>
                </a:solidFill>
                <a:latin typeface="Comic Sans MS" panose="030F0702030302020204" pitchFamily="66" charset="0"/>
              </a:rPr>
              <a:t>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28605" y="3661954"/>
                <a:ext cx="20165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605" y="3661954"/>
                <a:ext cx="2016578" cy="276999"/>
              </a:xfrm>
              <a:prstGeom prst="rect">
                <a:avLst/>
              </a:prstGeom>
              <a:blipFill>
                <a:blip r:embed="rId9"/>
                <a:stretch>
                  <a:fillRect l="-906" t="-4444" r="-90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4929051" y="4101738"/>
                <a:ext cx="1689630" cy="5272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051" y="4101738"/>
                <a:ext cx="1689630" cy="527260"/>
              </a:xfrm>
              <a:prstGeom prst="rect">
                <a:avLst/>
              </a:prstGeom>
              <a:blipFill>
                <a:blip r:embed="rId10"/>
                <a:stretch>
                  <a:fillRect b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5386251" y="4846321"/>
                <a:ext cx="123694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251" y="4846321"/>
                <a:ext cx="1236942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5111930" y="5669281"/>
                <a:ext cx="16216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1930" y="5669281"/>
                <a:ext cx="1621662" cy="276999"/>
              </a:xfrm>
              <a:prstGeom prst="rect">
                <a:avLst/>
              </a:prstGeom>
              <a:blipFill>
                <a:blip r:embed="rId12"/>
                <a:stretch>
                  <a:fillRect l="-3008" t="-4444" r="-3008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Arc 106"/>
          <p:cNvSpPr/>
          <p:nvPr/>
        </p:nvSpPr>
        <p:spPr>
          <a:xfrm flipV="1">
            <a:off x="6466113" y="3849188"/>
            <a:ext cx="431075" cy="548639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TextBox 107"/>
          <p:cNvSpPr txBox="1"/>
          <p:nvPr/>
        </p:nvSpPr>
        <p:spPr>
          <a:xfrm>
            <a:off x="6705600" y="3831816"/>
            <a:ext cx="2516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sin and cos using the above relationships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9" name="Arc 108"/>
          <p:cNvSpPr/>
          <p:nvPr/>
        </p:nvSpPr>
        <p:spPr>
          <a:xfrm flipV="1">
            <a:off x="6531427" y="4524102"/>
            <a:ext cx="431075" cy="548639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Arc 109"/>
          <p:cNvSpPr/>
          <p:nvPr/>
        </p:nvSpPr>
        <p:spPr>
          <a:xfrm flipV="1">
            <a:off x="6683827" y="5199016"/>
            <a:ext cx="431075" cy="548639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TextBox 110"/>
          <p:cNvSpPr txBox="1"/>
          <p:nvPr/>
        </p:nvSpPr>
        <p:spPr>
          <a:xfrm>
            <a:off x="6892835" y="4593816"/>
            <a:ext cx="2068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each fraction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997338" y="5286147"/>
            <a:ext cx="15806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36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138058" y="2773725"/>
            <a:ext cx="31873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will need to start with one of the identities, and replace the cos and sin parts!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4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7" grpId="0"/>
      <p:bldP spid="98" grpId="0"/>
      <p:bldP spid="99" grpId="0"/>
      <p:bldP spid="100" grpId="0" animBg="1"/>
      <p:bldP spid="101" grpId="0"/>
      <p:bldP spid="102" grpId="0" animBg="1"/>
      <p:bldP spid="103" grpId="0"/>
      <p:bldP spid="3" grpId="0"/>
      <p:bldP spid="104" grpId="0"/>
      <p:bldP spid="105" grpId="0"/>
      <p:bldP spid="106" grpId="0"/>
      <p:bldP spid="107" grpId="0" animBg="1"/>
      <p:bldP spid="108" grpId="0"/>
      <p:bldP spid="109" grpId="0" animBg="1"/>
      <p:bldP spid="110" grpId="0" animBg="1"/>
      <p:bldP spid="111" grpId="0"/>
      <p:bldP spid="112" grpId="0"/>
      <p:bldP spid="11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DFC711-89E7-4983-BF07-36CF557747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0290DF-4D08-4EAA-8400-802F71D921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F9D674-0402-45A4-8B6A-612669EED6A6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1165</Words>
  <Application>Microsoft Office PowerPoint</Application>
  <PresentationFormat>On-screen Show (4:3)</PresentationFormat>
  <Paragraphs>183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Lucida Handwriting</vt:lpstr>
      <vt:lpstr>Segoe UI Black</vt:lpstr>
      <vt:lpstr>Office テーマ</vt:lpstr>
      <vt:lpstr>PowerPoint Presentation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90</cp:revision>
  <dcterms:created xsi:type="dcterms:W3CDTF">2017-08-14T15:35:38Z</dcterms:created>
  <dcterms:modified xsi:type="dcterms:W3CDTF">2021-03-24T20:28:30Z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