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BF664-B1CB-40D4-BA91-7250AF96608D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C45B7A-A0F1-4F30-A2D0-F9DBB1018C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175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50021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A5002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24/03/2021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image" Target="../media/image9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9.png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441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sz="1400" b="1" u="sng" dirty="0">
                <a:latin typeface="Comic Sans MS" pitchFamily="66" charset="0"/>
              </a:rPr>
              <a:t>You need to be able to use the Trigonometrical identities</a:t>
            </a: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</p:txBody>
      </p:sp>
      <p:sp>
        <p:nvSpPr>
          <p:cNvPr id="15436" name="Line 76"/>
          <p:cNvSpPr>
            <a:spLocks noChangeShapeType="1"/>
          </p:cNvSpPr>
          <p:nvPr/>
        </p:nvSpPr>
        <p:spPr bwMode="auto">
          <a:xfrm>
            <a:off x="4191423" y="2859075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39" name="Line 79"/>
          <p:cNvSpPr>
            <a:spLocks noChangeShapeType="1"/>
          </p:cNvSpPr>
          <p:nvPr/>
        </p:nvSpPr>
        <p:spPr bwMode="auto">
          <a:xfrm>
            <a:off x="4191423" y="3163875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45" name="Line 85"/>
          <p:cNvSpPr>
            <a:spLocks noChangeShapeType="1"/>
          </p:cNvSpPr>
          <p:nvPr/>
        </p:nvSpPr>
        <p:spPr bwMode="auto">
          <a:xfrm>
            <a:off x="4877223" y="30876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46" name="Line 86"/>
          <p:cNvSpPr>
            <a:spLocks noChangeShapeType="1"/>
          </p:cNvSpPr>
          <p:nvPr/>
        </p:nvSpPr>
        <p:spPr bwMode="auto">
          <a:xfrm>
            <a:off x="5563023" y="30876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47" name="Line 87"/>
          <p:cNvSpPr>
            <a:spLocks noChangeShapeType="1"/>
          </p:cNvSpPr>
          <p:nvPr/>
        </p:nvSpPr>
        <p:spPr bwMode="auto">
          <a:xfrm>
            <a:off x="6248823" y="30876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48" name="Line 88"/>
          <p:cNvSpPr>
            <a:spLocks noChangeShapeType="1"/>
          </p:cNvSpPr>
          <p:nvPr/>
        </p:nvSpPr>
        <p:spPr bwMode="auto">
          <a:xfrm>
            <a:off x="6934623" y="30876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1" name="Line 91"/>
          <p:cNvSpPr>
            <a:spLocks noChangeShapeType="1"/>
          </p:cNvSpPr>
          <p:nvPr/>
        </p:nvSpPr>
        <p:spPr bwMode="auto">
          <a:xfrm>
            <a:off x="4191423" y="4078275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2" name="Line 92"/>
          <p:cNvSpPr>
            <a:spLocks noChangeShapeType="1"/>
          </p:cNvSpPr>
          <p:nvPr/>
        </p:nvSpPr>
        <p:spPr bwMode="auto">
          <a:xfrm>
            <a:off x="4877223" y="40020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3" name="Line 93"/>
          <p:cNvSpPr>
            <a:spLocks noChangeShapeType="1"/>
          </p:cNvSpPr>
          <p:nvPr/>
        </p:nvSpPr>
        <p:spPr bwMode="auto">
          <a:xfrm>
            <a:off x="5563023" y="40020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4" name="Line 94"/>
          <p:cNvSpPr>
            <a:spLocks noChangeShapeType="1"/>
          </p:cNvSpPr>
          <p:nvPr/>
        </p:nvSpPr>
        <p:spPr bwMode="auto">
          <a:xfrm>
            <a:off x="6248823" y="40020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5" name="Line 95"/>
          <p:cNvSpPr>
            <a:spLocks noChangeShapeType="1"/>
          </p:cNvSpPr>
          <p:nvPr/>
        </p:nvSpPr>
        <p:spPr bwMode="auto">
          <a:xfrm>
            <a:off x="6934623" y="40020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8" name="Line 98"/>
          <p:cNvSpPr>
            <a:spLocks noChangeShapeType="1"/>
          </p:cNvSpPr>
          <p:nvPr/>
        </p:nvSpPr>
        <p:spPr bwMode="auto">
          <a:xfrm>
            <a:off x="4191423" y="4992675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9" name="Line 99"/>
          <p:cNvSpPr>
            <a:spLocks noChangeShapeType="1"/>
          </p:cNvSpPr>
          <p:nvPr/>
        </p:nvSpPr>
        <p:spPr bwMode="auto">
          <a:xfrm>
            <a:off x="4877223" y="49164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60" name="Line 100"/>
          <p:cNvSpPr>
            <a:spLocks noChangeShapeType="1"/>
          </p:cNvSpPr>
          <p:nvPr/>
        </p:nvSpPr>
        <p:spPr bwMode="auto">
          <a:xfrm>
            <a:off x="5563023" y="49164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61" name="Line 101"/>
          <p:cNvSpPr>
            <a:spLocks noChangeShapeType="1"/>
          </p:cNvSpPr>
          <p:nvPr/>
        </p:nvSpPr>
        <p:spPr bwMode="auto">
          <a:xfrm>
            <a:off x="6248823" y="49164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62" name="Line 102"/>
          <p:cNvSpPr>
            <a:spLocks noChangeShapeType="1"/>
          </p:cNvSpPr>
          <p:nvPr/>
        </p:nvSpPr>
        <p:spPr bwMode="auto">
          <a:xfrm>
            <a:off x="6934623" y="49164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68" name="Arc 108"/>
          <p:cNvSpPr>
            <a:spLocks/>
          </p:cNvSpPr>
          <p:nvPr/>
        </p:nvSpPr>
        <p:spPr bwMode="auto">
          <a:xfrm>
            <a:off x="4191423" y="3773475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69" name="Arc 109"/>
          <p:cNvSpPr>
            <a:spLocks/>
          </p:cNvSpPr>
          <p:nvPr/>
        </p:nvSpPr>
        <p:spPr bwMode="auto">
          <a:xfrm flipH="1" flipV="1">
            <a:off x="4878811" y="3468675"/>
            <a:ext cx="688975" cy="914400"/>
          </a:xfrm>
          <a:custGeom>
            <a:avLst/>
            <a:gdLst>
              <a:gd name="T0" fmla="*/ 0 w 16272"/>
              <a:gd name="T1" fmla="*/ 8975 h 21600"/>
              <a:gd name="T2" fmla="*/ 29171986 w 16272"/>
              <a:gd name="T3" fmla="*/ 12292076 h 21600"/>
              <a:gd name="T4" fmla="*/ 867697 w 16272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72" h="21600" fill="none" extrusionOk="0">
                <a:moveTo>
                  <a:pt x="0" y="5"/>
                </a:moveTo>
                <a:cubicBezTo>
                  <a:pt x="161" y="1"/>
                  <a:pt x="322" y="-1"/>
                  <a:pt x="484" y="0"/>
                </a:cubicBezTo>
                <a:cubicBezTo>
                  <a:pt x="6469" y="0"/>
                  <a:pt x="12187" y="2483"/>
                  <a:pt x="16272" y="6858"/>
                </a:cubicBezTo>
              </a:path>
              <a:path w="16272" h="21600" stroke="0" extrusionOk="0">
                <a:moveTo>
                  <a:pt x="0" y="5"/>
                </a:moveTo>
                <a:cubicBezTo>
                  <a:pt x="161" y="1"/>
                  <a:pt x="322" y="-1"/>
                  <a:pt x="484" y="0"/>
                </a:cubicBezTo>
                <a:cubicBezTo>
                  <a:pt x="6469" y="0"/>
                  <a:pt x="12187" y="2483"/>
                  <a:pt x="16272" y="6858"/>
                </a:cubicBezTo>
                <a:lnTo>
                  <a:pt x="484" y="21600"/>
                </a:lnTo>
                <a:lnTo>
                  <a:pt x="0" y="5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0" name="Arc 110"/>
          <p:cNvSpPr>
            <a:spLocks/>
          </p:cNvSpPr>
          <p:nvPr/>
        </p:nvSpPr>
        <p:spPr bwMode="auto">
          <a:xfrm flipH="1">
            <a:off x="6248823" y="3773475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1" name="Arc 111"/>
          <p:cNvSpPr>
            <a:spLocks/>
          </p:cNvSpPr>
          <p:nvPr/>
        </p:nvSpPr>
        <p:spPr bwMode="auto">
          <a:xfrm flipV="1">
            <a:off x="5563023" y="3468675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2" name="Arc 112"/>
          <p:cNvSpPr>
            <a:spLocks/>
          </p:cNvSpPr>
          <p:nvPr/>
        </p:nvSpPr>
        <p:spPr bwMode="auto">
          <a:xfrm>
            <a:off x="4877223" y="2859075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3" name="Arc 113"/>
          <p:cNvSpPr>
            <a:spLocks/>
          </p:cNvSpPr>
          <p:nvPr/>
        </p:nvSpPr>
        <p:spPr bwMode="auto">
          <a:xfrm flipH="1">
            <a:off x="4193011" y="2859075"/>
            <a:ext cx="696912" cy="914400"/>
          </a:xfrm>
          <a:custGeom>
            <a:avLst/>
            <a:gdLst>
              <a:gd name="T0" fmla="*/ 0 w 16470"/>
              <a:gd name="T1" fmla="*/ 19727 h 21600"/>
              <a:gd name="T2" fmla="*/ 29489152 w 16470"/>
              <a:gd name="T3" fmla="*/ 12292076 h 21600"/>
              <a:gd name="T4" fmla="*/ 1221098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5" name="Arc 115"/>
          <p:cNvSpPr>
            <a:spLocks/>
          </p:cNvSpPr>
          <p:nvPr/>
        </p:nvSpPr>
        <p:spPr bwMode="auto">
          <a:xfrm flipH="1" flipV="1">
            <a:off x="5563023" y="2554275"/>
            <a:ext cx="687388" cy="914400"/>
          </a:xfrm>
          <a:custGeom>
            <a:avLst/>
            <a:gdLst>
              <a:gd name="T0" fmla="*/ 0 w 16234"/>
              <a:gd name="T1" fmla="*/ 8975 h 21600"/>
              <a:gd name="T2" fmla="*/ 29105720 w 16234"/>
              <a:gd name="T3" fmla="*/ 12292076 h 21600"/>
              <a:gd name="T4" fmla="*/ 799638 w 1623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6" name="Arc 116"/>
          <p:cNvSpPr>
            <a:spLocks/>
          </p:cNvSpPr>
          <p:nvPr/>
        </p:nvSpPr>
        <p:spPr bwMode="auto">
          <a:xfrm flipV="1">
            <a:off x="6248823" y="2554275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7" name="Arc 117"/>
          <p:cNvSpPr>
            <a:spLocks/>
          </p:cNvSpPr>
          <p:nvPr/>
        </p:nvSpPr>
        <p:spPr bwMode="auto">
          <a:xfrm flipV="1">
            <a:off x="4191423" y="4078275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8" name="Arc 118"/>
          <p:cNvSpPr>
            <a:spLocks/>
          </p:cNvSpPr>
          <p:nvPr/>
        </p:nvSpPr>
        <p:spPr bwMode="auto">
          <a:xfrm flipV="1">
            <a:off x="5563023" y="4078275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9" name="Arc 119"/>
          <p:cNvSpPr>
            <a:spLocks/>
          </p:cNvSpPr>
          <p:nvPr/>
        </p:nvSpPr>
        <p:spPr bwMode="auto">
          <a:xfrm flipH="1">
            <a:off x="4877223" y="4992675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80" name="Arc 120"/>
          <p:cNvSpPr>
            <a:spLocks/>
          </p:cNvSpPr>
          <p:nvPr/>
        </p:nvSpPr>
        <p:spPr bwMode="auto">
          <a:xfrm flipH="1">
            <a:off x="6248823" y="4992675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81" name="Text Box 121"/>
          <p:cNvSpPr txBox="1">
            <a:spLocks noChangeArrowheads="1"/>
          </p:cNvSpPr>
          <p:nvPr/>
        </p:nvSpPr>
        <p:spPr bwMode="auto">
          <a:xfrm>
            <a:off x="4685136" y="3228963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90</a:t>
            </a:r>
          </a:p>
        </p:txBody>
      </p:sp>
      <p:sp>
        <p:nvSpPr>
          <p:cNvPr id="15490" name="Line 130"/>
          <p:cNvSpPr>
            <a:spLocks noChangeShapeType="1"/>
          </p:cNvSpPr>
          <p:nvPr/>
        </p:nvSpPr>
        <p:spPr bwMode="auto">
          <a:xfrm>
            <a:off x="4191423" y="4687875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91" name="Line 131"/>
          <p:cNvSpPr>
            <a:spLocks noChangeShapeType="1"/>
          </p:cNvSpPr>
          <p:nvPr/>
        </p:nvSpPr>
        <p:spPr bwMode="auto">
          <a:xfrm>
            <a:off x="4191423" y="3773475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92" name="Text Box 132"/>
          <p:cNvSpPr txBox="1">
            <a:spLocks noChangeArrowheads="1"/>
          </p:cNvSpPr>
          <p:nvPr/>
        </p:nvSpPr>
        <p:spPr bwMode="auto">
          <a:xfrm>
            <a:off x="5334423" y="3240075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180</a:t>
            </a:r>
          </a:p>
        </p:txBody>
      </p:sp>
      <p:sp>
        <p:nvSpPr>
          <p:cNvPr id="15493" name="Text Box 133"/>
          <p:cNvSpPr txBox="1">
            <a:spLocks noChangeArrowheads="1"/>
          </p:cNvSpPr>
          <p:nvPr/>
        </p:nvSpPr>
        <p:spPr bwMode="auto">
          <a:xfrm>
            <a:off x="6020223" y="3240075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270</a:t>
            </a:r>
          </a:p>
        </p:txBody>
      </p:sp>
      <p:sp>
        <p:nvSpPr>
          <p:cNvPr id="15494" name="Text Box 134"/>
          <p:cNvSpPr txBox="1">
            <a:spLocks noChangeArrowheads="1"/>
          </p:cNvSpPr>
          <p:nvPr/>
        </p:nvSpPr>
        <p:spPr bwMode="auto">
          <a:xfrm>
            <a:off x="6706023" y="3240075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360</a:t>
            </a:r>
          </a:p>
        </p:txBody>
      </p:sp>
      <p:sp>
        <p:nvSpPr>
          <p:cNvPr id="15495" name="Text Box 135"/>
          <p:cNvSpPr txBox="1">
            <a:spLocks noChangeArrowheads="1"/>
          </p:cNvSpPr>
          <p:nvPr/>
        </p:nvSpPr>
        <p:spPr bwMode="auto">
          <a:xfrm>
            <a:off x="7087023" y="3011475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Sin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15496" name="Text Box 136"/>
          <p:cNvSpPr txBox="1">
            <a:spLocks noChangeArrowheads="1"/>
          </p:cNvSpPr>
          <p:nvPr/>
        </p:nvSpPr>
        <p:spPr bwMode="auto">
          <a:xfrm>
            <a:off x="7087023" y="3925875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Cos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15497" name="Text Box 137"/>
          <p:cNvSpPr txBox="1">
            <a:spLocks noChangeArrowheads="1"/>
          </p:cNvSpPr>
          <p:nvPr/>
        </p:nvSpPr>
        <p:spPr bwMode="auto">
          <a:xfrm>
            <a:off x="7087023" y="4840275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Tan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9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93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4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blipFill>
                <a:blip r:embed="rId13"/>
                <a:stretch>
                  <a:fillRect l="-2198" r="-1099" b="-845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5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blipFill>
                <a:blip r:embed="rId14"/>
                <a:stretch>
                  <a:fillRect l="-1846" r="-1538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470686" y="3025764"/>
            <a:ext cx="32845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Look at the 3 graphs. What can we say about the values for each when the angle is:</a:t>
            </a:r>
          </a:p>
          <a:p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342900" indent="-342900">
              <a:buAutoNum type="alphaLcParenR"/>
            </a:pP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Acute?</a:t>
            </a:r>
          </a:p>
          <a:p>
            <a:pPr marL="342900" indent="-342900">
              <a:buAutoNum type="alphaLcParenR"/>
            </a:pP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Obtuse?</a:t>
            </a:r>
          </a:p>
          <a:p>
            <a:pPr marL="342900" indent="-342900">
              <a:buAutoNum type="alphaLcParenR"/>
            </a:pP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Reflex?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912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441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sz="1400" b="1" u="sng" dirty="0">
                <a:latin typeface="Comic Sans MS" pitchFamily="66" charset="0"/>
              </a:rPr>
              <a:t>You need to be able to use the Trigonometrical identities</a:t>
            </a: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You also need to be able to work out exact values of Sin</a:t>
            </a:r>
            <a:r>
              <a:rPr lang="el-GR" altLang="en-US" sz="1400" dirty="0">
                <a:latin typeface="Comic Sans MS" pitchFamily="66" charset="0"/>
              </a:rPr>
              <a:t>θ</a:t>
            </a:r>
            <a:r>
              <a:rPr lang="en-GB" altLang="en-US" sz="1400" dirty="0">
                <a:latin typeface="Comic Sans MS" pitchFamily="66" charset="0"/>
              </a:rPr>
              <a:t>, Cos</a:t>
            </a:r>
            <a:r>
              <a:rPr lang="el-GR" altLang="en-US" sz="1400" dirty="0">
                <a:latin typeface="Comic Sans MS" pitchFamily="66" charset="0"/>
              </a:rPr>
              <a:t>θ</a:t>
            </a:r>
            <a:r>
              <a:rPr lang="en-GB" altLang="en-US" sz="1400" dirty="0">
                <a:latin typeface="Comic Sans MS" pitchFamily="66" charset="0"/>
              </a:rPr>
              <a:t> or Tan</a:t>
            </a:r>
            <a:r>
              <a:rPr lang="el-GR" altLang="en-US" sz="1400" dirty="0">
                <a:latin typeface="Comic Sans MS" pitchFamily="66" charset="0"/>
              </a:rPr>
              <a:t>θ</a:t>
            </a:r>
            <a:r>
              <a:rPr lang="en-GB" altLang="en-US" sz="1400" dirty="0">
                <a:latin typeface="Comic Sans MS" pitchFamily="66" charset="0"/>
              </a:rPr>
              <a:t>, having been given one of the others.</a:t>
            </a:r>
          </a:p>
          <a:p>
            <a:pPr marL="0" indent="0" algn="ctr" eaLnBrk="1" hangingPunct="1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You will also need to use whether </a:t>
            </a:r>
            <a:r>
              <a:rPr lang="el-GR" altLang="en-US" sz="1400" dirty="0">
                <a:latin typeface="Comic Sans MS" pitchFamily="66" charset="0"/>
              </a:rPr>
              <a:t>θ</a:t>
            </a:r>
            <a:r>
              <a:rPr lang="en-GB" altLang="en-US" sz="1400" dirty="0">
                <a:latin typeface="Comic Sans MS" pitchFamily="66" charset="0"/>
              </a:rPr>
              <a:t> is Acute, Obtuse, or Reflex…</a:t>
            </a:r>
            <a:endParaRPr lang="el-GR" altLang="en-US" sz="1400" dirty="0">
              <a:latin typeface="Comic Sans MS" pitchFamily="66" charset="0"/>
            </a:endParaRPr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4935538" y="1816100"/>
            <a:ext cx="3581400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 dirty="0">
                <a:latin typeface="Comic Sans MS" pitchFamily="66" charset="0"/>
              </a:rPr>
              <a:t>Example Question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latin typeface="Comic Sans MS" pitchFamily="66" charset="0"/>
              </a:rPr>
              <a:t>Given that Cos</a:t>
            </a:r>
            <a:r>
              <a:rPr lang="el-GR" altLang="en-US" sz="1400" dirty="0">
                <a:latin typeface="Comic Sans MS" pitchFamily="66" charset="0"/>
              </a:rPr>
              <a:t>θ</a:t>
            </a:r>
            <a:r>
              <a:rPr lang="en-GB" altLang="en-US" sz="1400" dirty="0">
                <a:latin typeface="Comic Sans MS" pitchFamily="66" charset="0"/>
              </a:rPr>
              <a:t> is -</a:t>
            </a:r>
            <a:r>
              <a:rPr lang="en-GB" altLang="en-US" sz="1400" baseline="30000" dirty="0">
                <a:latin typeface="Comic Sans MS" pitchFamily="66" charset="0"/>
              </a:rPr>
              <a:t>3</a:t>
            </a:r>
            <a:r>
              <a:rPr lang="en-GB" altLang="en-US" sz="1400" dirty="0">
                <a:latin typeface="Comic Sans MS" pitchFamily="66" charset="0"/>
              </a:rPr>
              <a:t>/</a:t>
            </a:r>
            <a:r>
              <a:rPr lang="en-GB" altLang="en-US" sz="1400" baseline="-25000" dirty="0">
                <a:latin typeface="Comic Sans MS" pitchFamily="66" charset="0"/>
              </a:rPr>
              <a:t>5</a:t>
            </a:r>
            <a:r>
              <a:rPr lang="en-GB" altLang="en-US" sz="1400" dirty="0">
                <a:latin typeface="Comic Sans MS" pitchFamily="66" charset="0"/>
              </a:rPr>
              <a:t> and </a:t>
            </a:r>
            <a:r>
              <a:rPr lang="el-GR" altLang="en-US" sz="1400" dirty="0">
                <a:latin typeface="Comic Sans MS" pitchFamily="66" charset="0"/>
              </a:rPr>
              <a:t>θ</a:t>
            </a:r>
            <a:r>
              <a:rPr lang="en-GB" altLang="en-US" sz="1400" dirty="0">
                <a:latin typeface="Comic Sans MS" pitchFamily="66" charset="0"/>
              </a:rPr>
              <a:t> is reflex, find the value of Sin</a:t>
            </a:r>
            <a:r>
              <a:rPr lang="el-GR" altLang="en-US" sz="1400" dirty="0">
                <a:latin typeface="Comic Sans MS" pitchFamily="66" charset="0"/>
              </a:rPr>
              <a:t>θ</a:t>
            </a:r>
          </a:p>
        </p:txBody>
      </p:sp>
      <p:grpSp>
        <p:nvGrpSpPr>
          <p:cNvPr id="15398" name="Group 38"/>
          <p:cNvGrpSpPr>
            <a:grpSpLocks/>
          </p:cNvGrpSpPr>
          <p:nvPr/>
        </p:nvGrpSpPr>
        <p:grpSpPr bwMode="auto">
          <a:xfrm>
            <a:off x="5334000" y="2819400"/>
            <a:ext cx="2286000" cy="914400"/>
            <a:chOff x="3360" y="1680"/>
            <a:chExt cx="1440" cy="576"/>
          </a:xfrm>
        </p:grpSpPr>
        <p:grpSp>
          <p:nvGrpSpPr>
            <p:cNvPr id="12373" name="Group 32"/>
            <p:cNvGrpSpPr>
              <a:grpSpLocks/>
            </p:cNvGrpSpPr>
            <p:nvPr/>
          </p:nvGrpSpPr>
          <p:grpSpPr bwMode="auto">
            <a:xfrm>
              <a:off x="3360" y="1680"/>
              <a:ext cx="1440" cy="576"/>
              <a:chOff x="3312" y="1056"/>
              <a:chExt cx="1680" cy="699"/>
            </a:xfrm>
          </p:grpSpPr>
          <p:grpSp>
            <p:nvGrpSpPr>
              <p:cNvPr id="12375" name="Group 33"/>
              <p:cNvGrpSpPr>
                <a:grpSpLocks/>
              </p:cNvGrpSpPr>
              <p:nvPr/>
            </p:nvGrpSpPr>
            <p:grpSpPr bwMode="auto">
              <a:xfrm>
                <a:off x="3648" y="1056"/>
                <a:ext cx="1344" cy="656"/>
                <a:chOff x="3552" y="1056"/>
                <a:chExt cx="1344" cy="656"/>
              </a:xfrm>
            </p:grpSpPr>
            <p:sp>
              <p:nvSpPr>
                <p:cNvPr id="12377" name="AutoShape 34"/>
                <p:cNvSpPr>
                  <a:spLocks noChangeArrowheads="1"/>
                </p:cNvSpPr>
                <p:nvPr/>
              </p:nvSpPr>
              <p:spPr bwMode="auto">
                <a:xfrm flipH="1">
                  <a:off x="3552" y="1056"/>
                  <a:ext cx="1344" cy="656"/>
                </a:xfrm>
                <a:prstGeom prst="rtTriangl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378" name="Rectangle 35"/>
                <p:cNvSpPr>
                  <a:spLocks noChangeArrowheads="1"/>
                </p:cNvSpPr>
                <p:nvPr/>
              </p:nvSpPr>
              <p:spPr bwMode="auto">
                <a:xfrm>
                  <a:off x="4800" y="1610"/>
                  <a:ext cx="96" cy="9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12376" name="Arc 36"/>
              <p:cNvSpPr>
                <a:spLocks/>
              </p:cNvSpPr>
              <p:nvPr/>
            </p:nvSpPr>
            <p:spPr bwMode="auto">
              <a:xfrm>
                <a:off x="3312" y="1612"/>
                <a:ext cx="575" cy="143"/>
              </a:xfrm>
              <a:custGeom>
                <a:avLst/>
                <a:gdLst>
                  <a:gd name="T0" fmla="*/ 15 w 21549"/>
                  <a:gd name="T1" fmla="*/ 0 h 5352"/>
                  <a:gd name="T2" fmla="*/ 15 w 21549"/>
                  <a:gd name="T3" fmla="*/ 3 h 5352"/>
                  <a:gd name="T4" fmla="*/ 0 w 21549"/>
                  <a:gd name="T5" fmla="*/ 4 h 535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549" h="5352" fill="none" extrusionOk="0">
                    <a:moveTo>
                      <a:pt x="20926" y="-1"/>
                    </a:moveTo>
                    <a:cubicBezTo>
                      <a:pt x="21250" y="1268"/>
                      <a:pt x="21459" y="2563"/>
                      <a:pt x="21549" y="3868"/>
                    </a:cubicBezTo>
                  </a:path>
                  <a:path w="21549" h="5352" stroke="0" extrusionOk="0">
                    <a:moveTo>
                      <a:pt x="20926" y="-1"/>
                    </a:moveTo>
                    <a:cubicBezTo>
                      <a:pt x="21250" y="1268"/>
                      <a:pt x="21459" y="2563"/>
                      <a:pt x="21549" y="3868"/>
                    </a:cubicBezTo>
                    <a:lnTo>
                      <a:pt x="0" y="5352"/>
                    </a:lnTo>
                    <a:lnTo>
                      <a:pt x="20926" y="-1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2374" name="Text Box 37"/>
            <p:cNvSpPr txBox="1">
              <a:spLocks noChangeArrowheads="1"/>
            </p:cNvSpPr>
            <p:nvPr/>
          </p:nvSpPr>
          <p:spPr bwMode="auto">
            <a:xfrm>
              <a:off x="3840" y="2064"/>
              <a:ext cx="20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altLang="en-US" sz="1400"/>
                <a:t>θ</a:t>
              </a:r>
            </a:p>
          </p:txBody>
        </p:sp>
      </p:grpSp>
      <p:grpSp>
        <p:nvGrpSpPr>
          <p:cNvPr id="12295" name="Group 64"/>
          <p:cNvGrpSpPr>
            <a:grpSpLocks/>
          </p:cNvGrpSpPr>
          <p:nvPr/>
        </p:nvGrpSpPr>
        <p:grpSpPr bwMode="auto">
          <a:xfrm>
            <a:off x="5640388" y="1166813"/>
            <a:ext cx="2209800" cy="569912"/>
            <a:chOff x="2304" y="2640"/>
            <a:chExt cx="1392" cy="359"/>
          </a:xfrm>
        </p:grpSpPr>
        <p:sp>
          <p:nvSpPr>
            <p:cNvPr id="12355" name="Text Box 39"/>
            <p:cNvSpPr txBox="1">
              <a:spLocks noChangeArrowheads="1"/>
            </p:cNvSpPr>
            <p:nvPr/>
          </p:nvSpPr>
          <p:spPr bwMode="auto">
            <a:xfrm>
              <a:off x="3363" y="2659"/>
              <a:ext cx="1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O</a:t>
              </a:r>
            </a:p>
          </p:txBody>
        </p:sp>
        <p:grpSp>
          <p:nvGrpSpPr>
            <p:cNvPr id="12356" name="Group 40"/>
            <p:cNvGrpSpPr>
              <a:grpSpLocks/>
            </p:cNvGrpSpPr>
            <p:nvPr/>
          </p:nvGrpSpPr>
          <p:grpSpPr bwMode="auto">
            <a:xfrm>
              <a:off x="3232" y="2640"/>
              <a:ext cx="464" cy="326"/>
              <a:chOff x="3888" y="1536"/>
              <a:chExt cx="1440" cy="1104"/>
            </a:xfrm>
          </p:grpSpPr>
          <p:sp>
            <p:nvSpPr>
              <p:cNvPr id="12371" name="AutoShape 41"/>
              <p:cNvSpPr>
                <a:spLocks noChangeArrowheads="1"/>
              </p:cNvSpPr>
              <p:nvPr/>
            </p:nvSpPr>
            <p:spPr bwMode="auto">
              <a:xfrm>
                <a:off x="3888" y="1536"/>
                <a:ext cx="1440" cy="1104"/>
              </a:xfrm>
              <a:prstGeom prst="triangle">
                <a:avLst>
                  <a:gd name="adj" fmla="val 50000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372" name="Line 42"/>
              <p:cNvSpPr>
                <a:spLocks noChangeShapeType="1"/>
              </p:cNvSpPr>
              <p:nvPr/>
            </p:nvSpPr>
            <p:spPr bwMode="auto">
              <a:xfrm>
                <a:off x="4224" y="2112"/>
                <a:ext cx="76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2357" name="Text Box 43"/>
            <p:cNvSpPr txBox="1">
              <a:spLocks noChangeArrowheads="1"/>
            </p:cNvSpPr>
            <p:nvPr/>
          </p:nvSpPr>
          <p:spPr bwMode="auto">
            <a:xfrm>
              <a:off x="3282" y="2806"/>
              <a:ext cx="1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T</a:t>
              </a:r>
            </a:p>
          </p:txBody>
        </p:sp>
        <p:sp>
          <p:nvSpPr>
            <p:cNvPr id="12358" name="Text Box 44"/>
            <p:cNvSpPr txBox="1">
              <a:spLocks noChangeArrowheads="1"/>
            </p:cNvSpPr>
            <p:nvPr/>
          </p:nvSpPr>
          <p:spPr bwMode="auto">
            <a:xfrm>
              <a:off x="3469" y="2806"/>
              <a:ext cx="1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A</a:t>
              </a:r>
            </a:p>
          </p:txBody>
        </p:sp>
        <p:sp>
          <p:nvSpPr>
            <p:cNvPr id="12359" name="Text Box 45"/>
            <p:cNvSpPr txBox="1">
              <a:spLocks noChangeArrowheads="1"/>
            </p:cNvSpPr>
            <p:nvPr/>
          </p:nvSpPr>
          <p:spPr bwMode="auto">
            <a:xfrm>
              <a:off x="2905" y="2658"/>
              <a:ext cx="1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A</a:t>
              </a:r>
            </a:p>
          </p:txBody>
        </p:sp>
        <p:grpSp>
          <p:nvGrpSpPr>
            <p:cNvPr id="12360" name="Group 46"/>
            <p:cNvGrpSpPr>
              <a:grpSpLocks/>
            </p:cNvGrpSpPr>
            <p:nvPr/>
          </p:nvGrpSpPr>
          <p:grpSpPr bwMode="auto">
            <a:xfrm>
              <a:off x="2768" y="2640"/>
              <a:ext cx="464" cy="326"/>
              <a:chOff x="3888" y="1536"/>
              <a:chExt cx="1440" cy="1104"/>
            </a:xfrm>
          </p:grpSpPr>
          <p:sp>
            <p:nvSpPr>
              <p:cNvPr id="12369" name="AutoShape 47"/>
              <p:cNvSpPr>
                <a:spLocks noChangeArrowheads="1"/>
              </p:cNvSpPr>
              <p:nvPr/>
            </p:nvSpPr>
            <p:spPr bwMode="auto">
              <a:xfrm>
                <a:off x="3888" y="1536"/>
                <a:ext cx="1440" cy="1104"/>
              </a:xfrm>
              <a:prstGeom prst="triangle">
                <a:avLst>
                  <a:gd name="adj" fmla="val 50000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370" name="Line 48"/>
              <p:cNvSpPr>
                <a:spLocks noChangeShapeType="1"/>
              </p:cNvSpPr>
              <p:nvPr/>
            </p:nvSpPr>
            <p:spPr bwMode="auto">
              <a:xfrm>
                <a:off x="4224" y="2112"/>
                <a:ext cx="76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2361" name="Text Box 49"/>
            <p:cNvSpPr txBox="1">
              <a:spLocks noChangeArrowheads="1"/>
            </p:cNvSpPr>
            <p:nvPr/>
          </p:nvSpPr>
          <p:spPr bwMode="auto">
            <a:xfrm>
              <a:off x="2812" y="2801"/>
              <a:ext cx="1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C</a:t>
              </a:r>
            </a:p>
          </p:txBody>
        </p:sp>
        <p:sp>
          <p:nvSpPr>
            <p:cNvPr id="12362" name="Text Box 50"/>
            <p:cNvSpPr txBox="1">
              <a:spLocks noChangeArrowheads="1"/>
            </p:cNvSpPr>
            <p:nvPr/>
          </p:nvSpPr>
          <p:spPr bwMode="auto">
            <a:xfrm>
              <a:off x="2999" y="2807"/>
              <a:ext cx="1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H</a:t>
              </a:r>
            </a:p>
          </p:txBody>
        </p:sp>
        <p:sp>
          <p:nvSpPr>
            <p:cNvPr id="12363" name="Text Box 51"/>
            <p:cNvSpPr txBox="1">
              <a:spLocks noChangeArrowheads="1"/>
            </p:cNvSpPr>
            <p:nvPr/>
          </p:nvSpPr>
          <p:spPr bwMode="auto">
            <a:xfrm>
              <a:off x="2430" y="2664"/>
              <a:ext cx="1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O</a:t>
              </a:r>
            </a:p>
          </p:txBody>
        </p:sp>
        <p:grpSp>
          <p:nvGrpSpPr>
            <p:cNvPr id="12364" name="Group 52"/>
            <p:cNvGrpSpPr>
              <a:grpSpLocks/>
            </p:cNvGrpSpPr>
            <p:nvPr/>
          </p:nvGrpSpPr>
          <p:grpSpPr bwMode="auto">
            <a:xfrm>
              <a:off x="2304" y="2640"/>
              <a:ext cx="464" cy="326"/>
              <a:chOff x="3888" y="1536"/>
              <a:chExt cx="1440" cy="1104"/>
            </a:xfrm>
          </p:grpSpPr>
          <p:sp>
            <p:nvSpPr>
              <p:cNvPr id="12367" name="AutoShape 53"/>
              <p:cNvSpPr>
                <a:spLocks noChangeArrowheads="1"/>
              </p:cNvSpPr>
              <p:nvPr/>
            </p:nvSpPr>
            <p:spPr bwMode="auto">
              <a:xfrm>
                <a:off x="3888" y="1536"/>
                <a:ext cx="1440" cy="1104"/>
              </a:xfrm>
              <a:prstGeom prst="triangle">
                <a:avLst>
                  <a:gd name="adj" fmla="val 50000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368" name="Line 54"/>
              <p:cNvSpPr>
                <a:spLocks noChangeShapeType="1"/>
              </p:cNvSpPr>
              <p:nvPr/>
            </p:nvSpPr>
            <p:spPr bwMode="auto">
              <a:xfrm>
                <a:off x="4224" y="2112"/>
                <a:ext cx="76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2365" name="Text Box 55"/>
            <p:cNvSpPr txBox="1">
              <a:spLocks noChangeArrowheads="1"/>
            </p:cNvSpPr>
            <p:nvPr/>
          </p:nvSpPr>
          <p:spPr bwMode="auto">
            <a:xfrm>
              <a:off x="2348" y="2800"/>
              <a:ext cx="1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S</a:t>
              </a:r>
            </a:p>
          </p:txBody>
        </p:sp>
        <p:sp>
          <p:nvSpPr>
            <p:cNvPr id="12366" name="Text Box 56"/>
            <p:cNvSpPr txBox="1">
              <a:spLocks noChangeArrowheads="1"/>
            </p:cNvSpPr>
            <p:nvPr/>
          </p:nvSpPr>
          <p:spPr bwMode="auto">
            <a:xfrm>
              <a:off x="2530" y="2806"/>
              <a:ext cx="1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H</a:t>
              </a:r>
            </a:p>
          </p:txBody>
        </p:sp>
      </p:grpSp>
      <p:graphicFrame>
        <p:nvGraphicFramePr>
          <p:cNvPr id="15426" name="Object 66"/>
          <p:cNvGraphicFramePr>
            <a:graphicFrameLocks noChangeAspect="1"/>
          </p:cNvGraphicFramePr>
          <p:nvPr/>
        </p:nvGraphicFramePr>
        <p:xfrm>
          <a:off x="4800600" y="4495800"/>
          <a:ext cx="96520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Equation" r:id="rId3" imgW="685800" imgH="393700" progId="Equation.DSMT4">
                  <p:embed/>
                </p:oleObj>
              </mc:Choice>
              <mc:Fallback>
                <p:oleObj name="Equation" r:id="rId3" imgW="685800" imgH="393700" progId="Equation.DSMT4">
                  <p:embed/>
                  <p:pic>
                    <p:nvPicPr>
                      <p:cNvPr id="15426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4495800"/>
                        <a:ext cx="965200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27" name="Object 67"/>
          <p:cNvGraphicFramePr>
            <a:graphicFrameLocks noChangeAspect="1"/>
          </p:cNvGraphicFramePr>
          <p:nvPr/>
        </p:nvGraphicFramePr>
        <p:xfrm>
          <a:off x="7391400" y="4495800"/>
          <a:ext cx="1019175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Equation" r:id="rId5" imgW="723586" imgH="393529" progId="Equation.DSMT4">
                  <p:embed/>
                </p:oleObj>
              </mc:Choice>
              <mc:Fallback>
                <p:oleObj name="Equation" r:id="rId5" imgW="723586" imgH="393529" progId="Equation.DSMT4">
                  <p:embed/>
                  <p:pic>
                    <p:nvPicPr>
                      <p:cNvPr id="15427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4495800"/>
                        <a:ext cx="1019175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29" name="Text Box 69"/>
          <p:cNvSpPr txBox="1">
            <a:spLocks noChangeArrowheads="1"/>
          </p:cNvSpPr>
          <p:nvPr/>
        </p:nvSpPr>
        <p:spPr bwMode="auto">
          <a:xfrm>
            <a:off x="6477000" y="2895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15430" name="Text Box 70"/>
          <p:cNvSpPr txBox="1">
            <a:spLocks noChangeArrowheads="1"/>
          </p:cNvSpPr>
          <p:nvPr/>
        </p:nvSpPr>
        <p:spPr bwMode="auto">
          <a:xfrm>
            <a:off x="6553200" y="3657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5431" name="Text Box 71"/>
          <p:cNvSpPr txBox="1">
            <a:spLocks noChangeArrowheads="1"/>
          </p:cNvSpPr>
          <p:nvPr/>
        </p:nvSpPr>
        <p:spPr bwMode="auto">
          <a:xfrm>
            <a:off x="7620000" y="30480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15432" name="Line 72"/>
          <p:cNvSpPr>
            <a:spLocks noChangeShapeType="1"/>
          </p:cNvSpPr>
          <p:nvPr/>
        </p:nvSpPr>
        <p:spPr bwMode="auto">
          <a:xfrm>
            <a:off x="6019800" y="4800600"/>
            <a:ext cx="1295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33" name="Text Box 73"/>
          <p:cNvSpPr txBox="1">
            <a:spLocks noChangeArrowheads="1"/>
          </p:cNvSpPr>
          <p:nvPr/>
        </p:nvSpPr>
        <p:spPr bwMode="auto">
          <a:xfrm>
            <a:off x="4800600" y="3962400"/>
            <a:ext cx="3581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You were effectively told A and H in the question. IGNORE the negative for now…</a:t>
            </a:r>
          </a:p>
        </p:txBody>
      </p:sp>
      <p:sp>
        <p:nvSpPr>
          <p:cNvPr id="15435" name="Text Box 75"/>
          <p:cNvSpPr txBox="1">
            <a:spLocks noChangeArrowheads="1"/>
          </p:cNvSpPr>
          <p:nvPr/>
        </p:nvSpPr>
        <p:spPr bwMode="auto">
          <a:xfrm>
            <a:off x="4800600" y="5105400"/>
            <a:ext cx="3581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The other side should be worked out using Pythagoras’ Theorem…</a:t>
            </a:r>
          </a:p>
        </p:txBody>
      </p:sp>
      <p:sp>
        <p:nvSpPr>
          <p:cNvPr id="15436" name="Line 76"/>
          <p:cNvSpPr>
            <a:spLocks noChangeShapeType="1"/>
          </p:cNvSpPr>
          <p:nvPr/>
        </p:nvSpPr>
        <p:spPr bwMode="auto">
          <a:xfrm>
            <a:off x="533400" y="41148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39" name="Line 79"/>
          <p:cNvSpPr>
            <a:spLocks noChangeShapeType="1"/>
          </p:cNvSpPr>
          <p:nvPr/>
        </p:nvSpPr>
        <p:spPr bwMode="auto">
          <a:xfrm>
            <a:off x="533400" y="44196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45" name="Line 85"/>
          <p:cNvSpPr>
            <a:spLocks noChangeShapeType="1"/>
          </p:cNvSpPr>
          <p:nvPr/>
        </p:nvSpPr>
        <p:spPr bwMode="auto">
          <a:xfrm>
            <a:off x="1219200" y="4343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46" name="Line 86"/>
          <p:cNvSpPr>
            <a:spLocks noChangeShapeType="1"/>
          </p:cNvSpPr>
          <p:nvPr/>
        </p:nvSpPr>
        <p:spPr bwMode="auto">
          <a:xfrm>
            <a:off x="1905000" y="4343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47" name="Line 87"/>
          <p:cNvSpPr>
            <a:spLocks noChangeShapeType="1"/>
          </p:cNvSpPr>
          <p:nvPr/>
        </p:nvSpPr>
        <p:spPr bwMode="auto">
          <a:xfrm>
            <a:off x="2590800" y="4343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48" name="Line 88"/>
          <p:cNvSpPr>
            <a:spLocks noChangeShapeType="1"/>
          </p:cNvSpPr>
          <p:nvPr/>
        </p:nvSpPr>
        <p:spPr bwMode="auto">
          <a:xfrm>
            <a:off x="3276600" y="4343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1" name="Line 91"/>
          <p:cNvSpPr>
            <a:spLocks noChangeShapeType="1"/>
          </p:cNvSpPr>
          <p:nvPr/>
        </p:nvSpPr>
        <p:spPr bwMode="auto">
          <a:xfrm>
            <a:off x="533400" y="53340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2" name="Line 92"/>
          <p:cNvSpPr>
            <a:spLocks noChangeShapeType="1"/>
          </p:cNvSpPr>
          <p:nvPr/>
        </p:nvSpPr>
        <p:spPr bwMode="auto">
          <a:xfrm>
            <a:off x="1219200" y="5257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3" name="Line 93"/>
          <p:cNvSpPr>
            <a:spLocks noChangeShapeType="1"/>
          </p:cNvSpPr>
          <p:nvPr/>
        </p:nvSpPr>
        <p:spPr bwMode="auto">
          <a:xfrm>
            <a:off x="1905000" y="5257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4" name="Line 94"/>
          <p:cNvSpPr>
            <a:spLocks noChangeShapeType="1"/>
          </p:cNvSpPr>
          <p:nvPr/>
        </p:nvSpPr>
        <p:spPr bwMode="auto">
          <a:xfrm>
            <a:off x="2590800" y="5257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5" name="Line 95"/>
          <p:cNvSpPr>
            <a:spLocks noChangeShapeType="1"/>
          </p:cNvSpPr>
          <p:nvPr/>
        </p:nvSpPr>
        <p:spPr bwMode="auto">
          <a:xfrm>
            <a:off x="3276600" y="5257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8" name="Line 98"/>
          <p:cNvSpPr>
            <a:spLocks noChangeShapeType="1"/>
          </p:cNvSpPr>
          <p:nvPr/>
        </p:nvSpPr>
        <p:spPr bwMode="auto">
          <a:xfrm>
            <a:off x="533400" y="62484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9" name="Line 99"/>
          <p:cNvSpPr>
            <a:spLocks noChangeShapeType="1"/>
          </p:cNvSpPr>
          <p:nvPr/>
        </p:nvSpPr>
        <p:spPr bwMode="auto">
          <a:xfrm>
            <a:off x="1219200" y="6172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60" name="Line 100"/>
          <p:cNvSpPr>
            <a:spLocks noChangeShapeType="1"/>
          </p:cNvSpPr>
          <p:nvPr/>
        </p:nvSpPr>
        <p:spPr bwMode="auto">
          <a:xfrm>
            <a:off x="1905000" y="6172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61" name="Line 101"/>
          <p:cNvSpPr>
            <a:spLocks noChangeShapeType="1"/>
          </p:cNvSpPr>
          <p:nvPr/>
        </p:nvSpPr>
        <p:spPr bwMode="auto">
          <a:xfrm>
            <a:off x="2590800" y="6172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62" name="Line 102"/>
          <p:cNvSpPr>
            <a:spLocks noChangeShapeType="1"/>
          </p:cNvSpPr>
          <p:nvPr/>
        </p:nvSpPr>
        <p:spPr bwMode="auto">
          <a:xfrm>
            <a:off x="3276600" y="6172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68" name="Arc 108"/>
          <p:cNvSpPr>
            <a:spLocks/>
          </p:cNvSpPr>
          <p:nvPr/>
        </p:nvSpPr>
        <p:spPr bwMode="auto">
          <a:xfrm>
            <a:off x="533400" y="50292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69" name="Arc 109"/>
          <p:cNvSpPr>
            <a:spLocks/>
          </p:cNvSpPr>
          <p:nvPr/>
        </p:nvSpPr>
        <p:spPr bwMode="auto">
          <a:xfrm flipH="1" flipV="1">
            <a:off x="1220788" y="4724400"/>
            <a:ext cx="688975" cy="914400"/>
          </a:xfrm>
          <a:custGeom>
            <a:avLst/>
            <a:gdLst>
              <a:gd name="T0" fmla="*/ 0 w 16272"/>
              <a:gd name="T1" fmla="*/ 8975 h 21600"/>
              <a:gd name="T2" fmla="*/ 29171986 w 16272"/>
              <a:gd name="T3" fmla="*/ 12292076 h 21600"/>
              <a:gd name="T4" fmla="*/ 867697 w 16272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72" h="21600" fill="none" extrusionOk="0">
                <a:moveTo>
                  <a:pt x="0" y="5"/>
                </a:moveTo>
                <a:cubicBezTo>
                  <a:pt x="161" y="1"/>
                  <a:pt x="322" y="-1"/>
                  <a:pt x="484" y="0"/>
                </a:cubicBezTo>
                <a:cubicBezTo>
                  <a:pt x="6469" y="0"/>
                  <a:pt x="12187" y="2483"/>
                  <a:pt x="16272" y="6858"/>
                </a:cubicBezTo>
              </a:path>
              <a:path w="16272" h="21600" stroke="0" extrusionOk="0">
                <a:moveTo>
                  <a:pt x="0" y="5"/>
                </a:moveTo>
                <a:cubicBezTo>
                  <a:pt x="161" y="1"/>
                  <a:pt x="322" y="-1"/>
                  <a:pt x="484" y="0"/>
                </a:cubicBezTo>
                <a:cubicBezTo>
                  <a:pt x="6469" y="0"/>
                  <a:pt x="12187" y="2483"/>
                  <a:pt x="16272" y="6858"/>
                </a:cubicBezTo>
                <a:lnTo>
                  <a:pt x="484" y="21600"/>
                </a:lnTo>
                <a:lnTo>
                  <a:pt x="0" y="5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0" name="Arc 110"/>
          <p:cNvSpPr>
            <a:spLocks/>
          </p:cNvSpPr>
          <p:nvPr/>
        </p:nvSpPr>
        <p:spPr bwMode="auto">
          <a:xfrm flipH="1">
            <a:off x="2590800" y="50292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1" name="Arc 111"/>
          <p:cNvSpPr>
            <a:spLocks/>
          </p:cNvSpPr>
          <p:nvPr/>
        </p:nvSpPr>
        <p:spPr bwMode="auto">
          <a:xfrm flipV="1">
            <a:off x="1905000" y="47244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2" name="Arc 112"/>
          <p:cNvSpPr>
            <a:spLocks/>
          </p:cNvSpPr>
          <p:nvPr/>
        </p:nvSpPr>
        <p:spPr bwMode="auto">
          <a:xfrm>
            <a:off x="1219200" y="4114800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3" name="Arc 113"/>
          <p:cNvSpPr>
            <a:spLocks/>
          </p:cNvSpPr>
          <p:nvPr/>
        </p:nvSpPr>
        <p:spPr bwMode="auto">
          <a:xfrm flipH="1">
            <a:off x="534988" y="4114800"/>
            <a:ext cx="696912" cy="914400"/>
          </a:xfrm>
          <a:custGeom>
            <a:avLst/>
            <a:gdLst>
              <a:gd name="T0" fmla="*/ 0 w 16470"/>
              <a:gd name="T1" fmla="*/ 19727 h 21600"/>
              <a:gd name="T2" fmla="*/ 29489152 w 16470"/>
              <a:gd name="T3" fmla="*/ 12292076 h 21600"/>
              <a:gd name="T4" fmla="*/ 1221098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5" name="Arc 115"/>
          <p:cNvSpPr>
            <a:spLocks/>
          </p:cNvSpPr>
          <p:nvPr/>
        </p:nvSpPr>
        <p:spPr bwMode="auto">
          <a:xfrm flipH="1" flipV="1">
            <a:off x="1905000" y="3810000"/>
            <a:ext cx="687388" cy="914400"/>
          </a:xfrm>
          <a:custGeom>
            <a:avLst/>
            <a:gdLst>
              <a:gd name="T0" fmla="*/ 0 w 16234"/>
              <a:gd name="T1" fmla="*/ 8975 h 21600"/>
              <a:gd name="T2" fmla="*/ 29105720 w 16234"/>
              <a:gd name="T3" fmla="*/ 12292076 h 21600"/>
              <a:gd name="T4" fmla="*/ 799638 w 1623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6" name="Arc 116"/>
          <p:cNvSpPr>
            <a:spLocks/>
          </p:cNvSpPr>
          <p:nvPr/>
        </p:nvSpPr>
        <p:spPr bwMode="auto">
          <a:xfrm flipV="1">
            <a:off x="2590800" y="38100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7" name="Arc 117"/>
          <p:cNvSpPr>
            <a:spLocks/>
          </p:cNvSpPr>
          <p:nvPr/>
        </p:nvSpPr>
        <p:spPr bwMode="auto">
          <a:xfrm flipV="1">
            <a:off x="533400" y="53340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8" name="Arc 118"/>
          <p:cNvSpPr>
            <a:spLocks/>
          </p:cNvSpPr>
          <p:nvPr/>
        </p:nvSpPr>
        <p:spPr bwMode="auto">
          <a:xfrm flipV="1">
            <a:off x="1905000" y="53340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9" name="Arc 119"/>
          <p:cNvSpPr>
            <a:spLocks/>
          </p:cNvSpPr>
          <p:nvPr/>
        </p:nvSpPr>
        <p:spPr bwMode="auto">
          <a:xfrm flipH="1">
            <a:off x="1219200" y="62484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80" name="Arc 120"/>
          <p:cNvSpPr>
            <a:spLocks/>
          </p:cNvSpPr>
          <p:nvPr/>
        </p:nvSpPr>
        <p:spPr bwMode="auto">
          <a:xfrm flipH="1">
            <a:off x="2590800" y="62484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81" name="Text Box 121"/>
          <p:cNvSpPr txBox="1">
            <a:spLocks noChangeArrowheads="1"/>
          </p:cNvSpPr>
          <p:nvPr/>
        </p:nvSpPr>
        <p:spPr bwMode="auto">
          <a:xfrm>
            <a:off x="1027113" y="4484688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90</a:t>
            </a:r>
          </a:p>
        </p:txBody>
      </p:sp>
      <p:sp>
        <p:nvSpPr>
          <p:cNvPr id="15490" name="Line 130"/>
          <p:cNvSpPr>
            <a:spLocks noChangeShapeType="1"/>
          </p:cNvSpPr>
          <p:nvPr/>
        </p:nvSpPr>
        <p:spPr bwMode="auto">
          <a:xfrm>
            <a:off x="533400" y="59436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91" name="Line 131"/>
          <p:cNvSpPr>
            <a:spLocks noChangeShapeType="1"/>
          </p:cNvSpPr>
          <p:nvPr/>
        </p:nvSpPr>
        <p:spPr bwMode="auto">
          <a:xfrm>
            <a:off x="533400" y="5029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92" name="Text Box 132"/>
          <p:cNvSpPr txBox="1">
            <a:spLocks noChangeArrowheads="1"/>
          </p:cNvSpPr>
          <p:nvPr/>
        </p:nvSpPr>
        <p:spPr bwMode="auto">
          <a:xfrm>
            <a:off x="1676400" y="44958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180</a:t>
            </a:r>
          </a:p>
        </p:txBody>
      </p:sp>
      <p:sp>
        <p:nvSpPr>
          <p:cNvPr id="15493" name="Text Box 133"/>
          <p:cNvSpPr txBox="1">
            <a:spLocks noChangeArrowheads="1"/>
          </p:cNvSpPr>
          <p:nvPr/>
        </p:nvSpPr>
        <p:spPr bwMode="auto">
          <a:xfrm>
            <a:off x="2362200" y="44958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270</a:t>
            </a:r>
          </a:p>
        </p:txBody>
      </p:sp>
      <p:sp>
        <p:nvSpPr>
          <p:cNvPr id="15494" name="Text Box 134"/>
          <p:cNvSpPr txBox="1">
            <a:spLocks noChangeArrowheads="1"/>
          </p:cNvSpPr>
          <p:nvPr/>
        </p:nvSpPr>
        <p:spPr bwMode="auto">
          <a:xfrm>
            <a:off x="3048000" y="44958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360</a:t>
            </a:r>
          </a:p>
        </p:txBody>
      </p:sp>
      <p:sp>
        <p:nvSpPr>
          <p:cNvPr id="15495" name="Text Box 135"/>
          <p:cNvSpPr txBox="1">
            <a:spLocks noChangeArrowheads="1"/>
          </p:cNvSpPr>
          <p:nvPr/>
        </p:nvSpPr>
        <p:spPr bwMode="auto">
          <a:xfrm>
            <a:off x="3429000" y="42672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Sin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15496" name="Text Box 136"/>
          <p:cNvSpPr txBox="1">
            <a:spLocks noChangeArrowheads="1"/>
          </p:cNvSpPr>
          <p:nvPr/>
        </p:nvSpPr>
        <p:spPr bwMode="auto">
          <a:xfrm>
            <a:off x="3429000" y="51816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Cos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15497" name="Text Box 137"/>
          <p:cNvSpPr txBox="1">
            <a:spLocks noChangeArrowheads="1"/>
          </p:cNvSpPr>
          <p:nvPr/>
        </p:nvSpPr>
        <p:spPr bwMode="auto">
          <a:xfrm>
            <a:off x="3429000" y="60960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Tan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graphicFrame>
        <p:nvGraphicFramePr>
          <p:cNvPr id="15498" name="Object 138"/>
          <p:cNvGraphicFramePr>
            <a:graphicFrameLocks noChangeAspect="1"/>
          </p:cNvGraphicFramePr>
          <p:nvPr/>
        </p:nvGraphicFramePr>
        <p:xfrm>
          <a:off x="4800600" y="5638800"/>
          <a:ext cx="911225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Equation" r:id="rId7" imgW="647419" imgH="393529" progId="Equation.DSMT4">
                  <p:embed/>
                </p:oleObj>
              </mc:Choice>
              <mc:Fallback>
                <p:oleObj name="Equation" r:id="rId7" imgW="647419" imgH="393529" progId="Equation.DSMT4">
                  <p:embed/>
                  <p:pic>
                    <p:nvPicPr>
                      <p:cNvPr id="15498" name="Object 1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638800"/>
                        <a:ext cx="911225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99" name="Object 139"/>
          <p:cNvGraphicFramePr>
            <a:graphicFrameLocks noChangeAspect="1"/>
          </p:cNvGraphicFramePr>
          <p:nvPr/>
        </p:nvGraphicFramePr>
        <p:xfrm>
          <a:off x="6400800" y="5638800"/>
          <a:ext cx="822325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Equation" r:id="rId9" imgW="583947" imgH="393529" progId="Equation.DSMT4">
                  <p:embed/>
                </p:oleObj>
              </mc:Choice>
              <mc:Fallback>
                <p:oleObj name="Equation" r:id="rId9" imgW="583947" imgH="393529" progId="Equation.DSMT4">
                  <p:embed/>
                  <p:pic>
                    <p:nvPicPr>
                      <p:cNvPr id="15499" name="Object 1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5638800"/>
                        <a:ext cx="822325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00" name="Object 140"/>
          <p:cNvGraphicFramePr>
            <a:graphicFrameLocks noChangeAspect="1"/>
          </p:cNvGraphicFramePr>
          <p:nvPr/>
        </p:nvGraphicFramePr>
        <p:xfrm>
          <a:off x="7848600" y="5638800"/>
          <a:ext cx="96520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Equation" r:id="rId11" imgW="685800" imgH="393700" progId="Equation.DSMT4">
                  <p:embed/>
                </p:oleObj>
              </mc:Choice>
              <mc:Fallback>
                <p:oleObj name="Equation" r:id="rId11" imgW="685800" imgH="393700" progId="Equation.DSMT4">
                  <p:embed/>
                  <p:pic>
                    <p:nvPicPr>
                      <p:cNvPr id="15500" name="Object 1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5638800"/>
                        <a:ext cx="965200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501" name="Line 141"/>
          <p:cNvSpPr>
            <a:spLocks noChangeShapeType="1"/>
          </p:cNvSpPr>
          <p:nvPr/>
        </p:nvSpPr>
        <p:spPr bwMode="auto">
          <a:xfrm>
            <a:off x="5867400" y="5943600"/>
            <a:ext cx="457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502" name="Line 142"/>
          <p:cNvSpPr>
            <a:spLocks noChangeShapeType="1"/>
          </p:cNvSpPr>
          <p:nvPr/>
        </p:nvSpPr>
        <p:spPr bwMode="auto">
          <a:xfrm>
            <a:off x="7315200" y="5943600"/>
            <a:ext cx="457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503" name="Line 143"/>
          <p:cNvSpPr>
            <a:spLocks noChangeShapeType="1"/>
          </p:cNvSpPr>
          <p:nvPr/>
        </p:nvSpPr>
        <p:spPr bwMode="auto">
          <a:xfrm flipV="1">
            <a:off x="2590800" y="4038600"/>
            <a:ext cx="0" cy="25908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504" name="Line 144"/>
          <p:cNvSpPr>
            <a:spLocks noChangeShapeType="1"/>
          </p:cNvSpPr>
          <p:nvPr/>
        </p:nvSpPr>
        <p:spPr bwMode="auto">
          <a:xfrm flipV="1">
            <a:off x="1905000" y="4038600"/>
            <a:ext cx="0" cy="25908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505" name="Text Box 145"/>
          <p:cNvSpPr txBox="1">
            <a:spLocks noChangeArrowheads="1"/>
          </p:cNvSpPr>
          <p:nvPr/>
        </p:nvSpPr>
        <p:spPr bwMode="auto">
          <a:xfrm>
            <a:off x="5486400" y="6127750"/>
            <a:ext cx="12192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Put in the values from the Triangle</a:t>
            </a:r>
          </a:p>
        </p:txBody>
      </p:sp>
      <p:sp>
        <p:nvSpPr>
          <p:cNvPr id="15506" name="Text Box 146"/>
          <p:cNvSpPr txBox="1">
            <a:spLocks noChangeArrowheads="1"/>
          </p:cNvSpPr>
          <p:nvPr/>
        </p:nvSpPr>
        <p:spPr bwMode="auto">
          <a:xfrm>
            <a:off x="6934200" y="6127750"/>
            <a:ext cx="12954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Consider the region on the diagram</a:t>
            </a:r>
          </a:p>
        </p:txBody>
      </p:sp>
      <p:sp>
        <p:nvSpPr>
          <p:cNvPr id="15507" name="Text Box 147"/>
          <p:cNvSpPr txBox="1">
            <a:spLocks noChangeArrowheads="1"/>
          </p:cNvSpPr>
          <p:nvPr/>
        </p:nvSpPr>
        <p:spPr bwMode="auto">
          <a:xfrm>
            <a:off x="4648200" y="2743200"/>
            <a:ext cx="1295400" cy="739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Draw a Right Angled Triangle</a:t>
            </a:r>
          </a:p>
        </p:txBody>
      </p:sp>
      <p:sp>
        <p:nvSpPr>
          <p:cNvPr id="15508" name="Rectangle 148"/>
          <p:cNvSpPr>
            <a:spLocks noChangeArrowheads="1"/>
          </p:cNvSpPr>
          <p:nvPr/>
        </p:nvSpPr>
        <p:spPr bwMode="auto">
          <a:xfrm>
            <a:off x="6019800" y="2133600"/>
            <a:ext cx="2438400" cy="304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93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4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blipFill>
                <a:blip r:embed="rId13"/>
                <a:stretch>
                  <a:fillRect l="-2198" r="-1099" b="-845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5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blipFill>
                <a:blip r:embed="rId14"/>
                <a:stretch>
                  <a:fillRect l="-1846" r="-1538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3785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5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5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5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5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5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5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5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5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5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5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5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5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5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5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5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5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15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5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5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5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5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5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5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15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5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5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5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15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15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5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15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15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15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15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15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15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15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15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15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15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15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29" grpId="0"/>
      <p:bldP spid="15430" grpId="0"/>
      <p:bldP spid="15431" grpId="0"/>
      <p:bldP spid="15432" grpId="0" animBg="1"/>
      <p:bldP spid="15436" grpId="0" animBg="1"/>
      <p:bldP spid="15439" grpId="0" animBg="1"/>
      <p:bldP spid="15445" grpId="0" animBg="1"/>
      <p:bldP spid="15446" grpId="0" animBg="1"/>
      <p:bldP spid="15447" grpId="0" animBg="1"/>
      <p:bldP spid="15448" grpId="0" animBg="1"/>
      <p:bldP spid="15451" grpId="0" animBg="1"/>
      <p:bldP spid="15452" grpId="0" animBg="1"/>
      <p:bldP spid="15453" grpId="0" animBg="1"/>
      <p:bldP spid="15454" grpId="0" animBg="1"/>
      <p:bldP spid="15455" grpId="0" animBg="1"/>
      <p:bldP spid="15458" grpId="0" animBg="1"/>
      <p:bldP spid="15459" grpId="0" animBg="1"/>
      <p:bldP spid="15460" grpId="0" animBg="1"/>
      <p:bldP spid="15461" grpId="0" animBg="1"/>
      <p:bldP spid="15462" grpId="0" animBg="1"/>
      <p:bldP spid="15468" grpId="0" animBg="1"/>
      <p:bldP spid="15469" grpId="0" animBg="1"/>
      <p:bldP spid="15470" grpId="0" animBg="1"/>
      <p:bldP spid="15471" grpId="0" animBg="1"/>
      <p:bldP spid="15472" grpId="0" animBg="1"/>
      <p:bldP spid="15473" grpId="0" animBg="1"/>
      <p:bldP spid="15475" grpId="0" animBg="1"/>
      <p:bldP spid="15476" grpId="0" animBg="1"/>
      <p:bldP spid="15477" grpId="0" animBg="1"/>
      <p:bldP spid="15478" grpId="0" animBg="1"/>
      <p:bldP spid="15479" grpId="0" animBg="1"/>
      <p:bldP spid="15480" grpId="0" animBg="1"/>
      <p:bldP spid="15481" grpId="0"/>
      <p:bldP spid="15490" grpId="0" animBg="1"/>
      <p:bldP spid="15491" grpId="0" animBg="1"/>
      <p:bldP spid="15492" grpId="0"/>
      <p:bldP spid="15493" grpId="0"/>
      <p:bldP spid="15494" grpId="0"/>
      <p:bldP spid="15495" grpId="0"/>
      <p:bldP spid="15496" grpId="0"/>
      <p:bldP spid="15497" grpId="0"/>
      <p:bldP spid="15501" grpId="0" animBg="1"/>
      <p:bldP spid="15502" grpId="0" animBg="1"/>
      <p:bldP spid="15503" grpId="0" animBg="1"/>
      <p:bldP spid="15504" grpId="0" animBg="1"/>
      <p:bldP spid="15505" grpId="0"/>
      <p:bldP spid="15506" grpId="0"/>
      <p:bldP spid="15507" grpId="0" animBg="1"/>
      <p:bldP spid="1550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 Box 121"/>
          <p:cNvSpPr txBox="1">
            <a:spLocks noChangeArrowheads="1"/>
          </p:cNvSpPr>
          <p:nvPr/>
        </p:nvSpPr>
        <p:spPr bwMode="auto">
          <a:xfrm>
            <a:off x="1027113" y="4484688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90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441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sz="1400" b="1" u="sng" dirty="0">
                <a:latin typeface="Comic Sans MS" pitchFamily="66" charset="0"/>
              </a:rPr>
              <a:t>You need to be able to use the Trigonometrical identities</a:t>
            </a: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You also need to be able to work out exact values of Sin</a:t>
            </a:r>
            <a:r>
              <a:rPr lang="el-GR" altLang="en-US" sz="1400" dirty="0">
                <a:latin typeface="Comic Sans MS" pitchFamily="66" charset="0"/>
              </a:rPr>
              <a:t>θ</a:t>
            </a:r>
            <a:r>
              <a:rPr lang="en-GB" altLang="en-US" sz="1400" dirty="0">
                <a:latin typeface="Comic Sans MS" pitchFamily="66" charset="0"/>
              </a:rPr>
              <a:t>, Cos</a:t>
            </a:r>
            <a:r>
              <a:rPr lang="el-GR" altLang="en-US" sz="1400" dirty="0">
                <a:latin typeface="Comic Sans MS" pitchFamily="66" charset="0"/>
              </a:rPr>
              <a:t>θ</a:t>
            </a:r>
            <a:r>
              <a:rPr lang="en-GB" altLang="en-US" sz="1400" dirty="0">
                <a:latin typeface="Comic Sans MS" pitchFamily="66" charset="0"/>
              </a:rPr>
              <a:t> or Tan</a:t>
            </a:r>
            <a:r>
              <a:rPr lang="el-GR" altLang="en-US" sz="1400" dirty="0">
                <a:latin typeface="Comic Sans MS" pitchFamily="66" charset="0"/>
              </a:rPr>
              <a:t>θ</a:t>
            </a:r>
            <a:r>
              <a:rPr lang="en-GB" altLang="en-US" sz="1400" dirty="0">
                <a:latin typeface="Comic Sans MS" pitchFamily="66" charset="0"/>
              </a:rPr>
              <a:t>, having been given one of the others.</a:t>
            </a:r>
          </a:p>
          <a:p>
            <a:pPr marL="0" indent="0" algn="ctr" eaLnBrk="1" hangingPunct="1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You will also need to use whether </a:t>
            </a:r>
            <a:r>
              <a:rPr lang="el-GR" altLang="en-US" sz="1400" dirty="0">
                <a:latin typeface="Comic Sans MS" pitchFamily="66" charset="0"/>
              </a:rPr>
              <a:t>θ</a:t>
            </a:r>
            <a:r>
              <a:rPr lang="en-GB" altLang="en-US" sz="1400" dirty="0">
                <a:latin typeface="Comic Sans MS" pitchFamily="66" charset="0"/>
              </a:rPr>
              <a:t> is Acute, Obtuse, or Reflex…</a:t>
            </a:r>
            <a:endParaRPr lang="el-GR" altLang="en-US" sz="1400" dirty="0">
              <a:latin typeface="Comic Sans MS" pitchFamily="66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4935538" y="1816100"/>
            <a:ext cx="3581400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 dirty="0">
                <a:latin typeface="Comic Sans MS" pitchFamily="66" charset="0"/>
              </a:rPr>
              <a:t>Example Question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latin typeface="Comic Sans MS" pitchFamily="66" charset="0"/>
              </a:rPr>
              <a:t>Given that Sin</a:t>
            </a:r>
            <a:r>
              <a:rPr lang="el-GR" altLang="en-US" sz="1400" dirty="0">
                <a:latin typeface="Comic Sans MS" pitchFamily="66" charset="0"/>
              </a:rPr>
              <a:t>θ</a:t>
            </a:r>
            <a:r>
              <a:rPr lang="en-GB" altLang="en-US" sz="1400" dirty="0">
                <a:latin typeface="Comic Sans MS" pitchFamily="66" charset="0"/>
              </a:rPr>
              <a:t> is </a:t>
            </a:r>
            <a:r>
              <a:rPr lang="en-GB" altLang="en-US" sz="1400" baseline="30000" dirty="0">
                <a:latin typeface="Comic Sans MS" pitchFamily="66" charset="0"/>
              </a:rPr>
              <a:t>2</a:t>
            </a:r>
            <a:r>
              <a:rPr lang="en-GB" altLang="en-US" sz="1400" dirty="0">
                <a:latin typeface="Comic Sans MS" pitchFamily="66" charset="0"/>
              </a:rPr>
              <a:t>/</a:t>
            </a:r>
            <a:r>
              <a:rPr lang="en-GB" altLang="en-US" sz="1400" baseline="-25000" dirty="0">
                <a:latin typeface="Comic Sans MS" pitchFamily="66" charset="0"/>
              </a:rPr>
              <a:t>5</a:t>
            </a:r>
            <a:r>
              <a:rPr lang="en-GB" altLang="en-US" sz="1400" dirty="0">
                <a:latin typeface="Comic Sans MS" pitchFamily="66" charset="0"/>
              </a:rPr>
              <a:t> and </a:t>
            </a:r>
            <a:r>
              <a:rPr lang="el-GR" altLang="en-US" sz="1400" dirty="0">
                <a:latin typeface="Comic Sans MS" pitchFamily="66" charset="0"/>
              </a:rPr>
              <a:t>θ</a:t>
            </a:r>
            <a:r>
              <a:rPr lang="en-GB" altLang="en-US" sz="1400" dirty="0">
                <a:latin typeface="Comic Sans MS" pitchFamily="66" charset="0"/>
              </a:rPr>
              <a:t> is obtuse, find the value of Cos</a:t>
            </a:r>
            <a:r>
              <a:rPr lang="el-GR" altLang="en-US" sz="1400" dirty="0">
                <a:latin typeface="Comic Sans MS" pitchFamily="66" charset="0"/>
              </a:rPr>
              <a:t>θ</a:t>
            </a:r>
          </a:p>
        </p:txBody>
      </p:sp>
      <p:grpSp>
        <p:nvGrpSpPr>
          <p:cNvPr id="18438" name="Group 6"/>
          <p:cNvGrpSpPr>
            <a:grpSpLocks/>
          </p:cNvGrpSpPr>
          <p:nvPr/>
        </p:nvGrpSpPr>
        <p:grpSpPr bwMode="auto">
          <a:xfrm>
            <a:off x="5334000" y="2819400"/>
            <a:ext cx="2286000" cy="914400"/>
            <a:chOff x="3360" y="1680"/>
            <a:chExt cx="1440" cy="576"/>
          </a:xfrm>
        </p:grpSpPr>
        <p:grpSp>
          <p:nvGrpSpPr>
            <p:cNvPr id="14421" name="Group 7"/>
            <p:cNvGrpSpPr>
              <a:grpSpLocks/>
            </p:cNvGrpSpPr>
            <p:nvPr/>
          </p:nvGrpSpPr>
          <p:grpSpPr bwMode="auto">
            <a:xfrm>
              <a:off x="3360" y="1680"/>
              <a:ext cx="1440" cy="576"/>
              <a:chOff x="3312" y="1056"/>
              <a:chExt cx="1680" cy="699"/>
            </a:xfrm>
          </p:grpSpPr>
          <p:grpSp>
            <p:nvGrpSpPr>
              <p:cNvPr id="14423" name="Group 8"/>
              <p:cNvGrpSpPr>
                <a:grpSpLocks/>
              </p:cNvGrpSpPr>
              <p:nvPr/>
            </p:nvGrpSpPr>
            <p:grpSpPr bwMode="auto">
              <a:xfrm>
                <a:off x="3648" y="1056"/>
                <a:ext cx="1344" cy="656"/>
                <a:chOff x="3552" y="1056"/>
                <a:chExt cx="1344" cy="656"/>
              </a:xfrm>
            </p:grpSpPr>
            <p:sp>
              <p:nvSpPr>
                <p:cNvPr id="14425" name="AutoShape 9"/>
                <p:cNvSpPr>
                  <a:spLocks noChangeArrowheads="1"/>
                </p:cNvSpPr>
                <p:nvPr/>
              </p:nvSpPr>
              <p:spPr bwMode="auto">
                <a:xfrm flipH="1">
                  <a:off x="3552" y="1056"/>
                  <a:ext cx="1344" cy="656"/>
                </a:xfrm>
                <a:prstGeom prst="rtTriangl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426" name="Rectangle 10"/>
                <p:cNvSpPr>
                  <a:spLocks noChangeArrowheads="1"/>
                </p:cNvSpPr>
                <p:nvPr/>
              </p:nvSpPr>
              <p:spPr bwMode="auto">
                <a:xfrm>
                  <a:off x="4800" y="1610"/>
                  <a:ext cx="96" cy="9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14424" name="Arc 11"/>
              <p:cNvSpPr>
                <a:spLocks/>
              </p:cNvSpPr>
              <p:nvPr/>
            </p:nvSpPr>
            <p:spPr bwMode="auto">
              <a:xfrm>
                <a:off x="3312" y="1612"/>
                <a:ext cx="575" cy="143"/>
              </a:xfrm>
              <a:custGeom>
                <a:avLst/>
                <a:gdLst>
                  <a:gd name="T0" fmla="*/ 15 w 21549"/>
                  <a:gd name="T1" fmla="*/ 0 h 5352"/>
                  <a:gd name="T2" fmla="*/ 15 w 21549"/>
                  <a:gd name="T3" fmla="*/ 3 h 5352"/>
                  <a:gd name="T4" fmla="*/ 0 w 21549"/>
                  <a:gd name="T5" fmla="*/ 4 h 535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549" h="5352" fill="none" extrusionOk="0">
                    <a:moveTo>
                      <a:pt x="20926" y="-1"/>
                    </a:moveTo>
                    <a:cubicBezTo>
                      <a:pt x="21250" y="1268"/>
                      <a:pt x="21459" y="2563"/>
                      <a:pt x="21549" y="3868"/>
                    </a:cubicBezTo>
                  </a:path>
                  <a:path w="21549" h="5352" stroke="0" extrusionOk="0">
                    <a:moveTo>
                      <a:pt x="20926" y="-1"/>
                    </a:moveTo>
                    <a:cubicBezTo>
                      <a:pt x="21250" y="1268"/>
                      <a:pt x="21459" y="2563"/>
                      <a:pt x="21549" y="3868"/>
                    </a:cubicBezTo>
                    <a:lnTo>
                      <a:pt x="0" y="5352"/>
                    </a:lnTo>
                    <a:lnTo>
                      <a:pt x="20926" y="-1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4422" name="Text Box 12"/>
            <p:cNvSpPr txBox="1">
              <a:spLocks noChangeArrowheads="1"/>
            </p:cNvSpPr>
            <p:nvPr/>
          </p:nvSpPr>
          <p:spPr bwMode="auto">
            <a:xfrm>
              <a:off x="3840" y="2064"/>
              <a:ext cx="20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altLang="en-US" sz="1400"/>
                <a:t>θ</a:t>
              </a:r>
            </a:p>
          </p:txBody>
        </p:sp>
      </p:grpSp>
      <p:grpSp>
        <p:nvGrpSpPr>
          <p:cNvPr id="14344" name="Group 13"/>
          <p:cNvGrpSpPr>
            <a:grpSpLocks/>
          </p:cNvGrpSpPr>
          <p:nvPr/>
        </p:nvGrpSpPr>
        <p:grpSpPr bwMode="auto">
          <a:xfrm>
            <a:off x="5640388" y="1166813"/>
            <a:ext cx="2209800" cy="569912"/>
            <a:chOff x="2304" y="2640"/>
            <a:chExt cx="1392" cy="359"/>
          </a:xfrm>
        </p:grpSpPr>
        <p:sp>
          <p:nvSpPr>
            <p:cNvPr id="14403" name="Text Box 14"/>
            <p:cNvSpPr txBox="1">
              <a:spLocks noChangeArrowheads="1"/>
            </p:cNvSpPr>
            <p:nvPr/>
          </p:nvSpPr>
          <p:spPr bwMode="auto">
            <a:xfrm>
              <a:off x="3363" y="2659"/>
              <a:ext cx="1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O</a:t>
              </a:r>
            </a:p>
          </p:txBody>
        </p:sp>
        <p:grpSp>
          <p:nvGrpSpPr>
            <p:cNvPr id="14404" name="Group 15"/>
            <p:cNvGrpSpPr>
              <a:grpSpLocks/>
            </p:cNvGrpSpPr>
            <p:nvPr/>
          </p:nvGrpSpPr>
          <p:grpSpPr bwMode="auto">
            <a:xfrm>
              <a:off x="3232" y="2640"/>
              <a:ext cx="464" cy="326"/>
              <a:chOff x="3888" y="1536"/>
              <a:chExt cx="1440" cy="1104"/>
            </a:xfrm>
          </p:grpSpPr>
          <p:sp>
            <p:nvSpPr>
              <p:cNvPr id="14419" name="AutoShape 16"/>
              <p:cNvSpPr>
                <a:spLocks noChangeArrowheads="1"/>
              </p:cNvSpPr>
              <p:nvPr/>
            </p:nvSpPr>
            <p:spPr bwMode="auto">
              <a:xfrm>
                <a:off x="3888" y="1536"/>
                <a:ext cx="1440" cy="1104"/>
              </a:xfrm>
              <a:prstGeom prst="triangle">
                <a:avLst>
                  <a:gd name="adj" fmla="val 50000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420" name="Line 17"/>
              <p:cNvSpPr>
                <a:spLocks noChangeShapeType="1"/>
              </p:cNvSpPr>
              <p:nvPr/>
            </p:nvSpPr>
            <p:spPr bwMode="auto">
              <a:xfrm>
                <a:off x="4224" y="2112"/>
                <a:ext cx="76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4405" name="Text Box 18"/>
            <p:cNvSpPr txBox="1">
              <a:spLocks noChangeArrowheads="1"/>
            </p:cNvSpPr>
            <p:nvPr/>
          </p:nvSpPr>
          <p:spPr bwMode="auto">
            <a:xfrm>
              <a:off x="3282" y="2806"/>
              <a:ext cx="1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T</a:t>
              </a:r>
            </a:p>
          </p:txBody>
        </p:sp>
        <p:sp>
          <p:nvSpPr>
            <p:cNvPr id="14406" name="Text Box 19"/>
            <p:cNvSpPr txBox="1">
              <a:spLocks noChangeArrowheads="1"/>
            </p:cNvSpPr>
            <p:nvPr/>
          </p:nvSpPr>
          <p:spPr bwMode="auto">
            <a:xfrm>
              <a:off x="3469" y="2806"/>
              <a:ext cx="1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A</a:t>
              </a:r>
            </a:p>
          </p:txBody>
        </p:sp>
        <p:sp>
          <p:nvSpPr>
            <p:cNvPr id="14407" name="Text Box 20"/>
            <p:cNvSpPr txBox="1">
              <a:spLocks noChangeArrowheads="1"/>
            </p:cNvSpPr>
            <p:nvPr/>
          </p:nvSpPr>
          <p:spPr bwMode="auto">
            <a:xfrm>
              <a:off x="2905" y="2658"/>
              <a:ext cx="1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A</a:t>
              </a:r>
            </a:p>
          </p:txBody>
        </p:sp>
        <p:grpSp>
          <p:nvGrpSpPr>
            <p:cNvPr id="14408" name="Group 21"/>
            <p:cNvGrpSpPr>
              <a:grpSpLocks/>
            </p:cNvGrpSpPr>
            <p:nvPr/>
          </p:nvGrpSpPr>
          <p:grpSpPr bwMode="auto">
            <a:xfrm>
              <a:off x="2768" y="2640"/>
              <a:ext cx="464" cy="326"/>
              <a:chOff x="3888" y="1536"/>
              <a:chExt cx="1440" cy="1104"/>
            </a:xfrm>
          </p:grpSpPr>
          <p:sp>
            <p:nvSpPr>
              <p:cNvPr id="14417" name="AutoShape 22"/>
              <p:cNvSpPr>
                <a:spLocks noChangeArrowheads="1"/>
              </p:cNvSpPr>
              <p:nvPr/>
            </p:nvSpPr>
            <p:spPr bwMode="auto">
              <a:xfrm>
                <a:off x="3888" y="1536"/>
                <a:ext cx="1440" cy="1104"/>
              </a:xfrm>
              <a:prstGeom prst="triangle">
                <a:avLst>
                  <a:gd name="adj" fmla="val 50000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418" name="Line 23"/>
              <p:cNvSpPr>
                <a:spLocks noChangeShapeType="1"/>
              </p:cNvSpPr>
              <p:nvPr/>
            </p:nvSpPr>
            <p:spPr bwMode="auto">
              <a:xfrm>
                <a:off x="4224" y="2112"/>
                <a:ext cx="76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4409" name="Text Box 24"/>
            <p:cNvSpPr txBox="1">
              <a:spLocks noChangeArrowheads="1"/>
            </p:cNvSpPr>
            <p:nvPr/>
          </p:nvSpPr>
          <p:spPr bwMode="auto">
            <a:xfrm>
              <a:off x="2812" y="2801"/>
              <a:ext cx="1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C</a:t>
              </a:r>
            </a:p>
          </p:txBody>
        </p:sp>
        <p:sp>
          <p:nvSpPr>
            <p:cNvPr id="14410" name="Text Box 25"/>
            <p:cNvSpPr txBox="1">
              <a:spLocks noChangeArrowheads="1"/>
            </p:cNvSpPr>
            <p:nvPr/>
          </p:nvSpPr>
          <p:spPr bwMode="auto">
            <a:xfrm>
              <a:off x="2999" y="2807"/>
              <a:ext cx="1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H</a:t>
              </a:r>
            </a:p>
          </p:txBody>
        </p:sp>
        <p:sp>
          <p:nvSpPr>
            <p:cNvPr id="14411" name="Text Box 26"/>
            <p:cNvSpPr txBox="1">
              <a:spLocks noChangeArrowheads="1"/>
            </p:cNvSpPr>
            <p:nvPr/>
          </p:nvSpPr>
          <p:spPr bwMode="auto">
            <a:xfrm>
              <a:off x="2430" y="2664"/>
              <a:ext cx="1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O</a:t>
              </a:r>
            </a:p>
          </p:txBody>
        </p:sp>
        <p:grpSp>
          <p:nvGrpSpPr>
            <p:cNvPr id="14412" name="Group 27"/>
            <p:cNvGrpSpPr>
              <a:grpSpLocks/>
            </p:cNvGrpSpPr>
            <p:nvPr/>
          </p:nvGrpSpPr>
          <p:grpSpPr bwMode="auto">
            <a:xfrm>
              <a:off x="2304" y="2640"/>
              <a:ext cx="464" cy="326"/>
              <a:chOff x="3888" y="1536"/>
              <a:chExt cx="1440" cy="1104"/>
            </a:xfrm>
          </p:grpSpPr>
          <p:sp>
            <p:nvSpPr>
              <p:cNvPr id="14415" name="AutoShape 28"/>
              <p:cNvSpPr>
                <a:spLocks noChangeArrowheads="1"/>
              </p:cNvSpPr>
              <p:nvPr/>
            </p:nvSpPr>
            <p:spPr bwMode="auto">
              <a:xfrm>
                <a:off x="3888" y="1536"/>
                <a:ext cx="1440" cy="1104"/>
              </a:xfrm>
              <a:prstGeom prst="triangle">
                <a:avLst>
                  <a:gd name="adj" fmla="val 50000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416" name="Line 29"/>
              <p:cNvSpPr>
                <a:spLocks noChangeShapeType="1"/>
              </p:cNvSpPr>
              <p:nvPr/>
            </p:nvSpPr>
            <p:spPr bwMode="auto">
              <a:xfrm>
                <a:off x="4224" y="2112"/>
                <a:ext cx="76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4413" name="Text Box 30"/>
            <p:cNvSpPr txBox="1">
              <a:spLocks noChangeArrowheads="1"/>
            </p:cNvSpPr>
            <p:nvPr/>
          </p:nvSpPr>
          <p:spPr bwMode="auto">
            <a:xfrm>
              <a:off x="2348" y="2800"/>
              <a:ext cx="1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S</a:t>
              </a:r>
            </a:p>
          </p:txBody>
        </p:sp>
        <p:sp>
          <p:nvSpPr>
            <p:cNvPr id="14414" name="Text Box 31"/>
            <p:cNvSpPr txBox="1">
              <a:spLocks noChangeArrowheads="1"/>
            </p:cNvSpPr>
            <p:nvPr/>
          </p:nvSpPr>
          <p:spPr bwMode="auto">
            <a:xfrm>
              <a:off x="2530" y="2806"/>
              <a:ext cx="1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H</a:t>
              </a:r>
            </a:p>
          </p:txBody>
        </p:sp>
      </p:grpSp>
      <p:graphicFrame>
        <p:nvGraphicFramePr>
          <p:cNvPr id="18464" name="Object 32"/>
          <p:cNvGraphicFramePr>
            <a:graphicFrameLocks noChangeAspect="1"/>
          </p:cNvGraphicFramePr>
          <p:nvPr/>
        </p:nvGraphicFramePr>
        <p:xfrm>
          <a:off x="4827588" y="4495800"/>
          <a:ext cx="911225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Equation" r:id="rId3" imgW="647419" imgH="393529" progId="Equation.DSMT4">
                  <p:embed/>
                </p:oleObj>
              </mc:Choice>
              <mc:Fallback>
                <p:oleObj name="Equation" r:id="rId3" imgW="647419" imgH="393529" progId="Equation.DSMT4">
                  <p:embed/>
                  <p:pic>
                    <p:nvPicPr>
                      <p:cNvPr id="18464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7588" y="4495800"/>
                        <a:ext cx="911225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65" name="Object 33"/>
          <p:cNvGraphicFramePr>
            <a:graphicFrameLocks noChangeAspect="1"/>
          </p:cNvGraphicFramePr>
          <p:nvPr/>
        </p:nvGraphicFramePr>
        <p:xfrm>
          <a:off x="7488238" y="4495800"/>
          <a:ext cx="823912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Equation" r:id="rId5" imgW="583947" imgH="393529" progId="Equation.DSMT4">
                  <p:embed/>
                </p:oleObj>
              </mc:Choice>
              <mc:Fallback>
                <p:oleObj name="Equation" r:id="rId5" imgW="583947" imgH="393529" progId="Equation.DSMT4">
                  <p:embed/>
                  <p:pic>
                    <p:nvPicPr>
                      <p:cNvPr id="18465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8238" y="4495800"/>
                        <a:ext cx="823912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66" name="Text Box 34"/>
          <p:cNvSpPr txBox="1">
            <a:spLocks noChangeArrowheads="1"/>
          </p:cNvSpPr>
          <p:nvPr/>
        </p:nvSpPr>
        <p:spPr bwMode="auto">
          <a:xfrm>
            <a:off x="6477000" y="2895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18467" name="Text Box 35"/>
          <p:cNvSpPr txBox="1">
            <a:spLocks noChangeArrowheads="1"/>
          </p:cNvSpPr>
          <p:nvPr/>
        </p:nvSpPr>
        <p:spPr bwMode="auto">
          <a:xfrm>
            <a:off x="7620000" y="3124200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8468" name="Text Box 36"/>
          <p:cNvSpPr txBox="1">
            <a:spLocks noChangeArrowheads="1"/>
          </p:cNvSpPr>
          <p:nvPr/>
        </p:nvSpPr>
        <p:spPr bwMode="auto">
          <a:xfrm>
            <a:off x="6553200" y="36576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√21</a:t>
            </a:r>
          </a:p>
        </p:txBody>
      </p:sp>
      <p:sp>
        <p:nvSpPr>
          <p:cNvPr id="18469" name="Line 37"/>
          <p:cNvSpPr>
            <a:spLocks noChangeShapeType="1"/>
          </p:cNvSpPr>
          <p:nvPr/>
        </p:nvSpPr>
        <p:spPr bwMode="auto">
          <a:xfrm>
            <a:off x="6019800" y="4800600"/>
            <a:ext cx="1295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70" name="Text Box 38"/>
          <p:cNvSpPr txBox="1">
            <a:spLocks noChangeArrowheads="1"/>
          </p:cNvSpPr>
          <p:nvPr/>
        </p:nvSpPr>
        <p:spPr bwMode="auto">
          <a:xfrm>
            <a:off x="4800600" y="3962400"/>
            <a:ext cx="3581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You were effectively told O and H in the question.</a:t>
            </a:r>
          </a:p>
        </p:txBody>
      </p:sp>
      <p:sp>
        <p:nvSpPr>
          <p:cNvPr id="18471" name="Text Box 39"/>
          <p:cNvSpPr txBox="1">
            <a:spLocks noChangeArrowheads="1"/>
          </p:cNvSpPr>
          <p:nvPr/>
        </p:nvSpPr>
        <p:spPr bwMode="auto">
          <a:xfrm>
            <a:off x="4800600" y="5105400"/>
            <a:ext cx="3581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The other side should be worked out using Pythagoras’ Theorem…</a:t>
            </a:r>
          </a:p>
        </p:txBody>
      </p:sp>
      <p:sp>
        <p:nvSpPr>
          <p:cNvPr id="18473" name="Line 41"/>
          <p:cNvSpPr>
            <a:spLocks noChangeShapeType="1"/>
          </p:cNvSpPr>
          <p:nvPr/>
        </p:nvSpPr>
        <p:spPr bwMode="auto">
          <a:xfrm>
            <a:off x="533400" y="44196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74" name="Line 42"/>
          <p:cNvSpPr>
            <a:spLocks noChangeShapeType="1"/>
          </p:cNvSpPr>
          <p:nvPr/>
        </p:nvSpPr>
        <p:spPr bwMode="auto">
          <a:xfrm>
            <a:off x="1219200" y="4343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75" name="Line 43"/>
          <p:cNvSpPr>
            <a:spLocks noChangeShapeType="1"/>
          </p:cNvSpPr>
          <p:nvPr/>
        </p:nvSpPr>
        <p:spPr bwMode="auto">
          <a:xfrm>
            <a:off x="1905000" y="4343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76" name="Line 44"/>
          <p:cNvSpPr>
            <a:spLocks noChangeShapeType="1"/>
          </p:cNvSpPr>
          <p:nvPr/>
        </p:nvSpPr>
        <p:spPr bwMode="auto">
          <a:xfrm>
            <a:off x="2590800" y="4343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77" name="Line 45"/>
          <p:cNvSpPr>
            <a:spLocks noChangeShapeType="1"/>
          </p:cNvSpPr>
          <p:nvPr/>
        </p:nvSpPr>
        <p:spPr bwMode="auto">
          <a:xfrm>
            <a:off x="3276600" y="4343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78" name="Line 46"/>
          <p:cNvSpPr>
            <a:spLocks noChangeShapeType="1"/>
          </p:cNvSpPr>
          <p:nvPr/>
        </p:nvSpPr>
        <p:spPr bwMode="auto">
          <a:xfrm>
            <a:off x="533400" y="53340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79" name="Line 47"/>
          <p:cNvSpPr>
            <a:spLocks noChangeShapeType="1"/>
          </p:cNvSpPr>
          <p:nvPr/>
        </p:nvSpPr>
        <p:spPr bwMode="auto">
          <a:xfrm>
            <a:off x="1219200" y="5257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80" name="Line 48"/>
          <p:cNvSpPr>
            <a:spLocks noChangeShapeType="1"/>
          </p:cNvSpPr>
          <p:nvPr/>
        </p:nvSpPr>
        <p:spPr bwMode="auto">
          <a:xfrm>
            <a:off x="1905000" y="5257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81" name="Line 49"/>
          <p:cNvSpPr>
            <a:spLocks noChangeShapeType="1"/>
          </p:cNvSpPr>
          <p:nvPr/>
        </p:nvSpPr>
        <p:spPr bwMode="auto">
          <a:xfrm>
            <a:off x="2590800" y="5257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82" name="Line 50"/>
          <p:cNvSpPr>
            <a:spLocks noChangeShapeType="1"/>
          </p:cNvSpPr>
          <p:nvPr/>
        </p:nvSpPr>
        <p:spPr bwMode="auto">
          <a:xfrm>
            <a:off x="3276600" y="5257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83" name="Line 51"/>
          <p:cNvSpPr>
            <a:spLocks noChangeShapeType="1"/>
          </p:cNvSpPr>
          <p:nvPr/>
        </p:nvSpPr>
        <p:spPr bwMode="auto">
          <a:xfrm>
            <a:off x="533400" y="62484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84" name="Line 52"/>
          <p:cNvSpPr>
            <a:spLocks noChangeShapeType="1"/>
          </p:cNvSpPr>
          <p:nvPr/>
        </p:nvSpPr>
        <p:spPr bwMode="auto">
          <a:xfrm>
            <a:off x="1219200" y="6172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85" name="Line 53"/>
          <p:cNvSpPr>
            <a:spLocks noChangeShapeType="1"/>
          </p:cNvSpPr>
          <p:nvPr/>
        </p:nvSpPr>
        <p:spPr bwMode="auto">
          <a:xfrm>
            <a:off x="1905000" y="6172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86" name="Line 54"/>
          <p:cNvSpPr>
            <a:spLocks noChangeShapeType="1"/>
          </p:cNvSpPr>
          <p:nvPr/>
        </p:nvSpPr>
        <p:spPr bwMode="auto">
          <a:xfrm>
            <a:off x="2590800" y="6172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87" name="Line 55"/>
          <p:cNvSpPr>
            <a:spLocks noChangeShapeType="1"/>
          </p:cNvSpPr>
          <p:nvPr/>
        </p:nvSpPr>
        <p:spPr bwMode="auto">
          <a:xfrm>
            <a:off x="3276600" y="6172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88" name="Arc 56"/>
          <p:cNvSpPr>
            <a:spLocks/>
          </p:cNvSpPr>
          <p:nvPr/>
        </p:nvSpPr>
        <p:spPr bwMode="auto">
          <a:xfrm>
            <a:off x="533400" y="50292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89" name="Arc 57"/>
          <p:cNvSpPr>
            <a:spLocks/>
          </p:cNvSpPr>
          <p:nvPr/>
        </p:nvSpPr>
        <p:spPr bwMode="auto">
          <a:xfrm flipH="1" flipV="1">
            <a:off x="1220788" y="4724400"/>
            <a:ext cx="688975" cy="914400"/>
          </a:xfrm>
          <a:custGeom>
            <a:avLst/>
            <a:gdLst>
              <a:gd name="T0" fmla="*/ 0 w 16272"/>
              <a:gd name="T1" fmla="*/ 8975 h 21600"/>
              <a:gd name="T2" fmla="*/ 29171986 w 16272"/>
              <a:gd name="T3" fmla="*/ 12292076 h 21600"/>
              <a:gd name="T4" fmla="*/ 867697 w 16272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72" h="21600" fill="none" extrusionOk="0">
                <a:moveTo>
                  <a:pt x="0" y="5"/>
                </a:moveTo>
                <a:cubicBezTo>
                  <a:pt x="161" y="1"/>
                  <a:pt x="322" y="-1"/>
                  <a:pt x="484" y="0"/>
                </a:cubicBezTo>
                <a:cubicBezTo>
                  <a:pt x="6469" y="0"/>
                  <a:pt x="12187" y="2483"/>
                  <a:pt x="16272" y="6858"/>
                </a:cubicBezTo>
              </a:path>
              <a:path w="16272" h="21600" stroke="0" extrusionOk="0">
                <a:moveTo>
                  <a:pt x="0" y="5"/>
                </a:moveTo>
                <a:cubicBezTo>
                  <a:pt x="161" y="1"/>
                  <a:pt x="322" y="-1"/>
                  <a:pt x="484" y="0"/>
                </a:cubicBezTo>
                <a:cubicBezTo>
                  <a:pt x="6469" y="0"/>
                  <a:pt x="12187" y="2483"/>
                  <a:pt x="16272" y="6858"/>
                </a:cubicBezTo>
                <a:lnTo>
                  <a:pt x="484" y="21600"/>
                </a:lnTo>
                <a:lnTo>
                  <a:pt x="0" y="5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90" name="Arc 58"/>
          <p:cNvSpPr>
            <a:spLocks/>
          </p:cNvSpPr>
          <p:nvPr/>
        </p:nvSpPr>
        <p:spPr bwMode="auto">
          <a:xfrm flipH="1">
            <a:off x="2590800" y="50292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91" name="Arc 59"/>
          <p:cNvSpPr>
            <a:spLocks/>
          </p:cNvSpPr>
          <p:nvPr/>
        </p:nvSpPr>
        <p:spPr bwMode="auto">
          <a:xfrm flipV="1">
            <a:off x="1905000" y="47244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92" name="Arc 60"/>
          <p:cNvSpPr>
            <a:spLocks/>
          </p:cNvSpPr>
          <p:nvPr/>
        </p:nvSpPr>
        <p:spPr bwMode="auto">
          <a:xfrm>
            <a:off x="1219200" y="4114800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93" name="Arc 61"/>
          <p:cNvSpPr>
            <a:spLocks/>
          </p:cNvSpPr>
          <p:nvPr/>
        </p:nvSpPr>
        <p:spPr bwMode="auto">
          <a:xfrm flipH="1">
            <a:off x="534988" y="4114800"/>
            <a:ext cx="696912" cy="914400"/>
          </a:xfrm>
          <a:custGeom>
            <a:avLst/>
            <a:gdLst>
              <a:gd name="T0" fmla="*/ 0 w 16470"/>
              <a:gd name="T1" fmla="*/ 19727 h 21600"/>
              <a:gd name="T2" fmla="*/ 29489152 w 16470"/>
              <a:gd name="T3" fmla="*/ 12292076 h 21600"/>
              <a:gd name="T4" fmla="*/ 1221098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95" name="Arc 63"/>
          <p:cNvSpPr>
            <a:spLocks/>
          </p:cNvSpPr>
          <p:nvPr/>
        </p:nvSpPr>
        <p:spPr bwMode="auto">
          <a:xfrm flipH="1" flipV="1">
            <a:off x="1905000" y="3810000"/>
            <a:ext cx="687388" cy="914400"/>
          </a:xfrm>
          <a:custGeom>
            <a:avLst/>
            <a:gdLst>
              <a:gd name="T0" fmla="*/ 0 w 16234"/>
              <a:gd name="T1" fmla="*/ 8975 h 21600"/>
              <a:gd name="T2" fmla="*/ 29105720 w 16234"/>
              <a:gd name="T3" fmla="*/ 12292076 h 21600"/>
              <a:gd name="T4" fmla="*/ 799638 w 1623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96" name="Arc 64"/>
          <p:cNvSpPr>
            <a:spLocks/>
          </p:cNvSpPr>
          <p:nvPr/>
        </p:nvSpPr>
        <p:spPr bwMode="auto">
          <a:xfrm flipV="1">
            <a:off x="2590800" y="38100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97" name="Arc 65"/>
          <p:cNvSpPr>
            <a:spLocks/>
          </p:cNvSpPr>
          <p:nvPr/>
        </p:nvSpPr>
        <p:spPr bwMode="auto">
          <a:xfrm flipV="1">
            <a:off x="533400" y="53340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98" name="Arc 66"/>
          <p:cNvSpPr>
            <a:spLocks/>
          </p:cNvSpPr>
          <p:nvPr/>
        </p:nvSpPr>
        <p:spPr bwMode="auto">
          <a:xfrm flipV="1">
            <a:off x="1905000" y="53340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99" name="Arc 67"/>
          <p:cNvSpPr>
            <a:spLocks/>
          </p:cNvSpPr>
          <p:nvPr/>
        </p:nvSpPr>
        <p:spPr bwMode="auto">
          <a:xfrm flipH="1">
            <a:off x="1219200" y="62484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500" name="Arc 68"/>
          <p:cNvSpPr>
            <a:spLocks/>
          </p:cNvSpPr>
          <p:nvPr/>
        </p:nvSpPr>
        <p:spPr bwMode="auto">
          <a:xfrm flipH="1">
            <a:off x="2590800" y="62484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502" name="Line 70"/>
          <p:cNvSpPr>
            <a:spLocks noChangeShapeType="1"/>
          </p:cNvSpPr>
          <p:nvPr/>
        </p:nvSpPr>
        <p:spPr bwMode="auto">
          <a:xfrm>
            <a:off x="533400" y="59436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503" name="Line 71"/>
          <p:cNvSpPr>
            <a:spLocks noChangeShapeType="1"/>
          </p:cNvSpPr>
          <p:nvPr/>
        </p:nvSpPr>
        <p:spPr bwMode="auto">
          <a:xfrm>
            <a:off x="533400" y="5029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504" name="Text Box 72"/>
          <p:cNvSpPr txBox="1">
            <a:spLocks noChangeArrowheads="1"/>
          </p:cNvSpPr>
          <p:nvPr/>
        </p:nvSpPr>
        <p:spPr bwMode="auto">
          <a:xfrm>
            <a:off x="1676400" y="44958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180</a:t>
            </a:r>
          </a:p>
        </p:txBody>
      </p:sp>
      <p:sp>
        <p:nvSpPr>
          <p:cNvPr id="18505" name="Text Box 73"/>
          <p:cNvSpPr txBox="1">
            <a:spLocks noChangeArrowheads="1"/>
          </p:cNvSpPr>
          <p:nvPr/>
        </p:nvSpPr>
        <p:spPr bwMode="auto">
          <a:xfrm>
            <a:off x="2362200" y="44958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270</a:t>
            </a:r>
          </a:p>
        </p:txBody>
      </p:sp>
      <p:sp>
        <p:nvSpPr>
          <p:cNvPr id="18506" name="Text Box 74"/>
          <p:cNvSpPr txBox="1">
            <a:spLocks noChangeArrowheads="1"/>
          </p:cNvSpPr>
          <p:nvPr/>
        </p:nvSpPr>
        <p:spPr bwMode="auto">
          <a:xfrm>
            <a:off x="3048000" y="44958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360</a:t>
            </a:r>
          </a:p>
        </p:txBody>
      </p:sp>
      <p:sp>
        <p:nvSpPr>
          <p:cNvPr id="18507" name="Text Box 75"/>
          <p:cNvSpPr txBox="1">
            <a:spLocks noChangeArrowheads="1"/>
          </p:cNvSpPr>
          <p:nvPr/>
        </p:nvSpPr>
        <p:spPr bwMode="auto">
          <a:xfrm>
            <a:off x="3429000" y="42672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Sin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18508" name="Text Box 76"/>
          <p:cNvSpPr txBox="1">
            <a:spLocks noChangeArrowheads="1"/>
          </p:cNvSpPr>
          <p:nvPr/>
        </p:nvSpPr>
        <p:spPr bwMode="auto">
          <a:xfrm>
            <a:off x="3429000" y="51816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Cos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18509" name="Text Box 77"/>
          <p:cNvSpPr txBox="1">
            <a:spLocks noChangeArrowheads="1"/>
          </p:cNvSpPr>
          <p:nvPr/>
        </p:nvSpPr>
        <p:spPr bwMode="auto">
          <a:xfrm>
            <a:off x="3429000" y="60960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Tan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graphicFrame>
        <p:nvGraphicFramePr>
          <p:cNvPr id="18510" name="Object 78"/>
          <p:cNvGraphicFramePr>
            <a:graphicFrameLocks noChangeAspect="1"/>
          </p:cNvGraphicFramePr>
          <p:nvPr/>
        </p:nvGraphicFramePr>
        <p:xfrm>
          <a:off x="4572000" y="5715000"/>
          <a:ext cx="96520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Equation" r:id="rId7" imgW="685800" imgH="393700" progId="Equation.DSMT4">
                  <p:embed/>
                </p:oleObj>
              </mc:Choice>
              <mc:Fallback>
                <p:oleObj name="Equation" r:id="rId7" imgW="685800" imgH="393700" progId="Equation.DSMT4">
                  <p:embed/>
                  <p:pic>
                    <p:nvPicPr>
                      <p:cNvPr id="1851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715000"/>
                        <a:ext cx="965200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11" name="Object 79"/>
          <p:cNvGraphicFramePr>
            <a:graphicFrameLocks noChangeAspect="1"/>
          </p:cNvGraphicFramePr>
          <p:nvPr/>
        </p:nvGraphicFramePr>
        <p:xfrm>
          <a:off x="6172200" y="5638800"/>
          <a:ext cx="1127125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Equation" r:id="rId9" imgW="799753" imgH="431613" progId="Equation.DSMT4">
                  <p:embed/>
                </p:oleObj>
              </mc:Choice>
              <mc:Fallback>
                <p:oleObj name="Equation" r:id="rId9" imgW="799753" imgH="431613" progId="Equation.DSMT4">
                  <p:embed/>
                  <p:pic>
                    <p:nvPicPr>
                      <p:cNvPr id="18511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5638800"/>
                        <a:ext cx="1127125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12" name="Object 80"/>
          <p:cNvGraphicFramePr>
            <a:graphicFrameLocks noChangeAspect="1"/>
          </p:cNvGraphicFramePr>
          <p:nvPr/>
        </p:nvGraphicFramePr>
        <p:xfrm>
          <a:off x="7773988" y="5611813"/>
          <a:ext cx="1268412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Equation" r:id="rId11" imgW="901309" imgH="431613" progId="Equation.DSMT4">
                  <p:embed/>
                </p:oleObj>
              </mc:Choice>
              <mc:Fallback>
                <p:oleObj name="Equation" r:id="rId11" imgW="901309" imgH="431613" progId="Equation.DSMT4">
                  <p:embed/>
                  <p:pic>
                    <p:nvPicPr>
                      <p:cNvPr id="18512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3988" y="5611813"/>
                        <a:ext cx="1268412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513" name="Line 81"/>
          <p:cNvSpPr>
            <a:spLocks noChangeShapeType="1"/>
          </p:cNvSpPr>
          <p:nvPr/>
        </p:nvSpPr>
        <p:spPr bwMode="auto">
          <a:xfrm>
            <a:off x="5638800" y="5943600"/>
            <a:ext cx="457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514" name="Line 82"/>
          <p:cNvSpPr>
            <a:spLocks noChangeShapeType="1"/>
          </p:cNvSpPr>
          <p:nvPr/>
        </p:nvSpPr>
        <p:spPr bwMode="auto">
          <a:xfrm>
            <a:off x="7315200" y="5943600"/>
            <a:ext cx="457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515" name="Line 83"/>
          <p:cNvSpPr>
            <a:spLocks noChangeShapeType="1"/>
          </p:cNvSpPr>
          <p:nvPr/>
        </p:nvSpPr>
        <p:spPr bwMode="auto">
          <a:xfrm flipV="1">
            <a:off x="1905000" y="4038600"/>
            <a:ext cx="0" cy="25908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516" name="Line 84"/>
          <p:cNvSpPr>
            <a:spLocks noChangeShapeType="1"/>
          </p:cNvSpPr>
          <p:nvPr/>
        </p:nvSpPr>
        <p:spPr bwMode="auto">
          <a:xfrm flipV="1">
            <a:off x="1219200" y="4038600"/>
            <a:ext cx="0" cy="25908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517" name="Text Box 85"/>
          <p:cNvSpPr txBox="1">
            <a:spLocks noChangeArrowheads="1"/>
          </p:cNvSpPr>
          <p:nvPr/>
        </p:nvSpPr>
        <p:spPr bwMode="auto">
          <a:xfrm>
            <a:off x="5486400" y="6127750"/>
            <a:ext cx="12192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Put in the values from the Triangle</a:t>
            </a:r>
          </a:p>
        </p:txBody>
      </p:sp>
      <p:sp>
        <p:nvSpPr>
          <p:cNvPr id="18518" name="Text Box 86"/>
          <p:cNvSpPr txBox="1">
            <a:spLocks noChangeArrowheads="1"/>
          </p:cNvSpPr>
          <p:nvPr/>
        </p:nvSpPr>
        <p:spPr bwMode="auto">
          <a:xfrm>
            <a:off x="6934200" y="6127750"/>
            <a:ext cx="12954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Consider the region on the diagram</a:t>
            </a:r>
          </a:p>
        </p:txBody>
      </p:sp>
      <p:sp>
        <p:nvSpPr>
          <p:cNvPr id="18519" name="Text Box 87"/>
          <p:cNvSpPr txBox="1">
            <a:spLocks noChangeArrowheads="1"/>
          </p:cNvSpPr>
          <p:nvPr/>
        </p:nvSpPr>
        <p:spPr bwMode="auto">
          <a:xfrm>
            <a:off x="4648200" y="2743200"/>
            <a:ext cx="1295400" cy="739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Draw a Right Angled Triangle</a:t>
            </a:r>
          </a:p>
        </p:txBody>
      </p:sp>
      <p:sp>
        <p:nvSpPr>
          <p:cNvPr id="18520" name="Rectangle 88"/>
          <p:cNvSpPr>
            <a:spLocks noChangeArrowheads="1"/>
          </p:cNvSpPr>
          <p:nvPr/>
        </p:nvSpPr>
        <p:spPr bwMode="auto">
          <a:xfrm>
            <a:off x="6019800" y="2133600"/>
            <a:ext cx="2438400" cy="304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1" name="Line 76"/>
          <p:cNvSpPr>
            <a:spLocks noChangeShapeType="1"/>
          </p:cNvSpPr>
          <p:nvPr/>
        </p:nvSpPr>
        <p:spPr bwMode="auto">
          <a:xfrm>
            <a:off x="533400" y="41148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9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5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blipFill>
                <a:blip r:embed="rId13"/>
                <a:stretch>
                  <a:fillRect l="-2198" r="-1099" b="-845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6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blipFill>
                <a:blip r:embed="rId14"/>
                <a:stretch>
                  <a:fillRect l="-1846" r="-1538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772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8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8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8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8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8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8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8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8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8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8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8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8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8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8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8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8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18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8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8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8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8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8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18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8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8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1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18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8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18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18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18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18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18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18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18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18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18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18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18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18466" grpId="0"/>
      <p:bldP spid="18467" grpId="0"/>
      <p:bldP spid="18468" grpId="0"/>
      <p:bldP spid="18469" grpId="0" animBg="1"/>
      <p:bldP spid="18473" grpId="0" animBg="1"/>
      <p:bldP spid="18474" grpId="0" animBg="1"/>
      <p:bldP spid="18475" grpId="0" animBg="1"/>
      <p:bldP spid="18476" grpId="0" animBg="1"/>
      <p:bldP spid="18477" grpId="0" animBg="1"/>
      <p:bldP spid="18478" grpId="0" animBg="1"/>
      <p:bldP spid="18479" grpId="0" animBg="1"/>
      <p:bldP spid="18480" grpId="0" animBg="1"/>
      <p:bldP spid="18481" grpId="0" animBg="1"/>
      <p:bldP spid="18482" grpId="0" animBg="1"/>
      <p:bldP spid="18483" grpId="0" animBg="1"/>
      <p:bldP spid="18484" grpId="0" animBg="1"/>
      <p:bldP spid="18485" grpId="0" animBg="1"/>
      <p:bldP spid="18486" grpId="0" animBg="1"/>
      <p:bldP spid="18487" grpId="0" animBg="1"/>
      <p:bldP spid="18488" grpId="0" animBg="1"/>
      <p:bldP spid="18489" grpId="0" animBg="1"/>
      <p:bldP spid="18490" grpId="0" animBg="1"/>
      <p:bldP spid="18491" grpId="0" animBg="1"/>
      <p:bldP spid="18492" grpId="0" animBg="1"/>
      <p:bldP spid="18493" grpId="0" animBg="1"/>
      <p:bldP spid="18495" grpId="0" animBg="1"/>
      <p:bldP spid="18496" grpId="0" animBg="1"/>
      <p:bldP spid="18497" grpId="0" animBg="1"/>
      <p:bldP spid="18498" grpId="0" animBg="1"/>
      <p:bldP spid="18499" grpId="0" animBg="1"/>
      <p:bldP spid="18500" grpId="0" animBg="1"/>
      <p:bldP spid="18502" grpId="0" animBg="1"/>
      <p:bldP spid="18503" grpId="0" animBg="1"/>
      <p:bldP spid="18504" grpId="0"/>
      <p:bldP spid="18505" grpId="0"/>
      <p:bldP spid="18506" grpId="0"/>
      <p:bldP spid="18507" grpId="0"/>
      <p:bldP spid="18508" grpId="0"/>
      <p:bldP spid="18509" grpId="0"/>
      <p:bldP spid="18513" grpId="0" animBg="1"/>
      <p:bldP spid="18514" grpId="0" animBg="1"/>
      <p:bldP spid="18515" grpId="0" animBg="1"/>
      <p:bldP spid="18516" grpId="0" animBg="1"/>
      <p:bldP spid="18517" grpId="0"/>
      <p:bldP spid="18518" grpId="0"/>
      <p:bldP spid="18519" grpId="0" animBg="1"/>
      <p:bldP spid="18520" grpId="0" animBg="1"/>
      <p:bldP spid="91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457FB32-B95C-4E0F-8FED-DA0A479898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5001E0-8C9D-47D6-9822-702182D309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4DC054-A32F-4362-AEB7-2ED9DF4E14F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436</TotalTime>
  <Words>429</Words>
  <Application>Microsoft Office PowerPoint</Application>
  <PresentationFormat>On-screen Show (4:3)</PresentationFormat>
  <Paragraphs>89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Office テーマ</vt:lpstr>
      <vt:lpstr>Equation</vt:lpstr>
      <vt:lpstr>Trig Identities and Equations</vt:lpstr>
      <vt:lpstr>Trig Identities and Equations</vt:lpstr>
      <vt:lpstr>Trig Identities and Equations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92</cp:revision>
  <dcterms:created xsi:type="dcterms:W3CDTF">2017-08-14T15:35:38Z</dcterms:created>
  <dcterms:modified xsi:type="dcterms:W3CDTF">2021-03-24T20:22:09Z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