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664-B1CB-40D4-BA91-7250AF96608D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5B7A-A0F1-4F30-A2D0-F9DBB1018C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10B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73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use an Equilateral Triangle with sides of length 2 to show this.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Pythagoras, the missing side in the right angled triangle is √3 (Square root of 2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-1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 </a:t>
            </a:r>
            <a:endParaRPr lang="el-GR" altLang="en-US" sz="1600" b="1" u="sng" dirty="0">
              <a:latin typeface="Comic Sans MS" pitchFamily="66" charset="0"/>
            </a:endParaRPr>
          </a:p>
        </p:txBody>
      </p:sp>
      <p:sp>
        <p:nvSpPr>
          <p:cNvPr id="15365" name="AutoShape 5"/>
          <p:cNvSpPr>
            <a:spLocks noChangeAspect="1" noChangeArrowheads="1"/>
          </p:cNvSpPr>
          <p:nvPr/>
        </p:nvSpPr>
        <p:spPr bwMode="auto">
          <a:xfrm>
            <a:off x="5867400" y="1524000"/>
            <a:ext cx="2076450" cy="17954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6" name="Arc 6"/>
          <p:cNvSpPr>
            <a:spLocks/>
          </p:cNvSpPr>
          <p:nvPr/>
        </p:nvSpPr>
        <p:spPr bwMode="auto">
          <a:xfrm>
            <a:off x="5257800" y="30876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Arc 7"/>
          <p:cNvSpPr>
            <a:spLocks/>
          </p:cNvSpPr>
          <p:nvPr/>
        </p:nvSpPr>
        <p:spPr bwMode="auto">
          <a:xfrm flipH="1">
            <a:off x="7651750" y="3059113"/>
            <a:ext cx="881063" cy="520700"/>
          </a:xfrm>
          <a:custGeom>
            <a:avLst/>
            <a:gdLst>
              <a:gd name="T0" fmla="*/ 1345945759 w 20816"/>
              <a:gd name="T1" fmla="*/ 0 h 12309"/>
              <a:gd name="T2" fmla="*/ 1578433634 w 20816"/>
              <a:gd name="T3" fmla="*/ 495227410 h 12309"/>
              <a:gd name="T4" fmla="*/ 0 w 20816"/>
              <a:gd name="T5" fmla="*/ 931788145 h 12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16" h="12309" fill="none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</a:path>
              <a:path w="20816" h="12309" stroke="0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  <a:lnTo>
                  <a:pt x="0" y="12309"/>
                </a:lnTo>
                <a:lnTo>
                  <a:pt x="1774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8" name="Arc 8"/>
          <p:cNvSpPr>
            <a:spLocks/>
          </p:cNvSpPr>
          <p:nvPr/>
        </p:nvSpPr>
        <p:spPr bwMode="auto">
          <a:xfrm rot="15307960" flipH="1">
            <a:off x="6385719" y="1140619"/>
            <a:ext cx="908050" cy="347662"/>
          </a:xfrm>
          <a:custGeom>
            <a:avLst/>
            <a:gdLst>
              <a:gd name="T0" fmla="*/ 1514713028 w 21453"/>
              <a:gd name="T1" fmla="*/ 0 h 8222"/>
              <a:gd name="T2" fmla="*/ 1626871404 w 21453"/>
              <a:gd name="T3" fmla="*/ 431164687 h 8222"/>
              <a:gd name="T4" fmla="*/ 0 w 21453"/>
              <a:gd name="T5" fmla="*/ 621608197 h 82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3" h="8222" fill="none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</a:path>
              <a:path w="21453" h="8222" stroke="0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  <a:lnTo>
                  <a:pt x="0" y="8222"/>
                </a:lnTo>
                <a:lnTo>
                  <a:pt x="19973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096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239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629400" y="1828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705600" y="3352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60960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3914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5867400" y="4343400"/>
            <a:ext cx="99060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6858000" y="4343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 flipV="1">
            <a:off x="5867400" y="6172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019800" y="4953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2484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67818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√3</a:t>
            </a:r>
          </a:p>
        </p:txBody>
      </p:sp>
      <p:sp>
        <p:nvSpPr>
          <p:cNvPr id="15382" name="Arc 22"/>
          <p:cNvSpPr>
            <a:spLocks/>
          </p:cNvSpPr>
          <p:nvPr/>
        </p:nvSpPr>
        <p:spPr bwMode="auto">
          <a:xfrm>
            <a:off x="5257800" y="59070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6019800" y="5715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5384" name="Arc 24"/>
          <p:cNvSpPr>
            <a:spLocks/>
          </p:cNvSpPr>
          <p:nvPr/>
        </p:nvSpPr>
        <p:spPr bwMode="auto">
          <a:xfrm>
            <a:off x="6691313" y="3810000"/>
            <a:ext cx="395287" cy="885825"/>
          </a:xfrm>
          <a:custGeom>
            <a:avLst/>
            <a:gdLst>
              <a:gd name="T0" fmla="*/ 303685552 w 9343"/>
              <a:gd name="T1" fmla="*/ 1586586806 h 20931"/>
              <a:gd name="T2" fmla="*/ 0 w 9343"/>
              <a:gd name="T3" fmla="*/ 1476220231 h 20931"/>
              <a:gd name="T4" fmla="*/ 707562630 w 9343"/>
              <a:gd name="T5" fmla="*/ 0 h 209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343" h="20931" fill="none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</a:path>
              <a:path w="9343" h="20931" stroke="0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  <a:lnTo>
                  <a:pt x="9343" y="0"/>
                </a:lnTo>
                <a:lnTo>
                  <a:pt x="4009" y="2093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6400800" y="4876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30˚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9144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Opp</a:t>
            </a:r>
            <a:r>
              <a:rPr lang="en-GB" altLang="en-US" sz="1600">
                <a:latin typeface="Comic Sans MS" pitchFamily="66" charset="0"/>
              </a:rPr>
              <a:t> Hyp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715000" y="632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486400" y="4724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28600" y="54864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7432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057400" y="54864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Sin30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743200" y="59436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√3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2057400" y="60960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Sin60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72390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6705600" y="6019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8EE5A8AE-A48E-471E-90AC-BB9FB066C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0161109-B83C-4437-B03E-E291BC1C8771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80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 animBg="1"/>
      <p:bldP spid="15368" grpId="0" animBg="1"/>
      <p:bldP spid="15369" grpId="0"/>
      <p:bldP spid="15370" grpId="0"/>
      <p:bldP spid="15371" grpId="0"/>
      <p:bldP spid="15372" grpId="0"/>
      <p:bldP spid="15373" grpId="0"/>
      <p:bldP spid="15374" grpId="0"/>
      <p:bldP spid="15375" grpId="0" animBg="1"/>
      <p:bldP spid="15376" grpId="0" animBg="1"/>
      <p:bldP spid="15377" grpId="0" animBg="1"/>
      <p:bldP spid="15379" grpId="0"/>
      <p:bldP spid="15380" grpId="0"/>
      <p:bldP spid="15381" grpId="0"/>
      <p:bldP spid="15382" grpId="0" animBg="1"/>
      <p:bldP spid="15383" grpId="0"/>
      <p:bldP spid="15384" grpId="0" animBg="1"/>
      <p:bldP spid="15385" grpId="0"/>
      <p:bldP spid="15386" grpId="0"/>
      <p:bldP spid="15387" grpId="0"/>
      <p:bldP spid="15387" grpId="1"/>
      <p:bldP spid="15389" grpId="0"/>
      <p:bldP spid="15390" grpId="0"/>
      <p:bldP spid="15391" grpId="0"/>
      <p:bldP spid="15392" grpId="0"/>
      <p:bldP spid="15393" grpId="0"/>
      <p:bldP spid="15394" grpId="0"/>
      <p:bldP spid="15395" grpId="0"/>
      <p:bldP spid="153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use an Equilateral Triangle with sides of length 2 to show this.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Pythagoras, the missing side in the right angled triangle is √3 (Square root of 2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-1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 </a:t>
            </a:r>
            <a:endParaRPr lang="el-GR" altLang="en-US" sz="1600" b="1" u="sng" dirty="0">
              <a:latin typeface="Comic Sans MS" pitchFamily="66" charset="0"/>
            </a:endParaRPr>
          </a:p>
        </p:txBody>
      </p:sp>
      <p:sp>
        <p:nvSpPr>
          <p:cNvPr id="13317" name="AutoShape 5"/>
          <p:cNvSpPr>
            <a:spLocks noChangeAspect="1" noChangeArrowheads="1"/>
          </p:cNvSpPr>
          <p:nvPr/>
        </p:nvSpPr>
        <p:spPr bwMode="auto">
          <a:xfrm>
            <a:off x="5867400" y="1524000"/>
            <a:ext cx="2076450" cy="17954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Arc 6"/>
          <p:cNvSpPr>
            <a:spLocks/>
          </p:cNvSpPr>
          <p:nvPr/>
        </p:nvSpPr>
        <p:spPr bwMode="auto">
          <a:xfrm>
            <a:off x="5257800" y="30876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9" name="Arc 7"/>
          <p:cNvSpPr>
            <a:spLocks/>
          </p:cNvSpPr>
          <p:nvPr/>
        </p:nvSpPr>
        <p:spPr bwMode="auto">
          <a:xfrm flipH="1">
            <a:off x="7651750" y="3059113"/>
            <a:ext cx="881063" cy="520700"/>
          </a:xfrm>
          <a:custGeom>
            <a:avLst/>
            <a:gdLst>
              <a:gd name="T0" fmla="*/ 1345945759 w 20816"/>
              <a:gd name="T1" fmla="*/ 0 h 12309"/>
              <a:gd name="T2" fmla="*/ 1578433634 w 20816"/>
              <a:gd name="T3" fmla="*/ 495227410 h 12309"/>
              <a:gd name="T4" fmla="*/ 0 w 20816"/>
              <a:gd name="T5" fmla="*/ 931788145 h 12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16" h="12309" fill="none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</a:path>
              <a:path w="20816" h="12309" stroke="0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  <a:lnTo>
                  <a:pt x="0" y="12309"/>
                </a:lnTo>
                <a:lnTo>
                  <a:pt x="1774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0" name="Arc 8"/>
          <p:cNvSpPr>
            <a:spLocks/>
          </p:cNvSpPr>
          <p:nvPr/>
        </p:nvSpPr>
        <p:spPr bwMode="auto">
          <a:xfrm rot="15307960" flipH="1">
            <a:off x="6385719" y="1140619"/>
            <a:ext cx="908050" cy="347662"/>
          </a:xfrm>
          <a:custGeom>
            <a:avLst/>
            <a:gdLst>
              <a:gd name="T0" fmla="*/ 1514713028 w 21453"/>
              <a:gd name="T1" fmla="*/ 0 h 8222"/>
              <a:gd name="T2" fmla="*/ 1626871404 w 21453"/>
              <a:gd name="T3" fmla="*/ 431164687 h 8222"/>
              <a:gd name="T4" fmla="*/ 0 w 21453"/>
              <a:gd name="T5" fmla="*/ 621608197 h 82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3" h="8222" fill="none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</a:path>
              <a:path w="21453" h="8222" stroke="0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  <a:lnTo>
                  <a:pt x="0" y="8222"/>
                </a:lnTo>
                <a:lnTo>
                  <a:pt x="19973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96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239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629400" y="1828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705600" y="3352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0960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73914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5867400" y="4343400"/>
            <a:ext cx="99060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V="1">
            <a:off x="6858000" y="4343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 flipV="1">
            <a:off x="5867400" y="6172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019800" y="4953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2484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7818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√3</a:t>
            </a:r>
          </a:p>
        </p:txBody>
      </p:sp>
      <p:sp>
        <p:nvSpPr>
          <p:cNvPr id="13333" name="Arc 21"/>
          <p:cNvSpPr>
            <a:spLocks/>
          </p:cNvSpPr>
          <p:nvPr/>
        </p:nvSpPr>
        <p:spPr bwMode="auto">
          <a:xfrm>
            <a:off x="5257800" y="59070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6019800" y="5715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3335" name="Arc 23"/>
          <p:cNvSpPr>
            <a:spLocks/>
          </p:cNvSpPr>
          <p:nvPr/>
        </p:nvSpPr>
        <p:spPr bwMode="auto">
          <a:xfrm>
            <a:off x="6691313" y="3810000"/>
            <a:ext cx="395287" cy="885825"/>
          </a:xfrm>
          <a:custGeom>
            <a:avLst/>
            <a:gdLst>
              <a:gd name="T0" fmla="*/ 303685552 w 9343"/>
              <a:gd name="T1" fmla="*/ 1586586806 h 20931"/>
              <a:gd name="T2" fmla="*/ 0 w 9343"/>
              <a:gd name="T3" fmla="*/ 1476220231 h 20931"/>
              <a:gd name="T4" fmla="*/ 707562630 w 9343"/>
              <a:gd name="T5" fmla="*/ 0 h 209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343" h="20931" fill="none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</a:path>
              <a:path w="9343" h="20931" stroke="0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  <a:lnTo>
                  <a:pt x="9343" y="0"/>
                </a:lnTo>
                <a:lnTo>
                  <a:pt x="4009" y="2093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6400800" y="4876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30˚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9144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Adj</a:t>
            </a:r>
            <a:r>
              <a:rPr lang="en-GB" altLang="en-US" sz="1600">
                <a:latin typeface="Comic Sans MS" pitchFamily="66" charset="0"/>
              </a:rPr>
              <a:t> Hyp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5715000" y="632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5486400" y="4724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Hyp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28600" y="54864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7432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√3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1981200" y="54864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Cos30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743200" y="59436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905000" y="60960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Cos60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72390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6705600" y="6019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7840C46-5D99-4273-B326-1DCB98616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8F0628D-4B80-435A-A6A0-AF79C7ABFE52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6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8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7" grpId="0"/>
      <p:bldP spid="28699" grpId="0"/>
      <p:bldP spid="28700" grpId="0"/>
      <p:bldP spid="2870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use an Equilateral Triangle with sides of length 2 to show this.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Pythagoras, the missing side in the right angled triangle is √3 (Square root of 2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-1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 </a:t>
            </a:r>
            <a:endParaRPr lang="el-GR" altLang="en-US" sz="1600" b="1" u="sng" dirty="0">
              <a:latin typeface="Comic Sans MS" pitchFamily="66" charset="0"/>
            </a:endParaRPr>
          </a:p>
        </p:txBody>
      </p:sp>
      <p:sp>
        <p:nvSpPr>
          <p:cNvPr id="14341" name="AutoShape 5"/>
          <p:cNvSpPr>
            <a:spLocks noChangeAspect="1" noChangeArrowheads="1"/>
          </p:cNvSpPr>
          <p:nvPr/>
        </p:nvSpPr>
        <p:spPr bwMode="auto">
          <a:xfrm>
            <a:off x="5867400" y="1524000"/>
            <a:ext cx="2076450" cy="17954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2" name="Arc 6"/>
          <p:cNvSpPr>
            <a:spLocks/>
          </p:cNvSpPr>
          <p:nvPr/>
        </p:nvSpPr>
        <p:spPr bwMode="auto">
          <a:xfrm>
            <a:off x="5257800" y="30876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3" name="Arc 7"/>
          <p:cNvSpPr>
            <a:spLocks/>
          </p:cNvSpPr>
          <p:nvPr/>
        </p:nvSpPr>
        <p:spPr bwMode="auto">
          <a:xfrm flipH="1">
            <a:off x="7651750" y="3059113"/>
            <a:ext cx="881063" cy="520700"/>
          </a:xfrm>
          <a:custGeom>
            <a:avLst/>
            <a:gdLst>
              <a:gd name="T0" fmla="*/ 1345945759 w 20816"/>
              <a:gd name="T1" fmla="*/ 0 h 12309"/>
              <a:gd name="T2" fmla="*/ 1578433634 w 20816"/>
              <a:gd name="T3" fmla="*/ 495227410 h 12309"/>
              <a:gd name="T4" fmla="*/ 0 w 20816"/>
              <a:gd name="T5" fmla="*/ 931788145 h 12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16" h="12309" fill="none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</a:path>
              <a:path w="20816" h="12309" stroke="0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  <a:lnTo>
                  <a:pt x="0" y="12309"/>
                </a:lnTo>
                <a:lnTo>
                  <a:pt x="1774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4" name="Arc 8"/>
          <p:cNvSpPr>
            <a:spLocks/>
          </p:cNvSpPr>
          <p:nvPr/>
        </p:nvSpPr>
        <p:spPr bwMode="auto">
          <a:xfrm rot="15307960" flipH="1">
            <a:off x="6385719" y="1140619"/>
            <a:ext cx="908050" cy="347662"/>
          </a:xfrm>
          <a:custGeom>
            <a:avLst/>
            <a:gdLst>
              <a:gd name="T0" fmla="*/ 1514713028 w 21453"/>
              <a:gd name="T1" fmla="*/ 0 h 8222"/>
              <a:gd name="T2" fmla="*/ 1626871404 w 21453"/>
              <a:gd name="T3" fmla="*/ 431164687 h 8222"/>
              <a:gd name="T4" fmla="*/ 0 w 21453"/>
              <a:gd name="T5" fmla="*/ 621608197 h 82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3" h="8222" fill="none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</a:path>
              <a:path w="21453" h="8222" stroke="0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  <a:lnTo>
                  <a:pt x="0" y="8222"/>
                </a:lnTo>
                <a:lnTo>
                  <a:pt x="19973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096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239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629400" y="1828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705600" y="3352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0960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3914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5867400" y="4343400"/>
            <a:ext cx="99060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6858000" y="4343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 flipV="1">
            <a:off x="5867400" y="6172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6019800" y="4953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2484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67818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√3</a:t>
            </a:r>
          </a:p>
        </p:txBody>
      </p:sp>
      <p:sp>
        <p:nvSpPr>
          <p:cNvPr id="14357" name="Arc 21"/>
          <p:cNvSpPr>
            <a:spLocks/>
          </p:cNvSpPr>
          <p:nvPr/>
        </p:nvSpPr>
        <p:spPr bwMode="auto">
          <a:xfrm>
            <a:off x="5257800" y="59070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019800" y="5715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4359" name="Arc 23"/>
          <p:cNvSpPr>
            <a:spLocks/>
          </p:cNvSpPr>
          <p:nvPr/>
        </p:nvSpPr>
        <p:spPr bwMode="auto">
          <a:xfrm>
            <a:off x="6691313" y="3810000"/>
            <a:ext cx="395287" cy="885825"/>
          </a:xfrm>
          <a:custGeom>
            <a:avLst/>
            <a:gdLst>
              <a:gd name="T0" fmla="*/ 303685552 w 9343"/>
              <a:gd name="T1" fmla="*/ 1586586806 h 20931"/>
              <a:gd name="T2" fmla="*/ 0 w 9343"/>
              <a:gd name="T3" fmla="*/ 1476220231 h 20931"/>
              <a:gd name="T4" fmla="*/ 707562630 w 9343"/>
              <a:gd name="T5" fmla="*/ 0 h 209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343" h="20931" fill="none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</a:path>
              <a:path w="9343" h="20931" stroke="0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  <a:lnTo>
                  <a:pt x="9343" y="0"/>
                </a:lnTo>
                <a:lnTo>
                  <a:pt x="4009" y="2093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400800" y="4876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30˚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9144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Opp</a:t>
            </a:r>
            <a:r>
              <a:rPr lang="en-GB" altLang="en-US" sz="1600">
                <a:latin typeface="Comic Sans MS" pitchFamily="66" charset="0"/>
              </a:rPr>
              <a:t> Adj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867400" y="632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5867400" y="632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28600" y="54864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7432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√3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981200" y="54864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Tan30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743200" y="60960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√3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1981200" y="60960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Tan60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72390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6705600" y="6019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72390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33528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√3</a:t>
            </a:r>
            <a:r>
              <a:rPr lang="en-GB" altLang="en-US" sz="1600">
                <a:latin typeface="Comic Sans MS" pitchFamily="66" charset="0"/>
              </a:rPr>
              <a:t>     3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3048000" y="54102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=</a:t>
            </a: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FC930D0D-9205-4DD3-992D-D5749F3D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6ED02F5-0189-479E-87D5-CBFB90E3B20D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27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1" grpId="0"/>
      <p:bldP spid="29722" grpId="0"/>
      <p:bldP spid="29723" grpId="0"/>
      <p:bldP spid="29723" grpId="1"/>
      <p:bldP spid="29724" grpId="0"/>
      <p:bldP spid="29725" grpId="0"/>
      <p:bldP spid="29726" grpId="0"/>
      <p:bldP spid="29727" grpId="0"/>
      <p:bldP spid="29729" grpId="0"/>
      <p:bldP spid="29731" grpId="0"/>
      <p:bldP spid="29731" grpId="1"/>
      <p:bldP spid="29732" grpId="0"/>
      <p:bldP spid="297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also do a similar demonstration with a right-angled Isosceles triangle, with the equal sides being of length 1 unit.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Pythagoras’ Theorem, the hypotenuse will be of length √2 (Square root of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sp>
        <p:nvSpPr>
          <p:cNvPr id="31782" name="AutoShape 38"/>
          <p:cNvSpPr>
            <a:spLocks noChangeAspect="1" noChangeArrowheads="1"/>
          </p:cNvSpPr>
          <p:nvPr/>
        </p:nvSpPr>
        <p:spPr bwMode="auto">
          <a:xfrm>
            <a:off x="5943600" y="2590800"/>
            <a:ext cx="1905000" cy="1905000"/>
          </a:xfrm>
          <a:prstGeom prst="rtTriangl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5943600" y="42672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85" name="Arc 41"/>
          <p:cNvSpPr>
            <a:spLocks/>
          </p:cNvSpPr>
          <p:nvPr/>
        </p:nvSpPr>
        <p:spPr bwMode="auto">
          <a:xfrm rot="-4495670">
            <a:off x="7708900" y="3997326"/>
            <a:ext cx="346075" cy="914400"/>
          </a:xfrm>
          <a:custGeom>
            <a:avLst/>
            <a:gdLst>
              <a:gd name="T0" fmla="*/ 3042816 w 8168"/>
              <a:gd name="T1" fmla="*/ 0 h 21600"/>
              <a:gd name="T2" fmla="*/ 621268349 w 8168"/>
              <a:gd name="T3" fmla="*/ 121689707 h 21600"/>
              <a:gd name="T4" fmla="*/ 0 w 8168"/>
              <a:gd name="T5" fmla="*/ 163870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8" h="21600" fill="none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</a:path>
              <a:path w="8168" h="21600" stroke="0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  <a:lnTo>
                  <a:pt x="0" y="21600"/>
                </a:lnTo>
                <a:lnTo>
                  <a:pt x="3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6934200" y="4114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45˚</a:t>
            </a:r>
          </a:p>
        </p:txBody>
      </p:sp>
      <p:sp>
        <p:nvSpPr>
          <p:cNvPr id="31788" name="Text Box 44"/>
          <p:cNvSpPr txBox="1">
            <a:spLocks noChangeArrowheads="1"/>
          </p:cNvSpPr>
          <p:nvPr/>
        </p:nvSpPr>
        <p:spPr bwMode="auto">
          <a:xfrm>
            <a:off x="5562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31789" name="Text Box 45"/>
          <p:cNvSpPr txBox="1">
            <a:spLocks noChangeArrowheads="1"/>
          </p:cNvSpPr>
          <p:nvPr/>
        </p:nvSpPr>
        <p:spPr bwMode="auto">
          <a:xfrm>
            <a:off x="6705600" y="4495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6781800" y="3124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√2</a:t>
            </a:r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54102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Opp</a:t>
            </a:r>
            <a:r>
              <a:rPr lang="en-GB" altLang="en-US" sz="1600">
                <a:latin typeface="Comic Sans MS" pitchFamily="66" charset="0"/>
              </a:rPr>
              <a:t> Hyp</a:t>
            </a:r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4724400" y="5638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1793" name="Text Box 49"/>
          <p:cNvSpPr txBox="1">
            <a:spLocks noChangeArrowheads="1"/>
          </p:cNvSpPr>
          <p:nvPr/>
        </p:nvSpPr>
        <p:spPr bwMode="auto">
          <a:xfrm>
            <a:off x="72390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√2</a:t>
            </a:r>
          </a:p>
        </p:txBody>
      </p:sp>
      <p:sp>
        <p:nvSpPr>
          <p:cNvPr id="31794" name="Text Box 50"/>
          <p:cNvSpPr txBox="1">
            <a:spLocks noChangeArrowheads="1"/>
          </p:cNvSpPr>
          <p:nvPr/>
        </p:nvSpPr>
        <p:spPr bwMode="auto">
          <a:xfrm>
            <a:off x="6553200" y="5638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Sin45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5029200" y="3276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7086600" y="2667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79248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√2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7772400" y="5562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=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327243D8-DF42-4D44-94F5-698B6F4D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A470897-B139-4ABB-B77B-DABB9558E99A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8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82" grpId="0" animBg="1"/>
      <p:bldP spid="31783" grpId="0" animBg="1"/>
      <p:bldP spid="31785" grpId="0" animBg="1"/>
      <p:bldP spid="31787" grpId="0"/>
      <p:bldP spid="31788" grpId="0"/>
      <p:bldP spid="31789" grpId="0"/>
      <p:bldP spid="31790" grpId="0"/>
      <p:bldP spid="31791" grpId="0"/>
      <p:bldP spid="31792" grpId="0"/>
      <p:bldP spid="31793" grpId="0"/>
      <p:bldP spid="31794" grpId="0"/>
      <p:bldP spid="31797" grpId="0"/>
      <p:bldP spid="31798" grpId="0"/>
      <p:bldP spid="31799" grpId="0"/>
      <p:bldP spid="318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also do a similar demonstration with a right-angled Isosceles triangle, with the equal sides being of length 1 unit.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Pythagoras’ Theorem, the hypotenuse will be of length √2 (Square root of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sp>
        <p:nvSpPr>
          <p:cNvPr id="16389" name="AutoShape 5"/>
          <p:cNvSpPr>
            <a:spLocks noChangeAspect="1" noChangeArrowheads="1"/>
          </p:cNvSpPr>
          <p:nvPr/>
        </p:nvSpPr>
        <p:spPr bwMode="auto">
          <a:xfrm>
            <a:off x="5943600" y="2590800"/>
            <a:ext cx="1905000" cy="1905000"/>
          </a:xfrm>
          <a:prstGeom prst="rtTriangl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943600" y="42672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91" name="Arc 7"/>
          <p:cNvSpPr>
            <a:spLocks/>
          </p:cNvSpPr>
          <p:nvPr/>
        </p:nvSpPr>
        <p:spPr bwMode="auto">
          <a:xfrm rot="-4495670">
            <a:off x="7708900" y="3997326"/>
            <a:ext cx="346075" cy="914400"/>
          </a:xfrm>
          <a:custGeom>
            <a:avLst/>
            <a:gdLst>
              <a:gd name="T0" fmla="*/ 3042816 w 8168"/>
              <a:gd name="T1" fmla="*/ 0 h 21600"/>
              <a:gd name="T2" fmla="*/ 621268349 w 8168"/>
              <a:gd name="T3" fmla="*/ 121689707 h 21600"/>
              <a:gd name="T4" fmla="*/ 0 w 8168"/>
              <a:gd name="T5" fmla="*/ 163870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8" h="21600" fill="none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</a:path>
              <a:path w="8168" h="21600" stroke="0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  <a:lnTo>
                  <a:pt x="0" y="21600"/>
                </a:lnTo>
                <a:lnTo>
                  <a:pt x="3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934200" y="4114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45˚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562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705600" y="4495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781800" y="3124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√2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4102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Adj</a:t>
            </a:r>
            <a:r>
              <a:rPr lang="en-GB" altLang="en-US" sz="1600">
                <a:latin typeface="Comic Sans MS" pitchFamily="66" charset="0"/>
              </a:rPr>
              <a:t> Hyp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724400" y="5638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72390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√2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477000" y="56388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Cos45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6477000" y="4800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Adj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7086600" y="2667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79248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√2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7772400" y="5562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=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389B07D5-4A3B-43A3-B234-8A9823D28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9F9C473-135C-4531-85EA-3A589581846A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8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/>
      <p:bldP spid="32781" grpId="0"/>
      <p:bldP spid="32782" grpId="0"/>
      <p:bldP spid="32783" grpId="0"/>
      <p:bldP spid="32784" grpId="0"/>
      <p:bldP spid="32785" grpId="0"/>
      <p:bldP spid="32786" grpId="0"/>
      <p:bldP spid="327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also do a similar demonstration with a right-angled Isosceles triangle, with the equal sides being of length 1 unit.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Pythagoras’ Theorem, the hypotenuse will be of length √2 (Square root of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sp>
        <p:nvSpPr>
          <p:cNvPr id="17413" name="AutoShape 5"/>
          <p:cNvSpPr>
            <a:spLocks noChangeAspect="1" noChangeArrowheads="1"/>
          </p:cNvSpPr>
          <p:nvPr/>
        </p:nvSpPr>
        <p:spPr bwMode="auto">
          <a:xfrm>
            <a:off x="5943600" y="2590800"/>
            <a:ext cx="1905000" cy="1905000"/>
          </a:xfrm>
          <a:prstGeom prst="rtTriangl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943600" y="42672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5" name="Arc 7"/>
          <p:cNvSpPr>
            <a:spLocks/>
          </p:cNvSpPr>
          <p:nvPr/>
        </p:nvSpPr>
        <p:spPr bwMode="auto">
          <a:xfrm rot="-4495670">
            <a:off x="7708900" y="3997326"/>
            <a:ext cx="346075" cy="914400"/>
          </a:xfrm>
          <a:custGeom>
            <a:avLst/>
            <a:gdLst>
              <a:gd name="T0" fmla="*/ 3042816 w 8168"/>
              <a:gd name="T1" fmla="*/ 0 h 21600"/>
              <a:gd name="T2" fmla="*/ 621268349 w 8168"/>
              <a:gd name="T3" fmla="*/ 121689707 h 21600"/>
              <a:gd name="T4" fmla="*/ 0 w 8168"/>
              <a:gd name="T5" fmla="*/ 163870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8" h="21600" fill="none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</a:path>
              <a:path w="8168" h="21600" stroke="0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  <a:lnTo>
                  <a:pt x="0" y="21600"/>
                </a:lnTo>
                <a:lnTo>
                  <a:pt x="3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934200" y="4114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45˚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562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705600" y="4495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781800" y="3124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√2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4102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Opp</a:t>
            </a:r>
            <a:r>
              <a:rPr lang="en-GB" altLang="en-US" sz="1600">
                <a:latin typeface="Comic Sans MS" pitchFamily="66" charset="0"/>
              </a:rPr>
              <a:t> Adj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724400" y="5638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72390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 1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6477000" y="56388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Tan45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029200" y="3429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6553200" y="4800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7924800" y="5562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772400" y="5562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=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CAED6933-8A74-4AE2-837D-DE125C705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F94C897-CC61-45DC-B9E0-FB7761318BE1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78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/>
      <p:bldP spid="33805" grpId="0"/>
      <p:bldP spid="33806" grpId="0"/>
      <p:bldP spid="33807" grpId="0"/>
      <p:bldP spid="33808" grpId="0"/>
      <p:bldP spid="33809" grpId="0"/>
      <p:bldP spid="33810" grpId="0"/>
      <p:bldP spid="338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52575" y="987424"/>
          <a:ext cx="6096000" cy="440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4060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Degree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Sin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Cos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Tan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60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60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30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060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45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060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60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060">
                <a:tc>
                  <a:txBody>
                    <a:bodyPr/>
                    <a:lstStyle/>
                    <a:p>
                      <a:pPr algn="ctr"/>
                      <a:r>
                        <a:rPr lang="en-GB" sz="2700" dirty="0" smtClean="0"/>
                        <a:t>90</a:t>
                      </a:r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358593" y="2044644"/>
            <a:ext cx="333169" cy="415498"/>
            <a:chOff x="4827815" y="1651001"/>
            <a:chExt cx="444225" cy="553996"/>
          </a:xfrm>
        </p:grpSpPr>
        <p:sp>
          <p:nvSpPr>
            <p:cNvPr id="5" name="TextBox 4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353497" y="2793564"/>
            <a:ext cx="333169" cy="415498"/>
            <a:chOff x="4827815" y="1651001"/>
            <a:chExt cx="444225" cy="553996"/>
          </a:xfrm>
        </p:grpSpPr>
        <p:sp>
          <p:nvSpPr>
            <p:cNvPr id="20" name="TextBox 19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8593" y="3571872"/>
            <a:ext cx="333169" cy="415498"/>
            <a:chOff x="4827815" y="1651001"/>
            <a:chExt cx="444225" cy="553996"/>
          </a:xfrm>
        </p:grpSpPr>
        <p:sp>
          <p:nvSpPr>
            <p:cNvPr id="23" name="TextBox 22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370840" y="4293311"/>
            <a:ext cx="333169" cy="415498"/>
            <a:chOff x="4827815" y="1651001"/>
            <a:chExt cx="444225" cy="553996"/>
          </a:xfrm>
        </p:grpSpPr>
        <p:sp>
          <p:nvSpPr>
            <p:cNvPr id="26" name="TextBox 25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118563" y="5056670"/>
            <a:ext cx="333169" cy="415498"/>
            <a:chOff x="4827815" y="1651001"/>
            <a:chExt cx="444225" cy="553996"/>
          </a:xfrm>
        </p:grpSpPr>
        <p:sp>
          <p:nvSpPr>
            <p:cNvPr id="29" name="TextBox 28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738004" y="2067038"/>
            <a:ext cx="333169" cy="415498"/>
            <a:chOff x="4827815" y="1651001"/>
            <a:chExt cx="444225" cy="553996"/>
          </a:xfrm>
        </p:grpSpPr>
        <p:sp>
          <p:nvSpPr>
            <p:cNvPr id="32" name="TextBox 31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790411" y="2793564"/>
            <a:ext cx="333169" cy="415498"/>
            <a:chOff x="4827815" y="1651001"/>
            <a:chExt cx="444225" cy="553996"/>
          </a:xfrm>
        </p:grpSpPr>
        <p:sp>
          <p:nvSpPr>
            <p:cNvPr id="35" name="TextBox 34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795508" y="3571872"/>
            <a:ext cx="333169" cy="415498"/>
            <a:chOff x="4827815" y="1651001"/>
            <a:chExt cx="444225" cy="553996"/>
          </a:xfrm>
        </p:grpSpPr>
        <p:sp>
          <p:nvSpPr>
            <p:cNvPr id="38" name="TextBox 37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807754" y="4293311"/>
            <a:ext cx="333169" cy="415498"/>
            <a:chOff x="4827815" y="1651001"/>
            <a:chExt cx="444225" cy="553996"/>
          </a:xfrm>
        </p:grpSpPr>
        <p:sp>
          <p:nvSpPr>
            <p:cNvPr id="41" name="TextBox 40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795508" y="5056670"/>
            <a:ext cx="333169" cy="415498"/>
            <a:chOff x="4827815" y="1651001"/>
            <a:chExt cx="444225" cy="553996"/>
          </a:xfrm>
        </p:grpSpPr>
        <p:sp>
          <p:nvSpPr>
            <p:cNvPr id="44" name="TextBox 43"/>
            <p:cNvSpPr txBox="1"/>
            <p:nvPr/>
          </p:nvSpPr>
          <p:spPr>
            <a:xfrm>
              <a:off x="4844144" y="1651001"/>
              <a:ext cx="427896" cy="553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100" dirty="0"/>
                <a:t>2</a:t>
              </a:r>
              <a:endParaRPr lang="en-GB" sz="2100" dirty="0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4827815" y="1718132"/>
              <a:ext cx="39053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3218025" y="1745007"/>
                <a:ext cx="51738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025" y="1745007"/>
                <a:ext cx="517386" cy="4019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3194521" y="2493927"/>
                <a:ext cx="51738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521" y="2493927"/>
                <a:ext cx="517386" cy="4019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3194521" y="3242847"/>
                <a:ext cx="51738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521" y="3242847"/>
                <a:ext cx="517386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3194521" y="3978724"/>
                <a:ext cx="51738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521" y="3978724"/>
                <a:ext cx="517386" cy="401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2977995" y="4736074"/>
                <a:ext cx="517386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7995" y="4736074"/>
                <a:ext cx="517386" cy="4009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4631436" y="4771555"/>
                <a:ext cx="51738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36" y="4771555"/>
                <a:ext cx="517386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4631436" y="3989018"/>
                <a:ext cx="51738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36" y="3989018"/>
                <a:ext cx="517386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4631436" y="3248293"/>
                <a:ext cx="51738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36" y="3248293"/>
                <a:ext cx="517386" cy="4019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4631436" y="2468918"/>
                <a:ext cx="51738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436" y="2468918"/>
                <a:ext cx="517386" cy="4019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4573932" y="1760636"/>
                <a:ext cx="517386" cy="4009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932" y="1760636"/>
                <a:ext cx="517386" cy="4009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Group 60"/>
          <p:cNvGrpSpPr/>
          <p:nvPr/>
        </p:nvGrpSpPr>
        <p:grpSpPr>
          <a:xfrm>
            <a:off x="3607813" y="2478131"/>
            <a:ext cx="673553" cy="725769"/>
            <a:chOff x="697249" y="4005589"/>
            <a:chExt cx="898070" cy="967691"/>
          </a:xfrm>
        </p:grpSpPr>
        <p:grpSp>
          <p:nvGrpSpPr>
            <p:cNvPr id="56" name="Group 55"/>
            <p:cNvGrpSpPr/>
            <p:nvPr/>
          </p:nvGrpSpPr>
          <p:grpSpPr>
            <a:xfrm>
              <a:off x="1140560" y="4419284"/>
              <a:ext cx="444225" cy="553996"/>
              <a:chOff x="4827815" y="1651001"/>
              <a:chExt cx="444225" cy="553996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4844144" y="1651001"/>
                <a:ext cx="427896" cy="553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100" dirty="0"/>
                  <a:t>2</a:t>
                </a:r>
                <a:endParaRPr lang="en-GB" sz="2100" dirty="0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4827815" y="1718132"/>
                <a:ext cx="3905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1107578" y="4005589"/>
                  <a:ext cx="487741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7578" y="4005589"/>
                  <a:ext cx="487741" cy="49244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697249" y="4236421"/>
                  <a:ext cx="547586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49" y="4236421"/>
                  <a:ext cx="547586" cy="49244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3" name="Group 62"/>
          <p:cNvGrpSpPr/>
          <p:nvPr/>
        </p:nvGrpSpPr>
        <p:grpSpPr>
          <a:xfrm>
            <a:off x="3361660" y="4738673"/>
            <a:ext cx="673553" cy="725769"/>
            <a:chOff x="697249" y="4005589"/>
            <a:chExt cx="898070" cy="967691"/>
          </a:xfrm>
        </p:grpSpPr>
        <p:grpSp>
          <p:nvGrpSpPr>
            <p:cNvPr id="64" name="Group 63"/>
            <p:cNvGrpSpPr/>
            <p:nvPr/>
          </p:nvGrpSpPr>
          <p:grpSpPr>
            <a:xfrm>
              <a:off x="1140560" y="4419284"/>
              <a:ext cx="444225" cy="553996"/>
              <a:chOff x="4827815" y="1651001"/>
              <a:chExt cx="444225" cy="553996"/>
            </a:xfrm>
          </p:grpSpPr>
          <p:sp>
            <p:nvSpPr>
              <p:cNvPr id="67" name="TextBox 66"/>
              <p:cNvSpPr txBox="1"/>
              <p:nvPr/>
            </p:nvSpPr>
            <p:spPr>
              <a:xfrm>
                <a:off x="4844144" y="1651001"/>
                <a:ext cx="427896" cy="553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100" dirty="0"/>
                  <a:t>2</a:t>
                </a:r>
                <a:endParaRPr lang="en-GB" sz="2100" dirty="0"/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>
                <a:off x="4827815" y="1718132"/>
                <a:ext cx="3905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1107578" y="4005589"/>
                  <a:ext cx="487741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7578" y="4005589"/>
                  <a:ext cx="487741" cy="49244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697249" y="4236421"/>
                  <a:ext cx="547586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49" y="4236421"/>
                  <a:ext cx="547586" cy="49244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Group 68"/>
          <p:cNvGrpSpPr/>
          <p:nvPr/>
        </p:nvGrpSpPr>
        <p:grpSpPr>
          <a:xfrm>
            <a:off x="4009548" y="4906631"/>
            <a:ext cx="593018" cy="369333"/>
            <a:chOff x="697249" y="4236420"/>
            <a:chExt cx="790691" cy="49244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1000198" y="4236420"/>
                  <a:ext cx="487742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198" y="4236420"/>
                  <a:ext cx="487742" cy="49244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697249" y="4236421"/>
                  <a:ext cx="547587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49" y="4236421"/>
                  <a:ext cx="547587" cy="49244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5" name="Group 74"/>
          <p:cNvGrpSpPr/>
          <p:nvPr/>
        </p:nvGrpSpPr>
        <p:grpSpPr>
          <a:xfrm>
            <a:off x="3667873" y="1894605"/>
            <a:ext cx="593018" cy="369333"/>
            <a:chOff x="697249" y="4236420"/>
            <a:chExt cx="790691" cy="49244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1000198" y="4236420"/>
                  <a:ext cx="487742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198" y="4236420"/>
                  <a:ext cx="487742" cy="49244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697249" y="4236421"/>
                  <a:ext cx="547587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49" y="4236421"/>
                  <a:ext cx="547587" cy="49244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8" name="Group 77"/>
          <p:cNvGrpSpPr/>
          <p:nvPr/>
        </p:nvGrpSpPr>
        <p:grpSpPr>
          <a:xfrm>
            <a:off x="4990054" y="1766748"/>
            <a:ext cx="673553" cy="725769"/>
            <a:chOff x="697249" y="4005589"/>
            <a:chExt cx="898070" cy="967691"/>
          </a:xfrm>
        </p:grpSpPr>
        <p:grpSp>
          <p:nvGrpSpPr>
            <p:cNvPr id="79" name="Group 78"/>
            <p:cNvGrpSpPr/>
            <p:nvPr/>
          </p:nvGrpSpPr>
          <p:grpSpPr>
            <a:xfrm>
              <a:off x="1140560" y="4419284"/>
              <a:ext cx="444225" cy="553996"/>
              <a:chOff x="4827815" y="1651001"/>
              <a:chExt cx="444225" cy="553996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4844144" y="1651001"/>
                <a:ext cx="427896" cy="553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100" dirty="0"/>
                  <a:t>2</a:t>
                </a:r>
                <a:endParaRPr lang="en-GB" sz="2100" dirty="0"/>
              </a:p>
            </p:txBody>
          </p:sp>
          <p:cxnSp>
            <p:nvCxnSpPr>
              <p:cNvPr id="83" name="Straight Connector 82"/>
              <p:cNvCxnSpPr/>
              <p:nvPr/>
            </p:nvCxnSpPr>
            <p:spPr>
              <a:xfrm>
                <a:off x="4827815" y="1718132"/>
                <a:ext cx="3905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1107578" y="4005589"/>
                  <a:ext cx="487741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7578" y="4005589"/>
                  <a:ext cx="487741" cy="49244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697249" y="4236421"/>
                  <a:ext cx="547586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49" y="4236421"/>
                  <a:ext cx="547586" cy="49244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/>
          <p:cNvGrpSpPr/>
          <p:nvPr/>
        </p:nvGrpSpPr>
        <p:grpSpPr>
          <a:xfrm>
            <a:off x="5637942" y="1934706"/>
            <a:ext cx="593018" cy="369333"/>
            <a:chOff x="697249" y="4236420"/>
            <a:chExt cx="790691" cy="49244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1000198" y="4236420"/>
                  <a:ext cx="487742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198" y="4236420"/>
                  <a:ext cx="487742" cy="492442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697249" y="4236421"/>
                  <a:ext cx="547587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49" y="4236421"/>
                  <a:ext cx="547587" cy="492442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7" name="Group 86"/>
          <p:cNvGrpSpPr/>
          <p:nvPr/>
        </p:nvGrpSpPr>
        <p:grpSpPr>
          <a:xfrm>
            <a:off x="5156295" y="3964289"/>
            <a:ext cx="673553" cy="725769"/>
            <a:chOff x="697249" y="4005589"/>
            <a:chExt cx="898070" cy="967691"/>
          </a:xfrm>
        </p:grpSpPr>
        <p:grpSp>
          <p:nvGrpSpPr>
            <p:cNvPr id="88" name="Group 87"/>
            <p:cNvGrpSpPr/>
            <p:nvPr/>
          </p:nvGrpSpPr>
          <p:grpSpPr>
            <a:xfrm>
              <a:off x="1140560" y="4419284"/>
              <a:ext cx="444225" cy="553996"/>
              <a:chOff x="4827815" y="1651001"/>
              <a:chExt cx="444225" cy="553996"/>
            </a:xfrm>
          </p:grpSpPr>
          <p:sp>
            <p:nvSpPr>
              <p:cNvPr id="91" name="TextBox 90"/>
              <p:cNvSpPr txBox="1"/>
              <p:nvPr/>
            </p:nvSpPr>
            <p:spPr>
              <a:xfrm>
                <a:off x="4844144" y="1651001"/>
                <a:ext cx="427896" cy="553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100" dirty="0"/>
                  <a:t>2</a:t>
                </a:r>
                <a:endParaRPr lang="en-GB" sz="2100" dirty="0"/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>
                <a:off x="4827815" y="1718132"/>
                <a:ext cx="390532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1107578" y="4005589"/>
                  <a:ext cx="487741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7578" y="4005589"/>
                  <a:ext cx="487741" cy="492442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697249" y="4236421"/>
                  <a:ext cx="547586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49" y="4236421"/>
                  <a:ext cx="547586" cy="492442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3" name="Group 92"/>
          <p:cNvGrpSpPr/>
          <p:nvPr/>
        </p:nvGrpSpPr>
        <p:grpSpPr>
          <a:xfrm>
            <a:off x="5155130" y="4875820"/>
            <a:ext cx="593018" cy="369333"/>
            <a:chOff x="697249" y="4236420"/>
            <a:chExt cx="790691" cy="49244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1000198" y="4236420"/>
                  <a:ext cx="487742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198" y="4236420"/>
                  <a:ext cx="487742" cy="492442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697249" y="4236421"/>
                  <a:ext cx="547587" cy="4924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49" y="4236421"/>
                  <a:ext cx="547587" cy="49244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1833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57FB32-B95C-4E0F-8FED-DA0A479898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5001E0-8C9D-47D6-9822-702182D309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4DC054-A32F-4362-AEB7-2ED9DF4E14F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</TotalTime>
  <Words>754</Words>
  <Application>Microsoft Office PowerPoint</Application>
  <PresentationFormat>On-screen Show (4:3)</PresentationFormat>
  <Paragraphs>204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Office テーマ</vt:lpstr>
      <vt:lpstr>PowerPoint Presentation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91</cp:revision>
  <dcterms:created xsi:type="dcterms:W3CDTF">2017-08-14T15:35:38Z</dcterms:created>
  <dcterms:modified xsi:type="dcterms:W3CDTF">2021-03-24T20:18:57Z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