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1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A50021"/>
    <a:srgbClr val="FFFFCC"/>
    <a:srgbClr val="CC00CC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18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DBF664-B1CB-40D4-BA91-7250AF96608D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C45B7A-A0F1-4F30-A2D0-F9DBB1018C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31753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A50021"/>
            </a:gs>
            <a:gs pos="7000">
              <a:schemeClr val="accent2">
                <a:lumMod val="20000"/>
                <a:lumOff val="80000"/>
              </a:schemeClr>
            </a:gs>
            <a:gs pos="95000">
              <a:schemeClr val="accent2">
                <a:lumMod val="20000"/>
                <a:lumOff val="80000"/>
              </a:schemeClr>
            </a:gs>
            <a:gs pos="100000">
              <a:srgbClr val="A5002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939681" y="1520281"/>
            <a:ext cx="7371249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chemeClr val="accent6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Lucida Handwriting" panose="030101010101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Trig Identities </a:t>
            </a:r>
          </a:p>
          <a:p>
            <a:pPr algn="ctr"/>
            <a:r>
              <a:rPr lang="en-US" altLang="ja-JP" sz="6600" b="1" dirty="0">
                <a:ln w="38100">
                  <a:solidFill>
                    <a:schemeClr val="accent6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Lucida Handwriting" panose="030101010101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and Equations</a:t>
            </a:r>
            <a:endParaRPr lang="ja-JP" altLang="en-US" sz="6600" b="1" dirty="0">
              <a:ln w="38100">
                <a:solidFill>
                  <a:schemeClr val="accent6"/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Lucida Handwriting" panose="03010101010101010101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  <p:sp>
        <p:nvSpPr>
          <p:cNvPr id="3" name="テキスト ボックス 1">
            <a:extLst>
              <a:ext uri="{FF2B5EF4-FFF2-40B4-BE49-F238E27FC236}">
                <a16:creationId xmlns:a16="http://schemas.microsoft.com/office/drawing/2014/main" id="{34EE6802-411D-4732-B86A-00E62DEC8AD7}"/>
              </a:ext>
            </a:extLst>
          </p:cNvPr>
          <p:cNvSpPr txBox="1"/>
          <p:nvPr/>
        </p:nvSpPr>
        <p:spPr>
          <a:xfrm>
            <a:off x="2247184" y="3846224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3752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Prior Knowledge Check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55107" y="1825625"/>
                <a:ext cx="3497801" cy="4351338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1a) Sketch the graph of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𝑠𝑖𝑛𝑥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for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≤54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sup>
                    </m:sSup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b</a:t>
                </a:r>
                <a:r>
                  <a:rPr lang="en-GB" sz="1600" dirty="0">
                    <a:latin typeface="Comic Sans MS" panose="030F0702030302020204" pitchFamily="66" charset="0"/>
                  </a:rPr>
                  <a:t>) How many solutions are there to the equation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𝑠𝑖𝑛𝑥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=0.6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in the range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≤54</m:t>
                    </m:r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?</a:t>
                </a:r>
              </a:p>
              <a:p>
                <a:pPr marL="0" indent="0">
                  <a:buNone/>
                </a:pPr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c</a:t>
                </a:r>
                <a:r>
                  <a:rPr lang="en-GB" sz="1600" dirty="0">
                    <a:latin typeface="Comic Sans MS" panose="030F0702030302020204" pitchFamily="66" charset="0"/>
                  </a:rPr>
                  <a:t>) Given that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𝑠𝑖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0.6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=36.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(to 3sf), write down three other solutions to the equation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𝑠𝑖𝑛𝑥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=0.6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2</a:t>
                </a:r>
                <a:r>
                  <a:rPr lang="en-GB" sz="1600" dirty="0">
                    <a:latin typeface="Comic Sans MS" panose="030F0702030302020204" pitchFamily="66" charset="0"/>
                  </a:rPr>
                  <a:t>) Solve the equation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𝑠𝑖𝑛𝑥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=−0.7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55107" y="1825625"/>
                <a:ext cx="3497801" cy="4351338"/>
              </a:xfrm>
              <a:blipFill>
                <a:blip r:embed="rId2"/>
                <a:stretch>
                  <a:fillRect l="-871" t="-840" r="-19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コンテンツ プレースホルダー 2">
                <a:extLst>
                  <a:ext uri="{FF2B5EF4-FFF2-40B4-BE49-F238E27FC236}">
                    <a16:creationId xmlns:a16="http://schemas.microsoft.com/office/drawing/2014/main" id="{37BF047A-1FC1-4464-B63E-5B5925EBC09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829453" y="1798992"/>
                <a:ext cx="3497801" cy="435133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3) Solve these equations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+3=0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b</a:t>
                </a:r>
                <a:r>
                  <a:rPr lang="en-GB" sz="1600" dirty="0">
                    <a:latin typeface="Comic Sans MS" panose="030F0702030302020204" pitchFamily="66" charset="0"/>
                  </a:rPr>
                  <a:t>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+8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−9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c</a:t>
                </a:r>
                <a:r>
                  <a:rPr lang="en-GB" sz="1600" dirty="0">
                    <a:latin typeface="Comic Sans MS" panose="030F0702030302020204" pitchFamily="66" charset="0"/>
                  </a:rPr>
                  <a:t>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−3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−7=0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" name="コンテンツ プレースホルダー 2">
                <a:extLst>
                  <a:ext uri="{FF2B5EF4-FFF2-40B4-BE49-F238E27FC236}">
                    <a16:creationId xmlns:a16="http://schemas.microsoft.com/office/drawing/2014/main" id="{37BF047A-1FC1-4464-B63E-5B5925EBC0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9453" y="1798992"/>
                <a:ext cx="3497801" cy="4351338"/>
              </a:xfrm>
              <a:prstGeom prst="rect">
                <a:avLst/>
              </a:prstGeom>
              <a:blipFill>
                <a:blip r:embed="rId3"/>
                <a:stretch>
                  <a:fillRect l="-871" t="-8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2AE6F19-D73D-4301-8CC2-258F59899AFE}"/>
              </a:ext>
            </a:extLst>
          </p:cNvPr>
          <p:cNvSpPr txBox="1"/>
          <p:nvPr/>
        </p:nvSpPr>
        <p:spPr>
          <a:xfrm>
            <a:off x="2290439" y="3293616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BC06214-159C-4B96-A00F-73662DD2AAD1}"/>
              </a:ext>
            </a:extLst>
          </p:cNvPr>
          <p:cNvSpPr txBox="1"/>
          <p:nvPr/>
        </p:nvSpPr>
        <p:spPr>
          <a:xfrm>
            <a:off x="1136342" y="4731798"/>
            <a:ext cx="2343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143.1,  396.9,  503.1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0068FC1-8A75-4B6D-9BAA-DDC5B1CD2F81}"/>
              </a:ext>
            </a:extLst>
          </p:cNvPr>
          <p:cNvSpPr txBox="1"/>
          <p:nvPr/>
        </p:nvSpPr>
        <p:spPr>
          <a:xfrm>
            <a:off x="1642370" y="5788241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-44.4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02AAEA8-5903-409C-A21F-702472A14B8D}"/>
              </a:ext>
            </a:extLst>
          </p:cNvPr>
          <p:cNvSpPr txBox="1"/>
          <p:nvPr/>
        </p:nvSpPr>
        <p:spPr>
          <a:xfrm>
            <a:off x="5468646" y="2911876"/>
            <a:ext cx="562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1, 3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73EC0E6-E189-4322-9F21-57D4511F77DD}"/>
              </a:ext>
            </a:extLst>
          </p:cNvPr>
          <p:cNvSpPr txBox="1"/>
          <p:nvPr/>
        </p:nvSpPr>
        <p:spPr>
          <a:xfrm>
            <a:off x="5557423" y="3923930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1, -9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CFDD858C-CA42-430E-855D-5481275FCDBD}"/>
                  </a:ext>
                </a:extLst>
              </p:cNvPr>
              <p:cNvSpPr txBox="1"/>
              <p:nvPr/>
            </p:nvSpPr>
            <p:spPr>
              <a:xfrm>
                <a:off x="5477524" y="5113538"/>
                <a:ext cx="1065613" cy="6760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65</m:t>
                              </m:r>
                            </m:e>
                          </m:rad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CFDD858C-CA42-430E-855D-5481275FCD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7524" y="5113538"/>
                <a:ext cx="1065613" cy="67601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53048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CEF88D2-8A79-4C94-BEEB-C9EE97687043}"/>
              </a:ext>
            </a:extLst>
          </p:cNvPr>
          <p:cNvSpPr/>
          <p:nvPr/>
        </p:nvSpPr>
        <p:spPr>
          <a:xfrm>
            <a:off x="1370834" y="2416926"/>
            <a:ext cx="6491201" cy="191590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000" b="1" dirty="0">
                <a:ln w="38100">
                  <a:solidFill>
                    <a:schemeClr val="accent6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Lucida Handwriting" panose="030101010101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000" b="1" dirty="0">
                <a:ln w="38100">
                  <a:solidFill>
                    <a:schemeClr val="accent6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Lucida Handwriting" panose="030101010101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10A</a:t>
            </a:r>
            <a:endParaRPr lang="ja-JP" altLang="en-US" sz="6000" b="1" dirty="0">
              <a:ln w="38100">
                <a:solidFill>
                  <a:schemeClr val="accent6"/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Lucida Handwriting" panose="03010101010101010101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7642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 Identities and Equations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understand how to use the trig graphs to find other values of sine, cosine or tan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10A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FE5B41C-2A5D-4D7A-B071-E01E242613B7}"/>
              </a:ext>
            </a:extLst>
          </p:cNvPr>
          <p:cNvSpPr txBox="1">
            <a:spLocks noChangeArrowheads="1"/>
          </p:cNvSpPr>
          <p:nvPr/>
        </p:nvSpPr>
        <p:spPr>
          <a:xfrm>
            <a:off x="-152400" y="2352583"/>
            <a:ext cx="3738563" cy="3773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You need to be able to work out larger values of sin, cos and tan as acute angles (0º - 90º)</a:t>
            </a:r>
          </a:p>
          <a:p>
            <a:pPr algn="ctr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algn="ctr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</a:t>
            </a:r>
            <a:r>
              <a:rPr lang="en-GB" altLang="en-US" sz="1600" dirty="0">
                <a:latin typeface="Comic Sans MS" pitchFamily="66" charset="0"/>
                <a:sym typeface="Wingdings" pitchFamily="2" charset="2"/>
              </a:rPr>
              <a:t> </a:t>
            </a:r>
            <a:r>
              <a:rPr lang="en-GB" altLang="en-US" sz="1600" dirty="0">
                <a:latin typeface="Comic Sans MS" pitchFamily="66" charset="0"/>
              </a:rPr>
              <a:t>Write sin 130º as sine of an acute angle</a:t>
            </a:r>
          </a:p>
          <a:p>
            <a:pPr algn="ctr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algn="ctr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(sometimes asked as a ‘trigonometric ratio’)</a:t>
            </a:r>
          </a:p>
          <a:p>
            <a:pPr algn="ctr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algn="ctr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Sin 130º  =  Sin 50º</a:t>
            </a:r>
          </a:p>
        </p:txBody>
      </p:sp>
      <p:sp>
        <p:nvSpPr>
          <p:cNvPr id="6" name="Text Box 171">
            <a:extLst>
              <a:ext uri="{FF2B5EF4-FFF2-40B4-BE49-F238E27FC236}">
                <a16:creationId xmlns:a16="http://schemas.microsoft.com/office/drawing/2014/main" id="{27B1FF45-224F-4608-805F-0C0AF319C5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39025" y="1549400"/>
            <a:ext cx="931863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</a:rPr>
              <a:t>y = sin</a:t>
            </a:r>
            <a:r>
              <a:rPr lang="el-GR" altLang="en-US" sz="1600">
                <a:latin typeface="Comic Sans MS" pitchFamily="66" charset="0"/>
              </a:rPr>
              <a:t>θ</a:t>
            </a:r>
          </a:p>
        </p:txBody>
      </p:sp>
      <p:sp>
        <p:nvSpPr>
          <p:cNvPr id="7" name="Rectangle 144">
            <a:extLst>
              <a:ext uri="{FF2B5EF4-FFF2-40B4-BE49-F238E27FC236}">
                <a16:creationId xmlns:a16="http://schemas.microsoft.com/office/drawing/2014/main" id="{7F82AB34-DDF3-4130-B1C2-AB9508F0E28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772400" y="3678238"/>
            <a:ext cx="498475" cy="341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8" name="Rectangle 150">
            <a:extLst>
              <a:ext uri="{FF2B5EF4-FFF2-40B4-BE49-F238E27FC236}">
                <a16:creationId xmlns:a16="http://schemas.microsoft.com/office/drawing/2014/main" id="{13B2A8E4-D1C8-4E9E-BD5C-E77F370D34C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284663" y="3678238"/>
            <a:ext cx="496887" cy="341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9" name="Rectangle 151">
            <a:extLst>
              <a:ext uri="{FF2B5EF4-FFF2-40B4-BE49-F238E27FC236}">
                <a16:creationId xmlns:a16="http://schemas.microsoft.com/office/drawing/2014/main" id="{B47CA969-96B3-4852-80AB-5C5C98BA707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284663" y="3335338"/>
            <a:ext cx="496887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10" name="Rectangle 152">
            <a:extLst>
              <a:ext uri="{FF2B5EF4-FFF2-40B4-BE49-F238E27FC236}">
                <a16:creationId xmlns:a16="http://schemas.microsoft.com/office/drawing/2014/main" id="{82653DF8-0980-4576-BDC4-8C712FEE506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284663" y="2994025"/>
            <a:ext cx="496887" cy="34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11" name="Rectangle 153">
            <a:extLst>
              <a:ext uri="{FF2B5EF4-FFF2-40B4-BE49-F238E27FC236}">
                <a16:creationId xmlns:a16="http://schemas.microsoft.com/office/drawing/2014/main" id="{A746654B-A22D-4534-83D1-64D004DA332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284663" y="2652713"/>
            <a:ext cx="496887" cy="341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12" name="Rectangle 154">
            <a:extLst>
              <a:ext uri="{FF2B5EF4-FFF2-40B4-BE49-F238E27FC236}">
                <a16:creationId xmlns:a16="http://schemas.microsoft.com/office/drawing/2014/main" id="{BBB89D1B-069E-49DC-AFB6-88F9DEFAF2A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284663" y="2311400"/>
            <a:ext cx="496887" cy="34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13" name="Rectangle 161">
            <a:extLst>
              <a:ext uri="{FF2B5EF4-FFF2-40B4-BE49-F238E27FC236}">
                <a16:creationId xmlns:a16="http://schemas.microsoft.com/office/drawing/2014/main" id="{2B52F6D3-A905-4880-9251-4AC821AB7C0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284663" y="1968500"/>
            <a:ext cx="496887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14" name="Line 162">
            <a:extLst>
              <a:ext uri="{FF2B5EF4-FFF2-40B4-BE49-F238E27FC236}">
                <a16:creationId xmlns:a16="http://schemas.microsoft.com/office/drawing/2014/main" id="{9078D423-EA69-48A3-8898-75192D33E8DD}"/>
              </a:ext>
            </a:extLst>
          </p:cNvPr>
          <p:cNvSpPr>
            <a:spLocks noChangeAspect="1" noChangeShapeType="1"/>
          </p:cNvSpPr>
          <p:nvPr/>
        </p:nvSpPr>
        <p:spPr bwMode="auto">
          <a:xfrm>
            <a:off x="4284663" y="2994025"/>
            <a:ext cx="39862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" name="Line 163">
            <a:extLst>
              <a:ext uri="{FF2B5EF4-FFF2-40B4-BE49-F238E27FC236}">
                <a16:creationId xmlns:a16="http://schemas.microsoft.com/office/drawing/2014/main" id="{17617394-AC27-4F48-B633-645C05375AB5}"/>
              </a:ext>
            </a:extLst>
          </p:cNvPr>
          <p:cNvSpPr>
            <a:spLocks noChangeAspect="1" noChangeShapeType="1"/>
          </p:cNvSpPr>
          <p:nvPr/>
        </p:nvSpPr>
        <p:spPr bwMode="auto">
          <a:xfrm>
            <a:off x="4284663" y="1968500"/>
            <a:ext cx="0" cy="205105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" name="Text Box 164">
            <a:extLst>
              <a:ext uri="{FF2B5EF4-FFF2-40B4-BE49-F238E27FC236}">
                <a16:creationId xmlns:a16="http://schemas.microsoft.com/office/drawing/2014/main" id="{DEC6C9ED-9778-4A77-BA2A-0F482383308D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3881438" y="2055813"/>
            <a:ext cx="504825" cy="303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1</a:t>
            </a:r>
          </a:p>
        </p:txBody>
      </p:sp>
      <p:sp>
        <p:nvSpPr>
          <p:cNvPr id="17" name="Text Box 165">
            <a:extLst>
              <a:ext uri="{FF2B5EF4-FFF2-40B4-BE49-F238E27FC236}">
                <a16:creationId xmlns:a16="http://schemas.microsoft.com/office/drawing/2014/main" id="{3405477A-DFEC-43CC-8059-27A61ECB440E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032375" y="2967038"/>
            <a:ext cx="46196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90º</a:t>
            </a:r>
          </a:p>
        </p:txBody>
      </p:sp>
      <p:sp>
        <p:nvSpPr>
          <p:cNvPr id="18" name="Text Box 166">
            <a:extLst>
              <a:ext uri="{FF2B5EF4-FFF2-40B4-BE49-F238E27FC236}">
                <a16:creationId xmlns:a16="http://schemas.microsoft.com/office/drawing/2014/main" id="{E5D02039-42EF-44D7-832C-B8CEB4694734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924550" y="2967038"/>
            <a:ext cx="82073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180º</a:t>
            </a:r>
          </a:p>
        </p:txBody>
      </p:sp>
      <p:sp>
        <p:nvSpPr>
          <p:cNvPr id="19" name="Text Box 167">
            <a:extLst>
              <a:ext uri="{FF2B5EF4-FFF2-40B4-BE49-F238E27FC236}">
                <a16:creationId xmlns:a16="http://schemas.microsoft.com/office/drawing/2014/main" id="{E3D44F61-A4EB-4592-AAE4-64EE01545024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6913563" y="2967038"/>
            <a:ext cx="99536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270º</a:t>
            </a:r>
          </a:p>
        </p:txBody>
      </p:sp>
      <p:sp>
        <p:nvSpPr>
          <p:cNvPr id="20" name="Text Box 168">
            <a:extLst>
              <a:ext uri="{FF2B5EF4-FFF2-40B4-BE49-F238E27FC236}">
                <a16:creationId xmlns:a16="http://schemas.microsoft.com/office/drawing/2014/main" id="{B39773DD-8A77-4A77-A92C-110A267561A4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7927975" y="2963863"/>
            <a:ext cx="99536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360º</a:t>
            </a:r>
          </a:p>
        </p:txBody>
      </p:sp>
      <p:sp>
        <p:nvSpPr>
          <p:cNvPr id="21" name="Text Box 169">
            <a:extLst>
              <a:ext uri="{FF2B5EF4-FFF2-40B4-BE49-F238E27FC236}">
                <a16:creationId xmlns:a16="http://schemas.microsoft.com/office/drawing/2014/main" id="{5DCA44BF-0272-4D5C-9543-DA69CC51FC5E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4144963" y="1577975"/>
            <a:ext cx="461962" cy="30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y</a:t>
            </a:r>
          </a:p>
        </p:txBody>
      </p:sp>
      <p:sp>
        <p:nvSpPr>
          <p:cNvPr id="22" name="Text Box 170">
            <a:extLst>
              <a:ext uri="{FF2B5EF4-FFF2-40B4-BE49-F238E27FC236}">
                <a16:creationId xmlns:a16="http://schemas.microsoft.com/office/drawing/2014/main" id="{C12AA543-B902-47A0-B70E-7DB569BE00A6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8129588" y="2700338"/>
            <a:ext cx="4619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1400">
                <a:latin typeface="Comic Sans MS" pitchFamily="66" charset="0"/>
              </a:rPr>
              <a:t>θ</a:t>
            </a:r>
          </a:p>
        </p:txBody>
      </p:sp>
      <p:sp>
        <p:nvSpPr>
          <p:cNvPr id="23" name="Text Box 172">
            <a:extLst>
              <a:ext uri="{FF2B5EF4-FFF2-40B4-BE49-F238E27FC236}">
                <a16:creationId xmlns:a16="http://schemas.microsoft.com/office/drawing/2014/main" id="{9E75CE38-469E-453A-A16A-0E3980FE5612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3881438" y="2732088"/>
            <a:ext cx="504825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0</a:t>
            </a:r>
          </a:p>
        </p:txBody>
      </p:sp>
      <p:sp>
        <p:nvSpPr>
          <p:cNvPr id="24" name="Freeform 173">
            <a:extLst>
              <a:ext uri="{FF2B5EF4-FFF2-40B4-BE49-F238E27FC236}">
                <a16:creationId xmlns:a16="http://schemas.microsoft.com/office/drawing/2014/main" id="{F5901533-DF71-4B0A-B040-14F118B078E1}"/>
              </a:ext>
            </a:extLst>
          </p:cNvPr>
          <p:cNvSpPr>
            <a:spLocks noChangeAspect="1"/>
          </p:cNvSpPr>
          <p:nvPr/>
        </p:nvSpPr>
        <p:spPr bwMode="auto">
          <a:xfrm>
            <a:off x="4268788" y="2298700"/>
            <a:ext cx="3990975" cy="1368425"/>
          </a:xfrm>
          <a:custGeom>
            <a:avLst/>
            <a:gdLst>
              <a:gd name="T0" fmla="*/ 0 w 1565"/>
              <a:gd name="T1" fmla="*/ 2147483647 h 537"/>
              <a:gd name="T2" fmla="*/ 2147483647 w 1565"/>
              <a:gd name="T3" fmla="*/ 2147483647 h 537"/>
              <a:gd name="T4" fmla="*/ 2147483647 w 1565"/>
              <a:gd name="T5" fmla="*/ 2147483647 h 537"/>
              <a:gd name="T6" fmla="*/ 2147483647 w 1565"/>
              <a:gd name="T7" fmla="*/ 2147483647 h 537"/>
              <a:gd name="T8" fmla="*/ 2147483647 w 1565"/>
              <a:gd name="T9" fmla="*/ 2147483647 h 5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65" h="537">
                <a:moveTo>
                  <a:pt x="0" y="278"/>
                </a:moveTo>
                <a:cubicBezTo>
                  <a:pt x="132" y="140"/>
                  <a:pt x="265" y="2"/>
                  <a:pt x="396" y="1"/>
                </a:cubicBezTo>
                <a:cubicBezTo>
                  <a:pt x="527" y="0"/>
                  <a:pt x="655" y="183"/>
                  <a:pt x="785" y="272"/>
                </a:cubicBezTo>
                <a:cubicBezTo>
                  <a:pt x="915" y="361"/>
                  <a:pt x="1045" y="537"/>
                  <a:pt x="1175" y="537"/>
                </a:cubicBezTo>
                <a:cubicBezTo>
                  <a:pt x="1305" y="537"/>
                  <a:pt x="1435" y="404"/>
                  <a:pt x="1565" y="272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5" name="Text Box 175">
            <a:extLst>
              <a:ext uri="{FF2B5EF4-FFF2-40B4-BE49-F238E27FC236}">
                <a16:creationId xmlns:a16="http://schemas.microsoft.com/office/drawing/2014/main" id="{424A0FA0-7D1D-4EDB-96A1-9EAC5063E4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1913" y="3478213"/>
            <a:ext cx="5127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-1</a:t>
            </a:r>
          </a:p>
        </p:txBody>
      </p:sp>
      <p:grpSp>
        <p:nvGrpSpPr>
          <p:cNvPr id="26" name="Group 178">
            <a:extLst>
              <a:ext uri="{FF2B5EF4-FFF2-40B4-BE49-F238E27FC236}">
                <a16:creationId xmlns:a16="http://schemas.microsoft.com/office/drawing/2014/main" id="{C1D86AC6-F39C-4C11-9E24-C0EE9E15555A}"/>
              </a:ext>
            </a:extLst>
          </p:cNvPr>
          <p:cNvGrpSpPr>
            <a:grpSpLocks/>
          </p:cNvGrpSpPr>
          <p:nvPr/>
        </p:nvGrpSpPr>
        <p:grpSpPr bwMode="auto">
          <a:xfrm>
            <a:off x="5591175" y="2401888"/>
            <a:ext cx="136525" cy="144462"/>
            <a:chOff x="2766" y="3467"/>
            <a:chExt cx="86" cy="91"/>
          </a:xfrm>
        </p:grpSpPr>
        <p:sp>
          <p:nvSpPr>
            <p:cNvPr id="27" name="Line 176">
              <a:extLst>
                <a:ext uri="{FF2B5EF4-FFF2-40B4-BE49-F238E27FC236}">
                  <a16:creationId xmlns:a16="http://schemas.microsoft.com/office/drawing/2014/main" id="{42D58484-0A42-4CBC-A195-E8FDDD20D14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67" y="3467"/>
              <a:ext cx="85" cy="91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" name="Line 177">
              <a:extLst>
                <a:ext uri="{FF2B5EF4-FFF2-40B4-BE49-F238E27FC236}">
                  <a16:creationId xmlns:a16="http://schemas.microsoft.com/office/drawing/2014/main" id="{67132E61-8A37-4B2D-81E3-0595704F727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66" y="3467"/>
              <a:ext cx="85" cy="91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9" name="Group 179">
            <a:extLst>
              <a:ext uri="{FF2B5EF4-FFF2-40B4-BE49-F238E27FC236}">
                <a16:creationId xmlns:a16="http://schemas.microsoft.com/office/drawing/2014/main" id="{022AC0DD-6005-426E-BD92-AA6BE249CF51}"/>
              </a:ext>
            </a:extLst>
          </p:cNvPr>
          <p:cNvGrpSpPr>
            <a:grpSpLocks/>
          </p:cNvGrpSpPr>
          <p:nvPr/>
        </p:nvGrpSpPr>
        <p:grpSpPr bwMode="auto">
          <a:xfrm>
            <a:off x="4783138" y="2401888"/>
            <a:ext cx="136525" cy="144462"/>
            <a:chOff x="2766" y="3467"/>
            <a:chExt cx="86" cy="91"/>
          </a:xfrm>
        </p:grpSpPr>
        <p:sp>
          <p:nvSpPr>
            <p:cNvPr id="30" name="Line 180">
              <a:extLst>
                <a:ext uri="{FF2B5EF4-FFF2-40B4-BE49-F238E27FC236}">
                  <a16:creationId xmlns:a16="http://schemas.microsoft.com/office/drawing/2014/main" id="{80AE216C-FFCE-4D0D-A7C3-F7002E4E11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67" y="3467"/>
              <a:ext cx="85" cy="91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" name="Line 181">
              <a:extLst>
                <a:ext uri="{FF2B5EF4-FFF2-40B4-BE49-F238E27FC236}">
                  <a16:creationId xmlns:a16="http://schemas.microsoft.com/office/drawing/2014/main" id="{51415C47-14FE-4A66-B97B-A172BC8D433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66" y="3467"/>
              <a:ext cx="85" cy="91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2" name="Line 182">
            <a:extLst>
              <a:ext uri="{FF2B5EF4-FFF2-40B4-BE49-F238E27FC236}">
                <a16:creationId xmlns:a16="http://schemas.microsoft.com/office/drawing/2014/main" id="{68E77A5C-E3DA-425D-9467-8AED85C3FBD5}"/>
              </a:ext>
            </a:extLst>
          </p:cNvPr>
          <p:cNvSpPr>
            <a:spLocks noChangeShapeType="1"/>
          </p:cNvSpPr>
          <p:nvPr/>
        </p:nvSpPr>
        <p:spPr bwMode="auto">
          <a:xfrm>
            <a:off x="5245100" y="2187575"/>
            <a:ext cx="0" cy="2873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3" name="Arc 183">
            <a:extLst>
              <a:ext uri="{FF2B5EF4-FFF2-40B4-BE49-F238E27FC236}">
                <a16:creationId xmlns:a16="http://schemas.microsoft.com/office/drawing/2014/main" id="{7E5AAF66-1802-4686-AF0F-8F52C91F9B2A}"/>
              </a:ext>
            </a:extLst>
          </p:cNvPr>
          <p:cNvSpPr>
            <a:spLocks/>
          </p:cNvSpPr>
          <p:nvPr/>
        </p:nvSpPr>
        <p:spPr bwMode="auto">
          <a:xfrm>
            <a:off x="5191125" y="2090738"/>
            <a:ext cx="530225" cy="911225"/>
          </a:xfrm>
          <a:custGeom>
            <a:avLst/>
            <a:gdLst>
              <a:gd name="T0" fmla="*/ 147100945 w 12510"/>
              <a:gd name="T1" fmla="*/ 0 h 21513"/>
              <a:gd name="T2" fmla="*/ 952502209 w 12510"/>
              <a:gd name="T3" fmla="*/ 296677756 h 21513"/>
              <a:gd name="T4" fmla="*/ 0 w 12510"/>
              <a:gd name="T5" fmla="*/ 1634838756 h 21513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2510" h="21513" fill="none" extrusionOk="0">
                <a:moveTo>
                  <a:pt x="1932" y="-1"/>
                </a:moveTo>
                <a:cubicBezTo>
                  <a:pt x="5741" y="341"/>
                  <a:pt x="9391" y="1689"/>
                  <a:pt x="12509" y="3904"/>
                </a:cubicBezTo>
              </a:path>
              <a:path w="12510" h="21513" stroke="0" extrusionOk="0">
                <a:moveTo>
                  <a:pt x="1932" y="-1"/>
                </a:moveTo>
                <a:cubicBezTo>
                  <a:pt x="5741" y="341"/>
                  <a:pt x="9391" y="1689"/>
                  <a:pt x="12509" y="3904"/>
                </a:cubicBezTo>
                <a:lnTo>
                  <a:pt x="0" y="21513"/>
                </a:lnTo>
                <a:lnTo>
                  <a:pt x="1932" y="-1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4" name="Arc 184">
            <a:extLst>
              <a:ext uri="{FF2B5EF4-FFF2-40B4-BE49-F238E27FC236}">
                <a16:creationId xmlns:a16="http://schemas.microsoft.com/office/drawing/2014/main" id="{2125EB76-C094-40F4-91BB-0689B952FA22}"/>
              </a:ext>
            </a:extLst>
          </p:cNvPr>
          <p:cNvSpPr>
            <a:spLocks/>
          </p:cNvSpPr>
          <p:nvPr/>
        </p:nvSpPr>
        <p:spPr bwMode="auto">
          <a:xfrm rot="-572191">
            <a:off x="4843463" y="2112963"/>
            <a:ext cx="430212" cy="914400"/>
          </a:xfrm>
          <a:custGeom>
            <a:avLst/>
            <a:gdLst>
              <a:gd name="T0" fmla="*/ 0 w 10163"/>
              <a:gd name="T1" fmla="*/ 158711138 h 21600"/>
              <a:gd name="T2" fmla="*/ 770910061 w 10163"/>
              <a:gd name="T3" fmla="*/ 1365589 h 21600"/>
              <a:gd name="T4" fmla="*/ 703399075 w 10163"/>
              <a:gd name="T5" fmla="*/ 16387064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163" h="21600" fill="none" extrusionOk="0">
                <a:moveTo>
                  <a:pt x="-1" y="2091"/>
                </a:moveTo>
                <a:cubicBezTo>
                  <a:pt x="2897" y="714"/>
                  <a:pt x="6064" y="-1"/>
                  <a:pt x="9273" y="0"/>
                </a:cubicBezTo>
                <a:cubicBezTo>
                  <a:pt x="9569" y="0"/>
                  <a:pt x="9866" y="6"/>
                  <a:pt x="10162" y="18"/>
                </a:cubicBezTo>
              </a:path>
              <a:path w="10163" h="21600" stroke="0" extrusionOk="0">
                <a:moveTo>
                  <a:pt x="-1" y="2091"/>
                </a:moveTo>
                <a:cubicBezTo>
                  <a:pt x="2897" y="714"/>
                  <a:pt x="6064" y="-1"/>
                  <a:pt x="9273" y="0"/>
                </a:cubicBezTo>
                <a:cubicBezTo>
                  <a:pt x="9569" y="0"/>
                  <a:pt x="9866" y="6"/>
                  <a:pt x="10162" y="18"/>
                </a:cubicBezTo>
                <a:lnTo>
                  <a:pt x="9273" y="21600"/>
                </a:lnTo>
                <a:lnTo>
                  <a:pt x="-1" y="2091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" name="Text Box 185">
            <a:extLst>
              <a:ext uri="{FF2B5EF4-FFF2-40B4-BE49-F238E27FC236}">
                <a16:creationId xmlns:a16="http://schemas.microsoft.com/office/drawing/2014/main" id="{F9D1B566-96EF-4D5D-9DBC-ABC9FBC334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6263" y="2239963"/>
            <a:ext cx="5461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130</a:t>
            </a:r>
          </a:p>
        </p:txBody>
      </p:sp>
      <p:sp>
        <p:nvSpPr>
          <p:cNvPr id="36" name="Text Box 186">
            <a:extLst>
              <a:ext uri="{FF2B5EF4-FFF2-40B4-BE49-F238E27FC236}">
                <a16:creationId xmlns:a16="http://schemas.microsoft.com/office/drawing/2014/main" id="{9F731C40-82C4-44A1-8884-9ECDA44FC8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5950" y="2195513"/>
            <a:ext cx="5461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50</a:t>
            </a:r>
          </a:p>
        </p:txBody>
      </p:sp>
      <p:sp>
        <p:nvSpPr>
          <p:cNvPr id="37" name="Text Box 187">
            <a:extLst>
              <a:ext uri="{FF2B5EF4-FFF2-40B4-BE49-F238E27FC236}">
                <a16:creationId xmlns:a16="http://schemas.microsoft.com/office/drawing/2014/main" id="{3867451C-E70B-45C5-956D-A00207161A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1938" y="1846263"/>
            <a:ext cx="4937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rgbClr val="0000FF"/>
                </a:solidFill>
                <a:latin typeface="Comic Sans MS" pitchFamily="66" charset="0"/>
              </a:rPr>
              <a:t>-40</a:t>
            </a:r>
          </a:p>
        </p:txBody>
      </p:sp>
      <p:sp>
        <p:nvSpPr>
          <p:cNvPr id="38" name="Text Box 188">
            <a:extLst>
              <a:ext uri="{FF2B5EF4-FFF2-40B4-BE49-F238E27FC236}">
                <a16:creationId xmlns:a16="http://schemas.microsoft.com/office/drawing/2014/main" id="{ED39BB94-83DF-42F6-9E58-D4D95EA2B3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6300" y="1854200"/>
            <a:ext cx="4937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rgbClr val="0000FF"/>
                </a:solidFill>
                <a:latin typeface="Comic Sans MS" pitchFamily="66" charset="0"/>
              </a:rPr>
              <a:t>-40</a:t>
            </a:r>
          </a:p>
        </p:txBody>
      </p:sp>
      <p:sp>
        <p:nvSpPr>
          <p:cNvPr id="39" name="Text Box 189">
            <a:extLst>
              <a:ext uri="{FF2B5EF4-FFF2-40B4-BE49-F238E27FC236}">
                <a16:creationId xmlns:a16="http://schemas.microsoft.com/office/drawing/2014/main" id="{2D338BA8-D5F8-4E7B-9206-610898EB63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5675" y="4868863"/>
            <a:ext cx="5389563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  <a:sym typeface="Wingdings" pitchFamily="2" charset="2"/>
              </a:rPr>
              <a:t> </a:t>
            </a:r>
            <a:r>
              <a:rPr lang="en-GB" altLang="en-US" sz="1600">
                <a:latin typeface="Comic Sans MS" pitchFamily="66" charset="0"/>
              </a:rPr>
              <a:t>Draw a sketch of the graph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  <a:sym typeface="Wingdings" pitchFamily="2" charset="2"/>
              </a:rPr>
              <a:t> </a:t>
            </a:r>
            <a:r>
              <a:rPr lang="en-GB" altLang="en-US" sz="1600">
                <a:latin typeface="Comic Sans MS" pitchFamily="66" charset="0"/>
              </a:rPr>
              <a:t>Mark on 130º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  <a:sym typeface="Wingdings" pitchFamily="2" charset="2"/>
              </a:rPr>
              <a:t> </a:t>
            </a:r>
            <a:r>
              <a:rPr lang="en-GB" altLang="en-US" sz="1600">
                <a:latin typeface="Comic Sans MS" pitchFamily="66" charset="0"/>
              </a:rPr>
              <a:t>Using the fact that the graph has symmetry, find an acute value of </a:t>
            </a:r>
            <a:r>
              <a:rPr lang="el-GR" altLang="en-US" sz="1600">
                <a:latin typeface="Comic Sans MS" pitchFamily="66" charset="0"/>
              </a:rPr>
              <a:t>θ</a:t>
            </a:r>
            <a:r>
              <a:rPr lang="en-GB" altLang="en-US" sz="1600">
                <a:latin typeface="Comic Sans MS" pitchFamily="66" charset="0"/>
              </a:rPr>
              <a:t> which has the same value as sin 130</a:t>
            </a:r>
            <a:endParaRPr lang="el-GR" altLang="en-US" sz="1600">
              <a:latin typeface="Comic Sans MS" pitchFamily="66" charset="0"/>
            </a:endParaRPr>
          </a:p>
        </p:txBody>
      </p:sp>
      <p:sp>
        <p:nvSpPr>
          <p:cNvPr id="40" name="Oval 190">
            <a:extLst>
              <a:ext uri="{FF2B5EF4-FFF2-40B4-BE49-F238E27FC236}">
                <a16:creationId xmlns:a16="http://schemas.microsoft.com/office/drawing/2014/main" id="{B7410A95-B974-4F3F-93A9-8AC444A9B5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337" y="5231075"/>
            <a:ext cx="2244294" cy="466725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1153129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 animBg="1"/>
      <p:bldP spid="15" grpId="0" animBg="1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 animBg="1"/>
      <p:bldP spid="25" grpId="0"/>
      <p:bldP spid="32" grpId="0" animBg="1"/>
      <p:bldP spid="33" grpId="0" animBg="1"/>
      <p:bldP spid="34" grpId="0" animBg="1"/>
      <p:bldP spid="35" grpId="0"/>
      <p:bldP spid="36" grpId="0"/>
      <p:bldP spid="37" grpId="0"/>
      <p:bldP spid="38" grpId="0"/>
      <p:bldP spid="4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 Identities and Equations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understand how to use the trig graphs to find other values of sine, cosine or tan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10A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1" name="Text Box 110">
            <a:extLst>
              <a:ext uri="{FF2B5EF4-FFF2-40B4-BE49-F238E27FC236}">
                <a16:creationId xmlns:a16="http://schemas.microsoft.com/office/drawing/2014/main" id="{154ABEA0-AEBE-4CD6-95F8-6F02FD8813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9475" y="2670175"/>
            <a:ext cx="527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rgbClr val="CC0000"/>
                </a:solidFill>
                <a:latin typeface="Comic Sans MS" pitchFamily="66" charset="0"/>
              </a:rPr>
              <a:t>+30</a:t>
            </a:r>
          </a:p>
        </p:txBody>
      </p:sp>
      <p:sp>
        <p:nvSpPr>
          <p:cNvPr id="42" name="Text Box 111">
            <a:extLst>
              <a:ext uri="{FF2B5EF4-FFF2-40B4-BE49-F238E27FC236}">
                <a16:creationId xmlns:a16="http://schemas.microsoft.com/office/drawing/2014/main" id="{C84C9F27-728D-49C4-A2FD-77802106C6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2838" y="2319338"/>
            <a:ext cx="527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rgbClr val="CC0000"/>
                </a:solidFill>
                <a:latin typeface="Comic Sans MS" pitchFamily="66" charset="0"/>
              </a:rPr>
              <a:t>+30</a:t>
            </a:r>
          </a:p>
        </p:txBody>
      </p:sp>
      <p:sp>
        <p:nvSpPr>
          <p:cNvPr id="43" name="Freeform 65">
            <a:extLst>
              <a:ext uri="{FF2B5EF4-FFF2-40B4-BE49-F238E27FC236}">
                <a16:creationId xmlns:a16="http://schemas.microsoft.com/office/drawing/2014/main" id="{E5C3ED09-DD76-47A1-9C9F-C21B09FFD472}"/>
              </a:ext>
            </a:extLst>
          </p:cNvPr>
          <p:cNvSpPr>
            <a:spLocks noChangeAspect="1"/>
          </p:cNvSpPr>
          <p:nvPr/>
        </p:nvSpPr>
        <p:spPr bwMode="auto">
          <a:xfrm>
            <a:off x="3706813" y="2036763"/>
            <a:ext cx="4933950" cy="1379537"/>
          </a:xfrm>
          <a:custGeom>
            <a:avLst/>
            <a:gdLst>
              <a:gd name="T0" fmla="*/ 0 w 2349"/>
              <a:gd name="T1" fmla="*/ 2147483647 h 537"/>
              <a:gd name="T2" fmla="*/ 2147483647 w 2349"/>
              <a:gd name="T3" fmla="*/ 2147483647 h 537"/>
              <a:gd name="T4" fmla="*/ 2147483647 w 2349"/>
              <a:gd name="T5" fmla="*/ 2147483647 h 537"/>
              <a:gd name="T6" fmla="*/ 2147483647 w 2349"/>
              <a:gd name="T7" fmla="*/ 0 h 537"/>
              <a:gd name="T8" fmla="*/ 2147483647 w 2349"/>
              <a:gd name="T9" fmla="*/ 2147483647 h 537"/>
              <a:gd name="T10" fmla="*/ 2147483647 w 2349"/>
              <a:gd name="T11" fmla="*/ 2147483647 h 537"/>
              <a:gd name="T12" fmla="*/ 2147483647 w 2349"/>
              <a:gd name="T13" fmla="*/ 2147483647 h 53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349" h="537">
                <a:moveTo>
                  <a:pt x="0" y="266"/>
                </a:moveTo>
                <a:cubicBezTo>
                  <a:pt x="132" y="401"/>
                  <a:pt x="265" y="537"/>
                  <a:pt x="396" y="537"/>
                </a:cubicBezTo>
                <a:cubicBezTo>
                  <a:pt x="527" y="537"/>
                  <a:pt x="655" y="355"/>
                  <a:pt x="785" y="266"/>
                </a:cubicBezTo>
                <a:cubicBezTo>
                  <a:pt x="915" y="177"/>
                  <a:pt x="1044" y="0"/>
                  <a:pt x="1175" y="0"/>
                </a:cubicBezTo>
                <a:cubicBezTo>
                  <a:pt x="1306" y="0"/>
                  <a:pt x="1440" y="177"/>
                  <a:pt x="1570" y="266"/>
                </a:cubicBezTo>
                <a:cubicBezTo>
                  <a:pt x="1700" y="355"/>
                  <a:pt x="1824" y="537"/>
                  <a:pt x="1954" y="537"/>
                </a:cubicBezTo>
                <a:cubicBezTo>
                  <a:pt x="2084" y="537"/>
                  <a:pt x="2216" y="401"/>
                  <a:pt x="2349" y="266"/>
                </a:cubicBezTo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4" name="Rectangle 3">
            <a:extLst>
              <a:ext uri="{FF2B5EF4-FFF2-40B4-BE49-F238E27FC236}">
                <a16:creationId xmlns:a16="http://schemas.microsoft.com/office/drawing/2014/main" id="{FF75E45F-54E2-4D81-80D0-3BF5F1F33ABF}"/>
              </a:ext>
            </a:extLst>
          </p:cNvPr>
          <p:cNvSpPr txBox="1">
            <a:spLocks noChangeArrowheads="1"/>
          </p:cNvSpPr>
          <p:nvPr/>
        </p:nvSpPr>
        <p:spPr>
          <a:xfrm>
            <a:off x="-142875" y="2423604"/>
            <a:ext cx="3738563" cy="36930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You need to be able to work out larger values of sin, cos and tan as acute angles (0º - 90º)</a:t>
            </a:r>
          </a:p>
          <a:p>
            <a:pPr algn="ctr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algn="ctr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</a:t>
            </a:r>
            <a:r>
              <a:rPr lang="en-GB" altLang="en-US" sz="1600" dirty="0">
                <a:latin typeface="Comic Sans MS" pitchFamily="66" charset="0"/>
                <a:sym typeface="Wingdings" pitchFamily="2" charset="2"/>
              </a:rPr>
              <a:t> </a:t>
            </a:r>
            <a:r>
              <a:rPr lang="en-GB" altLang="en-US" sz="1600" dirty="0">
                <a:latin typeface="Comic Sans MS" pitchFamily="66" charset="0"/>
              </a:rPr>
              <a:t>Write cos (-120)º as cos of an acute angle</a:t>
            </a:r>
          </a:p>
          <a:p>
            <a:pPr algn="ctr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algn="ctr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Cos(-120)º  =  -Cos 60º</a:t>
            </a:r>
          </a:p>
        </p:txBody>
      </p:sp>
      <p:sp>
        <p:nvSpPr>
          <p:cNvPr id="45" name="Text Box 38">
            <a:extLst>
              <a:ext uri="{FF2B5EF4-FFF2-40B4-BE49-F238E27FC236}">
                <a16:creationId xmlns:a16="http://schemas.microsoft.com/office/drawing/2014/main" id="{07BB7716-E9E4-40D2-8D15-46328B7649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0125" y="4357688"/>
            <a:ext cx="5389563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  <a:sym typeface="Wingdings" pitchFamily="2" charset="2"/>
              </a:rPr>
              <a:t> </a:t>
            </a:r>
            <a:r>
              <a:rPr lang="en-GB" altLang="en-US" sz="1600">
                <a:latin typeface="Comic Sans MS" pitchFamily="66" charset="0"/>
              </a:rPr>
              <a:t>Draw a sketch of the graph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  <a:sym typeface="Wingdings" pitchFamily="2" charset="2"/>
              </a:rPr>
              <a:t> </a:t>
            </a:r>
            <a:r>
              <a:rPr lang="en-GB" altLang="en-US" sz="1600">
                <a:latin typeface="Comic Sans MS" pitchFamily="66" charset="0"/>
              </a:rPr>
              <a:t>Mark on -120º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  <a:sym typeface="Wingdings" pitchFamily="2" charset="2"/>
              </a:rPr>
              <a:t> </a:t>
            </a:r>
            <a:r>
              <a:rPr lang="en-GB" altLang="en-US" sz="1600">
                <a:latin typeface="Comic Sans MS" pitchFamily="66" charset="0"/>
              </a:rPr>
              <a:t>Using the fact that the graph has symmetry, find an acute value of </a:t>
            </a:r>
            <a:r>
              <a:rPr lang="el-GR" altLang="en-US" sz="1600">
                <a:latin typeface="Comic Sans MS" pitchFamily="66" charset="0"/>
              </a:rPr>
              <a:t>θ</a:t>
            </a:r>
            <a:r>
              <a:rPr lang="en-GB" altLang="en-US" sz="1600">
                <a:latin typeface="Comic Sans MS" pitchFamily="66" charset="0"/>
              </a:rPr>
              <a:t> which has the same numerical value as cos (-120)</a:t>
            </a:r>
            <a:endParaRPr lang="el-GR" altLang="en-US" sz="1600">
              <a:latin typeface="Comic Sans MS" pitchFamily="66" charset="0"/>
            </a:endParaRPr>
          </a:p>
        </p:txBody>
      </p:sp>
      <p:sp>
        <p:nvSpPr>
          <p:cNvPr id="46" name="Oval 39">
            <a:extLst>
              <a:ext uri="{FF2B5EF4-FFF2-40B4-BE49-F238E27FC236}">
                <a16:creationId xmlns:a16="http://schemas.microsoft.com/office/drawing/2014/main" id="{AD20F38C-A322-4E0B-BB07-EF5FCD8DEB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334" y="4341182"/>
            <a:ext cx="2524217" cy="522118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7" name="Text Box 71">
            <a:extLst>
              <a:ext uri="{FF2B5EF4-FFF2-40B4-BE49-F238E27FC236}">
                <a16:creationId xmlns:a16="http://schemas.microsoft.com/office/drawing/2014/main" id="{1CAAEB1E-201A-49D9-9515-3E42E6A880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12075" y="1273175"/>
            <a:ext cx="1030288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</a:rPr>
              <a:t>y = cos</a:t>
            </a:r>
            <a:r>
              <a:rPr lang="el-GR" altLang="en-US" sz="1600">
                <a:latin typeface="Comic Sans MS" pitchFamily="66" charset="0"/>
              </a:rPr>
              <a:t>θ</a:t>
            </a:r>
          </a:p>
        </p:txBody>
      </p:sp>
      <p:sp>
        <p:nvSpPr>
          <p:cNvPr id="48" name="Text Box 77">
            <a:extLst>
              <a:ext uri="{FF2B5EF4-FFF2-40B4-BE49-F238E27FC236}">
                <a16:creationId xmlns:a16="http://schemas.microsoft.com/office/drawing/2014/main" id="{DA3062F9-5B0A-4E4D-A710-49BFB5CD07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6150" y="2705100"/>
            <a:ext cx="6953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-270º</a:t>
            </a:r>
          </a:p>
        </p:txBody>
      </p:sp>
      <p:sp>
        <p:nvSpPr>
          <p:cNvPr id="49" name="Text Box 40">
            <a:extLst>
              <a:ext uri="{FF2B5EF4-FFF2-40B4-BE49-F238E27FC236}">
                <a16:creationId xmlns:a16="http://schemas.microsoft.com/office/drawing/2014/main" id="{F58C2056-977A-4A51-BEFD-82DB4822373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6008688" y="1281113"/>
            <a:ext cx="3794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y</a:t>
            </a:r>
          </a:p>
        </p:txBody>
      </p:sp>
      <p:sp>
        <p:nvSpPr>
          <p:cNvPr id="50" name="Rectangle 44">
            <a:extLst>
              <a:ext uri="{FF2B5EF4-FFF2-40B4-BE49-F238E27FC236}">
                <a16:creationId xmlns:a16="http://schemas.microsoft.com/office/drawing/2014/main" id="{D34D9169-C8E2-41B4-8411-4D971FECC33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691563" y="2851150"/>
            <a:ext cx="411162" cy="34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51" name="Rectangle 45">
            <a:extLst>
              <a:ext uri="{FF2B5EF4-FFF2-40B4-BE49-F238E27FC236}">
                <a16:creationId xmlns:a16="http://schemas.microsoft.com/office/drawing/2014/main" id="{6A1FF20C-63A8-41CE-9D98-84EA885A0AD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281988" y="2851150"/>
            <a:ext cx="409575" cy="34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52" name="Rectangle 46">
            <a:extLst>
              <a:ext uri="{FF2B5EF4-FFF2-40B4-BE49-F238E27FC236}">
                <a16:creationId xmlns:a16="http://schemas.microsoft.com/office/drawing/2014/main" id="{A896278F-C4CB-432A-84E3-A7880263115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869238" y="2851150"/>
            <a:ext cx="412750" cy="34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53" name="Rectangle 47">
            <a:extLst>
              <a:ext uri="{FF2B5EF4-FFF2-40B4-BE49-F238E27FC236}">
                <a16:creationId xmlns:a16="http://schemas.microsoft.com/office/drawing/2014/main" id="{4A7CA3A9-0341-49C7-927B-22F2443E9EC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459663" y="2851150"/>
            <a:ext cx="409575" cy="34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54" name="Line 52">
            <a:extLst>
              <a:ext uri="{FF2B5EF4-FFF2-40B4-BE49-F238E27FC236}">
                <a16:creationId xmlns:a16="http://schemas.microsoft.com/office/drawing/2014/main" id="{31E73E5E-8626-4BE9-8AA9-B8B13517EE23}"/>
              </a:ext>
            </a:extLst>
          </p:cNvPr>
          <p:cNvSpPr>
            <a:spLocks noChangeAspect="1" noChangeShapeType="1"/>
          </p:cNvSpPr>
          <p:nvPr/>
        </p:nvSpPr>
        <p:spPr bwMode="auto">
          <a:xfrm>
            <a:off x="3749675" y="2727325"/>
            <a:ext cx="241141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5" name="Rectangle 60">
            <a:extLst>
              <a:ext uri="{FF2B5EF4-FFF2-40B4-BE49-F238E27FC236}">
                <a16:creationId xmlns:a16="http://schemas.microsoft.com/office/drawing/2014/main" id="{235D998A-BDAC-4ABC-977D-8807D85459F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311775" y="2387600"/>
            <a:ext cx="407988" cy="34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56" name="Rectangle 61">
            <a:extLst>
              <a:ext uri="{FF2B5EF4-FFF2-40B4-BE49-F238E27FC236}">
                <a16:creationId xmlns:a16="http://schemas.microsoft.com/office/drawing/2014/main" id="{B8E48ECD-3163-4B5B-9BC6-5C5208C3243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359400" y="2043113"/>
            <a:ext cx="409575" cy="344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57" name="Line 62">
            <a:extLst>
              <a:ext uri="{FF2B5EF4-FFF2-40B4-BE49-F238E27FC236}">
                <a16:creationId xmlns:a16="http://schemas.microsoft.com/office/drawing/2014/main" id="{22BD3EF8-96AA-4A58-B01C-F6A51A8F8C7A}"/>
              </a:ext>
            </a:extLst>
          </p:cNvPr>
          <p:cNvSpPr>
            <a:spLocks noChangeAspect="1" noChangeShapeType="1"/>
          </p:cNvSpPr>
          <p:nvPr/>
        </p:nvSpPr>
        <p:spPr bwMode="auto">
          <a:xfrm>
            <a:off x="6140450" y="2732088"/>
            <a:ext cx="25241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8" name="Line 63">
            <a:extLst>
              <a:ext uri="{FF2B5EF4-FFF2-40B4-BE49-F238E27FC236}">
                <a16:creationId xmlns:a16="http://schemas.microsoft.com/office/drawing/2014/main" id="{58A14A5F-F958-4A7D-AB61-BFACF1B5AE6A}"/>
              </a:ext>
            </a:extLst>
          </p:cNvPr>
          <p:cNvSpPr>
            <a:spLocks noChangeAspect="1" noChangeShapeType="1"/>
          </p:cNvSpPr>
          <p:nvPr/>
        </p:nvSpPr>
        <p:spPr bwMode="auto">
          <a:xfrm>
            <a:off x="6186488" y="1698625"/>
            <a:ext cx="0" cy="20637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9" name="Text Box 67">
            <a:extLst>
              <a:ext uri="{FF2B5EF4-FFF2-40B4-BE49-F238E27FC236}">
                <a16:creationId xmlns:a16="http://schemas.microsoft.com/office/drawing/2014/main" id="{EAEE76E4-EA4C-47DE-95AD-D0C584BF1EEA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876925" y="1808163"/>
            <a:ext cx="415925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1</a:t>
            </a:r>
          </a:p>
        </p:txBody>
      </p:sp>
      <p:sp>
        <p:nvSpPr>
          <p:cNvPr id="60" name="Text Box 68">
            <a:extLst>
              <a:ext uri="{FF2B5EF4-FFF2-40B4-BE49-F238E27FC236}">
                <a16:creationId xmlns:a16="http://schemas.microsoft.com/office/drawing/2014/main" id="{6C9E685B-8111-4B1D-9D5E-AA2442B5CA72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878805" y="2474389"/>
            <a:ext cx="414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0</a:t>
            </a:r>
          </a:p>
        </p:txBody>
      </p:sp>
      <p:sp>
        <p:nvSpPr>
          <p:cNvPr id="61" name="Text Box 69">
            <a:extLst>
              <a:ext uri="{FF2B5EF4-FFF2-40B4-BE49-F238E27FC236}">
                <a16:creationId xmlns:a16="http://schemas.microsoft.com/office/drawing/2014/main" id="{BC311210-642A-4044-93E2-74B9C7903440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789613" y="3225800"/>
            <a:ext cx="4984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-1</a:t>
            </a:r>
          </a:p>
        </p:txBody>
      </p:sp>
      <p:sp>
        <p:nvSpPr>
          <p:cNvPr id="62" name="Text Box 70">
            <a:extLst>
              <a:ext uri="{FF2B5EF4-FFF2-40B4-BE49-F238E27FC236}">
                <a16:creationId xmlns:a16="http://schemas.microsoft.com/office/drawing/2014/main" id="{D6B07D76-8F3B-4694-AF9F-C54363DA3816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8577263" y="2446338"/>
            <a:ext cx="3794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1400">
                <a:latin typeface="Comic Sans MS" pitchFamily="66" charset="0"/>
              </a:rPr>
              <a:t>θ</a:t>
            </a:r>
          </a:p>
        </p:txBody>
      </p:sp>
      <p:sp>
        <p:nvSpPr>
          <p:cNvPr id="63" name="Text Box 72">
            <a:extLst>
              <a:ext uri="{FF2B5EF4-FFF2-40B4-BE49-F238E27FC236}">
                <a16:creationId xmlns:a16="http://schemas.microsoft.com/office/drawing/2014/main" id="{645B8CDB-12A5-467B-8A5F-8A119F249EFD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6740525" y="2697163"/>
            <a:ext cx="592138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90º</a:t>
            </a:r>
          </a:p>
        </p:txBody>
      </p:sp>
      <p:sp>
        <p:nvSpPr>
          <p:cNvPr id="64" name="Text Box 73">
            <a:extLst>
              <a:ext uri="{FF2B5EF4-FFF2-40B4-BE49-F238E27FC236}">
                <a16:creationId xmlns:a16="http://schemas.microsoft.com/office/drawing/2014/main" id="{8CFFA411-396C-4805-991D-C87EBB53B93F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7510463" y="269716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180º</a:t>
            </a:r>
          </a:p>
        </p:txBody>
      </p:sp>
      <p:sp>
        <p:nvSpPr>
          <p:cNvPr id="65" name="Text Box 74">
            <a:extLst>
              <a:ext uri="{FF2B5EF4-FFF2-40B4-BE49-F238E27FC236}">
                <a16:creationId xmlns:a16="http://schemas.microsoft.com/office/drawing/2014/main" id="{932111B5-84B3-4274-BC63-892DCD65F8A7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8324850" y="2697163"/>
            <a:ext cx="81915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270º</a:t>
            </a:r>
          </a:p>
        </p:txBody>
      </p:sp>
      <p:sp>
        <p:nvSpPr>
          <p:cNvPr id="66" name="Text Box 80">
            <a:extLst>
              <a:ext uri="{FF2B5EF4-FFF2-40B4-BE49-F238E27FC236}">
                <a16:creationId xmlns:a16="http://schemas.microsoft.com/office/drawing/2014/main" id="{CEEF424B-68BE-4330-9065-F9B985052DBB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4205288" y="2697163"/>
            <a:ext cx="79375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-180º</a:t>
            </a:r>
          </a:p>
        </p:txBody>
      </p:sp>
      <p:grpSp>
        <p:nvGrpSpPr>
          <p:cNvPr id="67" name="Group 91">
            <a:extLst>
              <a:ext uri="{FF2B5EF4-FFF2-40B4-BE49-F238E27FC236}">
                <a16:creationId xmlns:a16="http://schemas.microsoft.com/office/drawing/2014/main" id="{5699EE7F-0956-40F5-986E-F29CFBFB842B}"/>
              </a:ext>
            </a:extLst>
          </p:cNvPr>
          <p:cNvGrpSpPr>
            <a:grpSpLocks/>
          </p:cNvGrpSpPr>
          <p:nvPr/>
        </p:nvGrpSpPr>
        <p:grpSpPr bwMode="auto">
          <a:xfrm>
            <a:off x="4970463" y="2994025"/>
            <a:ext cx="136525" cy="144463"/>
            <a:chOff x="2766" y="3467"/>
            <a:chExt cx="86" cy="91"/>
          </a:xfrm>
        </p:grpSpPr>
        <p:sp>
          <p:nvSpPr>
            <p:cNvPr id="68" name="Line 92">
              <a:extLst>
                <a:ext uri="{FF2B5EF4-FFF2-40B4-BE49-F238E27FC236}">
                  <a16:creationId xmlns:a16="http://schemas.microsoft.com/office/drawing/2014/main" id="{7E4FCAE1-A39B-449B-94EF-CF9F0A9DED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67" y="3467"/>
              <a:ext cx="85" cy="91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9" name="Line 93">
              <a:extLst>
                <a:ext uri="{FF2B5EF4-FFF2-40B4-BE49-F238E27FC236}">
                  <a16:creationId xmlns:a16="http://schemas.microsoft.com/office/drawing/2014/main" id="{0EFB0DE4-71CD-435C-B66A-4EF418E698F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66" y="3467"/>
              <a:ext cx="85" cy="91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0" name="Group 94">
            <a:extLst>
              <a:ext uri="{FF2B5EF4-FFF2-40B4-BE49-F238E27FC236}">
                <a16:creationId xmlns:a16="http://schemas.microsoft.com/office/drawing/2014/main" id="{6CAD80BB-84B5-4FB0-BFCD-7D818FA1B32F}"/>
              </a:ext>
            </a:extLst>
          </p:cNvPr>
          <p:cNvGrpSpPr>
            <a:grpSpLocks/>
          </p:cNvGrpSpPr>
          <p:nvPr/>
        </p:nvGrpSpPr>
        <p:grpSpPr bwMode="auto">
          <a:xfrm>
            <a:off x="5535613" y="2393950"/>
            <a:ext cx="136525" cy="144463"/>
            <a:chOff x="2766" y="3467"/>
            <a:chExt cx="86" cy="91"/>
          </a:xfrm>
        </p:grpSpPr>
        <p:sp>
          <p:nvSpPr>
            <p:cNvPr id="71" name="Line 95">
              <a:extLst>
                <a:ext uri="{FF2B5EF4-FFF2-40B4-BE49-F238E27FC236}">
                  <a16:creationId xmlns:a16="http://schemas.microsoft.com/office/drawing/2014/main" id="{85DEC5F3-DB40-42CA-A09C-D9EED509480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67" y="3467"/>
              <a:ext cx="85" cy="91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" name="Line 96">
              <a:extLst>
                <a:ext uri="{FF2B5EF4-FFF2-40B4-BE49-F238E27FC236}">
                  <a16:creationId xmlns:a16="http://schemas.microsoft.com/office/drawing/2014/main" id="{827DDD6A-0640-468E-98E8-BCC58E1893C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66" y="3467"/>
              <a:ext cx="85" cy="91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3" name="Group 97">
            <a:extLst>
              <a:ext uri="{FF2B5EF4-FFF2-40B4-BE49-F238E27FC236}">
                <a16:creationId xmlns:a16="http://schemas.microsoft.com/office/drawing/2014/main" id="{DF2F4C17-5637-4ABC-94DE-9B03389CDD0D}"/>
              </a:ext>
            </a:extLst>
          </p:cNvPr>
          <p:cNvGrpSpPr>
            <a:grpSpLocks/>
          </p:cNvGrpSpPr>
          <p:nvPr/>
        </p:nvGrpSpPr>
        <p:grpSpPr bwMode="auto">
          <a:xfrm>
            <a:off x="6675438" y="2392363"/>
            <a:ext cx="136525" cy="144462"/>
            <a:chOff x="2766" y="3467"/>
            <a:chExt cx="86" cy="91"/>
          </a:xfrm>
        </p:grpSpPr>
        <p:sp>
          <p:nvSpPr>
            <p:cNvPr id="74" name="Line 98">
              <a:extLst>
                <a:ext uri="{FF2B5EF4-FFF2-40B4-BE49-F238E27FC236}">
                  <a16:creationId xmlns:a16="http://schemas.microsoft.com/office/drawing/2014/main" id="{676C05E3-CC30-4F1B-B5B0-D8703235D58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67" y="3467"/>
              <a:ext cx="85" cy="91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5" name="Line 99">
              <a:extLst>
                <a:ext uri="{FF2B5EF4-FFF2-40B4-BE49-F238E27FC236}">
                  <a16:creationId xmlns:a16="http://schemas.microsoft.com/office/drawing/2014/main" id="{BB99221E-9AC4-42D5-A24A-DF362856943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66" y="3467"/>
              <a:ext cx="85" cy="91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76" name="Text Box 100">
            <a:extLst>
              <a:ext uri="{FF2B5EF4-FFF2-40B4-BE49-F238E27FC236}">
                <a16:creationId xmlns:a16="http://schemas.microsoft.com/office/drawing/2014/main" id="{5AFD50EE-F1C9-49AB-9446-02BA9DD33F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1875" y="3128963"/>
            <a:ext cx="5984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-120</a:t>
            </a:r>
          </a:p>
        </p:txBody>
      </p:sp>
      <p:sp>
        <p:nvSpPr>
          <p:cNvPr id="77" name="Text Box 101">
            <a:extLst>
              <a:ext uri="{FF2B5EF4-FFF2-40B4-BE49-F238E27FC236}">
                <a16:creationId xmlns:a16="http://schemas.microsoft.com/office/drawing/2014/main" id="{6396FBD8-7982-4066-9700-C64FFBA5DD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2159000"/>
            <a:ext cx="527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-60</a:t>
            </a:r>
          </a:p>
        </p:txBody>
      </p:sp>
      <p:sp>
        <p:nvSpPr>
          <p:cNvPr id="78" name="Text Box 102">
            <a:extLst>
              <a:ext uri="{FF2B5EF4-FFF2-40B4-BE49-F238E27FC236}">
                <a16:creationId xmlns:a16="http://schemas.microsoft.com/office/drawing/2014/main" id="{9EAB22A2-A9E3-46B4-854E-1435561EFC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2113" y="2159000"/>
            <a:ext cx="527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60</a:t>
            </a:r>
          </a:p>
        </p:txBody>
      </p:sp>
      <p:sp>
        <p:nvSpPr>
          <p:cNvPr id="79" name="Text Box 76">
            <a:extLst>
              <a:ext uri="{FF2B5EF4-FFF2-40B4-BE49-F238E27FC236}">
                <a16:creationId xmlns:a16="http://schemas.microsoft.com/office/drawing/2014/main" id="{2B5F6417-32D4-4A18-8E40-ED377AB277E4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057775" y="2681288"/>
            <a:ext cx="67468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-90º</a:t>
            </a:r>
          </a:p>
        </p:txBody>
      </p:sp>
      <p:sp>
        <p:nvSpPr>
          <p:cNvPr id="80" name="Arc 104">
            <a:extLst>
              <a:ext uri="{FF2B5EF4-FFF2-40B4-BE49-F238E27FC236}">
                <a16:creationId xmlns:a16="http://schemas.microsoft.com/office/drawing/2014/main" id="{4D04F661-27F6-4C89-9052-00E9B74D622B}"/>
              </a:ext>
            </a:extLst>
          </p:cNvPr>
          <p:cNvSpPr>
            <a:spLocks/>
          </p:cNvSpPr>
          <p:nvPr/>
        </p:nvSpPr>
        <p:spPr bwMode="auto">
          <a:xfrm>
            <a:off x="5510213" y="1714500"/>
            <a:ext cx="979487" cy="1316038"/>
          </a:xfrm>
          <a:custGeom>
            <a:avLst/>
            <a:gdLst>
              <a:gd name="T0" fmla="*/ 0 w 17442"/>
              <a:gd name="T1" fmla="*/ 2044527884 h 20719"/>
              <a:gd name="T2" fmla="*/ 2007731023 w 17442"/>
              <a:gd name="T3" fmla="*/ 0 h 20719"/>
              <a:gd name="T4" fmla="*/ 2147483647 w 17442"/>
              <a:gd name="T5" fmla="*/ 2147483647 h 2071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7442" h="20719" fill="none" extrusionOk="0">
                <a:moveTo>
                  <a:pt x="-1" y="7977"/>
                </a:moveTo>
                <a:cubicBezTo>
                  <a:pt x="2799" y="4145"/>
                  <a:pt x="6783" y="1341"/>
                  <a:pt x="11336" y="-1"/>
                </a:cubicBezTo>
              </a:path>
              <a:path w="17442" h="20719" stroke="0" extrusionOk="0">
                <a:moveTo>
                  <a:pt x="-1" y="7977"/>
                </a:moveTo>
                <a:cubicBezTo>
                  <a:pt x="2799" y="4145"/>
                  <a:pt x="6783" y="1341"/>
                  <a:pt x="11336" y="-1"/>
                </a:cubicBezTo>
                <a:lnTo>
                  <a:pt x="17442" y="20719"/>
                </a:lnTo>
                <a:lnTo>
                  <a:pt x="-1" y="7977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" name="Arc 105">
            <a:extLst>
              <a:ext uri="{FF2B5EF4-FFF2-40B4-BE49-F238E27FC236}">
                <a16:creationId xmlns:a16="http://schemas.microsoft.com/office/drawing/2014/main" id="{D387ECFD-0156-44D6-8520-D24E075B1225}"/>
              </a:ext>
            </a:extLst>
          </p:cNvPr>
          <p:cNvSpPr>
            <a:spLocks/>
          </p:cNvSpPr>
          <p:nvPr/>
        </p:nvSpPr>
        <p:spPr bwMode="auto">
          <a:xfrm rot="4606330">
            <a:off x="5716588" y="1571625"/>
            <a:ext cx="979488" cy="1316037"/>
          </a:xfrm>
          <a:custGeom>
            <a:avLst/>
            <a:gdLst>
              <a:gd name="T0" fmla="*/ 0 w 17442"/>
              <a:gd name="T1" fmla="*/ 2044524743 h 20719"/>
              <a:gd name="T2" fmla="*/ 2007735151 w 17442"/>
              <a:gd name="T3" fmla="*/ 0 h 20719"/>
              <a:gd name="T4" fmla="*/ 2147483647 w 17442"/>
              <a:gd name="T5" fmla="*/ 2147483647 h 2071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7442" h="20719" fill="none" extrusionOk="0">
                <a:moveTo>
                  <a:pt x="-1" y="7977"/>
                </a:moveTo>
                <a:cubicBezTo>
                  <a:pt x="2799" y="4145"/>
                  <a:pt x="6783" y="1341"/>
                  <a:pt x="11336" y="-1"/>
                </a:cubicBezTo>
              </a:path>
              <a:path w="17442" h="20719" stroke="0" extrusionOk="0">
                <a:moveTo>
                  <a:pt x="-1" y="7977"/>
                </a:moveTo>
                <a:cubicBezTo>
                  <a:pt x="2799" y="4145"/>
                  <a:pt x="6783" y="1341"/>
                  <a:pt x="11336" y="-1"/>
                </a:cubicBezTo>
                <a:lnTo>
                  <a:pt x="17442" y="20719"/>
                </a:lnTo>
                <a:lnTo>
                  <a:pt x="-1" y="7977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2" name="Text Box 106">
            <a:extLst>
              <a:ext uri="{FF2B5EF4-FFF2-40B4-BE49-F238E27FC236}">
                <a16:creationId xmlns:a16="http://schemas.microsoft.com/office/drawing/2014/main" id="{4AE6D45C-816B-4BBD-B963-73CC229BBC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0" y="1665288"/>
            <a:ext cx="527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rgbClr val="CC0000"/>
                </a:solidFill>
                <a:latin typeface="Comic Sans MS" pitchFamily="66" charset="0"/>
              </a:rPr>
              <a:t>+60</a:t>
            </a:r>
          </a:p>
        </p:txBody>
      </p:sp>
      <p:sp>
        <p:nvSpPr>
          <p:cNvPr id="83" name="Text Box 107">
            <a:extLst>
              <a:ext uri="{FF2B5EF4-FFF2-40B4-BE49-F238E27FC236}">
                <a16:creationId xmlns:a16="http://schemas.microsoft.com/office/drawing/2014/main" id="{CCD1D05F-8BCB-4B3F-B7A2-E41B9FD931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3825" y="1674813"/>
            <a:ext cx="527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rgbClr val="CC0000"/>
                </a:solidFill>
                <a:latin typeface="Comic Sans MS" pitchFamily="66" charset="0"/>
              </a:rPr>
              <a:t>+60</a:t>
            </a:r>
          </a:p>
        </p:txBody>
      </p:sp>
      <p:sp>
        <p:nvSpPr>
          <p:cNvPr id="84" name="Line 108">
            <a:extLst>
              <a:ext uri="{FF2B5EF4-FFF2-40B4-BE49-F238E27FC236}">
                <a16:creationId xmlns:a16="http://schemas.microsoft.com/office/drawing/2014/main" id="{83133534-164F-45B7-AADB-78FB23B29B2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75225" y="2687638"/>
            <a:ext cx="215900" cy="3143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5" name="Line 109">
            <a:extLst>
              <a:ext uri="{FF2B5EF4-FFF2-40B4-BE49-F238E27FC236}">
                <a16:creationId xmlns:a16="http://schemas.microsoft.com/office/drawing/2014/main" id="{26D50366-C9CE-43BB-8344-E562FF8B577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233988" y="2436813"/>
            <a:ext cx="269875" cy="207962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6" name="Text Box 113">
            <a:extLst>
              <a:ext uri="{FF2B5EF4-FFF2-40B4-BE49-F238E27FC236}">
                <a16:creationId xmlns:a16="http://schemas.microsoft.com/office/drawing/2014/main" id="{2EA55E39-86CA-4A49-A4C3-0412D6F6CC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0125" y="5980113"/>
            <a:ext cx="43211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  <a:sym typeface="Wingdings" pitchFamily="2" charset="2"/>
              </a:rPr>
              <a:t> </a:t>
            </a:r>
            <a:r>
              <a:rPr lang="en-GB" altLang="en-US" sz="1600">
                <a:latin typeface="Comic Sans MS" pitchFamily="66" charset="0"/>
              </a:rPr>
              <a:t>The value you find here will have the same digits in it, but will be multiplied by -1</a:t>
            </a:r>
          </a:p>
        </p:txBody>
      </p:sp>
    </p:spTree>
    <p:extLst>
      <p:ext uri="{BB962C8B-B14F-4D97-AF65-F5344CB8AC3E}">
        <p14:creationId xmlns:p14="http://schemas.microsoft.com/office/powerpoint/2010/main" val="354287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2" grpId="0"/>
      <p:bldP spid="43" grpId="0" animBg="1"/>
      <p:bldP spid="46" grpId="0" animBg="1"/>
      <p:bldP spid="47" grpId="0" animBg="1"/>
      <p:bldP spid="48" grpId="0"/>
      <p:bldP spid="49" grpId="0"/>
      <p:bldP spid="50" grpId="0"/>
      <p:bldP spid="51" grpId="0"/>
      <p:bldP spid="52" grpId="0"/>
      <p:bldP spid="53" grpId="0"/>
      <p:bldP spid="54" grpId="0" animBg="1"/>
      <p:bldP spid="57" grpId="0" animBg="1"/>
      <p:bldP spid="58" grpId="0" animBg="1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77" grpId="0"/>
      <p:bldP spid="78" grpId="0"/>
      <p:bldP spid="79" grpId="0"/>
      <p:bldP spid="80" grpId="0" animBg="1"/>
      <p:bldP spid="81" grpId="0" animBg="1"/>
      <p:bldP spid="82" grpId="0"/>
      <p:bldP spid="83" grpId="0"/>
      <p:bldP spid="84" grpId="0" animBg="1"/>
      <p:bldP spid="85" grpId="0" animBg="1"/>
      <p:bldP spid="8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3600">
                <a:latin typeface="Comic Sans MS" pitchFamily="66" charset="0"/>
              </a:rPr>
              <a:t>Graphs of Trigonometric Functions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-142875" y="1590675"/>
            <a:ext cx="3738563" cy="452596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GB" altLang="en-US" sz="2000" dirty="0">
                <a:latin typeface="Comic Sans MS" pitchFamily="66" charset="0"/>
              </a:rPr>
              <a:t>	</a:t>
            </a:r>
            <a:r>
              <a:rPr lang="en-GB" altLang="en-US" sz="1600" b="1" u="sng" dirty="0">
                <a:latin typeface="Comic Sans MS" pitchFamily="66" charset="0"/>
              </a:rPr>
              <a:t>You need to be able to recognise the graphs of sin</a:t>
            </a:r>
            <a:r>
              <a:rPr lang="el-GR" altLang="en-US" sz="1600" b="1" u="sng" dirty="0">
                <a:latin typeface="Comic Sans MS" pitchFamily="66" charset="0"/>
              </a:rPr>
              <a:t>θ</a:t>
            </a:r>
            <a:r>
              <a:rPr lang="en-GB" altLang="en-US" sz="1600" b="1" u="sng" dirty="0">
                <a:latin typeface="Comic Sans MS" pitchFamily="66" charset="0"/>
              </a:rPr>
              <a:t>, cos</a:t>
            </a:r>
            <a:r>
              <a:rPr lang="el-GR" altLang="en-US" sz="1600" b="1" u="sng" dirty="0">
                <a:latin typeface="Comic Sans MS" pitchFamily="66" charset="0"/>
              </a:rPr>
              <a:t>θ</a:t>
            </a:r>
            <a:r>
              <a:rPr lang="en-GB" altLang="en-US" sz="1600" b="1" u="sng" dirty="0">
                <a:latin typeface="Comic Sans MS" pitchFamily="66" charset="0"/>
              </a:rPr>
              <a:t> and tan</a:t>
            </a:r>
            <a:r>
              <a:rPr lang="el-GR" altLang="en-US" sz="1600" b="1" u="sng" dirty="0">
                <a:latin typeface="Comic Sans MS" pitchFamily="66" charset="0"/>
              </a:rPr>
              <a:t>θ</a:t>
            </a:r>
            <a:endParaRPr lang="en-GB" altLang="en-US" sz="1600" dirty="0">
              <a:latin typeface="Comic Sans MS" pitchFamily="66" charset="0"/>
            </a:endParaRPr>
          </a:p>
          <a:p>
            <a:pPr algn="ctr"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algn="ctr"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You need to be able to work out larger values of sin, cos and tan as acute angles (0º - 90º)</a:t>
            </a:r>
          </a:p>
          <a:p>
            <a:pPr algn="ctr"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algn="ctr"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</a:t>
            </a:r>
            <a:r>
              <a:rPr lang="en-GB" altLang="en-US" sz="1600" dirty="0">
                <a:latin typeface="Comic Sans MS" pitchFamily="66" charset="0"/>
                <a:sym typeface="Wingdings" pitchFamily="2" charset="2"/>
              </a:rPr>
              <a:t> </a:t>
            </a:r>
            <a:r>
              <a:rPr lang="en-GB" altLang="en-US" sz="1600" dirty="0">
                <a:latin typeface="Comic Sans MS" pitchFamily="66" charset="0"/>
              </a:rPr>
              <a:t>Write tan190 as tan of an acute angle</a:t>
            </a:r>
          </a:p>
          <a:p>
            <a:pPr algn="ctr"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algn="ctr"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Tan190 =  Tan10</a:t>
            </a:r>
            <a:endParaRPr lang="el-GR" altLang="en-US" sz="1600" baseline="-25000" dirty="0">
              <a:latin typeface="Comic Sans MS" pitchFamily="66" charset="0"/>
            </a:endParaRPr>
          </a:p>
        </p:txBody>
      </p:sp>
      <p:sp>
        <p:nvSpPr>
          <p:cNvPr id="10244" name="Text Box 7"/>
          <p:cNvSpPr txBox="1">
            <a:spLocks noChangeArrowheads="1"/>
          </p:cNvSpPr>
          <p:nvPr/>
        </p:nvSpPr>
        <p:spPr bwMode="auto">
          <a:xfrm>
            <a:off x="8610599" y="6491288"/>
            <a:ext cx="61177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 dirty="0">
                <a:latin typeface="Comic Sans MS" pitchFamily="66" charset="0"/>
              </a:rPr>
              <a:t>10A</a:t>
            </a: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3540125" y="4357688"/>
            <a:ext cx="5389563" cy="1589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 dirty="0">
                <a:latin typeface="Comic Sans MS" pitchFamily="66" charset="0"/>
                <a:sym typeface="Wingdings" pitchFamily="2" charset="2"/>
              </a:rPr>
              <a:t> </a:t>
            </a:r>
            <a:r>
              <a:rPr lang="en-GB" altLang="en-US" sz="1600" dirty="0">
                <a:latin typeface="Comic Sans MS" pitchFamily="66" charset="0"/>
              </a:rPr>
              <a:t>Draw a sketch of the graph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 dirty="0">
                <a:latin typeface="Comic Sans MS" pitchFamily="66" charset="0"/>
                <a:sym typeface="Wingdings" pitchFamily="2" charset="2"/>
              </a:rPr>
              <a:t> </a:t>
            </a:r>
            <a:r>
              <a:rPr lang="en-GB" altLang="en-US" sz="1600" dirty="0">
                <a:latin typeface="Comic Sans MS" pitchFamily="66" charset="0"/>
              </a:rPr>
              <a:t>Mark on 190</a:t>
            </a:r>
            <a:endParaRPr lang="el-GR" altLang="en-US" sz="1600" baseline="-25000" dirty="0"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 dirty="0">
                <a:latin typeface="Comic Sans MS" pitchFamily="66" charset="0"/>
                <a:sym typeface="Wingdings" pitchFamily="2" charset="2"/>
              </a:rPr>
              <a:t> </a:t>
            </a:r>
            <a:r>
              <a:rPr lang="en-GB" altLang="en-US" sz="1600" dirty="0">
                <a:latin typeface="Comic Sans MS" pitchFamily="66" charset="0"/>
              </a:rPr>
              <a:t>Using the fact that the graph has symmetry, find an acute value of </a:t>
            </a:r>
            <a:r>
              <a:rPr lang="el-GR" altLang="en-US" sz="1600" dirty="0">
                <a:latin typeface="Comic Sans MS" pitchFamily="66" charset="0"/>
              </a:rPr>
              <a:t>θ</a:t>
            </a:r>
            <a:r>
              <a:rPr lang="en-GB" altLang="en-US" sz="1600" dirty="0">
                <a:latin typeface="Comic Sans MS" pitchFamily="66" charset="0"/>
              </a:rPr>
              <a:t> which has the same numerical value as </a:t>
            </a:r>
            <a:r>
              <a:rPr lang="en-US" altLang="en-US" sz="1600" dirty="0">
                <a:latin typeface="Comic Sans MS" pitchFamily="66" charset="0"/>
              </a:rPr>
              <a:t>tan190</a:t>
            </a:r>
            <a:endParaRPr lang="el-GR" altLang="en-US" sz="1800" baseline="-25000" dirty="0">
              <a:latin typeface="Comic Sans MS" pitchFamily="66" charset="0"/>
            </a:endParaRPr>
          </a:p>
        </p:txBody>
      </p:sp>
      <p:sp>
        <p:nvSpPr>
          <p:cNvPr id="13321" name="Oval 9"/>
          <p:cNvSpPr>
            <a:spLocks noChangeArrowheads="1"/>
          </p:cNvSpPr>
          <p:nvPr/>
        </p:nvSpPr>
        <p:spPr bwMode="auto">
          <a:xfrm>
            <a:off x="735874" y="4728755"/>
            <a:ext cx="2222500" cy="466725"/>
          </a:xfrm>
          <a:prstGeom prst="ellips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3363" name="Rectangle 51"/>
          <p:cNvSpPr>
            <a:spLocks noChangeArrowheads="1"/>
          </p:cNvSpPr>
          <p:nvPr/>
        </p:nvSpPr>
        <p:spPr bwMode="auto">
          <a:xfrm>
            <a:off x="7988300" y="1479550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13364" name="Rectangle 52"/>
          <p:cNvSpPr>
            <a:spLocks noChangeArrowheads="1"/>
          </p:cNvSpPr>
          <p:nvPr/>
        </p:nvSpPr>
        <p:spPr bwMode="auto">
          <a:xfrm>
            <a:off x="8297863" y="1479550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13365" name="Rectangle 53"/>
          <p:cNvSpPr>
            <a:spLocks noChangeArrowheads="1"/>
          </p:cNvSpPr>
          <p:nvPr/>
        </p:nvSpPr>
        <p:spPr bwMode="auto">
          <a:xfrm>
            <a:off x="7677150" y="1479550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13366" name="Rectangle 54"/>
          <p:cNvSpPr>
            <a:spLocks noChangeArrowheads="1"/>
          </p:cNvSpPr>
          <p:nvPr/>
        </p:nvSpPr>
        <p:spPr bwMode="auto">
          <a:xfrm>
            <a:off x="7367588" y="1479550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13367" name="Rectangle 55"/>
          <p:cNvSpPr>
            <a:spLocks noChangeArrowheads="1"/>
          </p:cNvSpPr>
          <p:nvPr/>
        </p:nvSpPr>
        <p:spPr bwMode="auto">
          <a:xfrm>
            <a:off x="7056438" y="1479550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13369" name="Rectangle 57"/>
          <p:cNvSpPr>
            <a:spLocks noChangeArrowheads="1"/>
          </p:cNvSpPr>
          <p:nvPr/>
        </p:nvSpPr>
        <p:spPr bwMode="auto">
          <a:xfrm>
            <a:off x="6435725" y="1479550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13371" name="Text Box 59"/>
          <p:cNvSpPr txBox="1">
            <a:spLocks noChangeArrowheads="1"/>
          </p:cNvSpPr>
          <p:nvPr/>
        </p:nvSpPr>
        <p:spPr bwMode="auto">
          <a:xfrm>
            <a:off x="7305675" y="1371600"/>
            <a:ext cx="1030288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</a:rPr>
              <a:t>y = tan</a:t>
            </a:r>
            <a:r>
              <a:rPr lang="el-GR" altLang="en-US" sz="1600">
                <a:latin typeface="Comic Sans MS" pitchFamily="66" charset="0"/>
              </a:rPr>
              <a:t>θ</a:t>
            </a:r>
          </a:p>
        </p:txBody>
      </p:sp>
      <p:sp>
        <p:nvSpPr>
          <p:cNvPr id="13372" name="Rectangle 60"/>
          <p:cNvSpPr>
            <a:spLocks noChangeArrowheads="1"/>
          </p:cNvSpPr>
          <p:nvPr/>
        </p:nvSpPr>
        <p:spPr bwMode="auto">
          <a:xfrm>
            <a:off x="5500688" y="3162300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13374" name="Rectangle 62"/>
          <p:cNvSpPr>
            <a:spLocks noChangeArrowheads="1"/>
          </p:cNvSpPr>
          <p:nvPr/>
        </p:nvSpPr>
        <p:spPr bwMode="auto">
          <a:xfrm>
            <a:off x="5189538" y="3162300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13379" name="Rectangle 67"/>
          <p:cNvSpPr>
            <a:spLocks noChangeArrowheads="1"/>
          </p:cNvSpPr>
          <p:nvPr/>
        </p:nvSpPr>
        <p:spPr bwMode="auto">
          <a:xfrm>
            <a:off x="5500688" y="2312988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10257" name="Rectangle 95"/>
          <p:cNvSpPr>
            <a:spLocks noChangeArrowheads="1"/>
          </p:cNvSpPr>
          <p:nvPr/>
        </p:nvSpPr>
        <p:spPr bwMode="auto">
          <a:xfrm>
            <a:off x="3602038" y="2746375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13362" name="Rectangle 50"/>
          <p:cNvSpPr>
            <a:spLocks noChangeAspect="1" noChangeArrowheads="1"/>
          </p:cNvSpPr>
          <p:nvPr/>
        </p:nvSpPr>
        <p:spPr bwMode="auto">
          <a:xfrm>
            <a:off x="8367713" y="2466975"/>
            <a:ext cx="4429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13370" name="Rectangle 58"/>
          <p:cNvSpPr>
            <a:spLocks noChangeAspect="1" noChangeArrowheads="1"/>
          </p:cNvSpPr>
          <p:nvPr/>
        </p:nvSpPr>
        <p:spPr bwMode="auto">
          <a:xfrm>
            <a:off x="8367713" y="2470150"/>
            <a:ext cx="442912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13377" name="Rectangle 65"/>
          <p:cNvSpPr>
            <a:spLocks noChangeAspect="1" noChangeArrowheads="1"/>
          </p:cNvSpPr>
          <p:nvPr/>
        </p:nvSpPr>
        <p:spPr bwMode="auto">
          <a:xfrm>
            <a:off x="5387975" y="3238500"/>
            <a:ext cx="442913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13380" name="Line 68"/>
          <p:cNvSpPr>
            <a:spLocks noChangeAspect="1" noChangeShapeType="1"/>
          </p:cNvSpPr>
          <p:nvPr/>
        </p:nvSpPr>
        <p:spPr bwMode="auto">
          <a:xfrm>
            <a:off x="4502150" y="2630488"/>
            <a:ext cx="354488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81" name="Line 69"/>
          <p:cNvSpPr>
            <a:spLocks noChangeAspect="1" noChangeShapeType="1"/>
          </p:cNvSpPr>
          <p:nvPr/>
        </p:nvSpPr>
        <p:spPr bwMode="auto">
          <a:xfrm>
            <a:off x="4497388" y="1719263"/>
            <a:ext cx="0" cy="18224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82" name="Text Box 70"/>
          <p:cNvSpPr txBox="1">
            <a:spLocks noChangeAspect="1" noChangeArrowheads="1"/>
          </p:cNvSpPr>
          <p:nvPr/>
        </p:nvSpPr>
        <p:spPr bwMode="auto">
          <a:xfrm>
            <a:off x="4164013" y="1816100"/>
            <a:ext cx="4492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1</a:t>
            </a:r>
          </a:p>
        </p:txBody>
      </p:sp>
      <p:sp>
        <p:nvSpPr>
          <p:cNvPr id="13383" name="Text Box 71"/>
          <p:cNvSpPr txBox="1">
            <a:spLocks noChangeAspect="1" noChangeArrowheads="1"/>
          </p:cNvSpPr>
          <p:nvPr/>
        </p:nvSpPr>
        <p:spPr bwMode="auto">
          <a:xfrm>
            <a:off x="4164013" y="2417763"/>
            <a:ext cx="449262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0</a:t>
            </a:r>
          </a:p>
        </p:txBody>
      </p:sp>
      <p:sp>
        <p:nvSpPr>
          <p:cNvPr id="13384" name="Text Box 72"/>
          <p:cNvSpPr txBox="1">
            <a:spLocks noChangeAspect="1" noChangeArrowheads="1"/>
          </p:cNvSpPr>
          <p:nvPr/>
        </p:nvSpPr>
        <p:spPr bwMode="auto">
          <a:xfrm>
            <a:off x="4086225" y="3032125"/>
            <a:ext cx="539750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-1</a:t>
            </a:r>
          </a:p>
        </p:txBody>
      </p:sp>
      <p:sp>
        <p:nvSpPr>
          <p:cNvPr id="13386" name="Line 74"/>
          <p:cNvSpPr>
            <a:spLocks noChangeAspect="1" noChangeShapeType="1"/>
          </p:cNvSpPr>
          <p:nvPr/>
        </p:nvSpPr>
        <p:spPr bwMode="auto">
          <a:xfrm>
            <a:off x="5380038" y="1752600"/>
            <a:ext cx="0" cy="17922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89" name="Arc 77"/>
          <p:cNvSpPr>
            <a:spLocks noChangeAspect="1"/>
          </p:cNvSpPr>
          <p:nvPr/>
        </p:nvSpPr>
        <p:spPr bwMode="auto">
          <a:xfrm rot="5400000">
            <a:off x="4071937" y="1368426"/>
            <a:ext cx="1222375" cy="1301750"/>
          </a:xfrm>
          <a:custGeom>
            <a:avLst/>
            <a:gdLst>
              <a:gd name="T0" fmla="*/ 398853327 w 20204"/>
              <a:gd name="T1" fmla="*/ 0 h 21525"/>
              <a:gd name="T2" fmla="*/ 2147483647 w 20204"/>
              <a:gd name="T3" fmla="*/ 2147483647 h 21525"/>
              <a:gd name="T4" fmla="*/ 0 w 20204"/>
              <a:gd name="T5" fmla="*/ 2147483647 h 2152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204" h="21525" fill="none" extrusionOk="0">
                <a:moveTo>
                  <a:pt x="1800" y="0"/>
                </a:moveTo>
                <a:cubicBezTo>
                  <a:pt x="10099" y="694"/>
                  <a:pt x="17259" y="6097"/>
                  <a:pt x="20204" y="13886"/>
                </a:cubicBezTo>
              </a:path>
              <a:path w="20204" h="21525" stroke="0" extrusionOk="0">
                <a:moveTo>
                  <a:pt x="1800" y="0"/>
                </a:moveTo>
                <a:cubicBezTo>
                  <a:pt x="10099" y="694"/>
                  <a:pt x="17259" y="6097"/>
                  <a:pt x="20204" y="13886"/>
                </a:cubicBezTo>
                <a:lnTo>
                  <a:pt x="0" y="21525"/>
                </a:lnTo>
                <a:lnTo>
                  <a:pt x="1800" y="0"/>
                </a:lnTo>
                <a:close/>
              </a:path>
            </a:pathLst>
          </a:custGeom>
          <a:noFill/>
          <a:ln w="254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391" name="Line 79"/>
          <p:cNvSpPr>
            <a:spLocks noChangeAspect="1" noChangeShapeType="1"/>
          </p:cNvSpPr>
          <p:nvPr/>
        </p:nvSpPr>
        <p:spPr bwMode="auto">
          <a:xfrm>
            <a:off x="7170738" y="1752600"/>
            <a:ext cx="0" cy="17922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13392" name="Group 80"/>
          <p:cNvGrpSpPr>
            <a:grpSpLocks noChangeAspect="1"/>
          </p:cNvGrpSpPr>
          <p:nvPr/>
        </p:nvGrpSpPr>
        <p:grpSpPr bwMode="auto">
          <a:xfrm>
            <a:off x="5438775" y="1419225"/>
            <a:ext cx="1662113" cy="2438400"/>
            <a:chOff x="2353" y="3084"/>
            <a:chExt cx="733" cy="1075"/>
          </a:xfrm>
        </p:grpSpPr>
        <p:sp>
          <p:nvSpPr>
            <p:cNvPr id="10298" name="Arc 81"/>
            <p:cNvSpPr>
              <a:spLocks noChangeAspect="1"/>
            </p:cNvSpPr>
            <p:nvPr/>
          </p:nvSpPr>
          <p:spPr bwMode="auto">
            <a:xfrm rot="-5400000">
              <a:off x="2370" y="3603"/>
              <a:ext cx="539" cy="574"/>
            </a:xfrm>
            <a:custGeom>
              <a:avLst/>
              <a:gdLst>
                <a:gd name="T0" fmla="*/ 0 w 20204"/>
                <a:gd name="T1" fmla="*/ 0 h 21525"/>
                <a:gd name="T2" fmla="*/ 0 w 20204"/>
                <a:gd name="T3" fmla="*/ 0 h 21525"/>
                <a:gd name="T4" fmla="*/ 0 w 20204"/>
                <a:gd name="T5" fmla="*/ 0 h 2152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204" h="21525" fill="none" extrusionOk="0">
                  <a:moveTo>
                    <a:pt x="1800" y="0"/>
                  </a:moveTo>
                  <a:cubicBezTo>
                    <a:pt x="10099" y="694"/>
                    <a:pt x="17259" y="6097"/>
                    <a:pt x="20204" y="13886"/>
                  </a:cubicBezTo>
                </a:path>
                <a:path w="20204" h="21525" stroke="0" extrusionOk="0">
                  <a:moveTo>
                    <a:pt x="1800" y="0"/>
                  </a:moveTo>
                  <a:cubicBezTo>
                    <a:pt x="10099" y="694"/>
                    <a:pt x="17259" y="6097"/>
                    <a:pt x="20204" y="13886"/>
                  </a:cubicBezTo>
                  <a:lnTo>
                    <a:pt x="0" y="21525"/>
                  </a:lnTo>
                  <a:lnTo>
                    <a:pt x="1800" y="0"/>
                  </a:lnTo>
                  <a:close/>
                </a:path>
              </a:pathLst>
            </a:custGeom>
            <a:noFill/>
            <a:ln w="2540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299" name="Arc 82"/>
            <p:cNvSpPr>
              <a:spLocks noChangeAspect="1"/>
            </p:cNvSpPr>
            <p:nvPr/>
          </p:nvSpPr>
          <p:spPr bwMode="auto">
            <a:xfrm rot="5400000">
              <a:off x="2529" y="3067"/>
              <a:ext cx="539" cy="574"/>
            </a:xfrm>
            <a:custGeom>
              <a:avLst/>
              <a:gdLst>
                <a:gd name="T0" fmla="*/ 0 w 20204"/>
                <a:gd name="T1" fmla="*/ 0 h 21525"/>
                <a:gd name="T2" fmla="*/ 0 w 20204"/>
                <a:gd name="T3" fmla="*/ 0 h 21525"/>
                <a:gd name="T4" fmla="*/ 0 w 20204"/>
                <a:gd name="T5" fmla="*/ 0 h 2152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204" h="21525" fill="none" extrusionOk="0">
                  <a:moveTo>
                    <a:pt x="1800" y="0"/>
                  </a:moveTo>
                  <a:cubicBezTo>
                    <a:pt x="10099" y="694"/>
                    <a:pt x="17259" y="6097"/>
                    <a:pt x="20204" y="13886"/>
                  </a:cubicBezTo>
                </a:path>
                <a:path w="20204" h="21525" stroke="0" extrusionOk="0">
                  <a:moveTo>
                    <a:pt x="1800" y="0"/>
                  </a:moveTo>
                  <a:cubicBezTo>
                    <a:pt x="10099" y="694"/>
                    <a:pt x="17259" y="6097"/>
                    <a:pt x="20204" y="13886"/>
                  </a:cubicBezTo>
                  <a:lnTo>
                    <a:pt x="0" y="21525"/>
                  </a:lnTo>
                  <a:lnTo>
                    <a:pt x="1800" y="0"/>
                  </a:lnTo>
                  <a:close/>
                </a:path>
              </a:pathLst>
            </a:custGeom>
            <a:noFill/>
            <a:ln w="2540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3398" name="Arc 86"/>
          <p:cNvSpPr>
            <a:spLocks noChangeAspect="1"/>
          </p:cNvSpPr>
          <p:nvPr/>
        </p:nvSpPr>
        <p:spPr bwMode="auto">
          <a:xfrm rot="-5400000">
            <a:off x="7308850" y="2581276"/>
            <a:ext cx="1222375" cy="1301750"/>
          </a:xfrm>
          <a:custGeom>
            <a:avLst/>
            <a:gdLst>
              <a:gd name="T0" fmla="*/ 398853327 w 20204"/>
              <a:gd name="T1" fmla="*/ 0 h 21525"/>
              <a:gd name="T2" fmla="*/ 2147483647 w 20204"/>
              <a:gd name="T3" fmla="*/ 2147483647 h 21525"/>
              <a:gd name="T4" fmla="*/ 0 w 20204"/>
              <a:gd name="T5" fmla="*/ 2147483647 h 2152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204" h="21525" fill="none" extrusionOk="0">
                <a:moveTo>
                  <a:pt x="1800" y="0"/>
                </a:moveTo>
                <a:cubicBezTo>
                  <a:pt x="10099" y="694"/>
                  <a:pt x="17259" y="6097"/>
                  <a:pt x="20204" y="13886"/>
                </a:cubicBezTo>
              </a:path>
              <a:path w="20204" h="21525" stroke="0" extrusionOk="0">
                <a:moveTo>
                  <a:pt x="1800" y="0"/>
                </a:moveTo>
                <a:cubicBezTo>
                  <a:pt x="10099" y="694"/>
                  <a:pt x="17259" y="6097"/>
                  <a:pt x="20204" y="13886"/>
                </a:cubicBezTo>
                <a:lnTo>
                  <a:pt x="0" y="21525"/>
                </a:lnTo>
                <a:lnTo>
                  <a:pt x="1800" y="0"/>
                </a:lnTo>
                <a:close/>
              </a:path>
            </a:pathLst>
          </a:custGeom>
          <a:noFill/>
          <a:ln w="254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400" name="Text Box 88"/>
          <p:cNvSpPr txBox="1">
            <a:spLocks noChangeAspect="1" noChangeArrowheads="1"/>
          </p:cNvSpPr>
          <p:nvPr/>
        </p:nvSpPr>
        <p:spPr bwMode="auto">
          <a:xfrm>
            <a:off x="7991475" y="2287588"/>
            <a:ext cx="4111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1400">
                <a:latin typeface="Comic Sans MS" pitchFamily="66" charset="0"/>
              </a:rPr>
              <a:t>θ</a:t>
            </a:r>
          </a:p>
        </p:txBody>
      </p:sp>
      <p:sp>
        <p:nvSpPr>
          <p:cNvPr id="13401" name="Rectangle 89"/>
          <p:cNvSpPr>
            <a:spLocks noChangeAspect="1" noChangeArrowheads="1"/>
          </p:cNvSpPr>
          <p:nvPr/>
        </p:nvSpPr>
        <p:spPr bwMode="auto">
          <a:xfrm>
            <a:off x="8089900" y="2751138"/>
            <a:ext cx="444500" cy="303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13402" name="Rectangle 90"/>
          <p:cNvSpPr>
            <a:spLocks noChangeAspect="1" noChangeArrowheads="1"/>
          </p:cNvSpPr>
          <p:nvPr/>
        </p:nvSpPr>
        <p:spPr bwMode="auto">
          <a:xfrm>
            <a:off x="7646988" y="2751138"/>
            <a:ext cx="442912" cy="303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13403" name="Rectangle 91"/>
          <p:cNvSpPr>
            <a:spLocks noChangeAspect="1" noChangeArrowheads="1"/>
          </p:cNvSpPr>
          <p:nvPr/>
        </p:nvSpPr>
        <p:spPr bwMode="auto">
          <a:xfrm>
            <a:off x="7202488" y="2751138"/>
            <a:ext cx="444500" cy="303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13404" name="Rectangle 92"/>
          <p:cNvSpPr>
            <a:spLocks noChangeAspect="1" noChangeArrowheads="1"/>
          </p:cNvSpPr>
          <p:nvPr/>
        </p:nvSpPr>
        <p:spPr bwMode="auto">
          <a:xfrm>
            <a:off x="6761163" y="2751138"/>
            <a:ext cx="441325" cy="303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13420" name="Text Box 108"/>
          <p:cNvSpPr txBox="1">
            <a:spLocks noChangeAspect="1" noChangeArrowheads="1"/>
          </p:cNvSpPr>
          <p:nvPr/>
        </p:nvSpPr>
        <p:spPr bwMode="auto">
          <a:xfrm>
            <a:off x="7824788" y="2613025"/>
            <a:ext cx="56356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Comic Sans MS" pitchFamily="66" charset="0"/>
              </a:rPr>
              <a:t>360</a:t>
            </a:r>
            <a:endParaRPr lang="el-GR" altLang="en-US" sz="1200" dirty="0">
              <a:latin typeface="Comic Sans MS" pitchFamily="66" charset="0"/>
            </a:endParaRPr>
          </a:p>
        </p:txBody>
      </p:sp>
      <p:sp>
        <p:nvSpPr>
          <p:cNvPr id="13421" name="Text Box 109"/>
          <p:cNvSpPr txBox="1">
            <a:spLocks noChangeAspect="1" noChangeArrowheads="1"/>
          </p:cNvSpPr>
          <p:nvPr/>
        </p:nvSpPr>
        <p:spPr bwMode="auto">
          <a:xfrm>
            <a:off x="6916738" y="2616155"/>
            <a:ext cx="47625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Comic Sans MS" pitchFamily="66" charset="0"/>
              </a:rPr>
              <a:t>270</a:t>
            </a:r>
            <a:endParaRPr lang="el-GR" altLang="en-US" sz="1200" dirty="0">
              <a:latin typeface="Comic Sans MS" pitchFamily="66" charset="0"/>
            </a:endParaRPr>
          </a:p>
        </p:txBody>
      </p:sp>
      <p:sp>
        <p:nvSpPr>
          <p:cNvPr id="13422" name="Text Box 110"/>
          <p:cNvSpPr txBox="1">
            <a:spLocks noChangeAspect="1" noChangeArrowheads="1"/>
          </p:cNvSpPr>
          <p:nvPr/>
        </p:nvSpPr>
        <p:spPr bwMode="auto">
          <a:xfrm>
            <a:off x="5952400" y="2608989"/>
            <a:ext cx="59213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Comic Sans MS" pitchFamily="66" charset="0"/>
              </a:rPr>
              <a:t>180</a:t>
            </a:r>
            <a:endParaRPr lang="el-GR" altLang="en-US" sz="1200" dirty="0">
              <a:latin typeface="Comic Sans MS" pitchFamily="66" charset="0"/>
            </a:endParaRPr>
          </a:p>
        </p:txBody>
      </p:sp>
      <p:sp>
        <p:nvSpPr>
          <p:cNvPr id="13423" name="Text Box 111"/>
          <p:cNvSpPr txBox="1">
            <a:spLocks noChangeAspect="1" noChangeArrowheads="1"/>
          </p:cNvSpPr>
          <p:nvPr/>
        </p:nvSpPr>
        <p:spPr bwMode="auto">
          <a:xfrm>
            <a:off x="5180013" y="2618468"/>
            <a:ext cx="39528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Comic Sans MS" pitchFamily="66" charset="0"/>
              </a:rPr>
              <a:t>90</a:t>
            </a:r>
            <a:endParaRPr lang="el-GR" altLang="en-US" sz="1200" dirty="0">
              <a:latin typeface="Comic Sans MS" pitchFamily="66" charset="0"/>
            </a:endParaRPr>
          </a:p>
        </p:txBody>
      </p:sp>
      <p:grpSp>
        <p:nvGrpSpPr>
          <p:cNvPr id="13427" name="Group 115"/>
          <p:cNvGrpSpPr>
            <a:grpSpLocks/>
          </p:cNvGrpSpPr>
          <p:nvPr/>
        </p:nvGrpSpPr>
        <p:grpSpPr bwMode="auto">
          <a:xfrm>
            <a:off x="4795838" y="2339975"/>
            <a:ext cx="150812" cy="144463"/>
            <a:chOff x="1232" y="3620"/>
            <a:chExt cx="95" cy="91"/>
          </a:xfrm>
        </p:grpSpPr>
        <p:sp>
          <p:nvSpPr>
            <p:cNvPr id="10296" name="Line 113"/>
            <p:cNvSpPr>
              <a:spLocks noChangeShapeType="1"/>
            </p:cNvSpPr>
            <p:nvPr/>
          </p:nvSpPr>
          <p:spPr bwMode="auto">
            <a:xfrm>
              <a:off x="1237" y="3620"/>
              <a:ext cx="90" cy="9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297" name="Line 114"/>
            <p:cNvSpPr>
              <a:spLocks noChangeShapeType="1"/>
            </p:cNvSpPr>
            <p:nvPr/>
          </p:nvSpPr>
          <p:spPr bwMode="auto">
            <a:xfrm flipH="1">
              <a:off x="1232" y="3621"/>
              <a:ext cx="90" cy="9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3428" name="Group 116"/>
          <p:cNvGrpSpPr>
            <a:grpSpLocks/>
          </p:cNvGrpSpPr>
          <p:nvPr/>
        </p:nvGrpSpPr>
        <p:grpSpPr bwMode="auto">
          <a:xfrm>
            <a:off x="6572250" y="2339975"/>
            <a:ext cx="150813" cy="144463"/>
            <a:chOff x="1232" y="3620"/>
            <a:chExt cx="95" cy="91"/>
          </a:xfrm>
        </p:grpSpPr>
        <p:sp>
          <p:nvSpPr>
            <p:cNvPr id="10294" name="Line 117"/>
            <p:cNvSpPr>
              <a:spLocks noChangeShapeType="1"/>
            </p:cNvSpPr>
            <p:nvPr/>
          </p:nvSpPr>
          <p:spPr bwMode="auto">
            <a:xfrm>
              <a:off x="1237" y="3620"/>
              <a:ext cx="90" cy="9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295" name="Line 118"/>
            <p:cNvSpPr>
              <a:spLocks noChangeShapeType="1"/>
            </p:cNvSpPr>
            <p:nvPr/>
          </p:nvSpPr>
          <p:spPr bwMode="auto">
            <a:xfrm flipH="1">
              <a:off x="1232" y="3621"/>
              <a:ext cx="90" cy="9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3431" name="Arc 119"/>
          <p:cNvSpPr>
            <a:spLocks/>
          </p:cNvSpPr>
          <p:nvPr/>
        </p:nvSpPr>
        <p:spPr bwMode="auto">
          <a:xfrm>
            <a:off x="5556250" y="1982788"/>
            <a:ext cx="1166813" cy="777875"/>
          </a:xfrm>
          <a:custGeom>
            <a:avLst/>
            <a:gdLst>
              <a:gd name="T0" fmla="*/ 2147483647 w 17254"/>
              <a:gd name="T1" fmla="*/ 988060418 h 18361"/>
              <a:gd name="T2" fmla="*/ 2147483647 w 17254"/>
              <a:gd name="T3" fmla="*/ 1396165095 h 18361"/>
              <a:gd name="T4" fmla="*/ 0 w 17254"/>
              <a:gd name="T5" fmla="*/ 0 h 1836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7254" h="18361" fill="none" extrusionOk="0">
                <a:moveTo>
                  <a:pt x="17254" y="12994"/>
                </a:moveTo>
                <a:cubicBezTo>
                  <a:pt x="15644" y="15131"/>
                  <a:pt x="13652" y="16951"/>
                  <a:pt x="11377" y="18360"/>
                </a:cubicBezTo>
              </a:path>
              <a:path w="17254" h="18361" stroke="0" extrusionOk="0">
                <a:moveTo>
                  <a:pt x="17254" y="12994"/>
                </a:moveTo>
                <a:cubicBezTo>
                  <a:pt x="15644" y="15131"/>
                  <a:pt x="13652" y="16951"/>
                  <a:pt x="11377" y="18360"/>
                </a:cubicBezTo>
                <a:lnTo>
                  <a:pt x="0" y="0"/>
                </a:lnTo>
                <a:lnTo>
                  <a:pt x="17254" y="12994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432" name="Arc 120"/>
          <p:cNvSpPr>
            <a:spLocks/>
          </p:cNvSpPr>
          <p:nvPr/>
        </p:nvSpPr>
        <p:spPr bwMode="auto">
          <a:xfrm>
            <a:off x="3771900" y="1930400"/>
            <a:ext cx="1166813" cy="777875"/>
          </a:xfrm>
          <a:custGeom>
            <a:avLst/>
            <a:gdLst>
              <a:gd name="T0" fmla="*/ 2147483647 w 17254"/>
              <a:gd name="T1" fmla="*/ 988060418 h 18361"/>
              <a:gd name="T2" fmla="*/ 2147483647 w 17254"/>
              <a:gd name="T3" fmla="*/ 1396165095 h 18361"/>
              <a:gd name="T4" fmla="*/ 0 w 17254"/>
              <a:gd name="T5" fmla="*/ 0 h 1836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7254" h="18361" fill="none" extrusionOk="0">
                <a:moveTo>
                  <a:pt x="17254" y="12994"/>
                </a:moveTo>
                <a:cubicBezTo>
                  <a:pt x="15644" y="15131"/>
                  <a:pt x="13652" y="16951"/>
                  <a:pt x="11377" y="18360"/>
                </a:cubicBezTo>
              </a:path>
              <a:path w="17254" h="18361" stroke="0" extrusionOk="0">
                <a:moveTo>
                  <a:pt x="17254" y="12994"/>
                </a:moveTo>
                <a:cubicBezTo>
                  <a:pt x="15644" y="15131"/>
                  <a:pt x="13652" y="16951"/>
                  <a:pt x="11377" y="18360"/>
                </a:cubicBezTo>
                <a:lnTo>
                  <a:pt x="0" y="0"/>
                </a:lnTo>
                <a:lnTo>
                  <a:pt x="17254" y="12994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433" name="Text Box 121"/>
          <p:cNvSpPr txBox="1">
            <a:spLocks noChangeArrowheads="1"/>
          </p:cNvSpPr>
          <p:nvPr/>
        </p:nvSpPr>
        <p:spPr bwMode="auto">
          <a:xfrm>
            <a:off x="6339840" y="2022928"/>
            <a:ext cx="52432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0000FF"/>
                </a:solidFill>
                <a:latin typeface="Comic Sans MS" pitchFamily="66" charset="0"/>
              </a:rPr>
              <a:t>190</a:t>
            </a:r>
          </a:p>
        </p:txBody>
      </p:sp>
      <p:sp>
        <p:nvSpPr>
          <p:cNvPr id="13434" name="Text Box 122"/>
          <p:cNvSpPr txBox="1">
            <a:spLocks noChangeArrowheads="1"/>
          </p:cNvSpPr>
          <p:nvPr/>
        </p:nvSpPr>
        <p:spPr bwMode="auto">
          <a:xfrm>
            <a:off x="4659313" y="2040300"/>
            <a:ext cx="3778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0000FF"/>
                </a:solidFill>
                <a:latin typeface="Comic Sans MS" pitchFamily="66" charset="0"/>
              </a:rPr>
              <a:t>10</a:t>
            </a:r>
          </a:p>
        </p:txBody>
      </p:sp>
      <p:sp>
        <p:nvSpPr>
          <p:cNvPr id="13435" name="Line 123"/>
          <p:cNvSpPr>
            <a:spLocks noChangeShapeType="1"/>
          </p:cNvSpPr>
          <p:nvPr/>
        </p:nvSpPr>
        <p:spPr bwMode="auto">
          <a:xfrm flipH="1">
            <a:off x="4859338" y="2419350"/>
            <a:ext cx="1774825" cy="0"/>
          </a:xfrm>
          <a:prstGeom prst="line">
            <a:avLst/>
          </a:prstGeom>
          <a:noFill/>
          <a:ln w="19050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13438" name="Group 126"/>
          <p:cNvGrpSpPr>
            <a:grpSpLocks/>
          </p:cNvGrpSpPr>
          <p:nvPr/>
        </p:nvGrpSpPr>
        <p:grpSpPr bwMode="auto">
          <a:xfrm>
            <a:off x="6407156" y="2697167"/>
            <a:ext cx="547688" cy="325438"/>
            <a:chOff x="4036" y="1699"/>
            <a:chExt cx="345" cy="205"/>
          </a:xfrm>
        </p:grpSpPr>
        <p:sp>
          <p:nvSpPr>
            <p:cNvPr id="10292" name="Text Box 124"/>
            <p:cNvSpPr txBox="1">
              <a:spLocks noChangeArrowheads="1"/>
            </p:cNvSpPr>
            <p:nvPr/>
          </p:nvSpPr>
          <p:spPr bwMode="auto">
            <a:xfrm>
              <a:off x="4143" y="1710"/>
              <a:ext cx="238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1400" dirty="0">
                  <a:solidFill>
                    <a:srgbClr val="0000FF"/>
                  </a:solidFill>
                  <a:latin typeface="Comic Sans MS" pitchFamily="66" charset="0"/>
                </a:rPr>
                <a:t>10</a:t>
              </a:r>
            </a:p>
          </p:txBody>
        </p:sp>
        <p:sp>
          <p:nvSpPr>
            <p:cNvPr id="10293" name="Text Box 125"/>
            <p:cNvSpPr txBox="1">
              <a:spLocks noChangeArrowheads="1"/>
            </p:cNvSpPr>
            <p:nvPr/>
          </p:nvSpPr>
          <p:spPr bwMode="auto">
            <a:xfrm>
              <a:off x="4036" y="1699"/>
              <a:ext cx="23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1400" dirty="0">
                  <a:solidFill>
                    <a:srgbClr val="0000FF"/>
                  </a:solidFill>
                  <a:latin typeface="Comic Sans MS" pitchFamily="66" charset="0"/>
                </a:rPr>
                <a:t>+</a:t>
              </a:r>
            </a:p>
          </p:txBody>
        </p:sp>
      </p:grpSp>
      <p:grpSp>
        <p:nvGrpSpPr>
          <p:cNvPr id="13439" name="Group 127"/>
          <p:cNvGrpSpPr>
            <a:grpSpLocks/>
          </p:cNvGrpSpPr>
          <p:nvPr/>
        </p:nvGrpSpPr>
        <p:grpSpPr bwMode="auto">
          <a:xfrm>
            <a:off x="4495805" y="2687637"/>
            <a:ext cx="582613" cy="307975"/>
            <a:chOff x="4036" y="1699"/>
            <a:chExt cx="367" cy="194"/>
          </a:xfrm>
        </p:grpSpPr>
        <p:sp>
          <p:nvSpPr>
            <p:cNvPr id="10290" name="Text Box 128"/>
            <p:cNvSpPr txBox="1">
              <a:spLocks noChangeArrowheads="1"/>
            </p:cNvSpPr>
            <p:nvPr/>
          </p:nvSpPr>
          <p:spPr bwMode="auto">
            <a:xfrm>
              <a:off x="4165" y="1699"/>
              <a:ext cx="238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1400" dirty="0">
                  <a:solidFill>
                    <a:srgbClr val="0000FF"/>
                  </a:solidFill>
                  <a:latin typeface="Comic Sans MS" pitchFamily="66" charset="0"/>
                </a:rPr>
                <a:t>10</a:t>
              </a:r>
            </a:p>
          </p:txBody>
        </p:sp>
        <p:sp>
          <p:nvSpPr>
            <p:cNvPr id="10291" name="Text Box 129"/>
            <p:cNvSpPr txBox="1">
              <a:spLocks noChangeArrowheads="1"/>
            </p:cNvSpPr>
            <p:nvPr/>
          </p:nvSpPr>
          <p:spPr bwMode="auto">
            <a:xfrm>
              <a:off x="4036" y="1699"/>
              <a:ext cx="23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1400">
                  <a:solidFill>
                    <a:srgbClr val="0000FF"/>
                  </a:solidFill>
                  <a:latin typeface="Comic Sans MS" pitchFamily="66" charset="0"/>
                </a:rPr>
                <a:t>+</a:t>
              </a:r>
            </a:p>
          </p:txBody>
        </p:sp>
      </p:grpSp>
      <p:pic>
        <p:nvPicPr>
          <p:cNvPr id="10289" name="Picture 6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811213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5413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3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3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3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3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3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3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3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3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3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3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3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3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3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3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3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3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3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3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3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3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3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13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13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3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13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13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13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13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3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13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133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13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13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13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13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133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13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13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13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13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13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133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1" grpId="0" animBg="1"/>
      <p:bldP spid="13363" grpId="0"/>
      <p:bldP spid="13364" grpId="0"/>
      <p:bldP spid="13365" grpId="0"/>
      <p:bldP spid="13366" grpId="0"/>
      <p:bldP spid="13367" grpId="0"/>
      <p:bldP spid="13369" grpId="0"/>
      <p:bldP spid="13371" grpId="0" animBg="1"/>
      <p:bldP spid="13372" grpId="0"/>
      <p:bldP spid="13374" grpId="0"/>
      <p:bldP spid="13379" grpId="0"/>
      <p:bldP spid="13362" grpId="0"/>
      <p:bldP spid="13370" grpId="0"/>
      <p:bldP spid="13377" grpId="0"/>
      <p:bldP spid="13380" grpId="0" animBg="1"/>
      <p:bldP spid="13381" grpId="0" animBg="1"/>
      <p:bldP spid="13382" grpId="0"/>
      <p:bldP spid="13383" grpId="0"/>
      <p:bldP spid="13384" grpId="0"/>
      <p:bldP spid="13386" grpId="0" animBg="1"/>
      <p:bldP spid="13389" grpId="0" animBg="1"/>
      <p:bldP spid="13391" grpId="0" animBg="1"/>
      <p:bldP spid="13398" grpId="0" animBg="1"/>
      <p:bldP spid="13400" grpId="0"/>
      <p:bldP spid="13401" grpId="0"/>
      <p:bldP spid="13402" grpId="0"/>
      <p:bldP spid="13403" grpId="0"/>
      <p:bldP spid="13404" grpId="0"/>
      <p:bldP spid="13420" grpId="0"/>
      <p:bldP spid="13421" grpId="0"/>
      <p:bldP spid="13422" grpId="0"/>
      <p:bldP spid="13423" grpId="0"/>
      <p:bldP spid="13431" grpId="0" animBg="1"/>
      <p:bldP spid="13432" grpId="0" animBg="1"/>
      <p:bldP spid="13433" grpId="0"/>
      <p:bldP spid="13434" grpId="0"/>
      <p:bldP spid="13435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457FB32-B95C-4E0F-8FED-DA0A479898E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85001E0-8C9D-47D6-9822-702182D3094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E4DC054-A32F-4362-AEB7-2ED9DF4E14FC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427</TotalTime>
  <Words>588</Words>
  <Application>Microsoft Office PowerPoint</Application>
  <PresentationFormat>On-screen Show (4:3)</PresentationFormat>
  <Paragraphs>116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9" baseType="lpstr">
      <vt:lpstr>游ゴシック</vt:lpstr>
      <vt:lpstr>游ゴシック Light</vt:lpstr>
      <vt:lpstr>Arial</vt:lpstr>
      <vt:lpstr>Arial Black</vt:lpstr>
      <vt:lpstr>Calibri</vt:lpstr>
      <vt:lpstr>Calibri Light</vt:lpstr>
      <vt:lpstr>Cambria Math</vt:lpstr>
      <vt:lpstr>Comic Sans MS</vt:lpstr>
      <vt:lpstr>HGGyoshotai</vt:lpstr>
      <vt:lpstr>Lucida Handwriting</vt:lpstr>
      <vt:lpstr>Segoe UI Black</vt:lpstr>
      <vt:lpstr>Wingdings</vt:lpstr>
      <vt:lpstr>Office テーマ</vt:lpstr>
      <vt:lpstr>PowerPoint Presentation</vt:lpstr>
      <vt:lpstr>Prior Knowledge Check</vt:lpstr>
      <vt:lpstr>PowerPoint Presentation</vt:lpstr>
      <vt:lpstr>Trig Identities and Equations</vt:lpstr>
      <vt:lpstr>Trig Identities and Equations</vt:lpstr>
      <vt:lpstr>Graphs of Trigonometric Functions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90</cp:revision>
  <dcterms:created xsi:type="dcterms:W3CDTF">2017-08-14T15:35:38Z</dcterms:created>
  <dcterms:modified xsi:type="dcterms:W3CDTF">2021-03-24T20:13:28Z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