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9" r:id="rId3"/>
    <p:sldId id="258" r:id="rId4"/>
    <p:sldId id="262" r:id="rId5"/>
    <p:sldId id="275" r:id="rId6"/>
    <p:sldId id="286" r:id="rId7"/>
    <p:sldId id="263" r:id="rId8"/>
    <p:sldId id="276" r:id="rId9"/>
    <p:sldId id="277" r:id="rId10"/>
    <p:sldId id="278" r:id="rId11"/>
    <p:sldId id="279" r:id="rId12"/>
    <p:sldId id="280" r:id="rId13"/>
    <p:sldId id="281" r:id="rId14"/>
    <p:sldId id="265" r:id="rId15"/>
    <p:sldId id="266" r:id="rId16"/>
    <p:sldId id="282" r:id="rId17"/>
    <p:sldId id="283" r:id="rId18"/>
    <p:sldId id="284" r:id="rId19"/>
    <p:sldId id="287" r:id="rId20"/>
    <p:sldId id="288" r:id="rId21"/>
    <p:sldId id="289" r:id="rId22"/>
    <p:sldId id="291" r:id="rId23"/>
    <p:sldId id="301" r:id="rId24"/>
    <p:sldId id="293" r:id="rId25"/>
    <p:sldId id="294" r:id="rId26"/>
    <p:sldId id="267" r:id="rId27"/>
    <p:sldId id="268" r:id="rId28"/>
    <p:sldId id="299" r:id="rId29"/>
    <p:sldId id="300" r:id="rId30"/>
    <p:sldId id="269" r:id="rId31"/>
    <p:sldId id="270" r:id="rId32"/>
    <p:sldId id="304" r:id="rId33"/>
    <p:sldId id="271" r:id="rId34"/>
    <p:sldId id="272" r:id="rId35"/>
    <p:sldId id="309" r:id="rId36"/>
    <p:sldId id="310" r:id="rId37"/>
    <p:sldId id="311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11" Type="http://schemas.openxmlformats.org/officeDocument/2006/relationships/image" Target="../media/image79.wmf"/><Relationship Id="rId5" Type="http://schemas.openxmlformats.org/officeDocument/2006/relationships/image" Target="../media/image73.wmf"/><Relationship Id="rId10" Type="http://schemas.openxmlformats.org/officeDocument/2006/relationships/image" Target="../media/image78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16.wmf"/><Relationship Id="rId1" Type="http://schemas.openxmlformats.org/officeDocument/2006/relationships/image" Target="../media/image21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16.wmf"/><Relationship Id="rId1" Type="http://schemas.openxmlformats.org/officeDocument/2006/relationships/image" Target="../media/image27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image" Target="../media/image56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12" Type="http://schemas.openxmlformats.org/officeDocument/2006/relationships/image" Target="../media/image55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11" Type="http://schemas.openxmlformats.org/officeDocument/2006/relationships/image" Target="../media/image54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Relationship Id="rId14" Type="http://schemas.openxmlformats.org/officeDocument/2006/relationships/image" Target="../media/image5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4" Type="http://schemas.openxmlformats.org/officeDocument/2006/relationships/image" Target="../media/image6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BF664-B1CB-40D4-BA91-7250AF96608D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45B7A-A0F1-4F30-A2D0-F9DBB1018C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175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50021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A5002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3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3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13.png"/><Relationship Id="rId7" Type="http://schemas.openxmlformats.org/officeDocument/2006/relationships/image" Target="../media/image3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1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9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9.png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9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13.png"/><Relationship Id="rId9" Type="http://schemas.openxmlformats.org/officeDocument/2006/relationships/image" Target="../media/image5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9.wmf"/><Relationship Id="rId18" Type="http://schemas.openxmlformats.org/officeDocument/2006/relationships/image" Target="../media/image41.png"/><Relationship Id="rId3" Type="http://schemas.openxmlformats.org/officeDocument/2006/relationships/image" Target="../media/image37.png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8.pn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6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5.wmf"/><Relationship Id="rId3" Type="http://schemas.openxmlformats.org/officeDocument/2006/relationships/image" Target="../media/image37.png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1.png"/><Relationship Id="rId11" Type="http://schemas.openxmlformats.org/officeDocument/2006/relationships/oleObject" Target="../embeddings/oleObject19.bin"/><Relationship Id="rId5" Type="http://schemas.openxmlformats.org/officeDocument/2006/relationships/image" Target="../media/image39.png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38.png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3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1.wmf"/><Relationship Id="rId3" Type="http://schemas.openxmlformats.org/officeDocument/2006/relationships/image" Target="../media/image37.png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1.png"/><Relationship Id="rId11" Type="http://schemas.openxmlformats.org/officeDocument/2006/relationships/oleObject" Target="../embeddings/oleObject26.bin"/><Relationship Id="rId5" Type="http://schemas.openxmlformats.org/officeDocument/2006/relationships/image" Target="../media/image39.png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30.bin"/><Relationship Id="rId4" Type="http://schemas.openxmlformats.org/officeDocument/2006/relationships/image" Target="../media/image38.png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38.bin"/><Relationship Id="rId3" Type="http://schemas.openxmlformats.org/officeDocument/2006/relationships/image" Target="../media/image200.png"/><Relationship Id="rId21" Type="http://schemas.openxmlformats.org/officeDocument/2006/relationships/image" Target="../media/image41.wmf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39.wmf"/><Relationship Id="rId25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6.wmf"/><Relationship Id="rId24" Type="http://schemas.openxmlformats.org/officeDocument/2006/relationships/oleObject" Target="../embeddings/oleObject41.bin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23" Type="http://schemas.openxmlformats.org/officeDocument/2006/relationships/image" Target="../media/image42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40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6.bin"/><Relationship Id="rId22" Type="http://schemas.openxmlformats.org/officeDocument/2006/relationships/oleObject" Target="../embeddings/oleObject40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48.wmf"/><Relationship Id="rId18" Type="http://schemas.openxmlformats.org/officeDocument/2006/relationships/oleObject" Target="../embeddings/oleObject49.bin"/><Relationship Id="rId26" Type="http://schemas.openxmlformats.org/officeDocument/2006/relationships/oleObject" Target="../embeddings/oleObject53.bin"/><Relationship Id="rId3" Type="http://schemas.openxmlformats.org/officeDocument/2006/relationships/image" Target="../media/image200.png"/><Relationship Id="rId21" Type="http://schemas.openxmlformats.org/officeDocument/2006/relationships/image" Target="../media/image52.wmf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50.wmf"/><Relationship Id="rId25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8.bin"/><Relationship Id="rId20" Type="http://schemas.openxmlformats.org/officeDocument/2006/relationships/oleObject" Target="../embeddings/oleObject50.bin"/><Relationship Id="rId29" Type="http://schemas.openxmlformats.org/officeDocument/2006/relationships/image" Target="../media/image56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7.wmf"/><Relationship Id="rId24" Type="http://schemas.openxmlformats.org/officeDocument/2006/relationships/oleObject" Target="../embeddings/oleObject52.bin"/><Relationship Id="rId5" Type="http://schemas.openxmlformats.org/officeDocument/2006/relationships/image" Target="../media/image44.wmf"/><Relationship Id="rId15" Type="http://schemas.openxmlformats.org/officeDocument/2006/relationships/image" Target="../media/image49.wmf"/><Relationship Id="rId23" Type="http://schemas.openxmlformats.org/officeDocument/2006/relationships/image" Target="../media/image53.wmf"/><Relationship Id="rId28" Type="http://schemas.openxmlformats.org/officeDocument/2006/relationships/oleObject" Target="../embeddings/oleObject54.bin"/><Relationship Id="rId10" Type="http://schemas.openxmlformats.org/officeDocument/2006/relationships/oleObject" Target="../embeddings/oleObject45.bin"/><Relationship Id="rId19" Type="http://schemas.openxmlformats.org/officeDocument/2006/relationships/image" Target="../media/image51.wmf"/><Relationship Id="rId31" Type="http://schemas.openxmlformats.org/officeDocument/2006/relationships/image" Target="../media/image57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47.bin"/><Relationship Id="rId22" Type="http://schemas.openxmlformats.org/officeDocument/2006/relationships/oleObject" Target="../embeddings/oleObject51.bin"/><Relationship Id="rId27" Type="http://schemas.openxmlformats.org/officeDocument/2006/relationships/image" Target="../media/image55.wmf"/><Relationship Id="rId30" Type="http://schemas.openxmlformats.org/officeDocument/2006/relationships/oleObject" Target="../embeddings/oleObject55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61.bin"/><Relationship Id="rId18" Type="http://schemas.openxmlformats.org/officeDocument/2006/relationships/image" Target="../media/image66.png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62.wmf"/><Relationship Id="rId17" Type="http://schemas.openxmlformats.org/officeDocument/2006/relationships/image" Target="../media/image6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4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2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63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6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6.wmf"/><Relationship Id="rId11" Type="http://schemas.openxmlformats.org/officeDocument/2006/relationships/image" Target="../media/image65.png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68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66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72.bin"/><Relationship Id="rId18" Type="http://schemas.openxmlformats.org/officeDocument/2006/relationships/image" Target="../media/image76.wmf"/><Relationship Id="rId26" Type="http://schemas.openxmlformats.org/officeDocument/2006/relationships/image" Target="../media/image66.png"/><Relationship Id="rId3" Type="http://schemas.openxmlformats.org/officeDocument/2006/relationships/oleObject" Target="../embeddings/oleObject67.bin"/><Relationship Id="rId21" Type="http://schemas.openxmlformats.org/officeDocument/2006/relationships/oleObject" Target="../embeddings/oleObject76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74.bin"/><Relationship Id="rId25" Type="http://schemas.openxmlformats.org/officeDocument/2006/relationships/image" Target="../media/image6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5.wmf"/><Relationship Id="rId20" Type="http://schemas.openxmlformats.org/officeDocument/2006/relationships/image" Target="../media/image77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71.bin"/><Relationship Id="rId24" Type="http://schemas.openxmlformats.org/officeDocument/2006/relationships/image" Target="../media/image79.wmf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3.bin"/><Relationship Id="rId23" Type="http://schemas.openxmlformats.org/officeDocument/2006/relationships/oleObject" Target="../embeddings/oleObject77.bin"/><Relationship Id="rId10" Type="http://schemas.openxmlformats.org/officeDocument/2006/relationships/image" Target="../media/image72.wmf"/><Relationship Id="rId19" Type="http://schemas.openxmlformats.org/officeDocument/2006/relationships/oleObject" Target="../embeddings/oleObject75.bin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74.wmf"/><Relationship Id="rId22" Type="http://schemas.openxmlformats.org/officeDocument/2006/relationships/image" Target="../media/image78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65.png"/><Relationship Id="rId7" Type="http://schemas.openxmlformats.org/officeDocument/2006/relationships/image" Target="../media/image85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66.png"/><Relationship Id="rId9" Type="http://schemas.openxmlformats.org/officeDocument/2006/relationships/image" Target="../media/image8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939681" y="1520281"/>
            <a:ext cx="7371249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Trig Identities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and Equations</a:t>
            </a:r>
            <a:endParaRPr lang="ja-JP" altLang="en-US" sz="6600" b="1" dirty="0">
              <a:ln w="38100">
                <a:solidFill>
                  <a:schemeClr val="accent6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Lucida Handwriting" panose="030101010101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34EE6802-411D-4732-B86A-00E62DEC8AD7}"/>
              </a:ext>
            </a:extLst>
          </p:cNvPr>
          <p:cNvSpPr txBox="1"/>
          <p:nvPr/>
        </p:nvSpPr>
        <p:spPr>
          <a:xfrm>
            <a:off x="2247184" y="3846224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656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dirty="0">
                <a:latin typeface="Comic Sans MS" pitchFamily="66" charset="0"/>
              </a:rPr>
              <a:t>You need to be able to find the exact values of some Trigonometrical Ratios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Some values of Sin, Cos or Tan can be written using fractions, surds, or combinations of both…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We can use an Equilateral Triangle with sides of length 2 to show this.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Using Pythagoras, the missing side in the right angled triangle is √3 (Square root of 2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-1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) </a:t>
            </a:r>
            <a:endParaRPr lang="el-GR" altLang="en-US" sz="1600" b="1" u="sng" dirty="0">
              <a:latin typeface="Comic Sans MS" pitchFamily="66" charset="0"/>
            </a:endParaRPr>
          </a:p>
        </p:txBody>
      </p:sp>
      <p:sp>
        <p:nvSpPr>
          <p:cNvPr id="14341" name="AutoShape 5"/>
          <p:cNvSpPr>
            <a:spLocks noChangeAspect="1" noChangeArrowheads="1"/>
          </p:cNvSpPr>
          <p:nvPr/>
        </p:nvSpPr>
        <p:spPr bwMode="auto">
          <a:xfrm>
            <a:off x="5867400" y="1524000"/>
            <a:ext cx="2076450" cy="1795463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2" name="Arc 6"/>
          <p:cNvSpPr>
            <a:spLocks/>
          </p:cNvSpPr>
          <p:nvPr/>
        </p:nvSpPr>
        <p:spPr bwMode="auto">
          <a:xfrm>
            <a:off x="5257800" y="3087688"/>
            <a:ext cx="874713" cy="495300"/>
          </a:xfrm>
          <a:custGeom>
            <a:avLst/>
            <a:gdLst>
              <a:gd name="T0" fmla="*/ 1379009815 w 20658"/>
              <a:gd name="T1" fmla="*/ 0 h 11687"/>
              <a:gd name="T2" fmla="*/ 1568267679 w 20658"/>
              <a:gd name="T3" fmla="*/ 409295332 h 11687"/>
              <a:gd name="T4" fmla="*/ 0 w 20658"/>
              <a:gd name="T5" fmla="*/ 889608427 h 116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58" h="11687" fill="none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</a:path>
              <a:path w="20658" h="11687" stroke="0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  <a:lnTo>
                  <a:pt x="0" y="11687"/>
                </a:lnTo>
                <a:lnTo>
                  <a:pt x="18165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3" name="Arc 7"/>
          <p:cNvSpPr>
            <a:spLocks/>
          </p:cNvSpPr>
          <p:nvPr/>
        </p:nvSpPr>
        <p:spPr bwMode="auto">
          <a:xfrm flipH="1">
            <a:off x="7651750" y="3059113"/>
            <a:ext cx="881063" cy="520700"/>
          </a:xfrm>
          <a:custGeom>
            <a:avLst/>
            <a:gdLst>
              <a:gd name="T0" fmla="*/ 1345945759 w 20816"/>
              <a:gd name="T1" fmla="*/ 0 h 12309"/>
              <a:gd name="T2" fmla="*/ 1578433634 w 20816"/>
              <a:gd name="T3" fmla="*/ 495227410 h 12309"/>
              <a:gd name="T4" fmla="*/ 0 w 20816"/>
              <a:gd name="T5" fmla="*/ 931788145 h 123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816" h="12309" fill="none" extrusionOk="0">
                <a:moveTo>
                  <a:pt x="17749" y="0"/>
                </a:moveTo>
                <a:cubicBezTo>
                  <a:pt x="19131" y="1993"/>
                  <a:pt x="20168" y="4204"/>
                  <a:pt x="20815" y="6542"/>
                </a:cubicBezTo>
              </a:path>
              <a:path w="20816" h="12309" stroke="0" extrusionOk="0">
                <a:moveTo>
                  <a:pt x="17749" y="0"/>
                </a:moveTo>
                <a:cubicBezTo>
                  <a:pt x="19131" y="1993"/>
                  <a:pt x="20168" y="4204"/>
                  <a:pt x="20815" y="6542"/>
                </a:cubicBezTo>
                <a:lnTo>
                  <a:pt x="0" y="12309"/>
                </a:lnTo>
                <a:lnTo>
                  <a:pt x="1774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4" name="Arc 8"/>
          <p:cNvSpPr>
            <a:spLocks/>
          </p:cNvSpPr>
          <p:nvPr/>
        </p:nvSpPr>
        <p:spPr bwMode="auto">
          <a:xfrm rot="15307960" flipH="1">
            <a:off x="6385719" y="1140619"/>
            <a:ext cx="908050" cy="347662"/>
          </a:xfrm>
          <a:custGeom>
            <a:avLst/>
            <a:gdLst>
              <a:gd name="T0" fmla="*/ 1514713028 w 21453"/>
              <a:gd name="T1" fmla="*/ 0 h 8222"/>
              <a:gd name="T2" fmla="*/ 1626871404 w 21453"/>
              <a:gd name="T3" fmla="*/ 431164687 h 8222"/>
              <a:gd name="T4" fmla="*/ 0 w 21453"/>
              <a:gd name="T5" fmla="*/ 621608197 h 822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53" h="8222" fill="none" extrusionOk="0">
                <a:moveTo>
                  <a:pt x="19973" y="0"/>
                </a:moveTo>
                <a:cubicBezTo>
                  <a:pt x="20725" y="1824"/>
                  <a:pt x="21222" y="3743"/>
                  <a:pt x="21452" y="5703"/>
                </a:cubicBezTo>
              </a:path>
              <a:path w="21453" h="8222" stroke="0" extrusionOk="0">
                <a:moveTo>
                  <a:pt x="19973" y="0"/>
                </a:moveTo>
                <a:cubicBezTo>
                  <a:pt x="20725" y="1824"/>
                  <a:pt x="21222" y="3743"/>
                  <a:pt x="21452" y="5703"/>
                </a:cubicBezTo>
                <a:lnTo>
                  <a:pt x="0" y="8222"/>
                </a:lnTo>
                <a:lnTo>
                  <a:pt x="19973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096000" y="2895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7239000" y="2895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629400" y="1828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705600" y="3352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096000" y="2133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7391400" y="2133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5867400" y="4343400"/>
            <a:ext cx="99060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6858000" y="43434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H="1" flipV="1">
            <a:off x="5867400" y="61722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6019800" y="4953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248400" y="6172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1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6781800" y="5181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√3</a:t>
            </a:r>
          </a:p>
        </p:txBody>
      </p:sp>
      <p:sp>
        <p:nvSpPr>
          <p:cNvPr id="14357" name="Arc 21"/>
          <p:cNvSpPr>
            <a:spLocks/>
          </p:cNvSpPr>
          <p:nvPr/>
        </p:nvSpPr>
        <p:spPr bwMode="auto">
          <a:xfrm>
            <a:off x="5257800" y="5907088"/>
            <a:ext cx="874713" cy="495300"/>
          </a:xfrm>
          <a:custGeom>
            <a:avLst/>
            <a:gdLst>
              <a:gd name="T0" fmla="*/ 1379009815 w 20658"/>
              <a:gd name="T1" fmla="*/ 0 h 11687"/>
              <a:gd name="T2" fmla="*/ 1568267679 w 20658"/>
              <a:gd name="T3" fmla="*/ 409295332 h 11687"/>
              <a:gd name="T4" fmla="*/ 0 w 20658"/>
              <a:gd name="T5" fmla="*/ 889608427 h 116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58" h="11687" fill="none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</a:path>
              <a:path w="20658" h="11687" stroke="0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  <a:lnTo>
                  <a:pt x="0" y="11687"/>
                </a:lnTo>
                <a:lnTo>
                  <a:pt x="18165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6019800" y="5715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4359" name="Arc 23"/>
          <p:cNvSpPr>
            <a:spLocks/>
          </p:cNvSpPr>
          <p:nvPr/>
        </p:nvSpPr>
        <p:spPr bwMode="auto">
          <a:xfrm>
            <a:off x="6691313" y="3810000"/>
            <a:ext cx="395287" cy="885825"/>
          </a:xfrm>
          <a:custGeom>
            <a:avLst/>
            <a:gdLst>
              <a:gd name="T0" fmla="*/ 303685552 w 9343"/>
              <a:gd name="T1" fmla="*/ 1586586806 h 20931"/>
              <a:gd name="T2" fmla="*/ 0 w 9343"/>
              <a:gd name="T3" fmla="*/ 1476220231 h 20931"/>
              <a:gd name="T4" fmla="*/ 707562630 w 9343"/>
              <a:gd name="T5" fmla="*/ 0 h 209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343" h="20931" fill="none" extrusionOk="0">
                <a:moveTo>
                  <a:pt x="4009" y="20931"/>
                </a:moveTo>
                <a:cubicBezTo>
                  <a:pt x="2628" y="20579"/>
                  <a:pt x="1285" y="20091"/>
                  <a:pt x="0" y="19474"/>
                </a:cubicBezTo>
              </a:path>
              <a:path w="9343" h="20931" stroke="0" extrusionOk="0">
                <a:moveTo>
                  <a:pt x="4009" y="20931"/>
                </a:moveTo>
                <a:cubicBezTo>
                  <a:pt x="2628" y="20579"/>
                  <a:pt x="1285" y="20091"/>
                  <a:pt x="0" y="19474"/>
                </a:cubicBezTo>
                <a:lnTo>
                  <a:pt x="9343" y="0"/>
                </a:lnTo>
                <a:lnTo>
                  <a:pt x="4009" y="2093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6400800" y="4876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30˚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914400" y="53340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Opp</a:t>
            </a:r>
            <a:r>
              <a:rPr lang="en-GB" altLang="en-US" sz="1600">
                <a:latin typeface="Comic Sans MS" pitchFamily="66" charset="0"/>
              </a:rPr>
              <a:t> Adj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5867400" y="6324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Adj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5867400" y="6324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 err="1">
                <a:solidFill>
                  <a:srgbClr val="FF0000"/>
                </a:solidFill>
                <a:latin typeface="Comic Sans MS" pitchFamily="66" charset="0"/>
              </a:rPr>
              <a:t>Opp</a:t>
            </a:r>
            <a:endParaRPr lang="en-GB" altLang="en-US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228600" y="54864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Tan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2743200" y="53340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1</a:t>
            </a:r>
            <a:r>
              <a:rPr lang="en-GB" altLang="en-US" sz="1600">
                <a:latin typeface="Comic Sans MS" pitchFamily="66" charset="0"/>
              </a:rPr>
              <a:t>     √3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1981200" y="54864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Tan30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2743200" y="60960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√3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1981200" y="6096000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Tan60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7239000" y="5105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Opp</a:t>
            </a:r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7239000" y="5105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Adj</a:t>
            </a:r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3352800" y="53340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√3</a:t>
            </a:r>
            <a:r>
              <a:rPr lang="en-GB" altLang="en-US" sz="1600">
                <a:latin typeface="Comic Sans MS" pitchFamily="66" charset="0"/>
              </a:rPr>
              <a:t>     3</a:t>
            </a:r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3048000" y="5410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=</a:t>
            </a: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FC930D0D-9205-4DD3-992D-D5749F3D9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6ED02F5-0189-479E-87D5-CBFB90E3B20D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18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1" grpId="0"/>
      <p:bldP spid="29722" grpId="0"/>
      <p:bldP spid="29723" grpId="0"/>
      <p:bldP spid="29723" grpId="1"/>
      <p:bldP spid="29724" grpId="0"/>
      <p:bldP spid="29725" grpId="0"/>
      <p:bldP spid="29726" grpId="0"/>
      <p:bldP spid="29727" grpId="0"/>
      <p:bldP spid="29729" grpId="0"/>
      <p:bldP spid="29731" grpId="0"/>
      <p:bldP spid="29731" grpId="1"/>
      <p:bldP spid="29732" grpId="0"/>
      <p:bldP spid="297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656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dirty="0">
                <a:latin typeface="Comic Sans MS" pitchFamily="66" charset="0"/>
              </a:rPr>
              <a:t>You need to be able to find the exact values of some Trigonometrical Ratios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Some values of Sin, Cos or Tan can be written using fractions, surds, or combinations of both…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We can also do a similar demonstration with a right-angled Isosceles triangle, with the equal sides being of length 1 unit.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Using Pythagoras’ Theorem, the hypotenuse will be of length √2 (Square root of 1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 + 1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)</a:t>
            </a:r>
            <a:endParaRPr lang="en-GB" altLang="en-US" sz="1600" b="1" u="sng" dirty="0">
              <a:latin typeface="Comic Sans MS" pitchFamily="66" charset="0"/>
            </a:endParaRPr>
          </a:p>
        </p:txBody>
      </p:sp>
      <p:sp>
        <p:nvSpPr>
          <p:cNvPr id="31782" name="AutoShape 38"/>
          <p:cNvSpPr>
            <a:spLocks noChangeAspect="1" noChangeArrowheads="1"/>
          </p:cNvSpPr>
          <p:nvPr/>
        </p:nvSpPr>
        <p:spPr bwMode="auto">
          <a:xfrm>
            <a:off x="5943600" y="2590800"/>
            <a:ext cx="1905000" cy="1905000"/>
          </a:xfrm>
          <a:prstGeom prst="rtTriangl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83" name="Rectangle 39"/>
          <p:cNvSpPr>
            <a:spLocks noChangeArrowheads="1"/>
          </p:cNvSpPr>
          <p:nvPr/>
        </p:nvSpPr>
        <p:spPr bwMode="auto">
          <a:xfrm>
            <a:off x="5943600" y="4267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85" name="Arc 41"/>
          <p:cNvSpPr>
            <a:spLocks/>
          </p:cNvSpPr>
          <p:nvPr/>
        </p:nvSpPr>
        <p:spPr bwMode="auto">
          <a:xfrm rot="-4495670">
            <a:off x="7708900" y="3997326"/>
            <a:ext cx="346075" cy="914400"/>
          </a:xfrm>
          <a:custGeom>
            <a:avLst/>
            <a:gdLst>
              <a:gd name="T0" fmla="*/ 3042816 w 8168"/>
              <a:gd name="T1" fmla="*/ 0 h 21600"/>
              <a:gd name="T2" fmla="*/ 621268349 w 8168"/>
              <a:gd name="T3" fmla="*/ 121689707 h 21600"/>
              <a:gd name="T4" fmla="*/ 0 w 8168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68" h="21600" fill="none" extrusionOk="0">
                <a:moveTo>
                  <a:pt x="39" y="0"/>
                </a:moveTo>
                <a:cubicBezTo>
                  <a:pt x="2827" y="5"/>
                  <a:pt x="5587" y="549"/>
                  <a:pt x="8168" y="1603"/>
                </a:cubicBezTo>
              </a:path>
              <a:path w="8168" h="21600" stroke="0" extrusionOk="0">
                <a:moveTo>
                  <a:pt x="39" y="0"/>
                </a:moveTo>
                <a:cubicBezTo>
                  <a:pt x="2827" y="5"/>
                  <a:pt x="5587" y="549"/>
                  <a:pt x="8168" y="1603"/>
                </a:cubicBezTo>
                <a:lnTo>
                  <a:pt x="0" y="21600"/>
                </a:lnTo>
                <a:lnTo>
                  <a:pt x="3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87" name="Text Box 43"/>
          <p:cNvSpPr txBox="1">
            <a:spLocks noChangeArrowheads="1"/>
          </p:cNvSpPr>
          <p:nvPr/>
        </p:nvSpPr>
        <p:spPr bwMode="auto">
          <a:xfrm>
            <a:off x="6934200" y="4114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45˚</a:t>
            </a:r>
          </a:p>
        </p:txBody>
      </p:sp>
      <p:sp>
        <p:nvSpPr>
          <p:cNvPr id="31788" name="Text Box 44"/>
          <p:cNvSpPr txBox="1">
            <a:spLocks noChangeArrowheads="1"/>
          </p:cNvSpPr>
          <p:nvPr/>
        </p:nvSpPr>
        <p:spPr bwMode="auto">
          <a:xfrm>
            <a:off x="55626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1</a:t>
            </a:r>
          </a:p>
        </p:txBody>
      </p:sp>
      <p:sp>
        <p:nvSpPr>
          <p:cNvPr id="31789" name="Text Box 45"/>
          <p:cNvSpPr txBox="1">
            <a:spLocks noChangeArrowheads="1"/>
          </p:cNvSpPr>
          <p:nvPr/>
        </p:nvSpPr>
        <p:spPr bwMode="auto">
          <a:xfrm>
            <a:off x="6705600" y="4495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1</a:t>
            </a:r>
          </a:p>
        </p:txBody>
      </p:sp>
      <p:sp>
        <p:nvSpPr>
          <p:cNvPr id="31790" name="Text Box 46"/>
          <p:cNvSpPr txBox="1">
            <a:spLocks noChangeArrowheads="1"/>
          </p:cNvSpPr>
          <p:nvPr/>
        </p:nvSpPr>
        <p:spPr bwMode="auto">
          <a:xfrm>
            <a:off x="6781800" y="3124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√2</a:t>
            </a:r>
          </a:p>
        </p:txBody>
      </p:sp>
      <p:sp>
        <p:nvSpPr>
          <p:cNvPr id="31791" name="Text Box 47"/>
          <p:cNvSpPr txBox="1">
            <a:spLocks noChangeArrowheads="1"/>
          </p:cNvSpPr>
          <p:nvPr/>
        </p:nvSpPr>
        <p:spPr bwMode="auto">
          <a:xfrm>
            <a:off x="5410200" y="54864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Opp</a:t>
            </a:r>
            <a:r>
              <a:rPr lang="en-GB" altLang="en-US" sz="1600">
                <a:latin typeface="Comic Sans MS" pitchFamily="66" charset="0"/>
              </a:rPr>
              <a:t> Hyp</a:t>
            </a:r>
          </a:p>
        </p:txBody>
      </p:sp>
      <p:sp>
        <p:nvSpPr>
          <p:cNvPr id="31792" name="Text Box 48"/>
          <p:cNvSpPr txBox="1">
            <a:spLocks noChangeArrowheads="1"/>
          </p:cNvSpPr>
          <p:nvPr/>
        </p:nvSpPr>
        <p:spPr bwMode="auto">
          <a:xfrm>
            <a:off x="4724400" y="56388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Sin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31793" name="Text Box 49"/>
          <p:cNvSpPr txBox="1">
            <a:spLocks noChangeArrowheads="1"/>
          </p:cNvSpPr>
          <p:nvPr/>
        </p:nvSpPr>
        <p:spPr bwMode="auto">
          <a:xfrm>
            <a:off x="7239000" y="54864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1</a:t>
            </a:r>
            <a:r>
              <a:rPr lang="en-GB" altLang="en-US" sz="1600">
                <a:latin typeface="Comic Sans MS" pitchFamily="66" charset="0"/>
              </a:rPr>
              <a:t>     √2</a:t>
            </a:r>
          </a:p>
        </p:txBody>
      </p:sp>
      <p:sp>
        <p:nvSpPr>
          <p:cNvPr id="31794" name="Text Box 50"/>
          <p:cNvSpPr txBox="1">
            <a:spLocks noChangeArrowheads="1"/>
          </p:cNvSpPr>
          <p:nvPr/>
        </p:nvSpPr>
        <p:spPr bwMode="auto">
          <a:xfrm>
            <a:off x="6553200" y="56388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Sin45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31797" name="Text Box 53"/>
          <p:cNvSpPr txBox="1">
            <a:spLocks noChangeArrowheads="1"/>
          </p:cNvSpPr>
          <p:nvPr/>
        </p:nvSpPr>
        <p:spPr bwMode="auto">
          <a:xfrm>
            <a:off x="5029200" y="3276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Opp</a:t>
            </a:r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7086600" y="2667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Hyp</a:t>
            </a:r>
          </a:p>
        </p:txBody>
      </p:sp>
      <p:sp>
        <p:nvSpPr>
          <p:cNvPr id="31799" name="Text Box 55"/>
          <p:cNvSpPr txBox="1">
            <a:spLocks noChangeArrowheads="1"/>
          </p:cNvSpPr>
          <p:nvPr/>
        </p:nvSpPr>
        <p:spPr bwMode="auto">
          <a:xfrm>
            <a:off x="7924800" y="54864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√2</a:t>
            </a:r>
            <a:r>
              <a:rPr lang="en-GB" altLang="en-US" sz="1600">
                <a:latin typeface="Comic Sans MS" pitchFamily="66" charset="0"/>
              </a:rPr>
              <a:t>     2</a:t>
            </a:r>
          </a:p>
        </p:txBody>
      </p:sp>
      <p:sp>
        <p:nvSpPr>
          <p:cNvPr id="31800" name="Text Box 56"/>
          <p:cNvSpPr txBox="1">
            <a:spLocks noChangeArrowheads="1"/>
          </p:cNvSpPr>
          <p:nvPr/>
        </p:nvSpPr>
        <p:spPr bwMode="auto">
          <a:xfrm>
            <a:off x="7772400" y="5562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=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327243D8-DF42-4D44-94F5-698B6F4DC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A470897-B139-4ABB-B77B-DABB9558E99A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22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82" grpId="0" animBg="1"/>
      <p:bldP spid="31783" grpId="0" animBg="1"/>
      <p:bldP spid="31785" grpId="0" animBg="1"/>
      <p:bldP spid="31787" grpId="0"/>
      <p:bldP spid="31788" grpId="0"/>
      <p:bldP spid="31789" grpId="0"/>
      <p:bldP spid="31790" grpId="0"/>
      <p:bldP spid="31791" grpId="0"/>
      <p:bldP spid="31792" grpId="0"/>
      <p:bldP spid="31793" grpId="0"/>
      <p:bldP spid="31794" grpId="0"/>
      <p:bldP spid="31797" grpId="0"/>
      <p:bldP spid="31798" grpId="0"/>
      <p:bldP spid="31799" grpId="0"/>
      <p:bldP spid="318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656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dirty="0">
                <a:latin typeface="Comic Sans MS" pitchFamily="66" charset="0"/>
              </a:rPr>
              <a:t>You need to be able to find the exact values of some Trigonometrical Ratios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Some values of Sin, Cos or Tan can be written using fractions, surds, or combinations of both…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We can also do a similar demonstration with a right-angled Isosceles triangle, with the equal sides being of length 1 unit.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Using Pythagoras’ Theorem, the hypotenuse will be of length √2 (Square root of 1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 + 1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)</a:t>
            </a:r>
            <a:endParaRPr lang="en-GB" altLang="en-US" sz="1600" b="1" u="sng" dirty="0">
              <a:latin typeface="Comic Sans MS" pitchFamily="66" charset="0"/>
            </a:endParaRPr>
          </a:p>
        </p:txBody>
      </p:sp>
      <p:sp>
        <p:nvSpPr>
          <p:cNvPr id="16389" name="AutoShape 5"/>
          <p:cNvSpPr>
            <a:spLocks noChangeAspect="1" noChangeArrowheads="1"/>
          </p:cNvSpPr>
          <p:nvPr/>
        </p:nvSpPr>
        <p:spPr bwMode="auto">
          <a:xfrm>
            <a:off x="5943600" y="2590800"/>
            <a:ext cx="1905000" cy="1905000"/>
          </a:xfrm>
          <a:prstGeom prst="rtTriangl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943600" y="4267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91" name="Arc 7"/>
          <p:cNvSpPr>
            <a:spLocks/>
          </p:cNvSpPr>
          <p:nvPr/>
        </p:nvSpPr>
        <p:spPr bwMode="auto">
          <a:xfrm rot="-4495670">
            <a:off x="7708900" y="3997326"/>
            <a:ext cx="346075" cy="914400"/>
          </a:xfrm>
          <a:custGeom>
            <a:avLst/>
            <a:gdLst>
              <a:gd name="T0" fmla="*/ 3042816 w 8168"/>
              <a:gd name="T1" fmla="*/ 0 h 21600"/>
              <a:gd name="T2" fmla="*/ 621268349 w 8168"/>
              <a:gd name="T3" fmla="*/ 121689707 h 21600"/>
              <a:gd name="T4" fmla="*/ 0 w 8168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68" h="21600" fill="none" extrusionOk="0">
                <a:moveTo>
                  <a:pt x="39" y="0"/>
                </a:moveTo>
                <a:cubicBezTo>
                  <a:pt x="2827" y="5"/>
                  <a:pt x="5587" y="549"/>
                  <a:pt x="8168" y="1603"/>
                </a:cubicBezTo>
              </a:path>
              <a:path w="8168" h="21600" stroke="0" extrusionOk="0">
                <a:moveTo>
                  <a:pt x="39" y="0"/>
                </a:moveTo>
                <a:cubicBezTo>
                  <a:pt x="2827" y="5"/>
                  <a:pt x="5587" y="549"/>
                  <a:pt x="8168" y="1603"/>
                </a:cubicBezTo>
                <a:lnTo>
                  <a:pt x="0" y="21600"/>
                </a:lnTo>
                <a:lnTo>
                  <a:pt x="3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934200" y="4114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45˚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5626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1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705600" y="4495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1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781800" y="3124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√2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410200" y="54864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Adj</a:t>
            </a:r>
            <a:r>
              <a:rPr lang="en-GB" altLang="en-US" sz="1600">
                <a:latin typeface="Comic Sans MS" pitchFamily="66" charset="0"/>
              </a:rPr>
              <a:t> Hyp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724400" y="56388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Cos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7239000" y="54864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1</a:t>
            </a:r>
            <a:r>
              <a:rPr lang="en-GB" altLang="en-US" sz="1600">
                <a:latin typeface="Comic Sans MS" pitchFamily="66" charset="0"/>
              </a:rPr>
              <a:t>     √2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6477000" y="56388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Cos45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6477000" y="4800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 err="1">
                <a:solidFill>
                  <a:srgbClr val="FF0000"/>
                </a:solidFill>
                <a:latin typeface="Comic Sans MS" pitchFamily="66" charset="0"/>
              </a:rPr>
              <a:t>Adj</a:t>
            </a:r>
            <a:endParaRPr lang="en-GB" altLang="en-US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7086600" y="2667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Hyp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7924800" y="54864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√2</a:t>
            </a:r>
            <a:r>
              <a:rPr lang="en-GB" altLang="en-US" sz="1600">
                <a:latin typeface="Comic Sans MS" pitchFamily="66" charset="0"/>
              </a:rPr>
              <a:t>     2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7772400" y="5562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=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389B07D5-4A3B-43A3-B234-8A9823D28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9F9C473-135C-4531-85EA-3A589581846A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0" grpId="0"/>
      <p:bldP spid="32781" grpId="0"/>
      <p:bldP spid="32782" grpId="0"/>
      <p:bldP spid="32783" grpId="0"/>
      <p:bldP spid="32784" grpId="0"/>
      <p:bldP spid="32785" grpId="0"/>
      <p:bldP spid="32786" grpId="0"/>
      <p:bldP spid="327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656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dirty="0">
                <a:latin typeface="Comic Sans MS" pitchFamily="66" charset="0"/>
              </a:rPr>
              <a:t>You need to be able to find the exact values of some Trigonometrical Ratios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Some values of Sin, Cos or Tan can be written using fractions, surds, or combinations of both…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We can also do a similar demonstration with a right-angled Isosceles triangle, with the equal sides being of length 1 unit.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Using Pythagoras’ Theorem, the hypotenuse will be of length √2 (Square root of 1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 + 1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)</a:t>
            </a:r>
            <a:endParaRPr lang="en-GB" altLang="en-US" sz="1600" b="1" u="sng" dirty="0">
              <a:latin typeface="Comic Sans MS" pitchFamily="66" charset="0"/>
            </a:endParaRPr>
          </a:p>
        </p:txBody>
      </p:sp>
      <p:sp>
        <p:nvSpPr>
          <p:cNvPr id="17413" name="AutoShape 5"/>
          <p:cNvSpPr>
            <a:spLocks noChangeAspect="1" noChangeArrowheads="1"/>
          </p:cNvSpPr>
          <p:nvPr/>
        </p:nvSpPr>
        <p:spPr bwMode="auto">
          <a:xfrm>
            <a:off x="5943600" y="2590800"/>
            <a:ext cx="1905000" cy="1905000"/>
          </a:xfrm>
          <a:prstGeom prst="rtTriangl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943600" y="4267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5" name="Arc 7"/>
          <p:cNvSpPr>
            <a:spLocks/>
          </p:cNvSpPr>
          <p:nvPr/>
        </p:nvSpPr>
        <p:spPr bwMode="auto">
          <a:xfrm rot="-4495670">
            <a:off x="7708900" y="3997326"/>
            <a:ext cx="346075" cy="914400"/>
          </a:xfrm>
          <a:custGeom>
            <a:avLst/>
            <a:gdLst>
              <a:gd name="T0" fmla="*/ 3042816 w 8168"/>
              <a:gd name="T1" fmla="*/ 0 h 21600"/>
              <a:gd name="T2" fmla="*/ 621268349 w 8168"/>
              <a:gd name="T3" fmla="*/ 121689707 h 21600"/>
              <a:gd name="T4" fmla="*/ 0 w 8168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68" h="21600" fill="none" extrusionOk="0">
                <a:moveTo>
                  <a:pt x="39" y="0"/>
                </a:moveTo>
                <a:cubicBezTo>
                  <a:pt x="2827" y="5"/>
                  <a:pt x="5587" y="549"/>
                  <a:pt x="8168" y="1603"/>
                </a:cubicBezTo>
              </a:path>
              <a:path w="8168" h="21600" stroke="0" extrusionOk="0">
                <a:moveTo>
                  <a:pt x="39" y="0"/>
                </a:moveTo>
                <a:cubicBezTo>
                  <a:pt x="2827" y="5"/>
                  <a:pt x="5587" y="549"/>
                  <a:pt x="8168" y="1603"/>
                </a:cubicBezTo>
                <a:lnTo>
                  <a:pt x="0" y="21600"/>
                </a:lnTo>
                <a:lnTo>
                  <a:pt x="3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934200" y="4114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45˚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5626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1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705600" y="4495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1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781800" y="3124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√2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5410200" y="54864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Opp</a:t>
            </a:r>
            <a:r>
              <a:rPr lang="en-GB" altLang="en-US" sz="1600">
                <a:latin typeface="Comic Sans MS" pitchFamily="66" charset="0"/>
              </a:rPr>
              <a:t> Adj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4724400" y="56388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Tan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7239000" y="54864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1</a:t>
            </a:r>
            <a:r>
              <a:rPr lang="en-GB" altLang="en-US" sz="1600">
                <a:latin typeface="Comic Sans MS" pitchFamily="66" charset="0"/>
              </a:rPr>
              <a:t>      1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6477000" y="56388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Tan45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5029200" y="3429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 err="1">
                <a:solidFill>
                  <a:srgbClr val="FF0000"/>
                </a:solidFill>
                <a:latin typeface="Comic Sans MS" pitchFamily="66" charset="0"/>
              </a:rPr>
              <a:t>Opp</a:t>
            </a:r>
            <a:endParaRPr lang="en-GB" altLang="en-US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6553200" y="4800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Adj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7924800" y="55626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1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7772400" y="5562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=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CAED6933-8A74-4AE2-837D-DE125C705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F94C897-CC61-45DC-B9E0-FB7761318BE1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98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4" grpId="0"/>
      <p:bldP spid="33805" grpId="0"/>
      <p:bldP spid="33806" grpId="0"/>
      <p:bldP spid="33807" grpId="0"/>
      <p:bldP spid="33808" grpId="0"/>
      <p:bldP spid="33809" grpId="0"/>
      <p:bldP spid="33810" grpId="0"/>
      <p:bldP spid="338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EF88D2-8A79-4C94-BEEB-C9EE97687043}"/>
              </a:ext>
            </a:extLst>
          </p:cNvPr>
          <p:cNvSpPr/>
          <p:nvPr/>
        </p:nvSpPr>
        <p:spPr>
          <a:xfrm>
            <a:off x="1370834" y="2416926"/>
            <a:ext cx="6491201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10C</a:t>
            </a:r>
            <a:endParaRPr lang="ja-JP" altLang="en-US" sz="6000" b="1" dirty="0">
              <a:ln w="38100">
                <a:solidFill>
                  <a:schemeClr val="accent6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Lucida Handwriting" panose="030101010101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062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円弧 20">
            <a:extLst>
              <a:ext uri="{FF2B5EF4-FFF2-40B4-BE49-F238E27FC236}">
                <a16:creationId xmlns:a16="http://schemas.microsoft.com/office/drawing/2014/main" id="{DB04BBD6-75B3-4626-B0D3-D0E3393E5E26}"/>
              </a:ext>
            </a:extLst>
          </p:cNvPr>
          <p:cNvSpPr/>
          <p:nvPr/>
        </p:nvSpPr>
        <p:spPr>
          <a:xfrm>
            <a:off x="6249880" y="2308194"/>
            <a:ext cx="914400" cy="914400"/>
          </a:xfrm>
          <a:prstGeom prst="arc">
            <a:avLst>
              <a:gd name="adj1" fmla="val 19785116"/>
              <a:gd name="adj2" fmla="val 2132633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sin, cos and tan along with Pythagoras’ Theorem to find two useful identities.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To the right is a ‘unit circle’, a circle with a radius of 1 and a </a:t>
            </a:r>
            <a:r>
              <a:rPr lang="en-US" sz="1600" dirty="0" err="1">
                <a:latin typeface="Comic Sans MS" panose="030F0702030302020204" pitchFamily="66" charset="0"/>
              </a:rPr>
              <a:t>centre</a:t>
            </a:r>
            <a:r>
              <a:rPr lang="en-US" sz="1600" dirty="0">
                <a:latin typeface="Comic Sans MS" panose="030F0702030302020204" pitchFamily="66" charset="0"/>
              </a:rPr>
              <a:t> at (0,0)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We can draw a right-angled triangle and label sides using GCSE trigonometry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511A2382-EB33-4172-90AE-9B8CBDFC077C}"/>
              </a:ext>
            </a:extLst>
          </p:cNvPr>
          <p:cNvCxnSpPr>
            <a:cxnSpLocks/>
          </p:cNvCxnSpPr>
          <p:nvPr/>
        </p:nvCxnSpPr>
        <p:spPr>
          <a:xfrm flipV="1">
            <a:off x="6844683" y="1127466"/>
            <a:ext cx="0" cy="296514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DEAE0A35-651D-4823-ABF4-C8FDA48E6C39}"/>
              </a:ext>
            </a:extLst>
          </p:cNvPr>
          <p:cNvCxnSpPr>
            <a:cxnSpLocks/>
          </p:cNvCxnSpPr>
          <p:nvPr/>
        </p:nvCxnSpPr>
        <p:spPr>
          <a:xfrm rot="5400000" flipV="1">
            <a:off x="6872795" y="1244355"/>
            <a:ext cx="0" cy="296514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楕円 11">
            <a:extLst>
              <a:ext uri="{FF2B5EF4-FFF2-40B4-BE49-F238E27FC236}">
                <a16:creationId xmlns:a16="http://schemas.microsoft.com/office/drawing/2014/main" id="{AE979662-3D97-4214-AFA7-ABBB9E0A129A}"/>
              </a:ext>
            </a:extLst>
          </p:cNvPr>
          <p:cNvSpPr>
            <a:spLocks noChangeAspect="1"/>
          </p:cNvSpPr>
          <p:nvPr/>
        </p:nvSpPr>
        <p:spPr>
          <a:xfrm>
            <a:off x="5513032" y="1358282"/>
            <a:ext cx="2689936" cy="2689936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D8DA889B-2192-44A7-BB84-02C32FD3C397}"/>
              </a:ext>
            </a:extLst>
          </p:cNvPr>
          <p:cNvCxnSpPr/>
          <p:nvPr/>
        </p:nvCxnSpPr>
        <p:spPr>
          <a:xfrm flipV="1">
            <a:off x="6826928" y="1908699"/>
            <a:ext cx="1091954" cy="834501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9207169-2B9C-4A5D-BB49-FB136BABF85C}"/>
              </a:ext>
            </a:extLst>
          </p:cNvPr>
          <p:cNvCxnSpPr>
            <a:cxnSpLocks/>
          </p:cNvCxnSpPr>
          <p:nvPr/>
        </p:nvCxnSpPr>
        <p:spPr>
          <a:xfrm flipV="1">
            <a:off x="7927759" y="1908699"/>
            <a:ext cx="0" cy="81674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41C9FFE-A5EA-48F2-B95D-241A4BBB8B1E}"/>
              </a:ext>
            </a:extLst>
          </p:cNvPr>
          <p:cNvCxnSpPr>
            <a:cxnSpLocks/>
          </p:cNvCxnSpPr>
          <p:nvPr/>
        </p:nvCxnSpPr>
        <p:spPr>
          <a:xfrm flipH="1">
            <a:off x="6846162" y="2718047"/>
            <a:ext cx="1090474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5D31A15-E335-4E1F-8BB9-446631954D5F}"/>
              </a:ext>
            </a:extLst>
          </p:cNvPr>
          <p:cNvSpPr txBox="1"/>
          <p:nvPr/>
        </p:nvSpPr>
        <p:spPr>
          <a:xfrm>
            <a:off x="7173157" y="2041863"/>
            <a:ext cx="28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F1412E9-A808-44B5-BBD2-0C38D644C44D}"/>
              </a:ext>
            </a:extLst>
          </p:cNvPr>
          <p:cNvSpPr txBox="1"/>
          <p:nvPr/>
        </p:nvSpPr>
        <p:spPr>
          <a:xfrm>
            <a:off x="7858215" y="2167630"/>
            <a:ext cx="628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Sin</a:t>
            </a:r>
            <a:r>
              <a:rPr lang="el-GR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051A68B8-1A78-408E-9192-3FB1C70E0025}"/>
                  </a:ext>
                </a:extLst>
              </p:cNvPr>
              <p:cNvSpPr txBox="1"/>
              <p:nvPr/>
            </p:nvSpPr>
            <p:spPr>
              <a:xfrm>
                <a:off x="7159840" y="2481309"/>
                <a:ext cx="1463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051A68B8-1A78-408E-9192-3FB1C70E0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840" y="2481309"/>
                <a:ext cx="146322" cy="215444"/>
              </a:xfrm>
              <a:prstGeom prst="rect">
                <a:avLst/>
              </a:prstGeom>
              <a:blipFill>
                <a:blip r:embed="rId2"/>
                <a:stretch>
                  <a:fillRect l="-33333" r="-20833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B4ABD25-1BD9-4A1C-9BB1-4E53C85A5253}"/>
              </a:ext>
            </a:extLst>
          </p:cNvPr>
          <p:cNvSpPr txBox="1"/>
          <p:nvPr/>
        </p:nvSpPr>
        <p:spPr>
          <a:xfrm>
            <a:off x="7167237" y="2701769"/>
            <a:ext cx="628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Cos</a:t>
            </a:r>
            <a:r>
              <a:rPr lang="el-GR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3998F0D-6D32-45B7-93C4-72B0CE048160}"/>
              </a:ext>
            </a:extLst>
          </p:cNvPr>
          <p:cNvSpPr txBox="1"/>
          <p:nvPr/>
        </p:nvSpPr>
        <p:spPr>
          <a:xfrm>
            <a:off x="7075503" y="1819922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H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7237004-6EF3-44E6-AAF8-1121929F44E7}"/>
              </a:ext>
            </a:extLst>
          </p:cNvPr>
          <p:cNvSpPr txBox="1"/>
          <p:nvPr/>
        </p:nvSpPr>
        <p:spPr>
          <a:xfrm>
            <a:off x="8231079" y="2354062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O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12BF2BF-7BAF-4AA7-8033-2D7A95E7DEC5}"/>
              </a:ext>
            </a:extLst>
          </p:cNvPr>
          <p:cNvSpPr txBox="1"/>
          <p:nvPr/>
        </p:nvSpPr>
        <p:spPr>
          <a:xfrm>
            <a:off x="7309282" y="2914835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8" name="Text Box 5">
            <a:extLst>
              <a:ext uri="{FF2B5EF4-FFF2-40B4-BE49-F238E27FC236}">
                <a16:creationId xmlns:a16="http://schemas.microsoft.com/office/drawing/2014/main" id="{EBD0FF72-BDF0-4974-BD2F-513859274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5868" y="4652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O</a:t>
            </a:r>
          </a:p>
        </p:txBody>
      </p:sp>
      <p:grpSp>
        <p:nvGrpSpPr>
          <p:cNvPr id="29" name="Group 6">
            <a:extLst>
              <a:ext uri="{FF2B5EF4-FFF2-40B4-BE49-F238E27FC236}">
                <a16:creationId xmlns:a16="http://schemas.microsoft.com/office/drawing/2014/main" id="{A16B0E1E-3D7F-430C-AF5E-C86B915B4AEE}"/>
              </a:ext>
            </a:extLst>
          </p:cNvPr>
          <p:cNvGrpSpPr>
            <a:grpSpLocks/>
          </p:cNvGrpSpPr>
          <p:nvPr/>
        </p:nvGrpSpPr>
        <p:grpSpPr bwMode="auto">
          <a:xfrm>
            <a:off x="7409155" y="4576440"/>
            <a:ext cx="1143000" cy="838200"/>
            <a:chOff x="3888" y="1536"/>
            <a:chExt cx="1440" cy="1104"/>
          </a:xfrm>
        </p:grpSpPr>
        <p:sp>
          <p:nvSpPr>
            <p:cNvPr id="30" name="AutoShape 7">
              <a:extLst>
                <a:ext uri="{FF2B5EF4-FFF2-40B4-BE49-F238E27FC236}">
                  <a16:creationId xmlns:a16="http://schemas.microsoft.com/office/drawing/2014/main" id="{30E849A1-F4BA-4446-8F45-82CBC3157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536"/>
              <a:ext cx="1440" cy="110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" name="Line 8">
              <a:extLst>
                <a:ext uri="{FF2B5EF4-FFF2-40B4-BE49-F238E27FC236}">
                  <a16:creationId xmlns:a16="http://schemas.microsoft.com/office/drawing/2014/main" id="{1B8B743C-684D-4920-AF32-7170FD98A9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112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" name="Text Box 9">
            <a:extLst>
              <a:ext uri="{FF2B5EF4-FFF2-40B4-BE49-F238E27FC236}">
                <a16:creationId xmlns:a16="http://schemas.microsoft.com/office/drawing/2014/main" id="{1BD036A2-0EDB-45ED-84BD-C5AFD333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5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T</a:t>
            </a: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36163AC6-94C9-41D9-B0AB-1C9D68703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87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A</a:t>
            </a:r>
          </a:p>
        </p:txBody>
      </p:sp>
      <p:sp>
        <p:nvSpPr>
          <p:cNvPr id="34" name="Text Box 11">
            <a:extLst>
              <a:ext uri="{FF2B5EF4-FFF2-40B4-BE49-F238E27FC236}">
                <a16:creationId xmlns:a16="http://schemas.microsoft.com/office/drawing/2014/main" id="{F0C5E574-15FC-451A-A098-FC6CC79EA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8580" y="4652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A</a:t>
            </a:r>
          </a:p>
        </p:txBody>
      </p:sp>
      <p:grpSp>
        <p:nvGrpSpPr>
          <p:cNvPr id="35" name="Group 12">
            <a:extLst>
              <a:ext uri="{FF2B5EF4-FFF2-40B4-BE49-F238E27FC236}">
                <a16:creationId xmlns:a16="http://schemas.microsoft.com/office/drawing/2014/main" id="{5EE4B99B-88F8-45EB-9EBC-0D0B643C1C16}"/>
              </a:ext>
            </a:extLst>
          </p:cNvPr>
          <p:cNvGrpSpPr>
            <a:grpSpLocks/>
          </p:cNvGrpSpPr>
          <p:nvPr/>
        </p:nvGrpSpPr>
        <p:grpSpPr bwMode="auto">
          <a:xfrm>
            <a:off x="6266155" y="4576440"/>
            <a:ext cx="1143000" cy="838200"/>
            <a:chOff x="3888" y="1536"/>
            <a:chExt cx="1440" cy="1104"/>
          </a:xfrm>
        </p:grpSpPr>
        <p:sp>
          <p:nvSpPr>
            <p:cNvPr id="36" name="AutoShape 13">
              <a:extLst>
                <a:ext uri="{FF2B5EF4-FFF2-40B4-BE49-F238E27FC236}">
                  <a16:creationId xmlns:a16="http://schemas.microsoft.com/office/drawing/2014/main" id="{4D00F46A-2AC9-46E6-9F6B-5E3960ED5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536"/>
              <a:ext cx="1440" cy="110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" name="Line 14">
              <a:extLst>
                <a:ext uri="{FF2B5EF4-FFF2-40B4-BE49-F238E27FC236}">
                  <a16:creationId xmlns:a16="http://schemas.microsoft.com/office/drawing/2014/main" id="{644D87A8-95C1-41E9-B56E-B98EBB18E6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112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" name="Text Box 15">
            <a:extLst>
              <a:ext uri="{FF2B5EF4-FFF2-40B4-BE49-F238E27FC236}">
                <a16:creationId xmlns:a16="http://schemas.microsoft.com/office/drawing/2014/main" id="{49093E15-5793-473B-9A6F-A695C6BBD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393" y="5017765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C</a:t>
            </a:r>
          </a:p>
        </p:txBody>
      </p:sp>
      <p:sp>
        <p:nvSpPr>
          <p:cNvPr id="39" name="Text Box 16">
            <a:extLst>
              <a:ext uri="{FF2B5EF4-FFF2-40B4-BE49-F238E27FC236}">
                <a16:creationId xmlns:a16="http://schemas.microsoft.com/office/drawing/2014/main" id="{037B3C2D-6730-4920-B104-FCCD1B1F7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7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H</a:t>
            </a:r>
          </a:p>
        </p:txBody>
      </p:sp>
      <p:sp>
        <p:nvSpPr>
          <p:cNvPr id="40" name="Text Box 17">
            <a:extLst>
              <a:ext uri="{FF2B5EF4-FFF2-40B4-BE49-F238E27FC236}">
                <a16:creationId xmlns:a16="http://schemas.microsoft.com/office/drawing/2014/main" id="{138F7B39-10D9-4A5E-BDED-A2DB57CFD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5580" y="4652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O</a:t>
            </a:r>
          </a:p>
        </p:txBody>
      </p:sp>
      <p:grpSp>
        <p:nvGrpSpPr>
          <p:cNvPr id="41" name="Group 18">
            <a:extLst>
              <a:ext uri="{FF2B5EF4-FFF2-40B4-BE49-F238E27FC236}">
                <a16:creationId xmlns:a16="http://schemas.microsoft.com/office/drawing/2014/main" id="{A64B7FA0-F74A-4140-97F3-828EF0C98AD4}"/>
              </a:ext>
            </a:extLst>
          </p:cNvPr>
          <p:cNvGrpSpPr>
            <a:grpSpLocks/>
          </p:cNvGrpSpPr>
          <p:nvPr/>
        </p:nvGrpSpPr>
        <p:grpSpPr bwMode="auto">
          <a:xfrm>
            <a:off x="5123155" y="4576440"/>
            <a:ext cx="1143000" cy="838200"/>
            <a:chOff x="3888" y="1536"/>
            <a:chExt cx="1440" cy="1104"/>
          </a:xfrm>
        </p:grpSpPr>
        <p:sp>
          <p:nvSpPr>
            <p:cNvPr id="42" name="AutoShape 19">
              <a:extLst>
                <a:ext uri="{FF2B5EF4-FFF2-40B4-BE49-F238E27FC236}">
                  <a16:creationId xmlns:a16="http://schemas.microsoft.com/office/drawing/2014/main" id="{D9F0B657-6683-4FDC-8196-43EFDD94B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536"/>
              <a:ext cx="1440" cy="110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" name="Line 20">
              <a:extLst>
                <a:ext uri="{FF2B5EF4-FFF2-40B4-BE49-F238E27FC236}">
                  <a16:creationId xmlns:a16="http://schemas.microsoft.com/office/drawing/2014/main" id="{EFA16612-9B5E-43D4-B921-14F5E2EF6E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112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4" name="Text Box 21">
            <a:extLst>
              <a:ext uri="{FF2B5EF4-FFF2-40B4-BE49-F238E27FC236}">
                <a16:creationId xmlns:a16="http://schemas.microsoft.com/office/drawing/2014/main" id="{9E21328C-EC2C-468C-AA99-226F692F9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5393" y="5019353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S</a:t>
            </a:r>
          </a:p>
        </p:txBody>
      </p:sp>
      <p:sp>
        <p:nvSpPr>
          <p:cNvPr id="45" name="Text Box 22">
            <a:extLst>
              <a:ext uri="{FF2B5EF4-FFF2-40B4-BE49-F238E27FC236}">
                <a16:creationId xmlns:a16="http://schemas.microsoft.com/office/drawing/2014/main" id="{6621A581-86C9-4597-A329-5F752593B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7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H</a:t>
            </a:r>
          </a:p>
        </p:txBody>
      </p:sp>
      <p:sp>
        <p:nvSpPr>
          <p:cNvPr id="47" name="Oval 33">
            <a:extLst>
              <a:ext uri="{FF2B5EF4-FFF2-40B4-BE49-F238E27FC236}">
                <a16:creationId xmlns:a16="http://schemas.microsoft.com/office/drawing/2014/main" id="{CCECFF9B-8257-4DE3-AC2C-7CF79A401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955" y="4500240"/>
            <a:ext cx="1295400" cy="1219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34">
            <a:extLst>
              <a:ext uri="{FF2B5EF4-FFF2-40B4-BE49-F238E27FC236}">
                <a16:creationId xmlns:a16="http://schemas.microsoft.com/office/drawing/2014/main" id="{D4926E1B-3268-4CE3-A013-23C9BF807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955" y="4500240"/>
            <a:ext cx="1295400" cy="1219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Rectangle 36">
            <a:extLst>
              <a:ext uri="{FF2B5EF4-FFF2-40B4-BE49-F238E27FC236}">
                <a16:creationId xmlns:a16="http://schemas.microsoft.com/office/drawing/2014/main" id="{7CB618B1-3B6D-4544-8F3D-BF18035E4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7955" y="4620890"/>
            <a:ext cx="533400" cy="3810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Rectangle 37">
            <a:extLst>
              <a:ext uri="{FF2B5EF4-FFF2-40B4-BE49-F238E27FC236}">
                <a16:creationId xmlns:a16="http://schemas.microsoft.com/office/drawing/2014/main" id="{F54B7B33-9435-485E-BC3F-05F0CC182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0955" y="4620890"/>
            <a:ext cx="533400" cy="3810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E50A86F3-6A08-45BB-B564-61D2C60E7918}"/>
                  </a:ext>
                </a:extLst>
              </p:cNvPr>
              <p:cNvSpPr txBox="1"/>
              <p:nvPr/>
            </p:nvSpPr>
            <p:spPr>
              <a:xfrm>
                <a:off x="5126852" y="5819312"/>
                <a:ext cx="11489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𝐻𝑆𝑖𝑛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E50A86F3-6A08-45BB-B564-61D2C60E79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852" y="5819312"/>
                <a:ext cx="1148904" cy="276999"/>
              </a:xfrm>
              <a:prstGeom prst="rect">
                <a:avLst/>
              </a:prstGeom>
              <a:blipFill>
                <a:blip r:embed="rId3"/>
                <a:stretch>
                  <a:fillRect l="-4255" r="-478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B40AC83D-3D13-468C-B165-D0C89AD4BB38}"/>
                  </a:ext>
                </a:extLst>
              </p:cNvPr>
              <p:cNvSpPr txBox="1"/>
              <p:nvPr/>
            </p:nvSpPr>
            <p:spPr>
              <a:xfrm>
                <a:off x="6264674" y="5803036"/>
                <a:ext cx="11759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B40AC83D-3D13-468C-B165-D0C89AD4BB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674" y="5803036"/>
                <a:ext cx="1175963" cy="276999"/>
              </a:xfrm>
              <a:prstGeom prst="rect">
                <a:avLst/>
              </a:prstGeom>
              <a:blipFill>
                <a:blip r:embed="rId4"/>
                <a:stretch>
                  <a:fillRect l="-4663" r="-362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63C7E82-527D-485B-BFD4-AAD9D790635D}"/>
              </a:ext>
            </a:extLst>
          </p:cNvPr>
          <p:cNvSpPr txBox="1"/>
          <p:nvPr/>
        </p:nvSpPr>
        <p:spPr>
          <a:xfrm>
            <a:off x="8167455" y="2743199"/>
            <a:ext cx="28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72C0C8A-43EC-4408-9DC8-EE4F321718AE}"/>
              </a:ext>
            </a:extLst>
          </p:cNvPr>
          <p:cNvSpPr txBox="1"/>
          <p:nvPr/>
        </p:nvSpPr>
        <p:spPr>
          <a:xfrm>
            <a:off x="6826927" y="1047564"/>
            <a:ext cx="28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F673768-4ED0-4E63-893B-DA88E2B36600}"/>
              </a:ext>
            </a:extLst>
          </p:cNvPr>
          <p:cNvSpPr txBox="1"/>
          <p:nvPr/>
        </p:nvSpPr>
        <p:spPr>
          <a:xfrm>
            <a:off x="5237823" y="2707688"/>
            <a:ext cx="381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C22320D5-90E4-448B-84B9-F7933285FE56}"/>
              </a:ext>
            </a:extLst>
          </p:cNvPr>
          <p:cNvSpPr txBox="1"/>
          <p:nvPr/>
        </p:nvSpPr>
        <p:spPr>
          <a:xfrm>
            <a:off x="6764782" y="4012705"/>
            <a:ext cx="381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2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2" grpId="0"/>
      <p:bldP spid="33" grpId="0"/>
      <p:bldP spid="34" grpId="0"/>
      <p:bldP spid="38" grpId="0"/>
      <p:bldP spid="39" grpId="0"/>
      <p:bldP spid="40" grpId="0"/>
      <p:bldP spid="44" grpId="0"/>
      <p:bldP spid="45" grpId="0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2" grpId="0"/>
      <p:bldP spid="52" grpId="1"/>
      <p:bldP spid="53" grpId="0"/>
      <p:bldP spid="5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円弧 20">
            <a:extLst>
              <a:ext uri="{FF2B5EF4-FFF2-40B4-BE49-F238E27FC236}">
                <a16:creationId xmlns:a16="http://schemas.microsoft.com/office/drawing/2014/main" id="{DB04BBD6-75B3-4626-B0D3-D0E3393E5E26}"/>
              </a:ext>
            </a:extLst>
          </p:cNvPr>
          <p:cNvSpPr/>
          <p:nvPr/>
        </p:nvSpPr>
        <p:spPr>
          <a:xfrm>
            <a:off x="6249880" y="2308194"/>
            <a:ext cx="914400" cy="914400"/>
          </a:xfrm>
          <a:prstGeom prst="arc">
            <a:avLst>
              <a:gd name="adj1" fmla="val 19785116"/>
              <a:gd name="adj2" fmla="val 2132633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sin, cos and tan along with Pythagoras’ Theorem to find two useful identities.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Given that: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We can see from the triangle in the unit circle that: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511A2382-EB33-4172-90AE-9B8CBDFC077C}"/>
              </a:ext>
            </a:extLst>
          </p:cNvPr>
          <p:cNvCxnSpPr>
            <a:cxnSpLocks/>
          </p:cNvCxnSpPr>
          <p:nvPr/>
        </p:nvCxnSpPr>
        <p:spPr>
          <a:xfrm flipV="1">
            <a:off x="6844683" y="1127466"/>
            <a:ext cx="0" cy="296514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DEAE0A35-651D-4823-ABF4-C8FDA48E6C39}"/>
              </a:ext>
            </a:extLst>
          </p:cNvPr>
          <p:cNvCxnSpPr>
            <a:cxnSpLocks/>
          </p:cNvCxnSpPr>
          <p:nvPr/>
        </p:nvCxnSpPr>
        <p:spPr>
          <a:xfrm rot="5400000" flipV="1">
            <a:off x="6872795" y="1244355"/>
            <a:ext cx="0" cy="296514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楕円 11">
            <a:extLst>
              <a:ext uri="{FF2B5EF4-FFF2-40B4-BE49-F238E27FC236}">
                <a16:creationId xmlns:a16="http://schemas.microsoft.com/office/drawing/2014/main" id="{AE979662-3D97-4214-AFA7-ABBB9E0A129A}"/>
              </a:ext>
            </a:extLst>
          </p:cNvPr>
          <p:cNvSpPr>
            <a:spLocks noChangeAspect="1"/>
          </p:cNvSpPr>
          <p:nvPr/>
        </p:nvSpPr>
        <p:spPr>
          <a:xfrm>
            <a:off x="5513032" y="1358282"/>
            <a:ext cx="2689936" cy="2689936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D8DA889B-2192-44A7-BB84-02C32FD3C397}"/>
              </a:ext>
            </a:extLst>
          </p:cNvPr>
          <p:cNvCxnSpPr/>
          <p:nvPr/>
        </p:nvCxnSpPr>
        <p:spPr>
          <a:xfrm flipV="1">
            <a:off x="6826928" y="1908699"/>
            <a:ext cx="1091954" cy="834501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9207169-2B9C-4A5D-BB49-FB136BABF85C}"/>
              </a:ext>
            </a:extLst>
          </p:cNvPr>
          <p:cNvCxnSpPr>
            <a:cxnSpLocks/>
          </p:cNvCxnSpPr>
          <p:nvPr/>
        </p:nvCxnSpPr>
        <p:spPr>
          <a:xfrm flipV="1">
            <a:off x="7927759" y="1908699"/>
            <a:ext cx="0" cy="81674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41C9FFE-A5EA-48F2-B95D-241A4BBB8B1E}"/>
              </a:ext>
            </a:extLst>
          </p:cNvPr>
          <p:cNvCxnSpPr>
            <a:cxnSpLocks/>
          </p:cNvCxnSpPr>
          <p:nvPr/>
        </p:nvCxnSpPr>
        <p:spPr>
          <a:xfrm flipH="1">
            <a:off x="6846162" y="2718047"/>
            <a:ext cx="1090474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5D31A15-E335-4E1F-8BB9-446631954D5F}"/>
              </a:ext>
            </a:extLst>
          </p:cNvPr>
          <p:cNvSpPr txBox="1"/>
          <p:nvPr/>
        </p:nvSpPr>
        <p:spPr>
          <a:xfrm>
            <a:off x="7173157" y="2041863"/>
            <a:ext cx="28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F1412E9-A808-44B5-BBD2-0C38D644C44D}"/>
              </a:ext>
            </a:extLst>
          </p:cNvPr>
          <p:cNvSpPr txBox="1"/>
          <p:nvPr/>
        </p:nvSpPr>
        <p:spPr>
          <a:xfrm>
            <a:off x="7858215" y="2167630"/>
            <a:ext cx="628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Sin</a:t>
            </a:r>
            <a:r>
              <a:rPr lang="el-GR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051A68B8-1A78-408E-9192-3FB1C70E0025}"/>
                  </a:ext>
                </a:extLst>
              </p:cNvPr>
              <p:cNvSpPr txBox="1"/>
              <p:nvPr/>
            </p:nvSpPr>
            <p:spPr>
              <a:xfrm>
                <a:off x="7159840" y="2481309"/>
                <a:ext cx="1463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051A68B8-1A78-408E-9192-3FB1C70E0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840" y="2481309"/>
                <a:ext cx="146322" cy="215444"/>
              </a:xfrm>
              <a:prstGeom prst="rect">
                <a:avLst/>
              </a:prstGeom>
              <a:blipFill>
                <a:blip r:embed="rId2"/>
                <a:stretch>
                  <a:fillRect l="-33333" r="-20833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B4ABD25-1BD9-4A1C-9BB1-4E53C85A5253}"/>
              </a:ext>
            </a:extLst>
          </p:cNvPr>
          <p:cNvSpPr txBox="1"/>
          <p:nvPr/>
        </p:nvSpPr>
        <p:spPr>
          <a:xfrm>
            <a:off x="7167237" y="2701769"/>
            <a:ext cx="628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Cos</a:t>
            </a:r>
            <a:r>
              <a:rPr lang="el-GR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 Box 5">
            <a:extLst>
              <a:ext uri="{FF2B5EF4-FFF2-40B4-BE49-F238E27FC236}">
                <a16:creationId xmlns:a16="http://schemas.microsoft.com/office/drawing/2014/main" id="{EBD0FF72-BDF0-4974-BD2F-513859274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5868" y="4652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O</a:t>
            </a:r>
          </a:p>
        </p:txBody>
      </p:sp>
      <p:grpSp>
        <p:nvGrpSpPr>
          <p:cNvPr id="29" name="Group 6">
            <a:extLst>
              <a:ext uri="{FF2B5EF4-FFF2-40B4-BE49-F238E27FC236}">
                <a16:creationId xmlns:a16="http://schemas.microsoft.com/office/drawing/2014/main" id="{A16B0E1E-3D7F-430C-AF5E-C86B915B4AEE}"/>
              </a:ext>
            </a:extLst>
          </p:cNvPr>
          <p:cNvGrpSpPr>
            <a:grpSpLocks/>
          </p:cNvGrpSpPr>
          <p:nvPr/>
        </p:nvGrpSpPr>
        <p:grpSpPr bwMode="auto">
          <a:xfrm>
            <a:off x="7409155" y="4576440"/>
            <a:ext cx="1143000" cy="838200"/>
            <a:chOff x="3888" y="1536"/>
            <a:chExt cx="1440" cy="1104"/>
          </a:xfrm>
        </p:grpSpPr>
        <p:sp>
          <p:nvSpPr>
            <p:cNvPr id="30" name="AutoShape 7">
              <a:extLst>
                <a:ext uri="{FF2B5EF4-FFF2-40B4-BE49-F238E27FC236}">
                  <a16:creationId xmlns:a16="http://schemas.microsoft.com/office/drawing/2014/main" id="{30E849A1-F4BA-4446-8F45-82CBC3157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536"/>
              <a:ext cx="1440" cy="110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" name="Line 8">
              <a:extLst>
                <a:ext uri="{FF2B5EF4-FFF2-40B4-BE49-F238E27FC236}">
                  <a16:creationId xmlns:a16="http://schemas.microsoft.com/office/drawing/2014/main" id="{1B8B743C-684D-4920-AF32-7170FD98A9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112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" name="Text Box 9">
            <a:extLst>
              <a:ext uri="{FF2B5EF4-FFF2-40B4-BE49-F238E27FC236}">
                <a16:creationId xmlns:a16="http://schemas.microsoft.com/office/drawing/2014/main" id="{1BD036A2-0EDB-45ED-84BD-C5AFD333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5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T</a:t>
            </a: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36163AC6-94C9-41D9-B0AB-1C9D68703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87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A</a:t>
            </a:r>
          </a:p>
        </p:txBody>
      </p:sp>
      <p:sp>
        <p:nvSpPr>
          <p:cNvPr id="34" name="Text Box 11">
            <a:extLst>
              <a:ext uri="{FF2B5EF4-FFF2-40B4-BE49-F238E27FC236}">
                <a16:creationId xmlns:a16="http://schemas.microsoft.com/office/drawing/2014/main" id="{F0C5E574-15FC-451A-A098-FC6CC79EA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8580" y="4652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A</a:t>
            </a:r>
          </a:p>
        </p:txBody>
      </p:sp>
      <p:grpSp>
        <p:nvGrpSpPr>
          <p:cNvPr id="35" name="Group 12">
            <a:extLst>
              <a:ext uri="{FF2B5EF4-FFF2-40B4-BE49-F238E27FC236}">
                <a16:creationId xmlns:a16="http://schemas.microsoft.com/office/drawing/2014/main" id="{5EE4B99B-88F8-45EB-9EBC-0D0B643C1C16}"/>
              </a:ext>
            </a:extLst>
          </p:cNvPr>
          <p:cNvGrpSpPr>
            <a:grpSpLocks/>
          </p:cNvGrpSpPr>
          <p:nvPr/>
        </p:nvGrpSpPr>
        <p:grpSpPr bwMode="auto">
          <a:xfrm>
            <a:off x="6266155" y="4576440"/>
            <a:ext cx="1143000" cy="838200"/>
            <a:chOff x="3888" y="1536"/>
            <a:chExt cx="1440" cy="1104"/>
          </a:xfrm>
        </p:grpSpPr>
        <p:sp>
          <p:nvSpPr>
            <p:cNvPr id="36" name="AutoShape 13">
              <a:extLst>
                <a:ext uri="{FF2B5EF4-FFF2-40B4-BE49-F238E27FC236}">
                  <a16:creationId xmlns:a16="http://schemas.microsoft.com/office/drawing/2014/main" id="{4D00F46A-2AC9-46E6-9F6B-5E3960ED5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536"/>
              <a:ext cx="1440" cy="110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" name="Line 14">
              <a:extLst>
                <a:ext uri="{FF2B5EF4-FFF2-40B4-BE49-F238E27FC236}">
                  <a16:creationId xmlns:a16="http://schemas.microsoft.com/office/drawing/2014/main" id="{644D87A8-95C1-41E9-B56E-B98EBB18E6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112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" name="Text Box 15">
            <a:extLst>
              <a:ext uri="{FF2B5EF4-FFF2-40B4-BE49-F238E27FC236}">
                <a16:creationId xmlns:a16="http://schemas.microsoft.com/office/drawing/2014/main" id="{49093E15-5793-473B-9A6F-A695C6BBD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393" y="5017765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C</a:t>
            </a:r>
          </a:p>
        </p:txBody>
      </p:sp>
      <p:sp>
        <p:nvSpPr>
          <p:cNvPr id="39" name="Text Box 16">
            <a:extLst>
              <a:ext uri="{FF2B5EF4-FFF2-40B4-BE49-F238E27FC236}">
                <a16:creationId xmlns:a16="http://schemas.microsoft.com/office/drawing/2014/main" id="{037B3C2D-6730-4920-B104-FCCD1B1F7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7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H</a:t>
            </a:r>
          </a:p>
        </p:txBody>
      </p:sp>
      <p:sp>
        <p:nvSpPr>
          <p:cNvPr id="40" name="Text Box 17">
            <a:extLst>
              <a:ext uri="{FF2B5EF4-FFF2-40B4-BE49-F238E27FC236}">
                <a16:creationId xmlns:a16="http://schemas.microsoft.com/office/drawing/2014/main" id="{138F7B39-10D9-4A5E-BDED-A2DB57CFD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5580" y="4652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O</a:t>
            </a:r>
          </a:p>
        </p:txBody>
      </p:sp>
      <p:grpSp>
        <p:nvGrpSpPr>
          <p:cNvPr id="41" name="Group 18">
            <a:extLst>
              <a:ext uri="{FF2B5EF4-FFF2-40B4-BE49-F238E27FC236}">
                <a16:creationId xmlns:a16="http://schemas.microsoft.com/office/drawing/2014/main" id="{A64B7FA0-F74A-4140-97F3-828EF0C98AD4}"/>
              </a:ext>
            </a:extLst>
          </p:cNvPr>
          <p:cNvGrpSpPr>
            <a:grpSpLocks/>
          </p:cNvGrpSpPr>
          <p:nvPr/>
        </p:nvGrpSpPr>
        <p:grpSpPr bwMode="auto">
          <a:xfrm>
            <a:off x="5123155" y="4576440"/>
            <a:ext cx="1143000" cy="838200"/>
            <a:chOff x="3888" y="1536"/>
            <a:chExt cx="1440" cy="1104"/>
          </a:xfrm>
        </p:grpSpPr>
        <p:sp>
          <p:nvSpPr>
            <p:cNvPr id="42" name="AutoShape 19">
              <a:extLst>
                <a:ext uri="{FF2B5EF4-FFF2-40B4-BE49-F238E27FC236}">
                  <a16:creationId xmlns:a16="http://schemas.microsoft.com/office/drawing/2014/main" id="{D9F0B657-6683-4FDC-8196-43EFDD94B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536"/>
              <a:ext cx="1440" cy="110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" name="Line 20">
              <a:extLst>
                <a:ext uri="{FF2B5EF4-FFF2-40B4-BE49-F238E27FC236}">
                  <a16:creationId xmlns:a16="http://schemas.microsoft.com/office/drawing/2014/main" id="{EFA16612-9B5E-43D4-B921-14F5E2EF6E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112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4" name="Text Box 21">
            <a:extLst>
              <a:ext uri="{FF2B5EF4-FFF2-40B4-BE49-F238E27FC236}">
                <a16:creationId xmlns:a16="http://schemas.microsoft.com/office/drawing/2014/main" id="{9E21328C-EC2C-468C-AA99-226F692F9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5393" y="5019353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S</a:t>
            </a:r>
          </a:p>
        </p:txBody>
      </p:sp>
      <p:sp>
        <p:nvSpPr>
          <p:cNvPr id="45" name="Text Box 22">
            <a:extLst>
              <a:ext uri="{FF2B5EF4-FFF2-40B4-BE49-F238E27FC236}">
                <a16:creationId xmlns:a16="http://schemas.microsoft.com/office/drawing/2014/main" id="{6621A581-86C9-4597-A329-5F752593B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7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H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63C7E82-527D-485B-BFD4-AAD9D790635D}"/>
              </a:ext>
            </a:extLst>
          </p:cNvPr>
          <p:cNvSpPr txBox="1"/>
          <p:nvPr/>
        </p:nvSpPr>
        <p:spPr>
          <a:xfrm>
            <a:off x="8167455" y="2743199"/>
            <a:ext cx="28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72C0C8A-43EC-4408-9DC8-EE4F321718AE}"/>
              </a:ext>
            </a:extLst>
          </p:cNvPr>
          <p:cNvSpPr txBox="1"/>
          <p:nvPr/>
        </p:nvSpPr>
        <p:spPr>
          <a:xfrm>
            <a:off x="6826927" y="1047564"/>
            <a:ext cx="28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F673768-4ED0-4E63-893B-DA88E2B36600}"/>
              </a:ext>
            </a:extLst>
          </p:cNvPr>
          <p:cNvSpPr txBox="1"/>
          <p:nvPr/>
        </p:nvSpPr>
        <p:spPr>
          <a:xfrm>
            <a:off x="5237823" y="2707688"/>
            <a:ext cx="381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C22320D5-90E4-448B-84B9-F7933285FE56}"/>
              </a:ext>
            </a:extLst>
          </p:cNvPr>
          <p:cNvSpPr txBox="1"/>
          <p:nvPr/>
        </p:nvSpPr>
        <p:spPr>
          <a:xfrm>
            <a:off x="6764782" y="4012705"/>
            <a:ext cx="381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ED04E475-890A-4E65-94FC-6F314B6C4676}"/>
                  </a:ext>
                </a:extLst>
              </p:cNvPr>
              <p:cNvSpPr txBox="1"/>
              <p:nvPr/>
            </p:nvSpPr>
            <p:spPr>
              <a:xfrm>
                <a:off x="1353845" y="2987335"/>
                <a:ext cx="1166153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ED04E475-890A-4E65-94FC-6F314B6C46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845" y="2987335"/>
                <a:ext cx="1166153" cy="5761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1494BE8-0480-4693-946A-B0F4D2E80E2C}"/>
              </a:ext>
            </a:extLst>
          </p:cNvPr>
          <p:cNvSpPr txBox="1"/>
          <p:nvPr/>
        </p:nvSpPr>
        <p:spPr>
          <a:xfrm>
            <a:off x="7075503" y="1819922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H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C3002C8-942B-4F3B-B2CC-4B48DADC0A5A}"/>
              </a:ext>
            </a:extLst>
          </p:cNvPr>
          <p:cNvSpPr txBox="1"/>
          <p:nvPr/>
        </p:nvSpPr>
        <p:spPr>
          <a:xfrm>
            <a:off x="8231079" y="2354062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O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A67BD63B-7263-46F3-9A69-915D08490C4D}"/>
              </a:ext>
            </a:extLst>
          </p:cNvPr>
          <p:cNvSpPr txBox="1"/>
          <p:nvPr/>
        </p:nvSpPr>
        <p:spPr>
          <a:xfrm>
            <a:off x="7309282" y="2914835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1185170" y="4576438"/>
                <a:ext cx="1545680" cy="580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170" y="4576438"/>
                <a:ext cx="1545680" cy="5809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21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円弧 20">
            <a:extLst>
              <a:ext uri="{FF2B5EF4-FFF2-40B4-BE49-F238E27FC236}">
                <a16:creationId xmlns:a16="http://schemas.microsoft.com/office/drawing/2014/main" id="{DB04BBD6-75B3-4626-B0D3-D0E3393E5E26}"/>
              </a:ext>
            </a:extLst>
          </p:cNvPr>
          <p:cNvSpPr/>
          <p:nvPr/>
        </p:nvSpPr>
        <p:spPr>
          <a:xfrm>
            <a:off x="6249880" y="2308194"/>
            <a:ext cx="914400" cy="914400"/>
          </a:xfrm>
          <a:prstGeom prst="arc">
            <a:avLst>
              <a:gd name="adj1" fmla="val 19785116"/>
              <a:gd name="adj2" fmla="val 2132633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sin, cos and tan along with Pythagoras’ Theorem to find two useful identities.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Given that: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We can see from the triangle in the unit circle that: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511A2382-EB33-4172-90AE-9B8CBDFC077C}"/>
              </a:ext>
            </a:extLst>
          </p:cNvPr>
          <p:cNvCxnSpPr>
            <a:cxnSpLocks/>
          </p:cNvCxnSpPr>
          <p:nvPr/>
        </p:nvCxnSpPr>
        <p:spPr>
          <a:xfrm flipV="1">
            <a:off x="6844683" y="1127466"/>
            <a:ext cx="0" cy="296514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DEAE0A35-651D-4823-ABF4-C8FDA48E6C39}"/>
              </a:ext>
            </a:extLst>
          </p:cNvPr>
          <p:cNvCxnSpPr>
            <a:cxnSpLocks/>
          </p:cNvCxnSpPr>
          <p:nvPr/>
        </p:nvCxnSpPr>
        <p:spPr>
          <a:xfrm rot="5400000" flipV="1">
            <a:off x="6872795" y="1244355"/>
            <a:ext cx="0" cy="296514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楕円 11">
            <a:extLst>
              <a:ext uri="{FF2B5EF4-FFF2-40B4-BE49-F238E27FC236}">
                <a16:creationId xmlns:a16="http://schemas.microsoft.com/office/drawing/2014/main" id="{AE979662-3D97-4214-AFA7-ABBB9E0A129A}"/>
              </a:ext>
            </a:extLst>
          </p:cNvPr>
          <p:cNvSpPr>
            <a:spLocks noChangeAspect="1"/>
          </p:cNvSpPr>
          <p:nvPr/>
        </p:nvSpPr>
        <p:spPr>
          <a:xfrm>
            <a:off x="5513032" y="1358282"/>
            <a:ext cx="2689936" cy="2689936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D8DA889B-2192-44A7-BB84-02C32FD3C397}"/>
              </a:ext>
            </a:extLst>
          </p:cNvPr>
          <p:cNvCxnSpPr/>
          <p:nvPr/>
        </p:nvCxnSpPr>
        <p:spPr>
          <a:xfrm flipV="1">
            <a:off x="6826928" y="1908699"/>
            <a:ext cx="1091954" cy="834501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9207169-2B9C-4A5D-BB49-FB136BABF85C}"/>
              </a:ext>
            </a:extLst>
          </p:cNvPr>
          <p:cNvCxnSpPr>
            <a:cxnSpLocks/>
          </p:cNvCxnSpPr>
          <p:nvPr/>
        </p:nvCxnSpPr>
        <p:spPr>
          <a:xfrm flipV="1">
            <a:off x="7927759" y="1908699"/>
            <a:ext cx="0" cy="81674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41C9FFE-A5EA-48F2-B95D-241A4BBB8B1E}"/>
              </a:ext>
            </a:extLst>
          </p:cNvPr>
          <p:cNvCxnSpPr>
            <a:cxnSpLocks/>
          </p:cNvCxnSpPr>
          <p:nvPr/>
        </p:nvCxnSpPr>
        <p:spPr>
          <a:xfrm flipH="1">
            <a:off x="6846162" y="2718047"/>
            <a:ext cx="1090474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5D31A15-E335-4E1F-8BB9-446631954D5F}"/>
              </a:ext>
            </a:extLst>
          </p:cNvPr>
          <p:cNvSpPr txBox="1"/>
          <p:nvPr/>
        </p:nvSpPr>
        <p:spPr>
          <a:xfrm>
            <a:off x="7173157" y="2041863"/>
            <a:ext cx="28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F1412E9-A808-44B5-BBD2-0C38D644C44D}"/>
              </a:ext>
            </a:extLst>
          </p:cNvPr>
          <p:cNvSpPr txBox="1"/>
          <p:nvPr/>
        </p:nvSpPr>
        <p:spPr>
          <a:xfrm>
            <a:off x="7858215" y="2167630"/>
            <a:ext cx="628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Sin</a:t>
            </a:r>
            <a:r>
              <a:rPr lang="el-GR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051A68B8-1A78-408E-9192-3FB1C70E0025}"/>
                  </a:ext>
                </a:extLst>
              </p:cNvPr>
              <p:cNvSpPr txBox="1"/>
              <p:nvPr/>
            </p:nvSpPr>
            <p:spPr>
              <a:xfrm>
                <a:off x="7159840" y="2481309"/>
                <a:ext cx="1463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051A68B8-1A78-408E-9192-3FB1C70E0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840" y="2481309"/>
                <a:ext cx="146322" cy="215444"/>
              </a:xfrm>
              <a:prstGeom prst="rect">
                <a:avLst/>
              </a:prstGeom>
              <a:blipFill>
                <a:blip r:embed="rId2"/>
                <a:stretch>
                  <a:fillRect l="-33333" r="-20833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B4ABD25-1BD9-4A1C-9BB1-4E53C85A5253}"/>
              </a:ext>
            </a:extLst>
          </p:cNvPr>
          <p:cNvSpPr txBox="1"/>
          <p:nvPr/>
        </p:nvSpPr>
        <p:spPr>
          <a:xfrm>
            <a:off x="7167237" y="2701769"/>
            <a:ext cx="628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Cos</a:t>
            </a:r>
            <a:r>
              <a:rPr lang="el-GR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 Box 5">
            <a:extLst>
              <a:ext uri="{FF2B5EF4-FFF2-40B4-BE49-F238E27FC236}">
                <a16:creationId xmlns:a16="http://schemas.microsoft.com/office/drawing/2014/main" id="{EBD0FF72-BDF0-4974-BD2F-513859274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5868" y="4652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O</a:t>
            </a:r>
          </a:p>
        </p:txBody>
      </p:sp>
      <p:grpSp>
        <p:nvGrpSpPr>
          <p:cNvPr id="29" name="Group 6">
            <a:extLst>
              <a:ext uri="{FF2B5EF4-FFF2-40B4-BE49-F238E27FC236}">
                <a16:creationId xmlns:a16="http://schemas.microsoft.com/office/drawing/2014/main" id="{A16B0E1E-3D7F-430C-AF5E-C86B915B4AEE}"/>
              </a:ext>
            </a:extLst>
          </p:cNvPr>
          <p:cNvGrpSpPr>
            <a:grpSpLocks/>
          </p:cNvGrpSpPr>
          <p:nvPr/>
        </p:nvGrpSpPr>
        <p:grpSpPr bwMode="auto">
          <a:xfrm>
            <a:off x="7409155" y="4576440"/>
            <a:ext cx="1143000" cy="838200"/>
            <a:chOff x="3888" y="1536"/>
            <a:chExt cx="1440" cy="1104"/>
          </a:xfrm>
        </p:grpSpPr>
        <p:sp>
          <p:nvSpPr>
            <p:cNvPr id="30" name="AutoShape 7">
              <a:extLst>
                <a:ext uri="{FF2B5EF4-FFF2-40B4-BE49-F238E27FC236}">
                  <a16:creationId xmlns:a16="http://schemas.microsoft.com/office/drawing/2014/main" id="{30E849A1-F4BA-4446-8F45-82CBC3157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536"/>
              <a:ext cx="1440" cy="110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" name="Line 8">
              <a:extLst>
                <a:ext uri="{FF2B5EF4-FFF2-40B4-BE49-F238E27FC236}">
                  <a16:creationId xmlns:a16="http://schemas.microsoft.com/office/drawing/2014/main" id="{1B8B743C-684D-4920-AF32-7170FD98A9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112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" name="Text Box 9">
            <a:extLst>
              <a:ext uri="{FF2B5EF4-FFF2-40B4-BE49-F238E27FC236}">
                <a16:creationId xmlns:a16="http://schemas.microsoft.com/office/drawing/2014/main" id="{1BD036A2-0EDB-45ED-84BD-C5AFD333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5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T</a:t>
            </a: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36163AC6-94C9-41D9-B0AB-1C9D68703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87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A</a:t>
            </a:r>
          </a:p>
        </p:txBody>
      </p:sp>
      <p:sp>
        <p:nvSpPr>
          <p:cNvPr id="34" name="Text Box 11">
            <a:extLst>
              <a:ext uri="{FF2B5EF4-FFF2-40B4-BE49-F238E27FC236}">
                <a16:creationId xmlns:a16="http://schemas.microsoft.com/office/drawing/2014/main" id="{F0C5E574-15FC-451A-A098-FC6CC79EA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8580" y="4652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A</a:t>
            </a:r>
          </a:p>
        </p:txBody>
      </p:sp>
      <p:grpSp>
        <p:nvGrpSpPr>
          <p:cNvPr id="35" name="Group 12">
            <a:extLst>
              <a:ext uri="{FF2B5EF4-FFF2-40B4-BE49-F238E27FC236}">
                <a16:creationId xmlns:a16="http://schemas.microsoft.com/office/drawing/2014/main" id="{5EE4B99B-88F8-45EB-9EBC-0D0B643C1C16}"/>
              </a:ext>
            </a:extLst>
          </p:cNvPr>
          <p:cNvGrpSpPr>
            <a:grpSpLocks/>
          </p:cNvGrpSpPr>
          <p:nvPr/>
        </p:nvGrpSpPr>
        <p:grpSpPr bwMode="auto">
          <a:xfrm>
            <a:off x="6266155" y="4576440"/>
            <a:ext cx="1143000" cy="838200"/>
            <a:chOff x="3888" y="1536"/>
            <a:chExt cx="1440" cy="1104"/>
          </a:xfrm>
        </p:grpSpPr>
        <p:sp>
          <p:nvSpPr>
            <p:cNvPr id="36" name="AutoShape 13">
              <a:extLst>
                <a:ext uri="{FF2B5EF4-FFF2-40B4-BE49-F238E27FC236}">
                  <a16:creationId xmlns:a16="http://schemas.microsoft.com/office/drawing/2014/main" id="{4D00F46A-2AC9-46E6-9F6B-5E3960ED5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536"/>
              <a:ext cx="1440" cy="110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" name="Line 14">
              <a:extLst>
                <a:ext uri="{FF2B5EF4-FFF2-40B4-BE49-F238E27FC236}">
                  <a16:creationId xmlns:a16="http://schemas.microsoft.com/office/drawing/2014/main" id="{644D87A8-95C1-41E9-B56E-B98EBB18E6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112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" name="Text Box 15">
            <a:extLst>
              <a:ext uri="{FF2B5EF4-FFF2-40B4-BE49-F238E27FC236}">
                <a16:creationId xmlns:a16="http://schemas.microsoft.com/office/drawing/2014/main" id="{49093E15-5793-473B-9A6F-A695C6BBD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393" y="5017765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C</a:t>
            </a:r>
          </a:p>
        </p:txBody>
      </p:sp>
      <p:sp>
        <p:nvSpPr>
          <p:cNvPr id="39" name="Text Box 16">
            <a:extLst>
              <a:ext uri="{FF2B5EF4-FFF2-40B4-BE49-F238E27FC236}">
                <a16:creationId xmlns:a16="http://schemas.microsoft.com/office/drawing/2014/main" id="{037B3C2D-6730-4920-B104-FCCD1B1F7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7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H</a:t>
            </a:r>
          </a:p>
        </p:txBody>
      </p:sp>
      <p:sp>
        <p:nvSpPr>
          <p:cNvPr id="40" name="Text Box 17">
            <a:extLst>
              <a:ext uri="{FF2B5EF4-FFF2-40B4-BE49-F238E27FC236}">
                <a16:creationId xmlns:a16="http://schemas.microsoft.com/office/drawing/2014/main" id="{138F7B39-10D9-4A5E-BDED-A2DB57CFD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5580" y="4652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O</a:t>
            </a:r>
          </a:p>
        </p:txBody>
      </p:sp>
      <p:grpSp>
        <p:nvGrpSpPr>
          <p:cNvPr id="41" name="Group 18">
            <a:extLst>
              <a:ext uri="{FF2B5EF4-FFF2-40B4-BE49-F238E27FC236}">
                <a16:creationId xmlns:a16="http://schemas.microsoft.com/office/drawing/2014/main" id="{A64B7FA0-F74A-4140-97F3-828EF0C98AD4}"/>
              </a:ext>
            </a:extLst>
          </p:cNvPr>
          <p:cNvGrpSpPr>
            <a:grpSpLocks/>
          </p:cNvGrpSpPr>
          <p:nvPr/>
        </p:nvGrpSpPr>
        <p:grpSpPr bwMode="auto">
          <a:xfrm>
            <a:off x="5123155" y="4576440"/>
            <a:ext cx="1143000" cy="838200"/>
            <a:chOff x="3888" y="1536"/>
            <a:chExt cx="1440" cy="1104"/>
          </a:xfrm>
        </p:grpSpPr>
        <p:sp>
          <p:nvSpPr>
            <p:cNvPr id="42" name="AutoShape 19">
              <a:extLst>
                <a:ext uri="{FF2B5EF4-FFF2-40B4-BE49-F238E27FC236}">
                  <a16:creationId xmlns:a16="http://schemas.microsoft.com/office/drawing/2014/main" id="{D9F0B657-6683-4FDC-8196-43EFDD94B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536"/>
              <a:ext cx="1440" cy="110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" name="Line 20">
              <a:extLst>
                <a:ext uri="{FF2B5EF4-FFF2-40B4-BE49-F238E27FC236}">
                  <a16:creationId xmlns:a16="http://schemas.microsoft.com/office/drawing/2014/main" id="{EFA16612-9B5E-43D4-B921-14F5E2EF6E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112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4" name="Text Box 21">
            <a:extLst>
              <a:ext uri="{FF2B5EF4-FFF2-40B4-BE49-F238E27FC236}">
                <a16:creationId xmlns:a16="http://schemas.microsoft.com/office/drawing/2014/main" id="{9E21328C-EC2C-468C-AA99-226F692F9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5393" y="5019353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S</a:t>
            </a:r>
          </a:p>
        </p:txBody>
      </p:sp>
      <p:sp>
        <p:nvSpPr>
          <p:cNvPr id="45" name="Text Box 22">
            <a:extLst>
              <a:ext uri="{FF2B5EF4-FFF2-40B4-BE49-F238E27FC236}">
                <a16:creationId xmlns:a16="http://schemas.microsoft.com/office/drawing/2014/main" id="{6621A581-86C9-4597-A329-5F752593B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7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H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63C7E82-527D-485B-BFD4-AAD9D790635D}"/>
              </a:ext>
            </a:extLst>
          </p:cNvPr>
          <p:cNvSpPr txBox="1"/>
          <p:nvPr/>
        </p:nvSpPr>
        <p:spPr>
          <a:xfrm>
            <a:off x="8167455" y="2743199"/>
            <a:ext cx="28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72C0C8A-43EC-4408-9DC8-EE4F321718AE}"/>
              </a:ext>
            </a:extLst>
          </p:cNvPr>
          <p:cNvSpPr txBox="1"/>
          <p:nvPr/>
        </p:nvSpPr>
        <p:spPr>
          <a:xfrm>
            <a:off x="6826927" y="1047564"/>
            <a:ext cx="28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F673768-4ED0-4E63-893B-DA88E2B36600}"/>
              </a:ext>
            </a:extLst>
          </p:cNvPr>
          <p:cNvSpPr txBox="1"/>
          <p:nvPr/>
        </p:nvSpPr>
        <p:spPr>
          <a:xfrm>
            <a:off x="5237823" y="2707688"/>
            <a:ext cx="381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C22320D5-90E4-448B-84B9-F7933285FE56}"/>
              </a:ext>
            </a:extLst>
          </p:cNvPr>
          <p:cNvSpPr txBox="1"/>
          <p:nvPr/>
        </p:nvSpPr>
        <p:spPr>
          <a:xfrm>
            <a:off x="6764782" y="4012705"/>
            <a:ext cx="381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1494BE8-0480-4693-946A-B0F4D2E80E2C}"/>
              </a:ext>
            </a:extLst>
          </p:cNvPr>
          <p:cNvSpPr txBox="1"/>
          <p:nvPr/>
        </p:nvSpPr>
        <p:spPr>
          <a:xfrm>
            <a:off x="7075503" y="1819922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H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C3002C8-942B-4F3B-B2CC-4B48DADC0A5A}"/>
              </a:ext>
            </a:extLst>
          </p:cNvPr>
          <p:cNvSpPr txBox="1"/>
          <p:nvPr/>
        </p:nvSpPr>
        <p:spPr>
          <a:xfrm>
            <a:off x="8231079" y="2354062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O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A67BD63B-7263-46F3-9A69-915D08490C4D}"/>
              </a:ext>
            </a:extLst>
          </p:cNvPr>
          <p:cNvSpPr txBox="1"/>
          <p:nvPr/>
        </p:nvSpPr>
        <p:spPr>
          <a:xfrm>
            <a:off x="7309282" y="2914835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3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EF7CE25-9BA7-4AF0-842E-26A744640D98}"/>
                  </a:ext>
                </a:extLst>
              </p:cNvPr>
              <p:cNvSpPr txBox="1"/>
              <p:nvPr/>
            </p:nvSpPr>
            <p:spPr>
              <a:xfrm>
                <a:off x="1211801" y="3000652"/>
                <a:ext cx="14839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EF7CE25-9BA7-4AF0-842E-26A744640D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801" y="3000652"/>
                <a:ext cx="1483932" cy="307777"/>
              </a:xfrm>
              <a:prstGeom prst="rect">
                <a:avLst/>
              </a:prstGeom>
              <a:blipFill>
                <a:blip r:embed="rId4"/>
                <a:stretch>
                  <a:fillRect l="-2058" t="-1961" r="-123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DC51B95B-D6D8-41D5-A510-E2FDE05DC6F1}"/>
                  </a:ext>
                </a:extLst>
              </p:cNvPr>
              <p:cNvSpPr txBox="1"/>
              <p:nvPr/>
            </p:nvSpPr>
            <p:spPr>
              <a:xfrm>
                <a:off x="812306" y="4234649"/>
                <a:ext cx="251466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DC51B95B-D6D8-41D5-A510-E2FDE05DC6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06" y="4234649"/>
                <a:ext cx="2514663" cy="307777"/>
              </a:xfrm>
              <a:prstGeom prst="rect">
                <a:avLst/>
              </a:prstGeom>
              <a:blipFill>
                <a:blip r:embed="rId5"/>
                <a:stretch>
                  <a:fillRect l="-3148" t="-4000" r="-484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991338" y="4768788"/>
                <a:ext cx="21735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338" y="4768788"/>
                <a:ext cx="2173544" cy="307777"/>
              </a:xfrm>
              <a:prstGeom prst="rect">
                <a:avLst/>
              </a:prstGeom>
              <a:blipFill>
                <a:blip r:embed="rId6"/>
                <a:stretch>
                  <a:fillRect l="-2528" t="-1961" r="-224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742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6" grpId="0"/>
      <p:bldP spid="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sin, cos and tan along with Pythagoras’ Theorem to find two useful identities.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Simplify the following expression: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2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3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1216240" y="3009530"/>
                <a:ext cx="17386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240" y="3009530"/>
                <a:ext cx="1738681" cy="276999"/>
              </a:xfrm>
              <a:prstGeom prst="rect">
                <a:avLst/>
              </a:prstGeom>
              <a:blipFill>
                <a:blip r:embed="rId4"/>
                <a:stretch>
                  <a:fillRect l="-2807" t="-4444" r="-2456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4461959" y="1507302"/>
                <a:ext cx="17386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959" y="1507302"/>
                <a:ext cx="1738681" cy="276999"/>
              </a:xfrm>
              <a:prstGeom prst="rect">
                <a:avLst/>
              </a:prstGeom>
              <a:blipFill>
                <a:blip r:embed="rId5"/>
                <a:stretch>
                  <a:fillRect l="-2807" t="-4348" r="-245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5145582" y="1964502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5582" y="1964502"/>
                <a:ext cx="418384" cy="276999"/>
              </a:xfrm>
              <a:prstGeom prst="rect">
                <a:avLst/>
              </a:prstGeom>
              <a:blipFill>
                <a:blip r:embed="rId6"/>
                <a:stretch>
                  <a:fillRect l="-4348" r="-1304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c 5"/>
          <p:cNvSpPr/>
          <p:nvPr/>
        </p:nvSpPr>
        <p:spPr>
          <a:xfrm flipV="1">
            <a:off x="6107838" y="1637212"/>
            <a:ext cx="330926" cy="505097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333498" y="1528397"/>
                <a:ext cx="2730603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the identity above (it will always work as long as the amounts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are the same)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498" y="1528397"/>
                <a:ext cx="2730603" cy="738664"/>
              </a:xfrm>
              <a:prstGeom prst="rect">
                <a:avLst/>
              </a:prstGeom>
              <a:blipFill>
                <a:blip r:embed="rId7"/>
                <a:stretch>
                  <a:fillRect t="-1653" r="-670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163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6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sin, cos and tan along with Pythagoras’ Theorem to find two useful identities.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Simplify the following expression: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2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3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1494914" y="3009530"/>
                <a:ext cx="11471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914" y="3009530"/>
                <a:ext cx="1147174" cy="276999"/>
              </a:xfrm>
              <a:prstGeom prst="rect">
                <a:avLst/>
              </a:prstGeom>
              <a:blipFill>
                <a:blip r:embed="rId4"/>
                <a:stretch>
                  <a:fillRect l="-4787" t="-4444" r="-478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4775467" y="1507302"/>
                <a:ext cx="11471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5−5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467" y="1507302"/>
                <a:ext cx="1147174" cy="276999"/>
              </a:xfrm>
              <a:prstGeom prst="rect">
                <a:avLst/>
              </a:prstGeom>
              <a:blipFill>
                <a:blip r:embed="rId5"/>
                <a:stretch>
                  <a:fillRect l="-4762" t="-4348" r="-423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4579525" y="2025462"/>
                <a:ext cx="15767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525" y="2025462"/>
                <a:ext cx="1576778" cy="276999"/>
              </a:xfrm>
              <a:prstGeom prst="rect">
                <a:avLst/>
              </a:prstGeom>
              <a:blipFill>
                <a:blip r:embed="rId6"/>
                <a:stretch>
                  <a:fillRect l="-772" t="-4348" r="-4633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c 5"/>
          <p:cNvSpPr/>
          <p:nvPr/>
        </p:nvSpPr>
        <p:spPr>
          <a:xfrm flipV="1">
            <a:off x="6107838" y="1637212"/>
            <a:ext cx="330926" cy="505097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359624" y="1754820"/>
            <a:ext cx="1155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4575171" y="2534913"/>
                <a:ext cx="10098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171" y="2534913"/>
                <a:ext cx="1009892" cy="276999"/>
              </a:xfrm>
              <a:prstGeom prst="rect">
                <a:avLst/>
              </a:prstGeom>
              <a:blipFill>
                <a:blip r:embed="rId7"/>
                <a:stretch>
                  <a:fillRect l="-2424" t="-4444" r="-4848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5030335" y="3722915"/>
                <a:ext cx="1925912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0335" y="3722915"/>
                <a:ext cx="1925912" cy="276999"/>
              </a:xfrm>
              <a:prstGeom prst="rect">
                <a:avLst/>
              </a:prstGeom>
              <a:blipFill>
                <a:blip r:embed="rId8"/>
                <a:stretch>
                  <a:fillRect l="-2532" t="-4444" r="-2532"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H="1">
            <a:off x="4972594" y="4101737"/>
            <a:ext cx="748937" cy="513806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152606" y="4106091"/>
            <a:ext cx="748937" cy="513806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3798072" y="4781006"/>
                <a:ext cx="1958293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072" y="4781006"/>
                <a:ext cx="1958293" cy="276999"/>
              </a:xfrm>
              <a:prstGeom prst="rect">
                <a:avLst/>
              </a:prstGeom>
              <a:blipFill>
                <a:blip r:embed="rId9"/>
                <a:stretch>
                  <a:fillRect l="-2492" t="-4348" r="-2492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6432415" y="4776652"/>
                <a:ext cx="1958293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415" y="4776652"/>
                <a:ext cx="1958293" cy="276999"/>
              </a:xfrm>
              <a:prstGeom prst="rect">
                <a:avLst/>
              </a:prstGeom>
              <a:blipFill>
                <a:blip r:embed="rId10"/>
                <a:stretch>
                  <a:fillRect l="-2181" t="-4444" r="-2492"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75315" y="4153989"/>
                <a:ext cx="14866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Subtract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𝐶𝑜𝑠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315" y="4153989"/>
                <a:ext cx="1486625" cy="307777"/>
              </a:xfrm>
              <a:prstGeom prst="rect">
                <a:avLst/>
              </a:prstGeom>
              <a:blipFill>
                <a:blip r:embed="rId11"/>
                <a:stretch>
                  <a:fillRect l="-1230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605452" y="4140926"/>
                <a:ext cx="14475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Subtract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𝑆𝑖𝑛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5452" y="4140926"/>
                <a:ext cx="1447576" cy="307777"/>
              </a:xfrm>
              <a:prstGeom prst="rect">
                <a:avLst/>
              </a:prstGeom>
              <a:blipFill>
                <a:blip r:embed="rId12"/>
                <a:stretch>
                  <a:fillRect l="-1266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 flipV="1">
            <a:off x="6112192" y="2190206"/>
            <a:ext cx="330926" cy="505097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316081" y="2050911"/>
            <a:ext cx="27582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use a rearranged version of the identity above to replace the bracket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28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6" grpId="0" animBg="1"/>
      <p:bldP spid="7" grpId="0"/>
      <p:bldP spid="12" grpId="0"/>
      <p:bldP spid="13" grpId="0"/>
      <p:bldP spid="13" grpId="1"/>
      <p:bldP spid="17" grpId="0"/>
      <p:bldP spid="17" grpId="1"/>
      <p:bldP spid="18" grpId="0"/>
      <p:bldP spid="18" grpId="1"/>
      <p:bldP spid="14" grpId="0"/>
      <p:bldP spid="14" grpId="1"/>
      <p:bldP spid="20" grpId="0"/>
      <p:bldP spid="20" grpId="1"/>
      <p:bldP spid="21" grpId="0" animBg="1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5107" y="1825625"/>
                <a:ext cx="3497801" cy="435133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1a) Sketch the graph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≤54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</a:t>
                </a:r>
                <a:r>
                  <a:rPr lang="en-GB" sz="1600" dirty="0">
                    <a:latin typeface="Comic Sans MS" panose="030F0702030302020204" pitchFamily="66" charset="0"/>
                  </a:rPr>
                  <a:t>) How many solutions are there to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in the range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≤54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?</a:t>
                </a:r>
              </a:p>
              <a:p>
                <a:pPr marL="0" indent="0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</a:t>
                </a:r>
                <a:r>
                  <a:rPr lang="en-GB" sz="1600" dirty="0">
                    <a:latin typeface="Comic Sans MS" panose="030F0702030302020204" pitchFamily="66" charset="0"/>
                  </a:rPr>
                  <a:t>) 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0.6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=36.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(to 3sf), write down three other solutions to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2</a:t>
                </a:r>
                <a:r>
                  <a:rPr lang="en-GB" sz="1600" dirty="0">
                    <a:latin typeface="Comic Sans MS" panose="030F0702030302020204" pitchFamily="66" charset="0"/>
                  </a:rPr>
                  <a:t>) Solve the equation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=−0.7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5107" y="1825625"/>
                <a:ext cx="3497801" cy="4351338"/>
              </a:xfrm>
              <a:blipFill>
                <a:blip r:embed="rId2"/>
                <a:stretch>
                  <a:fillRect l="-871" t="-840" r="-19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37BF047A-1FC1-4464-B63E-5B5925EBC09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29453" y="1798992"/>
                <a:ext cx="3497801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3) Solve these equations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+3=0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</a:t>
                </a:r>
                <a:r>
                  <a:rPr lang="en-GB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</a:t>
                </a:r>
                <a:r>
                  <a:rPr lang="en-GB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−7=0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37BF047A-1FC1-4464-B63E-5B5925EBC0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453" y="1798992"/>
                <a:ext cx="3497801" cy="4351338"/>
              </a:xfrm>
              <a:prstGeom prst="rect">
                <a:avLst/>
              </a:prstGeom>
              <a:blipFill>
                <a:blip r:embed="rId3"/>
                <a:stretch>
                  <a:fillRect l="-871" t="-8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AE6F19-D73D-4301-8CC2-258F59899AFE}"/>
              </a:ext>
            </a:extLst>
          </p:cNvPr>
          <p:cNvSpPr txBox="1"/>
          <p:nvPr/>
        </p:nvSpPr>
        <p:spPr>
          <a:xfrm>
            <a:off x="2290439" y="329361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BC06214-159C-4B96-A00F-73662DD2AAD1}"/>
              </a:ext>
            </a:extLst>
          </p:cNvPr>
          <p:cNvSpPr txBox="1"/>
          <p:nvPr/>
        </p:nvSpPr>
        <p:spPr>
          <a:xfrm>
            <a:off x="1136342" y="4731798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143.1,  396.9,  503.1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068FC1-8A75-4B6D-9BAA-DDC5B1CD2F81}"/>
              </a:ext>
            </a:extLst>
          </p:cNvPr>
          <p:cNvSpPr txBox="1"/>
          <p:nvPr/>
        </p:nvSpPr>
        <p:spPr>
          <a:xfrm>
            <a:off x="1642370" y="578824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-44.4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02AAEA8-5903-409C-A21F-702472A14B8D}"/>
              </a:ext>
            </a:extLst>
          </p:cNvPr>
          <p:cNvSpPr txBox="1"/>
          <p:nvPr/>
        </p:nvSpPr>
        <p:spPr>
          <a:xfrm>
            <a:off x="5468646" y="2911876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1, 3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73EC0E6-E189-4322-9F21-57D4511F77DD}"/>
              </a:ext>
            </a:extLst>
          </p:cNvPr>
          <p:cNvSpPr txBox="1"/>
          <p:nvPr/>
        </p:nvSpPr>
        <p:spPr>
          <a:xfrm>
            <a:off x="5557423" y="392393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1, -9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FDD858C-CA42-430E-855D-5481275FCDBD}"/>
                  </a:ext>
                </a:extLst>
              </p:cNvPr>
              <p:cNvSpPr txBox="1"/>
              <p:nvPr/>
            </p:nvSpPr>
            <p:spPr>
              <a:xfrm>
                <a:off x="5477524" y="5113538"/>
                <a:ext cx="1065613" cy="6760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65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FDD858C-CA42-430E-855D-5481275FCD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524" y="5113538"/>
                <a:ext cx="1065613" cy="6760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sin, cos and tan along with Pythagoras’ Theorem to find two useful identities.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Simplify the following expression: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2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3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1320742" y="3000821"/>
                <a:ext cx="1306063" cy="574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𝑠𝑖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742" y="3000821"/>
                <a:ext cx="1306063" cy="5745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4551622" y="1354901"/>
                <a:ext cx="1306063" cy="574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𝑠𝑖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622" y="1354901"/>
                <a:ext cx="1306063" cy="5745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4512435" y="2264947"/>
                <a:ext cx="1161472" cy="574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435" y="2264947"/>
                <a:ext cx="1161472" cy="5745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4516789" y="3079199"/>
                <a:ext cx="891590" cy="5227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789" y="3079199"/>
                <a:ext cx="891590" cy="5227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4521143" y="3997954"/>
                <a:ext cx="9076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143" y="3997954"/>
                <a:ext cx="907621" cy="276999"/>
              </a:xfrm>
              <a:prstGeom prst="rect">
                <a:avLst/>
              </a:prstGeom>
              <a:blipFill>
                <a:blip r:embed="rId7"/>
                <a:stretch>
                  <a:fillRect l="-2685" r="-469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 flipV="1">
            <a:off x="5942375" y="1680754"/>
            <a:ext cx="292962" cy="818605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6217920" y="1702569"/>
            <a:ext cx="21858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rooted part as in the previous example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Arc 28"/>
          <p:cNvSpPr/>
          <p:nvPr/>
        </p:nvSpPr>
        <p:spPr>
          <a:xfrm flipV="1">
            <a:off x="5720307" y="2573383"/>
            <a:ext cx="292962" cy="818605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 flipV="1">
            <a:off x="5472113" y="3387635"/>
            <a:ext cx="327796" cy="775062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891349" y="2690992"/>
            <a:ext cx="2185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work out the square root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60423" y="3518307"/>
            <a:ext cx="2185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equal to the other identity!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42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 animBg="1"/>
      <p:bldP spid="28" grpId="0"/>
      <p:bldP spid="29" grpId="0" animBg="1"/>
      <p:bldP spid="30" grpId="0" animBg="1"/>
      <p:bldP spid="31" grpId="0"/>
      <p:bldP spid="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sin, cos and tan along with Pythagoras’ Theorem to find two useful identities.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Prove that: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2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3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606639" y="2887609"/>
                <a:ext cx="2788071" cy="5547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39" y="2887609"/>
                <a:ext cx="2788071" cy="5547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4068295" y="1890478"/>
                <a:ext cx="1313372" cy="4931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295" y="1890478"/>
                <a:ext cx="1313372" cy="4931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345578" y="1445623"/>
            <a:ext cx="3698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should choose one side to begin with…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3846226" y="2617644"/>
                <a:ext cx="3130985" cy="4941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)(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226" y="2617644"/>
                <a:ext cx="3130985" cy="4941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3850580" y="3379643"/>
                <a:ext cx="1694182" cy="4941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580" y="3379643"/>
                <a:ext cx="1694182" cy="4941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3846226" y="4115517"/>
                <a:ext cx="1560299" cy="4941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𝑐𝑜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226" y="4115517"/>
                <a:ext cx="1560299" cy="49417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3833164" y="4999437"/>
                <a:ext cx="115390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164" y="4999437"/>
                <a:ext cx="1153906" cy="246221"/>
              </a:xfrm>
              <a:prstGeom prst="rect">
                <a:avLst/>
              </a:prstGeom>
              <a:blipFill>
                <a:blip r:embed="rId9"/>
                <a:stretch>
                  <a:fillRect l="-1058" r="-3704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 flipV="1">
            <a:off x="6926444" y="2133600"/>
            <a:ext cx="327796" cy="775062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7180217" y="2168479"/>
            <a:ext cx="1963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the top (similar to the difference of 2 squares)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Arc 35"/>
          <p:cNvSpPr/>
          <p:nvPr/>
        </p:nvSpPr>
        <p:spPr>
          <a:xfrm flipV="1">
            <a:off x="6852420" y="2956560"/>
            <a:ext cx="349567" cy="683622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 flipV="1">
            <a:off x="5454696" y="3683726"/>
            <a:ext cx="284252" cy="757646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 flipV="1">
            <a:off x="5311004" y="4463143"/>
            <a:ext cx="332149" cy="692331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101840" y="3056754"/>
            <a:ext cx="187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left of the brackets is equal to 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60571" y="3801337"/>
            <a:ext cx="187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write this as 2 separate fractions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08171" y="4580755"/>
            <a:ext cx="187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These fractions can then be simplified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Connector 7"/>
          <p:cNvCxnSpPr>
            <a:endCxn id="20" idx="0"/>
          </p:cNvCxnSpPr>
          <p:nvPr/>
        </p:nvCxnSpPr>
        <p:spPr>
          <a:xfrm flipV="1">
            <a:off x="4066903" y="2617644"/>
            <a:ext cx="1344816" cy="230059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26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" grpId="0"/>
      <p:bldP spid="20" grpId="0"/>
      <p:bldP spid="21" grpId="0"/>
      <p:bldP spid="22" grpId="0"/>
      <p:bldP spid="33" grpId="0"/>
      <p:bldP spid="34" grpId="0" animBg="1"/>
      <p:bldP spid="35" grpId="0"/>
      <p:bldP spid="36" grpId="0" animBg="1"/>
      <p:bldP spid="37" grpId="0" animBg="1"/>
      <p:bldP spid="38" grpId="0" animBg="1"/>
      <p:bldP spid="39" grpId="0"/>
      <p:bldP spid="40" grpId="0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441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400" b="1" u="sng" dirty="0">
                <a:latin typeface="Comic Sans MS" pitchFamily="66" charset="0"/>
              </a:rPr>
              <a:t>You need to be able to use the Trigonometrical identities</a:t>
            </a: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</p:txBody>
      </p:sp>
      <p:sp>
        <p:nvSpPr>
          <p:cNvPr id="15436" name="Line 76"/>
          <p:cNvSpPr>
            <a:spLocks noChangeShapeType="1"/>
          </p:cNvSpPr>
          <p:nvPr/>
        </p:nvSpPr>
        <p:spPr bwMode="auto">
          <a:xfrm>
            <a:off x="4191423" y="2859075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>
            <a:off x="4191423" y="3163875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5" name="Line 85"/>
          <p:cNvSpPr>
            <a:spLocks noChangeShapeType="1"/>
          </p:cNvSpPr>
          <p:nvPr/>
        </p:nvSpPr>
        <p:spPr bwMode="auto">
          <a:xfrm>
            <a:off x="4877223" y="30876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6" name="Line 86"/>
          <p:cNvSpPr>
            <a:spLocks noChangeShapeType="1"/>
          </p:cNvSpPr>
          <p:nvPr/>
        </p:nvSpPr>
        <p:spPr bwMode="auto">
          <a:xfrm>
            <a:off x="5563023" y="30876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7" name="Line 87"/>
          <p:cNvSpPr>
            <a:spLocks noChangeShapeType="1"/>
          </p:cNvSpPr>
          <p:nvPr/>
        </p:nvSpPr>
        <p:spPr bwMode="auto">
          <a:xfrm>
            <a:off x="6248823" y="30876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8" name="Line 88"/>
          <p:cNvSpPr>
            <a:spLocks noChangeShapeType="1"/>
          </p:cNvSpPr>
          <p:nvPr/>
        </p:nvSpPr>
        <p:spPr bwMode="auto">
          <a:xfrm>
            <a:off x="6934623" y="30876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1" name="Line 91"/>
          <p:cNvSpPr>
            <a:spLocks noChangeShapeType="1"/>
          </p:cNvSpPr>
          <p:nvPr/>
        </p:nvSpPr>
        <p:spPr bwMode="auto">
          <a:xfrm>
            <a:off x="4191423" y="4078275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2" name="Line 92"/>
          <p:cNvSpPr>
            <a:spLocks noChangeShapeType="1"/>
          </p:cNvSpPr>
          <p:nvPr/>
        </p:nvSpPr>
        <p:spPr bwMode="auto">
          <a:xfrm>
            <a:off x="4877223" y="40020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3" name="Line 93"/>
          <p:cNvSpPr>
            <a:spLocks noChangeShapeType="1"/>
          </p:cNvSpPr>
          <p:nvPr/>
        </p:nvSpPr>
        <p:spPr bwMode="auto">
          <a:xfrm>
            <a:off x="5563023" y="40020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4" name="Line 94"/>
          <p:cNvSpPr>
            <a:spLocks noChangeShapeType="1"/>
          </p:cNvSpPr>
          <p:nvPr/>
        </p:nvSpPr>
        <p:spPr bwMode="auto">
          <a:xfrm>
            <a:off x="6248823" y="40020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5" name="Line 95"/>
          <p:cNvSpPr>
            <a:spLocks noChangeShapeType="1"/>
          </p:cNvSpPr>
          <p:nvPr/>
        </p:nvSpPr>
        <p:spPr bwMode="auto">
          <a:xfrm>
            <a:off x="6934623" y="40020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8" name="Line 98"/>
          <p:cNvSpPr>
            <a:spLocks noChangeShapeType="1"/>
          </p:cNvSpPr>
          <p:nvPr/>
        </p:nvSpPr>
        <p:spPr bwMode="auto">
          <a:xfrm>
            <a:off x="4191423" y="4992675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9" name="Line 99"/>
          <p:cNvSpPr>
            <a:spLocks noChangeShapeType="1"/>
          </p:cNvSpPr>
          <p:nvPr/>
        </p:nvSpPr>
        <p:spPr bwMode="auto">
          <a:xfrm>
            <a:off x="4877223" y="49164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60" name="Line 100"/>
          <p:cNvSpPr>
            <a:spLocks noChangeShapeType="1"/>
          </p:cNvSpPr>
          <p:nvPr/>
        </p:nvSpPr>
        <p:spPr bwMode="auto">
          <a:xfrm>
            <a:off x="5563023" y="49164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61" name="Line 101"/>
          <p:cNvSpPr>
            <a:spLocks noChangeShapeType="1"/>
          </p:cNvSpPr>
          <p:nvPr/>
        </p:nvSpPr>
        <p:spPr bwMode="auto">
          <a:xfrm>
            <a:off x="6248823" y="49164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62" name="Line 102"/>
          <p:cNvSpPr>
            <a:spLocks noChangeShapeType="1"/>
          </p:cNvSpPr>
          <p:nvPr/>
        </p:nvSpPr>
        <p:spPr bwMode="auto">
          <a:xfrm>
            <a:off x="6934623" y="49164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68" name="Arc 108"/>
          <p:cNvSpPr>
            <a:spLocks/>
          </p:cNvSpPr>
          <p:nvPr/>
        </p:nvSpPr>
        <p:spPr bwMode="auto">
          <a:xfrm>
            <a:off x="4191423" y="377347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69" name="Arc 109"/>
          <p:cNvSpPr>
            <a:spLocks/>
          </p:cNvSpPr>
          <p:nvPr/>
        </p:nvSpPr>
        <p:spPr bwMode="auto">
          <a:xfrm flipH="1" flipV="1">
            <a:off x="4878811" y="3468675"/>
            <a:ext cx="688975" cy="914400"/>
          </a:xfrm>
          <a:custGeom>
            <a:avLst/>
            <a:gdLst>
              <a:gd name="T0" fmla="*/ 0 w 16272"/>
              <a:gd name="T1" fmla="*/ 8975 h 21600"/>
              <a:gd name="T2" fmla="*/ 29171986 w 16272"/>
              <a:gd name="T3" fmla="*/ 12292076 h 21600"/>
              <a:gd name="T4" fmla="*/ 867697 w 16272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72" h="21600" fill="none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</a:path>
              <a:path w="16272" h="21600" stroke="0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  <a:lnTo>
                  <a:pt x="484" y="21600"/>
                </a:lnTo>
                <a:lnTo>
                  <a:pt x="0" y="5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0" name="Arc 110"/>
          <p:cNvSpPr>
            <a:spLocks/>
          </p:cNvSpPr>
          <p:nvPr/>
        </p:nvSpPr>
        <p:spPr bwMode="auto">
          <a:xfrm flipH="1">
            <a:off x="6248823" y="377347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1" name="Arc 111"/>
          <p:cNvSpPr>
            <a:spLocks/>
          </p:cNvSpPr>
          <p:nvPr/>
        </p:nvSpPr>
        <p:spPr bwMode="auto">
          <a:xfrm flipV="1">
            <a:off x="5563023" y="346867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2" name="Arc 112"/>
          <p:cNvSpPr>
            <a:spLocks/>
          </p:cNvSpPr>
          <p:nvPr/>
        </p:nvSpPr>
        <p:spPr bwMode="auto">
          <a:xfrm>
            <a:off x="4877223" y="2859075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3" name="Arc 113"/>
          <p:cNvSpPr>
            <a:spLocks/>
          </p:cNvSpPr>
          <p:nvPr/>
        </p:nvSpPr>
        <p:spPr bwMode="auto">
          <a:xfrm flipH="1">
            <a:off x="4193011" y="2859075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5" name="Arc 115"/>
          <p:cNvSpPr>
            <a:spLocks/>
          </p:cNvSpPr>
          <p:nvPr/>
        </p:nvSpPr>
        <p:spPr bwMode="auto">
          <a:xfrm flipH="1" flipV="1">
            <a:off x="5563023" y="2554275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6" name="Arc 116"/>
          <p:cNvSpPr>
            <a:spLocks/>
          </p:cNvSpPr>
          <p:nvPr/>
        </p:nvSpPr>
        <p:spPr bwMode="auto">
          <a:xfrm flipV="1">
            <a:off x="6248823" y="255427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7" name="Arc 117"/>
          <p:cNvSpPr>
            <a:spLocks/>
          </p:cNvSpPr>
          <p:nvPr/>
        </p:nvSpPr>
        <p:spPr bwMode="auto">
          <a:xfrm flipV="1">
            <a:off x="4191423" y="407827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8" name="Arc 118"/>
          <p:cNvSpPr>
            <a:spLocks/>
          </p:cNvSpPr>
          <p:nvPr/>
        </p:nvSpPr>
        <p:spPr bwMode="auto">
          <a:xfrm flipV="1">
            <a:off x="5563023" y="407827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9" name="Arc 119"/>
          <p:cNvSpPr>
            <a:spLocks/>
          </p:cNvSpPr>
          <p:nvPr/>
        </p:nvSpPr>
        <p:spPr bwMode="auto">
          <a:xfrm flipH="1">
            <a:off x="4877223" y="499267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80" name="Arc 120"/>
          <p:cNvSpPr>
            <a:spLocks/>
          </p:cNvSpPr>
          <p:nvPr/>
        </p:nvSpPr>
        <p:spPr bwMode="auto">
          <a:xfrm flipH="1">
            <a:off x="6248823" y="499267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81" name="Text Box 121"/>
          <p:cNvSpPr txBox="1">
            <a:spLocks noChangeArrowheads="1"/>
          </p:cNvSpPr>
          <p:nvPr/>
        </p:nvSpPr>
        <p:spPr bwMode="auto">
          <a:xfrm>
            <a:off x="4685136" y="322896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</a:p>
        </p:txBody>
      </p:sp>
      <p:sp>
        <p:nvSpPr>
          <p:cNvPr id="15490" name="Line 130"/>
          <p:cNvSpPr>
            <a:spLocks noChangeShapeType="1"/>
          </p:cNvSpPr>
          <p:nvPr/>
        </p:nvSpPr>
        <p:spPr bwMode="auto">
          <a:xfrm>
            <a:off x="4191423" y="4687875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91" name="Line 131"/>
          <p:cNvSpPr>
            <a:spLocks noChangeShapeType="1"/>
          </p:cNvSpPr>
          <p:nvPr/>
        </p:nvSpPr>
        <p:spPr bwMode="auto">
          <a:xfrm>
            <a:off x="4191423" y="3773475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92" name="Text Box 132"/>
          <p:cNvSpPr txBox="1">
            <a:spLocks noChangeArrowheads="1"/>
          </p:cNvSpPr>
          <p:nvPr/>
        </p:nvSpPr>
        <p:spPr bwMode="auto">
          <a:xfrm>
            <a:off x="5334423" y="3240075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</a:p>
        </p:txBody>
      </p:sp>
      <p:sp>
        <p:nvSpPr>
          <p:cNvPr id="15493" name="Text Box 133"/>
          <p:cNvSpPr txBox="1">
            <a:spLocks noChangeArrowheads="1"/>
          </p:cNvSpPr>
          <p:nvPr/>
        </p:nvSpPr>
        <p:spPr bwMode="auto">
          <a:xfrm>
            <a:off x="6020223" y="3240075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</a:t>
            </a:r>
          </a:p>
        </p:txBody>
      </p:sp>
      <p:sp>
        <p:nvSpPr>
          <p:cNvPr id="15494" name="Text Box 134"/>
          <p:cNvSpPr txBox="1">
            <a:spLocks noChangeArrowheads="1"/>
          </p:cNvSpPr>
          <p:nvPr/>
        </p:nvSpPr>
        <p:spPr bwMode="auto">
          <a:xfrm>
            <a:off x="6706023" y="3240075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360</a:t>
            </a:r>
          </a:p>
        </p:txBody>
      </p:sp>
      <p:sp>
        <p:nvSpPr>
          <p:cNvPr id="15495" name="Text Box 135"/>
          <p:cNvSpPr txBox="1">
            <a:spLocks noChangeArrowheads="1"/>
          </p:cNvSpPr>
          <p:nvPr/>
        </p:nvSpPr>
        <p:spPr bwMode="auto">
          <a:xfrm>
            <a:off x="7087023" y="3011475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Sin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15496" name="Text Box 136"/>
          <p:cNvSpPr txBox="1">
            <a:spLocks noChangeArrowheads="1"/>
          </p:cNvSpPr>
          <p:nvPr/>
        </p:nvSpPr>
        <p:spPr bwMode="auto">
          <a:xfrm>
            <a:off x="7087023" y="3925875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Cos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15497" name="Text Box 137"/>
          <p:cNvSpPr txBox="1">
            <a:spLocks noChangeArrowheads="1"/>
          </p:cNvSpPr>
          <p:nvPr/>
        </p:nvSpPr>
        <p:spPr bwMode="auto">
          <a:xfrm>
            <a:off x="7087023" y="4840275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Tan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9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3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4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13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5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14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70686" y="3025764"/>
            <a:ext cx="32845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Look at the 3 graphs. What can we say about the values for each when the angle is:</a:t>
            </a:r>
          </a:p>
          <a:p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Acute?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Obtuse?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Reflex?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479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441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400" b="1" u="sng" dirty="0">
                <a:latin typeface="Comic Sans MS" pitchFamily="66" charset="0"/>
              </a:rPr>
              <a:t>You need to be able to use the Trigonometrical identities</a:t>
            </a: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You also need to be able to work out exact values of Sin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, Cos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 or Tan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, having been given one of the others.</a:t>
            </a: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You will also need to use whether 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 is Acute, Obtuse, or Reflex…</a:t>
            </a:r>
            <a:endParaRPr lang="el-GR" altLang="en-US" sz="1400" dirty="0">
              <a:latin typeface="Comic Sans MS" pitchFamily="66" charset="0"/>
            </a:endParaRP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4935538" y="1816100"/>
            <a:ext cx="35814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dirty="0">
                <a:latin typeface="Comic Sans MS" pitchFamily="66" charset="0"/>
              </a:rPr>
              <a:t>Example Question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Given that Cos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 is -</a:t>
            </a:r>
            <a:r>
              <a:rPr lang="en-GB" altLang="en-US" sz="1400" baseline="30000" dirty="0">
                <a:latin typeface="Comic Sans MS" pitchFamily="66" charset="0"/>
              </a:rPr>
              <a:t>3</a:t>
            </a:r>
            <a:r>
              <a:rPr lang="en-GB" altLang="en-US" sz="1400" dirty="0">
                <a:latin typeface="Comic Sans MS" pitchFamily="66" charset="0"/>
              </a:rPr>
              <a:t>/</a:t>
            </a:r>
            <a:r>
              <a:rPr lang="en-GB" altLang="en-US" sz="1400" baseline="-25000" dirty="0">
                <a:latin typeface="Comic Sans MS" pitchFamily="66" charset="0"/>
              </a:rPr>
              <a:t>5</a:t>
            </a:r>
            <a:r>
              <a:rPr lang="en-GB" altLang="en-US" sz="1400" dirty="0">
                <a:latin typeface="Comic Sans MS" pitchFamily="66" charset="0"/>
              </a:rPr>
              <a:t> and 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 is reflex, find the value of Sin</a:t>
            </a:r>
            <a:r>
              <a:rPr lang="el-GR" altLang="en-US" sz="1400" dirty="0">
                <a:latin typeface="Comic Sans MS" pitchFamily="66" charset="0"/>
              </a:rPr>
              <a:t>θ</a:t>
            </a:r>
          </a:p>
        </p:txBody>
      </p:sp>
      <p:grpSp>
        <p:nvGrpSpPr>
          <p:cNvPr id="15398" name="Group 38"/>
          <p:cNvGrpSpPr>
            <a:grpSpLocks/>
          </p:cNvGrpSpPr>
          <p:nvPr/>
        </p:nvGrpSpPr>
        <p:grpSpPr bwMode="auto">
          <a:xfrm>
            <a:off x="5334000" y="2819400"/>
            <a:ext cx="2286000" cy="914400"/>
            <a:chOff x="3360" y="1680"/>
            <a:chExt cx="1440" cy="576"/>
          </a:xfrm>
        </p:grpSpPr>
        <p:grpSp>
          <p:nvGrpSpPr>
            <p:cNvPr id="12373" name="Group 32"/>
            <p:cNvGrpSpPr>
              <a:grpSpLocks/>
            </p:cNvGrpSpPr>
            <p:nvPr/>
          </p:nvGrpSpPr>
          <p:grpSpPr bwMode="auto">
            <a:xfrm>
              <a:off x="3360" y="1680"/>
              <a:ext cx="1440" cy="576"/>
              <a:chOff x="3312" y="1056"/>
              <a:chExt cx="1680" cy="699"/>
            </a:xfrm>
          </p:grpSpPr>
          <p:grpSp>
            <p:nvGrpSpPr>
              <p:cNvPr id="12375" name="Group 33"/>
              <p:cNvGrpSpPr>
                <a:grpSpLocks/>
              </p:cNvGrpSpPr>
              <p:nvPr/>
            </p:nvGrpSpPr>
            <p:grpSpPr bwMode="auto">
              <a:xfrm>
                <a:off x="3648" y="1056"/>
                <a:ext cx="1344" cy="656"/>
                <a:chOff x="3552" y="1056"/>
                <a:chExt cx="1344" cy="656"/>
              </a:xfrm>
            </p:grpSpPr>
            <p:sp>
              <p:nvSpPr>
                <p:cNvPr id="12377" name="AutoShape 34"/>
                <p:cNvSpPr>
                  <a:spLocks noChangeArrowheads="1"/>
                </p:cNvSpPr>
                <p:nvPr/>
              </p:nvSpPr>
              <p:spPr bwMode="auto">
                <a:xfrm flipH="1">
                  <a:off x="3552" y="1056"/>
                  <a:ext cx="1344" cy="656"/>
                </a:xfrm>
                <a:prstGeom prst="rtTriangl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378" name="Rectangle 35"/>
                <p:cNvSpPr>
                  <a:spLocks noChangeArrowheads="1"/>
                </p:cNvSpPr>
                <p:nvPr/>
              </p:nvSpPr>
              <p:spPr bwMode="auto">
                <a:xfrm>
                  <a:off x="4800" y="1610"/>
                  <a:ext cx="96" cy="9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12376" name="Arc 36"/>
              <p:cNvSpPr>
                <a:spLocks/>
              </p:cNvSpPr>
              <p:nvPr/>
            </p:nvSpPr>
            <p:spPr bwMode="auto">
              <a:xfrm>
                <a:off x="3312" y="1612"/>
                <a:ext cx="575" cy="143"/>
              </a:xfrm>
              <a:custGeom>
                <a:avLst/>
                <a:gdLst>
                  <a:gd name="T0" fmla="*/ 15 w 21549"/>
                  <a:gd name="T1" fmla="*/ 0 h 5352"/>
                  <a:gd name="T2" fmla="*/ 15 w 21549"/>
                  <a:gd name="T3" fmla="*/ 3 h 5352"/>
                  <a:gd name="T4" fmla="*/ 0 w 21549"/>
                  <a:gd name="T5" fmla="*/ 4 h 53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49" h="5352" fill="none" extrusionOk="0">
                    <a:moveTo>
                      <a:pt x="20926" y="-1"/>
                    </a:moveTo>
                    <a:cubicBezTo>
                      <a:pt x="21250" y="1268"/>
                      <a:pt x="21459" y="2563"/>
                      <a:pt x="21549" y="3868"/>
                    </a:cubicBezTo>
                  </a:path>
                  <a:path w="21549" h="5352" stroke="0" extrusionOk="0">
                    <a:moveTo>
                      <a:pt x="20926" y="-1"/>
                    </a:moveTo>
                    <a:cubicBezTo>
                      <a:pt x="21250" y="1268"/>
                      <a:pt x="21459" y="2563"/>
                      <a:pt x="21549" y="3868"/>
                    </a:cubicBezTo>
                    <a:lnTo>
                      <a:pt x="0" y="5352"/>
                    </a:lnTo>
                    <a:lnTo>
                      <a:pt x="20926" y="-1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2374" name="Text Box 37"/>
            <p:cNvSpPr txBox="1">
              <a:spLocks noChangeArrowheads="1"/>
            </p:cNvSpPr>
            <p:nvPr/>
          </p:nvSpPr>
          <p:spPr bwMode="auto">
            <a:xfrm>
              <a:off x="3840" y="2064"/>
              <a:ext cx="2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n-US" sz="1400"/>
                <a:t>θ</a:t>
              </a:r>
            </a:p>
          </p:txBody>
        </p:sp>
      </p:grpSp>
      <p:grpSp>
        <p:nvGrpSpPr>
          <p:cNvPr id="12295" name="Group 64"/>
          <p:cNvGrpSpPr>
            <a:grpSpLocks/>
          </p:cNvGrpSpPr>
          <p:nvPr/>
        </p:nvGrpSpPr>
        <p:grpSpPr bwMode="auto">
          <a:xfrm>
            <a:off x="5640388" y="1166813"/>
            <a:ext cx="2209800" cy="569912"/>
            <a:chOff x="2304" y="2640"/>
            <a:chExt cx="1392" cy="359"/>
          </a:xfrm>
        </p:grpSpPr>
        <p:sp>
          <p:nvSpPr>
            <p:cNvPr id="12355" name="Text Box 39"/>
            <p:cNvSpPr txBox="1">
              <a:spLocks noChangeArrowheads="1"/>
            </p:cNvSpPr>
            <p:nvPr/>
          </p:nvSpPr>
          <p:spPr bwMode="auto">
            <a:xfrm>
              <a:off x="3363" y="2659"/>
              <a:ext cx="1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O</a:t>
              </a:r>
            </a:p>
          </p:txBody>
        </p:sp>
        <p:grpSp>
          <p:nvGrpSpPr>
            <p:cNvPr id="12356" name="Group 40"/>
            <p:cNvGrpSpPr>
              <a:grpSpLocks/>
            </p:cNvGrpSpPr>
            <p:nvPr/>
          </p:nvGrpSpPr>
          <p:grpSpPr bwMode="auto">
            <a:xfrm>
              <a:off x="3232" y="2640"/>
              <a:ext cx="464" cy="326"/>
              <a:chOff x="3888" y="1536"/>
              <a:chExt cx="1440" cy="1104"/>
            </a:xfrm>
          </p:grpSpPr>
          <p:sp>
            <p:nvSpPr>
              <p:cNvPr id="12371" name="AutoShape 41"/>
              <p:cNvSpPr>
                <a:spLocks noChangeArrowheads="1"/>
              </p:cNvSpPr>
              <p:nvPr/>
            </p:nvSpPr>
            <p:spPr bwMode="auto">
              <a:xfrm>
                <a:off x="3888" y="1536"/>
                <a:ext cx="1440" cy="1104"/>
              </a:xfrm>
              <a:prstGeom prst="triangle">
                <a:avLst>
                  <a:gd name="adj" fmla="val 5000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72" name="Line 42"/>
              <p:cNvSpPr>
                <a:spLocks noChangeShapeType="1"/>
              </p:cNvSpPr>
              <p:nvPr/>
            </p:nvSpPr>
            <p:spPr bwMode="auto">
              <a:xfrm>
                <a:off x="4224" y="2112"/>
                <a:ext cx="7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2357" name="Text Box 43"/>
            <p:cNvSpPr txBox="1">
              <a:spLocks noChangeArrowheads="1"/>
            </p:cNvSpPr>
            <p:nvPr/>
          </p:nvSpPr>
          <p:spPr bwMode="auto">
            <a:xfrm>
              <a:off x="3282" y="2806"/>
              <a:ext cx="1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2358" name="Text Box 44"/>
            <p:cNvSpPr txBox="1">
              <a:spLocks noChangeArrowheads="1"/>
            </p:cNvSpPr>
            <p:nvPr/>
          </p:nvSpPr>
          <p:spPr bwMode="auto">
            <a:xfrm>
              <a:off x="3469" y="2806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A</a:t>
              </a:r>
            </a:p>
          </p:txBody>
        </p:sp>
        <p:sp>
          <p:nvSpPr>
            <p:cNvPr id="12359" name="Text Box 45"/>
            <p:cNvSpPr txBox="1">
              <a:spLocks noChangeArrowheads="1"/>
            </p:cNvSpPr>
            <p:nvPr/>
          </p:nvSpPr>
          <p:spPr bwMode="auto">
            <a:xfrm>
              <a:off x="2905" y="2658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A</a:t>
              </a:r>
            </a:p>
          </p:txBody>
        </p:sp>
        <p:grpSp>
          <p:nvGrpSpPr>
            <p:cNvPr id="12360" name="Group 46"/>
            <p:cNvGrpSpPr>
              <a:grpSpLocks/>
            </p:cNvGrpSpPr>
            <p:nvPr/>
          </p:nvGrpSpPr>
          <p:grpSpPr bwMode="auto">
            <a:xfrm>
              <a:off x="2768" y="2640"/>
              <a:ext cx="464" cy="326"/>
              <a:chOff x="3888" y="1536"/>
              <a:chExt cx="1440" cy="1104"/>
            </a:xfrm>
          </p:grpSpPr>
          <p:sp>
            <p:nvSpPr>
              <p:cNvPr id="12369" name="AutoShape 47"/>
              <p:cNvSpPr>
                <a:spLocks noChangeArrowheads="1"/>
              </p:cNvSpPr>
              <p:nvPr/>
            </p:nvSpPr>
            <p:spPr bwMode="auto">
              <a:xfrm>
                <a:off x="3888" y="1536"/>
                <a:ext cx="1440" cy="1104"/>
              </a:xfrm>
              <a:prstGeom prst="triangle">
                <a:avLst>
                  <a:gd name="adj" fmla="val 5000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70" name="Line 48"/>
              <p:cNvSpPr>
                <a:spLocks noChangeShapeType="1"/>
              </p:cNvSpPr>
              <p:nvPr/>
            </p:nvSpPr>
            <p:spPr bwMode="auto">
              <a:xfrm>
                <a:off x="4224" y="2112"/>
                <a:ext cx="7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2361" name="Text Box 49"/>
            <p:cNvSpPr txBox="1">
              <a:spLocks noChangeArrowheads="1"/>
            </p:cNvSpPr>
            <p:nvPr/>
          </p:nvSpPr>
          <p:spPr bwMode="auto">
            <a:xfrm>
              <a:off x="2812" y="2801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12362" name="Text Box 50"/>
            <p:cNvSpPr txBox="1">
              <a:spLocks noChangeArrowheads="1"/>
            </p:cNvSpPr>
            <p:nvPr/>
          </p:nvSpPr>
          <p:spPr bwMode="auto">
            <a:xfrm>
              <a:off x="2999" y="2807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H</a:t>
              </a:r>
            </a:p>
          </p:txBody>
        </p:sp>
        <p:sp>
          <p:nvSpPr>
            <p:cNvPr id="12363" name="Text Box 51"/>
            <p:cNvSpPr txBox="1">
              <a:spLocks noChangeArrowheads="1"/>
            </p:cNvSpPr>
            <p:nvPr/>
          </p:nvSpPr>
          <p:spPr bwMode="auto">
            <a:xfrm>
              <a:off x="2430" y="2664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O</a:t>
              </a:r>
            </a:p>
          </p:txBody>
        </p:sp>
        <p:grpSp>
          <p:nvGrpSpPr>
            <p:cNvPr id="12364" name="Group 52"/>
            <p:cNvGrpSpPr>
              <a:grpSpLocks/>
            </p:cNvGrpSpPr>
            <p:nvPr/>
          </p:nvGrpSpPr>
          <p:grpSpPr bwMode="auto">
            <a:xfrm>
              <a:off x="2304" y="2640"/>
              <a:ext cx="464" cy="326"/>
              <a:chOff x="3888" y="1536"/>
              <a:chExt cx="1440" cy="1104"/>
            </a:xfrm>
          </p:grpSpPr>
          <p:sp>
            <p:nvSpPr>
              <p:cNvPr id="12367" name="AutoShape 53"/>
              <p:cNvSpPr>
                <a:spLocks noChangeArrowheads="1"/>
              </p:cNvSpPr>
              <p:nvPr/>
            </p:nvSpPr>
            <p:spPr bwMode="auto">
              <a:xfrm>
                <a:off x="3888" y="1536"/>
                <a:ext cx="1440" cy="1104"/>
              </a:xfrm>
              <a:prstGeom prst="triangle">
                <a:avLst>
                  <a:gd name="adj" fmla="val 5000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68" name="Line 54"/>
              <p:cNvSpPr>
                <a:spLocks noChangeShapeType="1"/>
              </p:cNvSpPr>
              <p:nvPr/>
            </p:nvSpPr>
            <p:spPr bwMode="auto">
              <a:xfrm>
                <a:off x="4224" y="2112"/>
                <a:ext cx="7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2365" name="Text Box 55"/>
            <p:cNvSpPr txBox="1">
              <a:spLocks noChangeArrowheads="1"/>
            </p:cNvSpPr>
            <p:nvPr/>
          </p:nvSpPr>
          <p:spPr bwMode="auto">
            <a:xfrm>
              <a:off x="2348" y="2800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S</a:t>
              </a:r>
            </a:p>
          </p:txBody>
        </p:sp>
        <p:sp>
          <p:nvSpPr>
            <p:cNvPr id="12366" name="Text Box 56"/>
            <p:cNvSpPr txBox="1">
              <a:spLocks noChangeArrowheads="1"/>
            </p:cNvSpPr>
            <p:nvPr/>
          </p:nvSpPr>
          <p:spPr bwMode="auto">
            <a:xfrm>
              <a:off x="2530" y="2806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H</a:t>
              </a:r>
            </a:p>
          </p:txBody>
        </p:sp>
      </p:grpSp>
      <p:graphicFrame>
        <p:nvGraphicFramePr>
          <p:cNvPr id="15426" name="Object 66"/>
          <p:cNvGraphicFramePr>
            <a:graphicFrameLocks noChangeAspect="1"/>
          </p:cNvGraphicFramePr>
          <p:nvPr/>
        </p:nvGraphicFramePr>
        <p:xfrm>
          <a:off x="4800600" y="4495800"/>
          <a:ext cx="9652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2" name="Equation" r:id="rId3" imgW="685800" imgH="393700" progId="Equation.DSMT4">
                  <p:embed/>
                </p:oleObj>
              </mc:Choice>
              <mc:Fallback>
                <p:oleObj name="Equation" r:id="rId3" imgW="685800" imgH="393700" progId="Equation.DSMT4">
                  <p:embed/>
                  <p:pic>
                    <p:nvPicPr>
                      <p:cNvPr id="15426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495800"/>
                        <a:ext cx="96520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27" name="Object 67"/>
          <p:cNvGraphicFramePr>
            <a:graphicFrameLocks noChangeAspect="1"/>
          </p:cNvGraphicFramePr>
          <p:nvPr/>
        </p:nvGraphicFramePr>
        <p:xfrm>
          <a:off x="7391400" y="4495800"/>
          <a:ext cx="101917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3" name="Equation" r:id="rId5" imgW="723586" imgH="393529" progId="Equation.DSMT4">
                  <p:embed/>
                </p:oleObj>
              </mc:Choice>
              <mc:Fallback>
                <p:oleObj name="Equation" r:id="rId5" imgW="723586" imgH="393529" progId="Equation.DSMT4">
                  <p:embed/>
                  <p:pic>
                    <p:nvPicPr>
                      <p:cNvPr id="15427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495800"/>
                        <a:ext cx="101917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6477000" y="2895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6553200" y="3657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7620000" y="30480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5432" name="Line 72"/>
          <p:cNvSpPr>
            <a:spLocks noChangeShapeType="1"/>
          </p:cNvSpPr>
          <p:nvPr/>
        </p:nvSpPr>
        <p:spPr bwMode="auto">
          <a:xfrm>
            <a:off x="6019800" y="4800600"/>
            <a:ext cx="1295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3" name="Text Box 73"/>
          <p:cNvSpPr txBox="1">
            <a:spLocks noChangeArrowheads="1"/>
          </p:cNvSpPr>
          <p:nvPr/>
        </p:nvSpPr>
        <p:spPr bwMode="auto">
          <a:xfrm>
            <a:off x="4800600" y="3962400"/>
            <a:ext cx="3581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You were effectively told A and H in the question. IGNORE the negative for now…</a:t>
            </a:r>
          </a:p>
        </p:txBody>
      </p:sp>
      <p:sp>
        <p:nvSpPr>
          <p:cNvPr id="15435" name="Text Box 75"/>
          <p:cNvSpPr txBox="1">
            <a:spLocks noChangeArrowheads="1"/>
          </p:cNvSpPr>
          <p:nvPr/>
        </p:nvSpPr>
        <p:spPr bwMode="auto">
          <a:xfrm>
            <a:off x="4800600" y="5105400"/>
            <a:ext cx="3581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The other side should be worked out using Pythagoras’ Theorem…</a:t>
            </a:r>
          </a:p>
        </p:txBody>
      </p:sp>
      <p:sp>
        <p:nvSpPr>
          <p:cNvPr id="15436" name="Line 76"/>
          <p:cNvSpPr>
            <a:spLocks noChangeShapeType="1"/>
          </p:cNvSpPr>
          <p:nvPr/>
        </p:nvSpPr>
        <p:spPr bwMode="auto">
          <a:xfrm>
            <a:off x="533400" y="4114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>
            <a:off x="533400" y="44196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5" name="Line 85"/>
          <p:cNvSpPr>
            <a:spLocks noChangeShapeType="1"/>
          </p:cNvSpPr>
          <p:nvPr/>
        </p:nvSpPr>
        <p:spPr bwMode="auto">
          <a:xfrm>
            <a:off x="12192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6" name="Line 86"/>
          <p:cNvSpPr>
            <a:spLocks noChangeShapeType="1"/>
          </p:cNvSpPr>
          <p:nvPr/>
        </p:nvSpPr>
        <p:spPr bwMode="auto">
          <a:xfrm>
            <a:off x="19050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7" name="Line 87"/>
          <p:cNvSpPr>
            <a:spLocks noChangeShapeType="1"/>
          </p:cNvSpPr>
          <p:nvPr/>
        </p:nvSpPr>
        <p:spPr bwMode="auto">
          <a:xfrm>
            <a:off x="25908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8" name="Line 88"/>
          <p:cNvSpPr>
            <a:spLocks noChangeShapeType="1"/>
          </p:cNvSpPr>
          <p:nvPr/>
        </p:nvSpPr>
        <p:spPr bwMode="auto">
          <a:xfrm>
            <a:off x="32766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1" name="Line 91"/>
          <p:cNvSpPr>
            <a:spLocks noChangeShapeType="1"/>
          </p:cNvSpPr>
          <p:nvPr/>
        </p:nvSpPr>
        <p:spPr bwMode="auto">
          <a:xfrm>
            <a:off x="533400" y="5334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2" name="Line 92"/>
          <p:cNvSpPr>
            <a:spLocks noChangeShapeType="1"/>
          </p:cNvSpPr>
          <p:nvPr/>
        </p:nvSpPr>
        <p:spPr bwMode="auto">
          <a:xfrm>
            <a:off x="1219200" y="5257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3" name="Line 93"/>
          <p:cNvSpPr>
            <a:spLocks noChangeShapeType="1"/>
          </p:cNvSpPr>
          <p:nvPr/>
        </p:nvSpPr>
        <p:spPr bwMode="auto">
          <a:xfrm>
            <a:off x="1905000" y="5257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4" name="Line 94"/>
          <p:cNvSpPr>
            <a:spLocks noChangeShapeType="1"/>
          </p:cNvSpPr>
          <p:nvPr/>
        </p:nvSpPr>
        <p:spPr bwMode="auto">
          <a:xfrm>
            <a:off x="2590800" y="5257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5" name="Line 95"/>
          <p:cNvSpPr>
            <a:spLocks noChangeShapeType="1"/>
          </p:cNvSpPr>
          <p:nvPr/>
        </p:nvSpPr>
        <p:spPr bwMode="auto">
          <a:xfrm>
            <a:off x="3276600" y="5257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8" name="Line 98"/>
          <p:cNvSpPr>
            <a:spLocks noChangeShapeType="1"/>
          </p:cNvSpPr>
          <p:nvPr/>
        </p:nvSpPr>
        <p:spPr bwMode="auto">
          <a:xfrm>
            <a:off x="533400" y="62484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9" name="Line 99"/>
          <p:cNvSpPr>
            <a:spLocks noChangeShapeType="1"/>
          </p:cNvSpPr>
          <p:nvPr/>
        </p:nvSpPr>
        <p:spPr bwMode="auto">
          <a:xfrm>
            <a:off x="1219200" y="617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60" name="Line 100"/>
          <p:cNvSpPr>
            <a:spLocks noChangeShapeType="1"/>
          </p:cNvSpPr>
          <p:nvPr/>
        </p:nvSpPr>
        <p:spPr bwMode="auto">
          <a:xfrm>
            <a:off x="1905000" y="617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61" name="Line 101"/>
          <p:cNvSpPr>
            <a:spLocks noChangeShapeType="1"/>
          </p:cNvSpPr>
          <p:nvPr/>
        </p:nvSpPr>
        <p:spPr bwMode="auto">
          <a:xfrm>
            <a:off x="2590800" y="617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62" name="Line 102"/>
          <p:cNvSpPr>
            <a:spLocks noChangeShapeType="1"/>
          </p:cNvSpPr>
          <p:nvPr/>
        </p:nvSpPr>
        <p:spPr bwMode="auto">
          <a:xfrm>
            <a:off x="3276600" y="617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68" name="Arc 108"/>
          <p:cNvSpPr>
            <a:spLocks/>
          </p:cNvSpPr>
          <p:nvPr/>
        </p:nvSpPr>
        <p:spPr bwMode="auto">
          <a:xfrm>
            <a:off x="533400" y="50292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69" name="Arc 109"/>
          <p:cNvSpPr>
            <a:spLocks/>
          </p:cNvSpPr>
          <p:nvPr/>
        </p:nvSpPr>
        <p:spPr bwMode="auto">
          <a:xfrm flipH="1" flipV="1">
            <a:off x="1220788" y="4724400"/>
            <a:ext cx="688975" cy="914400"/>
          </a:xfrm>
          <a:custGeom>
            <a:avLst/>
            <a:gdLst>
              <a:gd name="T0" fmla="*/ 0 w 16272"/>
              <a:gd name="T1" fmla="*/ 8975 h 21600"/>
              <a:gd name="T2" fmla="*/ 29171986 w 16272"/>
              <a:gd name="T3" fmla="*/ 12292076 h 21600"/>
              <a:gd name="T4" fmla="*/ 867697 w 16272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72" h="21600" fill="none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</a:path>
              <a:path w="16272" h="21600" stroke="0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  <a:lnTo>
                  <a:pt x="484" y="21600"/>
                </a:lnTo>
                <a:lnTo>
                  <a:pt x="0" y="5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0" name="Arc 110"/>
          <p:cNvSpPr>
            <a:spLocks/>
          </p:cNvSpPr>
          <p:nvPr/>
        </p:nvSpPr>
        <p:spPr bwMode="auto">
          <a:xfrm flipH="1">
            <a:off x="2590800" y="50292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1" name="Arc 111"/>
          <p:cNvSpPr>
            <a:spLocks/>
          </p:cNvSpPr>
          <p:nvPr/>
        </p:nvSpPr>
        <p:spPr bwMode="auto">
          <a:xfrm flipV="1">
            <a:off x="1905000" y="4724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2" name="Arc 112"/>
          <p:cNvSpPr>
            <a:spLocks/>
          </p:cNvSpPr>
          <p:nvPr/>
        </p:nvSpPr>
        <p:spPr bwMode="auto">
          <a:xfrm>
            <a:off x="1219200" y="4114800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3" name="Arc 113"/>
          <p:cNvSpPr>
            <a:spLocks/>
          </p:cNvSpPr>
          <p:nvPr/>
        </p:nvSpPr>
        <p:spPr bwMode="auto">
          <a:xfrm flipH="1">
            <a:off x="534988" y="4114800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5" name="Arc 115"/>
          <p:cNvSpPr>
            <a:spLocks/>
          </p:cNvSpPr>
          <p:nvPr/>
        </p:nvSpPr>
        <p:spPr bwMode="auto">
          <a:xfrm flipH="1" flipV="1">
            <a:off x="1905000" y="3810000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6" name="Arc 116"/>
          <p:cNvSpPr>
            <a:spLocks/>
          </p:cNvSpPr>
          <p:nvPr/>
        </p:nvSpPr>
        <p:spPr bwMode="auto">
          <a:xfrm flipV="1">
            <a:off x="2590800" y="38100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7" name="Arc 117"/>
          <p:cNvSpPr>
            <a:spLocks/>
          </p:cNvSpPr>
          <p:nvPr/>
        </p:nvSpPr>
        <p:spPr bwMode="auto">
          <a:xfrm flipV="1">
            <a:off x="533400" y="53340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8" name="Arc 118"/>
          <p:cNvSpPr>
            <a:spLocks/>
          </p:cNvSpPr>
          <p:nvPr/>
        </p:nvSpPr>
        <p:spPr bwMode="auto">
          <a:xfrm flipV="1">
            <a:off x="1905000" y="53340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9" name="Arc 119"/>
          <p:cNvSpPr>
            <a:spLocks/>
          </p:cNvSpPr>
          <p:nvPr/>
        </p:nvSpPr>
        <p:spPr bwMode="auto">
          <a:xfrm flipH="1">
            <a:off x="1219200" y="6248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80" name="Arc 120"/>
          <p:cNvSpPr>
            <a:spLocks/>
          </p:cNvSpPr>
          <p:nvPr/>
        </p:nvSpPr>
        <p:spPr bwMode="auto">
          <a:xfrm flipH="1">
            <a:off x="2590800" y="6248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81" name="Text Box 121"/>
          <p:cNvSpPr txBox="1">
            <a:spLocks noChangeArrowheads="1"/>
          </p:cNvSpPr>
          <p:nvPr/>
        </p:nvSpPr>
        <p:spPr bwMode="auto">
          <a:xfrm>
            <a:off x="1027113" y="448468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</a:p>
        </p:txBody>
      </p:sp>
      <p:sp>
        <p:nvSpPr>
          <p:cNvPr id="15490" name="Line 130"/>
          <p:cNvSpPr>
            <a:spLocks noChangeShapeType="1"/>
          </p:cNvSpPr>
          <p:nvPr/>
        </p:nvSpPr>
        <p:spPr bwMode="auto">
          <a:xfrm>
            <a:off x="533400" y="5943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91" name="Line 131"/>
          <p:cNvSpPr>
            <a:spLocks noChangeShapeType="1"/>
          </p:cNvSpPr>
          <p:nvPr/>
        </p:nvSpPr>
        <p:spPr bwMode="auto">
          <a:xfrm>
            <a:off x="533400" y="5029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92" name="Text Box 132"/>
          <p:cNvSpPr txBox="1">
            <a:spLocks noChangeArrowheads="1"/>
          </p:cNvSpPr>
          <p:nvPr/>
        </p:nvSpPr>
        <p:spPr bwMode="auto">
          <a:xfrm>
            <a:off x="1676400" y="4495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</a:p>
        </p:txBody>
      </p:sp>
      <p:sp>
        <p:nvSpPr>
          <p:cNvPr id="15493" name="Text Box 133"/>
          <p:cNvSpPr txBox="1">
            <a:spLocks noChangeArrowheads="1"/>
          </p:cNvSpPr>
          <p:nvPr/>
        </p:nvSpPr>
        <p:spPr bwMode="auto">
          <a:xfrm>
            <a:off x="2362200" y="4495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</a:t>
            </a:r>
          </a:p>
        </p:txBody>
      </p:sp>
      <p:sp>
        <p:nvSpPr>
          <p:cNvPr id="15494" name="Text Box 134"/>
          <p:cNvSpPr txBox="1">
            <a:spLocks noChangeArrowheads="1"/>
          </p:cNvSpPr>
          <p:nvPr/>
        </p:nvSpPr>
        <p:spPr bwMode="auto">
          <a:xfrm>
            <a:off x="3048000" y="4495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360</a:t>
            </a:r>
          </a:p>
        </p:txBody>
      </p:sp>
      <p:sp>
        <p:nvSpPr>
          <p:cNvPr id="15495" name="Text Box 135"/>
          <p:cNvSpPr txBox="1">
            <a:spLocks noChangeArrowheads="1"/>
          </p:cNvSpPr>
          <p:nvPr/>
        </p:nvSpPr>
        <p:spPr bwMode="auto">
          <a:xfrm>
            <a:off x="3429000" y="42672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Sin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15496" name="Text Box 136"/>
          <p:cNvSpPr txBox="1">
            <a:spLocks noChangeArrowheads="1"/>
          </p:cNvSpPr>
          <p:nvPr/>
        </p:nvSpPr>
        <p:spPr bwMode="auto">
          <a:xfrm>
            <a:off x="3429000" y="5181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Cos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15497" name="Text Box 137"/>
          <p:cNvSpPr txBox="1">
            <a:spLocks noChangeArrowheads="1"/>
          </p:cNvSpPr>
          <p:nvPr/>
        </p:nvSpPr>
        <p:spPr bwMode="auto">
          <a:xfrm>
            <a:off x="3429000" y="60960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Tan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graphicFrame>
        <p:nvGraphicFramePr>
          <p:cNvPr id="15498" name="Object 138"/>
          <p:cNvGraphicFramePr>
            <a:graphicFrameLocks noChangeAspect="1"/>
          </p:cNvGraphicFramePr>
          <p:nvPr/>
        </p:nvGraphicFramePr>
        <p:xfrm>
          <a:off x="4800600" y="5638800"/>
          <a:ext cx="9112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4" name="Equation" r:id="rId7" imgW="647419" imgH="393529" progId="Equation.DSMT4">
                  <p:embed/>
                </p:oleObj>
              </mc:Choice>
              <mc:Fallback>
                <p:oleObj name="Equation" r:id="rId7" imgW="647419" imgH="393529" progId="Equation.DSMT4">
                  <p:embed/>
                  <p:pic>
                    <p:nvPicPr>
                      <p:cNvPr id="15498" name="Object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638800"/>
                        <a:ext cx="91122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99" name="Object 139"/>
          <p:cNvGraphicFramePr>
            <a:graphicFrameLocks noChangeAspect="1"/>
          </p:cNvGraphicFramePr>
          <p:nvPr/>
        </p:nvGraphicFramePr>
        <p:xfrm>
          <a:off x="6400800" y="5638800"/>
          <a:ext cx="8223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5" name="Equation" r:id="rId9" imgW="583947" imgH="393529" progId="Equation.DSMT4">
                  <p:embed/>
                </p:oleObj>
              </mc:Choice>
              <mc:Fallback>
                <p:oleObj name="Equation" r:id="rId9" imgW="583947" imgH="393529" progId="Equation.DSMT4">
                  <p:embed/>
                  <p:pic>
                    <p:nvPicPr>
                      <p:cNvPr id="15499" name="Object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638800"/>
                        <a:ext cx="82232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00" name="Object 140"/>
          <p:cNvGraphicFramePr>
            <a:graphicFrameLocks noChangeAspect="1"/>
          </p:cNvGraphicFramePr>
          <p:nvPr/>
        </p:nvGraphicFramePr>
        <p:xfrm>
          <a:off x="7848600" y="5638800"/>
          <a:ext cx="9652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6" name="Equation" r:id="rId11" imgW="685800" imgH="393700" progId="Equation.DSMT4">
                  <p:embed/>
                </p:oleObj>
              </mc:Choice>
              <mc:Fallback>
                <p:oleObj name="Equation" r:id="rId11" imgW="685800" imgH="393700" progId="Equation.DSMT4">
                  <p:embed/>
                  <p:pic>
                    <p:nvPicPr>
                      <p:cNvPr id="1550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5638800"/>
                        <a:ext cx="96520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01" name="Line 141"/>
          <p:cNvSpPr>
            <a:spLocks noChangeShapeType="1"/>
          </p:cNvSpPr>
          <p:nvPr/>
        </p:nvSpPr>
        <p:spPr bwMode="auto">
          <a:xfrm>
            <a:off x="5867400" y="5943600"/>
            <a:ext cx="45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02" name="Line 142"/>
          <p:cNvSpPr>
            <a:spLocks noChangeShapeType="1"/>
          </p:cNvSpPr>
          <p:nvPr/>
        </p:nvSpPr>
        <p:spPr bwMode="auto">
          <a:xfrm>
            <a:off x="7315200" y="5943600"/>
            <a:ext cx="45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03" name="Line 143"/>
          <p:cNvSpPr>
            <a:spLocks noChangeShapeType="1"/>
          </p:cNvSpPr>
          <p:nvPr/>
        </p:nvSpPr>
        <p:spPr bwMode="auto">
          <a:xfrm flipV="1">
            <a:off x="2590800" y="4038600"/>
            <a:ext cx="0" cy="25908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04" name="Line 144"/>
          <p:cNvSpPr>
            <a:spLocks noChangeShapeType="1"/>
          </p:cNvSpPr>
          <p:nvPr/>
        </p:nvSpPr>
        <p:spPr bwMode="auto">
          <a:xfrm flipV="1">
            <a:off x="1905000" y="4038600"/>
            <a:ext cx="0" cy="25908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05" name="Text Box 145"/>
          <p:cNvSpPr txBox="1">
            <a:spLocks noChangeArrowheads="1"/>
          </p:cNvSpPr>
          <p:nvPr/>
        </p:nvSpPr>
        <p:spPr bwMode="auto">
          <a:xfrm>
            <a:off x="5486400" y="612775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Put in the values from the Triangle</a:t>
            </a:r>
          </a:p>
        </p:txBody>
      </p:sp>
      <p:sp>
        <p:nvSpPr>
          <p:cNvPr id="15506" name="Text Box 146"/>
          <p:cNvSpPr txBox="1">
            <a:spLocks noChangeArrowheads="1"/>
          </p:cNvSpPr>
          <p:nvPr/>
        </p:nvSpPr>
        <p:spPr bwMode="auto">
          <a:xfrm>
            <a:off x="6934200" y="6127750"/>
            <a:ext cx="1295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Consider the region on the diagram</a:t>
            </a:r>
          </a:p>
        </p:txBody>
      </p:sp>
      <p:sp>
        <p:nvSpPr>
          <p:cNvPr id="15507" name="Text Box 147"/>
          <p:cNvSpPr txBox="1">
            <a:spLocks noChangeArrowheads="1"/>
          </p:cNvSpPr>
          <p:nvPr/>
        </p:nvSpPr>
        <p:spPr bwMode="auto">
          <a:xfrm>
            <a:off x="4648200" y="2743200"/>
            <a:ext cx="1295400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Draw a Right Angled Triangle</a:t>
            </a:r>
          </a:p>
        </p:txBody>
      </p:sp>
      <p:sp>
        <p:nvSpPr>
          <p:cNvPr id="15508" name="Rectangle 148"/>
          <p:cNvSpPr>
            <a:spLocks noChangeArrowheads="1"/>
          </p:cNvSpPr>
          <p:nvPr/>
        </p:nvSpPr>
        <p:spPr bwMode="auto">
          <a:xfrm>
            <a:off x="6019800" y="2133600"/>
            <a:ext cx="2438400" cy="304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3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4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13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5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14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759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5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5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5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5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5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5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5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5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5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5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5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1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1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5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5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5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15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15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9" grpId="0"/>
      <p:bldP spid="15430" grpId="0"/>
      <p:bldP spid="15431" grpId="0"/>
      <p:bldP spid="15432" grpId="0" animBg="1"/>
      <p:bldP spid="15436" grpId="0" animBg="1"/>
      <p:bldP spid="15439" grpId="0" animBg="1"/>
      <p:bldP spid="15445" grpId="0" animBg="1"/>
      <p:bldP spid="15446" grpId="0" animBg="1"/>
      <p:bldP spid="15447" grpId="0" animBg="1"/>
      <p:bldP spid="15448" grpId="0" animBg="1"/>
      <p:bldP spid="15451" grpId="0" animBg="1"/>
      <p:bldP spid="15452" grpId="0" animBg="1"/>
      <p:bldP spid="15453" grpId="0" animBg="1"/>
      <p:bldP spid="15454" grpId="0" animBg="1"/>
      <p:bldP spid="15455" grpId="0" animBg="1"/>
      <p:bldP spid="15458" grpId="0" animBg="1"/>
      <p:bldP spid="15459" grpId="0" animBg="1"/>
      <p:bldP spid="15460" grpId="0" animBg="1"/>
      <p:bldP spid="15461" grpId="0" animBg="1"/>
      <p:bldP spid="15462" grpId="0" animBg="1"/>
      <p:bldP spid="15468" grpId="0" animBg="1"/>
      <p:bldP spid="15469" grpId="0" animBg="1"/>
      <p:bldP spid="15470" grpId="0" animBg="1"/>
      <p:bldP spid="15471" grpId="0" animBg="1"/>
      <p:bldP spid="15472" grpId="0" animBg="1"/>
      <p:bldP spid="15473" grpId="0" animBg="1"/>
      <p:bldP spid="15475" grpId="0" animBg="1"/>
      <p:bldP spid="15476" grpId="0" animBg="1"/>
      <p:bldP spid="15477" grpId="0" animBg="1"/>
      <p:bldP spid="15478" grpId="0" animBg="1"/>
      <p:bldP spid="15479" grpId="0" animBg="1"/>
      <p:bldP spid="15480" grpId="0" animBg="1"/>
      <p:bldP spid="15481" grpId="0"/>
      <p:bldP spid="15490" grpId="0" animBg="1"/>
      <p:bldP spid="15491" grpId="0" animBg="1"/>
      <p:bldP spid="15492" grpId="0"/>
      <p:bldP spid="15493" grpId="0"/>
      <p:bldP spid="15494" grpId="0"/>
      <p:bldP spid="15495" grpId="0"/>
      <p:bldP spid="15496" grpId="0"/>
      <p:bldP spid="15497" grpId="0"/>
      <p:bldP spid="15501" grpId="0" animBg="1"/>
      <p:bldP spid="15502" grpId="0" animBg="1"/>
      <p:bldP spid="15503" grpId="0" animBg="1"/>
      <p:bldP spid="15504" grpId="0" animBg="1"/>
      <p:bldP spid="15505" grpId="0"/>
      <p:bldP spid="15506" grpId="0"/>
      <p:bldP spid="15507" grpId="0" animBg="1"/>
      <p:bldP spid="1550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 Box 121"/>
          <p:cNvSpPr txBox="1">
            <a:spLocks noChangeArrowheads="1"/>
          </p:cNvSpPr>
          <p:nvPr/>
        </p:nvSpPr>
        <p:spPr bwMode="auto">
          <a:xfrm>
            <a:off x="1027113" y="448468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441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400" b="1" u="sng" dirty="0">
                <a:latin typeface="Comic Sans MS" pitchFamily="66" charset="0"/>
              </a:rPr>
              <a:t>You need to be able to use the Trigonometrical identities</a:t>
            </a: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You also need to be able to work out exact values of Sin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, Cos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 or Tan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, having been given one of the others.</a:t>
            </a: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You will also need to use whether 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 is Acute, Obtuse, or Reflex…</a:t>
            </a:r>
            <a:endParaRPr lang="el-GR" altLang="en-US" sz="1400" dirty="0">
              <a:latin typeface="Comic Sans MS" pitchFamily="66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935538" y="1816100"/>
            <a:ext cx="35814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dirty="0">
                <a:latin typeface="Comic Sans MS" pitchFamily="66" charset="0"/>
              </a:rPr>
              <a:t>Example Question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Given that Sin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 is </a:t>
            </a:r>
            <a:r>
              <a:rPr lang="en-GB" altLang="en-US" sz="1400" baseline="30000" dirty="0">
                <a:latin typeface="Comic Sans MS" pitchFamily="66" charset="0"/>
              </a:rPr>
              <a:t>2</a:t>
            </a:r>
            <a:r>
              <a:rPr lang="en-GB" altLang="en-US" sz="1400" dirty="0">
                <a:latin typeface="Comic Sans MS" pitchFamily="66" charset="0"/>
              </a:rPr>
              <a:t>/</a:t>
            </a:r>
            <a:r>
              <a:rPr lang="en-GB" altLang="en-US" sz="1400" baseline="-25000" dirty="0">
                <a:latin typeface="Comic Sans MS" pitchFamily="66" charset="0"/>
              </a:rPr>
              <a:t>5</a:t>
            </a:r>
            <a:r>
              <a:rPr lang="en-GB" altLang="en-US" sz="1400" dirty="0">
                <a:latin typeface="Comic Sans MS" pitchFamily="66" charset="0"/>
              </a:rPr>
              <a:t> and 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 is obtuse, find the value of Cos</a:t>
            </a:r>
            <a:r>
              <a:rPr lang="el-GR" altLang="en-US" sz="1400" dirty="0">
                <a:latin typeface="Comic Sans MS" pitchFamily="66" charset="0"/>
              </a:rPr>
              <a:t>θ</a:t>
            </a:r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5334000" y="2819400"/>
            <a:ext cx="2286000" cy="914400"/>
            <a:chOff x="3360" y="1680"/>
            <a:chExt cx="1440" cy="576"/>
          </a:xfrm>
        </p:grpSpPr>
        <p:grpSp>
          <p:nvGrpSpPr>
            <p:cNvPr id="14421" name="Group 7"/>
            <p:cNvGrpSpPr>
              <a:grpSpLocks/>
            </p:cNvGrpSpPr>
            <p:nvPr/>
          </p:nvGrpSpPr>
          <p:grpSpPr bwMode="auto">
            <a:xfrm>
              <a:off x="3360" y="1680"/>
              <a:ext cx="1440" cy="576"/>
              <a:chOff x="3312" y="1056"/>
              <a:chExt cx="1680" cy="699"/>
            </a:xfrm>
          </p:grpSpPr>
          <p:grpSp>
            <p:nvGrpSpPr>
              <p:cNvPr id="14423" name="Group 8"/>
              <p:cNvGrpSpPr>
                <a:grpSpLocks/>
              </p:cNvGrpSpPr>
              <p:nvPr/>
            </p:nvGrpSpPr>
            <p:grpSpPr bwMode="auto">
              <a:xfrm>
                <a:off x="3648" y="1056"/>
                <a:ext cx="1344" cy="656"/>
                <a:chOff x="3552" y="1056"/>
                <a:chExt cx="1344" cy="656"/>
              </a:xfrm>
            </p:grpSpPr>
            <p:sp>
              <p:nvSpPr>
                <p:cNvPr id="14425" name="AutoShape 9"/>
                <p:cNvSpPr>
                  <a:spLocks noChangeArrowheads="1"/>
                </p:cNvSpPr>
                <p:nvPr/>
              </p:nvSpPr>
              <p:spPr bwMode="auto">
                <a:xfrm flipH="1">
                  <a:off x="3552" y="1056"/>
                  <a:ext cx="1344" cy="656"/>
                </a:xfrm>
                <a:prstGeom prst="rtTriangl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426" name="Rectangle 10"/>
                <p:cNvSpPr>
                  <a:spLocks noChangeArrowheads="1"/>
                </p:cNvSpPr>
                <p:nvPr/>
              </p:nvSpPr>
              <p:spPr bwMode="auto">
                <a:xfrm>
                  <a:off x="4800" y="1610"/>
                  <a:ext cx="96" cy="9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14424" name="Arc 11"/>
              <p:cNvSpPr>
                <a:spLocks/>
              </p:cNvSpPr>
              <p:nvPr/>
            </p:nvSpPr>
            <p:spPr bwMode="auto">
              <a:xfrm>
                <a:off x="3312" y="1612"/>
                <a:ext cx="575" cy="143"/>
              </a:xfrm>
              <a:custGeom>
                <a:avLst/>
                <a:gdLst>
                  <a:gd name="T0" fmla="*/ 15 w 21549"/>
                  <a:gd name="T1" fmla="*/ 0 h 5352"/>
                  <a:gd name="T2" fmla="*/ 15 w 21549"/>
                  <a:gd name="T3" fmla="*/ 3 h 5352"/>
                  <a:gd name="T4" fmla="*/ 0 w 21549"/>
                  <a:gd name="T5" fmla="*/ 4 h 53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49" h="5352" fill="none" extrusionOk="0">
                    <a:moveTo>
                      <a:pt x="20926" y="-1"/>
                    </a:moveTo>
                    <a:cubicBezTo>
                      <a:pt x="21250" y="1268"/>
                      <a:pt x="21459" y="2563"/>
                      <a:pt x="21549" y="3868"/>
                    </a:cubicBezTo>
                  </a:path>
                  <a:path w="21549" h="5352" stroke="0" extrusionOk="0">
                    <a:moveTo>
                      <a:pt x="20926" y="-1"/>
                    </a:moveTo>
                    <a:cubicBezTo>
                      <a:pt x="21250" y="1268"/>
                      <a:pt x="21459" y="2563"/>
                      <a:pt x="21549" y="3868"/>
                    </a:cubicBezTo>
                    <a:lnTo>
                      <a:pt x="0" y="5352"/>
                    </a:lnTo>
                    <a:lnTo>
                      <a:pt x="20926" y="-1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4422" name="Text Box 12"/>
            <p:cNvSpPr txBox="1">
              <a:spLocks noChangeArrowheads="1"/>
            </p:cNvSpPr>
            <p:nvPr/>
          </p:nvSpPr>
          <p:spPr bwMode="auto">
            <a:xfrm>
              <a:off x="3840" y="2064"/>
              <a:ext cx="2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n-US" sz="1400"/>
                <a:t>θ</a:t>
              </a:r>
            </a:p>
          </p:txBody>
        </p:sp>
      </p:grpSp>
      <p:grpSp>
        <p:nvGrpSpPr>
          <p:cNvPr id="14344" name="Group 13"/>
          <p:cNvGrpSpPr>
            <a:grpSpLocks/>
          </p:cNvGrpSpPr>
          <p:nvPr/>
        </p:nvGrpSpPr>
        <p:grpSpPr bwMode="auto">
          <a:xfrm>
            <a:off x="5640388" y="1166813"/>
            <a:ext cx="2209800" cy="569912"/>
            <a:chOff x="2304" y="2640"/>
            <a:chExt cx="1392" cy="359"/>
          </a:xfrm>
        </p:grpSpPr>
        <p:sp>
          <p:nvSpPr>
            <p:cNvPr id="14403" name="Text Box 14"/>
            <p:cNvSpPr txBox="1">
              <a:spLocks noChangeArrowheads="1"/>
            </p:cNvSpPr>
            <p:nvPr/>
          </p:nvSpPr>
          <p:spPr bwMode="auto">
            <a:xfrm>
              <a:off x="3363" y="2659"/>
              <a:ext cx="1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O</a:t>
              </a:r>
            </a:p>
          </p:txBody>
        </p:sp>
        <p:grpSp>
          <p:nvGrpSpPr>
            <p:cNvPr id="14404" name="Group 15"/>
            <p:cNvGrpSpPr>
              <a:grpSpLocks/>
            </p:cNvGrpSpPr>
            <p:nvPr/>
          </p:nvGrpSpPr>
          <p:grpSpPr bwMode="auto">
            <a:xfrm>
              <a:off x="3232" y="2640"/>
              <a:ext cx="464" cy="326"/>
              <a:chOff x="3888" y="1536"/>
              <a:chExt cx="1440" cy="1104"/>
            </a:xfrm>
          </p:grpSpPr>
          <p:sp>
            <p:nvSpPr>
              <p:cNvPr id="14419" name="AutoShape 16"/>
              <p:cNvSpPr>
                <a:spLocks noChangeArrowheads="1"/>
              </p:cNvSpPr>
              <p:nvPr/>
            </p:nvSpPr>
            <p:spPr bwMode="auto">
              <a:xfrm>
                <a:off x="3888" y="1536"/>
                <a:ext cx="1440" cy="1104"/>
              </a:xfrm>
              <a:prstGeom prst="triangle">
                <a:avLst>
                  <a:gd name="adj" fmla="val 5000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20" name="Line 17"/>
              <p:cNvSpPr>
                <a:spLocks noChangeShapeType="1"/>
              </p:cNvSpPr>
              <p:nvPr/>
            </p:nvSpPr>
            <p:spPr bwMode="auto">
              <a:xfrm>
                <a:off x="4224" y="2112"/>
                <a:ext cx="7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405" name="Text Box 18"/>
            <p:cNvSpPr txBox="1">
              <a:spLocks noChangeArrowheads="1"/>
            </p:cNvSpPr>
            <p:nvPr/>
          </p:nvSpPr>
          <p:spPr bwMode="auto">
            <a:xfrm>
              <a:off x="3282" y="2806"/>
              <a:ext cx="1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4406" name="Text Box 19"/>
            <p:cNvSpPr txBox="1">
              <a:spLocks noChangeArrowheads="1"/>
            </p:cNvSpPr>
            <p:nvPr/>
          </p:nvSpPr>
          <p:spPr bwMode="auto">
            <a:xfrm>
              <a:off x="3469" y="2806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A</a:t>
              </a:r>
            </a:p>
          </p:txBody>
        </p:sp>
        <p:sp>
          <p:nvSpPr>
            <p:cNvPr id="14407" name="Text Box 20"/>
            <p:cNvSpPr txBox="1">
              <a:spLocks noChangeArrowheads="1"/>
            </p:cNvSpPr>
            <p:nvPr/>
          </p:nvSpPr>
          <p:spPr bwMode="auto">
            <a:xfrm>
              <a:off x="2905" y="2658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A</a:t>
              </a:r>
            </a:p>
          </p:txBody>
        </p:sp>
        <p:grpSp>
          <p:nvGrpSpPr>
            <p:cNvPr id="14408" name="Group 21"/>
            <p:cNvGrpSpPr>
              <a:grpSpLocks/>
            </p:cNvGrpSpPr>
            <p:nvPr/>
          </p:nvGrpSpPr>
          <p:grpSpPr bwMode="auto">
            <a:xfrm>
              <a:off x="2768" y="2640"/>
              <a:ext cx="464" cy="326"/>
              <a:chOff x="3888" y="1536"/>
              <a:chExt cx="1440" cy="1104"/>
            </a:xfrm>
          </p:grpSpPr>
          <p:sp>
            <p:nvSpPr>
              <p:cNvPr id="14417" name="AutoShape 22"/>
              <p:cNvSpPr>
                <a:spLocks noChangeArrowheads="1"/>
              </p:cNvSpPr>
              <p:nvPr/>
            </p:nvSpPr>
            <p:spPr bwMode="auto">
              <a:xfrm>
                <a:off x="3888" y="1536"/>
                <a:ext cx="1440" cy="1104"/>
              </a:xfrm>
              <a:prstGeom prst="triangle">
                <a:avLst>
                  <a:gd name="adj" fmla="val 5000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18" name="Line 23"/>
              <p:cNvSpPr>
                <a:spLocks noChangeShapeType="1"/>
              </p:cNvSpPr>
              <p:nvPr/>
            </p:nvSpPr>
            <p:spPr bwMode="auto">
              <a:xfrm>
                <a:off x="4224" y="2112"/>
                <a:ext cx="7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409" name="Text Box 24"/>
            <p:cNvSpPr txBox="1">
              <a:spLocks noChangeArrowheads="1"/>
            </p:cNvSpPr>
            <p:nvPr/>
          </p:nvSpPr>
          <p:spPr bwMode="auto">
            <a:xfrm>
              <a:off x="2812" y="2801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14410" name="Text Box 25"/>
            <p:cNvSpPr txBox="1">
              <a:spLocks noChangeArrowheads="1"/>
            </p:cNvSpPr>
            <p:nvPr/>
          </p:nvSpPr>
          <p:spPr bwMode="auto">
            <a:xfrm>
              <a:off x="2999" y="2807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H</a:t>
              </a:r>
            </a:p>
          </p:txBody>
        </p:sp>
        <p:sp>
          <p:nvSpPr>
            <p:cNvPr id="14411" name="Text Box 26"/>
            <p:cNvSpPr txBox="1">
              <a:spLocks noChangeArrowheads="1"/>
            </p:cNvSpPr>
            <p:nvPr/>
          </p:nvSpPr>
          <p:spPr bwMode="auto">
            <a:xfrm>
              <a:off x="2430" y="2664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O</a:t>
              </a:r>
            </a:p>
          </p:txBody>
        </p:sp>
        <p:grpSp>
          <p:nvGrpSpPr>
            <p:cNvPr id="14412" name="Group 27"/>
            <p:cNvGrpSpPr>
              <a:grpSpLocks/>
            </p:cNvGrpSpPr>
            <p:nvPr/>
          </p:nvGrpSpPr>
          <p:grpSpPr bwMode="auto">
            <a:xfrm>
              <a:off x="2304" y="2640"/>
              <a:ext cx="464" cy="326"/>
              <a:chOff x="3888" y="1536"/>
              <a:chExt cx="1440" cy="1104"/>
            </a:xfrm>
          </p:grpSpPr>
          <p:sp>
            <p:nvSpPr>
              <p:cNvPr id="14415" name="AutoShape 28"/>
              <p:cNvSpPr>
                <a:spLocks noChangeArrowheads="1"/>
              </p:cNvSpPr>
              <p:nvPr/>
            </p:nvSpPr>
            <p:spPr bwMode="auto">
              <a:xfrm>
                <a:off x="3888" y="1536"/>
                <a:ext cx="1440" cy="1104"/>
              </a:xfrm>
              <a:prstGeom prst="triangle">
                <a:avLst>
                  <a:gd name="adj" fmla="val 5000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16" name="Line 29"/>
              <p:cNvSpPr>
                <a:spLocks noChangeShapeType="1"/>
              </p:cNvSpPr>
              <p:nvPr/>
            </p:nvSpPr>
            <p:spPr bwMode="auto">
              <a:xfrm>
                <a:off x="4224" y="2112"/>
                <a:ext cx="7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413" name="Text Box 30"/>
            <p:cNvSpPr txBox="1">
              <a:spLocks noChangeArrowheads="1"/>
            </p:cNvSpPr>
            <p:nvPr/>
          </p:nvSpPr>
          <p:spPr bwMode="auto">
            <a:xfrm>
              <a:off x="2348" y="2800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S</a:t>
              </a:r>
            </a:p>
          </p:txBody>
        </p:sp>
        <p:sp>
          <p:nvSpPr>
            <p:cNvPr id="14414" name="Text Box 31"/>
            <p:cNvSpPr txBox="1">
              <a:spLocks noChangeArrowheads="1"/>
            </p:cNvSpPr>
            <p:nvPr/>
          </p:nvSpPr>
          <p:spPr bwMode="auto">
            <a:xfrm>
              <a:off x="2530" y="2806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H</a:t>
              </a:r>
            </a:p>
          </p:txBody>
        </p:sp>
      </p:grpSp>
      <p:graphicFrame>
        <p:nvGraphicFramePr>
          <p:cNvPr id="18464" name="Object 32"/>
          <p:cNvGraphicFramePr>
            <a:graphicFrameLocks noChangeAspect="1"/>
          </p:cNvGraphicFramePr>
          <p:nvPr/>
        </p:nvGraphicFramePr>
        <p:xfrm>
          <a:off x="4827588" y="4495800"/>
          <a:ext cx="9112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" name="Equation" r:id="rId3" imgW="647419" imgH="393529" progId="Equation.DSMT4">
                  <p:embed/>
                </p:oleObj>
              </mc:Choice>
              <mc:Fallback>
                <p:oleObj name="Equation" r:id="rId3" imgW="647419" imgH="393529" progId="Equation.DSMT4">
                  <p:embed/>
                  <p:pic>
                    <p:nvPicPr>
                      <p:cNvPr id="1846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7588" y="4495800"/>
                        <a:ext cx="91122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5" name="Object 33"/>
          <p:cNvGraphicFramePr>
            <a:graphicFrameLocks noChangeAspect="1"/>
          </p:cNvGraphicFramePr>
          <p:nvPr/>
        </p:nvGraphicFramePr>
        <p:xfrm>
          <a:off x="7488238" y="4495800"/>
          <a:ext cx="823912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Equation" r:id="rId5" imgW="583947" imgH="393529" progId="Equation.DSMT4">
                  <p:embed/>
                </p:oleObj>
              </mc:Choice>
              <mc:Fallback>
                <p:oleObj name="Equation" r:id="rId5" imgW="583947" imgH="393529" progId="Equation.DSMT4">
                  <p:embed/>
                  <p:pic>
                    <p:nvPicPr>
                      <p:cNvPr id="18465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8238" y="4495800"/>
                        <a:ext cx="823912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6477000" y="2895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7620000" y="3124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6553200" y="36576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√21</a:t>
            </a:r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>
            <a:off x="6019800" y="4800600"/>
            <a:ext cx="1295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4800600" y="3962400"/>
            <a:ext cx="3581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You were effectively told O and H in the question.</a:t>
            </a:r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4800600" y="5105400"/>
            <a:ext cx="3581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The other side should be worked out using Pythagoras’ Theorem…</a:t>
            </a:r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533400" y="44196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>
            <a:off x="12192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>
            <a:off x="19050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6" name="Line 44"/>
          <p:cNvSpPr>
            <a:spLocks noChangeShapeType="1"/>
          </p:cNvSpPr>
          <p:nvPr/>
        </p:nvSpPr>
        <p:spPr bwMode="auto">
          <a:xfrm>
            <a:off x="25908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>
            <a:off x="32766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8" name="Line 46"/>
          <p:cNvSpPr>
            <a:spLocks noChangeShapeType="1"/>
          </p:cNvSpPr>
          <p:nvPr/>
        </p:nvSpPr>
        <p:spPr bwMode="auto">
          <a:xfrm>
            <a:off x="533400" y="5334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>
            <a:off x="1219200" y="5257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>
            <a:off x="1905000" y="5257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1" name="Line 49"/>
          <p:cNvSpPr>
            <a:spLocks noChangeShapeType="1"/>
          </p:cNvSpPr>
          <p:nvPr/>
        </p:nvSpPr>
        <p:spPr bwMode="auto">
          <a:xfrm>
            <a:off x="2590800" y="5257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>
            <a:off x="3276600" y="5257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3" name="Line 51"/>
          <p:cNvSpPr>
            <a:spLocks noChangeShapeType="1"/>
          </p:cNvSpPr>
          <p:nvPr/>
        </p:nvSpPr>
        <p:spPr bwMode="auto">
          <a:xfrm>
            <a:off x="533400" y="62484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4" name="Line 52"/>
          <p:cNvSpPr>
            <a:spLocks noChangeShapeType="1"/>
          </p:cNvSpPr>
          <p:nvPr/>
        </p:nvSpPr>
        <p:spPr bwMode="auto">
          <a:xfrm>
            <a:off x="1219200" y="617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5" name="Line 53"/>
          <p:cNvSpPr>
            <a:spLocks noChangeShapeType="1"/>
          </p:cNvSpPr>
          <p:nvPr/>
        </p:nvSpPr>
        <p:spPr bwMode="auto">
          <a:xfrm>
            <a:off x="1905000" y="617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6" name="Line 54"/>
          <p:cNvSpPr>
            <a:spLocks noChangeShapeType="1"/>
          </p:cNvSpPr>
          <p:nvPr/>
        </p:nvSpPr>
        <p:spPr bwMode="auto">
          <a:xfrm>
            <a:off x="2590800" y="617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7" name="Line 55"/>
          <p:cNvSpPr>
            <a:spLocks noChangeShapeType="1"/>
          </p:cNvSpPr>
          <p:nvPr/>
        </p:nvSpPr>
        <p:spPr bwMode="auto">
          <a:xfrm>
            <a:off x="3276600" y="617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8" name="Arc 56"/>
          <p:cNvSpPr>
            <a:spLocks/>
          </p:cNvSpPr>
          <p:nvPr/>
        </p:nvSpPr>
        <p:spPr bwMode="auto">
          <a:xfrm>
            <a:off x="533400" y="50292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89" name="Arc 57"/>
          <p:cNvSpPr>
            <a:spLocks/>
          </p:cNvSpPr>
          <p:nvPr/>
        </p:nvSpPr>
        <p:spPr bwMode="auto">
          <a:xfrm flipH="1" flipV="1">
            <a:off x="1220788" y="4724400"/>
            <a:ext cx="688975" cy="914400"/>
          </a:xfrm>
          <a:custGeom>
            <a:avLst/>
            <a:gdLst>
              <a:gd name="T0" fmla="*/ 0 w 16272"/>
              <a:gd name="T1" fmla="*/ 8975 h 21600"/>
              <a:gd name="T2" fmla="*/ 29171986 w 16272"/>
              <a:gd name="T3" fmla="*/ 12292076 h 21600"/>
              <a:gd name="T4" fmla="*/ 867697 w 16272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72" h="21600" fill="none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</a:path>
              <a:path w="16272" h="21600" stroke="0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  <a:lnTo>
                  <a:pt x="484" y="21600"/>
                </a:lnTo>
                <a:lnTo>
                  <a:pt x="0" y="5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90" name="Arc 58"/>
          <p:cNvSpPr>
            <a:spLocks/>
          </p:cNvSpPr>
          <p:nvPr/>
        </p:nvSpPr>
        <p:spPr bwMode="auto">
          <a:xfrm flipH="1">
            <a:off x="2590800" y="50292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91" name="Arc 59"/>
          <p:cNvSpPr>
            <a:spLocks/>
          </p:cNvSpPr>
          <p:nvPr/>
        </p:nvSpPr>
        <p:spPr bwMode="auto">
          <a:xfrm flipV="1">
            <a:off x="1905000" y="4724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92" name="Arc 60"/>
          <p:cNvSpPr>
            <a:spLocks/>
          </p:cNvSpPr>
          <p:nvPr/>
        </p:nvSpPr>
        <p:spPr bwMode="auto">
          <a:xfrm>
            <a:off x="1219200" y="4114800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93" name="Arc 61"/>
          <p:cNvSpPr>
            <a:spLocks/>
          </p:cNvSpPr>
          <p:nvPr/>
        </p:nvSpPr>
        <p:spPr bwMode="auto">
          <a:xfrm flipH="1">
            <a:off x="534988" y="4114800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95" name="Arc 63"/>
          <p:cNvSpPr>
            <a:spLocks/>
          </p:cNvSpPr>
          <p:nvPr/>
        </p:nvSpPr>
        <p:spPr bwMode="auto">
          <a:xfrm flipH="1" flipV="1">
            <a:off x="1905000" y="3810000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96" name="Arc 64"/>
          <p:cNvSpPr>
            <a:spLocks/>
          </p:cNvSpPr>
          <p:nvPr/>
        </p:nvSpPr>
        <p:spPr bwMode="auto">
          <a:xfrm flipV="1">
            <a:off x="2590800" y="38100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97" name="Arc 65"/>
          <p:cNvSpPr>
            <a:spLocks/>
          </p:cNvSpPr>
          <p:nvPr/>
        </p:nvSpPr>
        <p:spPr bwMode="auto">
          <a:xfrm flipV="1">
            <a:off x="533400" y="53340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98" name="Arc 66"/>
          <p:cNvSpPr>
            <a:spLocks/>
          </p:cNvSpPr>
          <p:nvPr/>
        </p:nvSpPr>
        <p:spPr bwMode="auto">
          <a:xfrm flipV="1">
            <a:off x="1905000" y="53340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99" name="Arc 67"/>
          <p:cNvSpPr>
            <a:spLocks/>
          </p:cNvSpPr>
          <p:nvPr/>
        </p:nvSpPr>
        <p:spPr bwMode="auto">
          <a:xfrm flipH="1">
            <a:off x="1219200" y="6248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500" name="Arc 68"/>
          <p:cNvSpPr>
            <a:spLocks/>
          </p:cNvSpPr>
          <p:nvPr/>
        </p:nvSpPr>
        <p:spPr bwMode="auto">
          <a:xfrm flipH="1">
            <a:off x="2590800" y="6248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502" name="Line 70"/>
          <p:cNvSpPr>
            <a:spLocks noChangeShapeType="1"/>
          </p:cNvSpPr>
          <p:nvPr/>
        </p:nvSpPr>
        <p:spPr bwMode="auto">
          <a:xfrm>
            <a:off x="533400" y="5943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03" name="Line 71"/>
          <p:cNvSpPr>
            <a:spLocks noChangeShapeType="1"/>
          </p:cNvSpPr>
          <p:nvPr/>
        </p:nvSpPr>
        <p:spPr bwMode="auto">
          <a:xfrm>
            <a:off x="533400" y="5029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04" name="Text Box 72"/>
          <p:cNvSpPr txBox="1">
            <a:spLocks noChangeArrowheads="1"/>
          </p:cNvSpPr>
          <p:nvPr/>
        </p:nvSpPr>
        <p:spPr bwMode="auto">
          <a:xfrm>
            <a:off x="1676400" y="4495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</a:p>
        </p:txBody>
      </p:sp>
      <p:sp>
        <p:nvSpPr>
          <p:cNvPr id="18505" name="Text Box 73"/>
          <p:cNvSpPr txBox="1">
            <a:spLocks noChangeArrowheads="1"/>
          </p:cNvSpPr>
          <p:nvPr/>
        </p:nvSpPr>
        <p:spPr bwMode="auto">
          <a:xfrm>
            <a:off x="2362200" y="4495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</a:t>
            </a:r>
          </a:p>
        </p:txBody>
      </p:sp>
      <p:sp>
        <p:nvSpPr>
          <p:cNvPr id="18506" name="Text Box 74"/>
          <p:cNvSpPr txBox="1">
            <a:spLocks noChangeArrowheads="1"/>
          </p:cNvSpPr>
          <p:nvPr/>
        </p:nvSpPr>
        <p:spPr bwMode="auto">
          <a:xfrm>
            <a:off x="3048000" y="4495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360</a:t>
            </a:r>
          </a:p>
        </p:txBody>
      </p:sp>
      <p:sp>
        <p:nvSpPr>
          <p:cNvPr id="18507" name="Text Box 75"/>
          <p:cNvSpPr txBox="1">
            <a:spLocks noChangeArrowheads="1"/>
          </p:cNvSpPr>
          <p:nvPr/>
        </p:nvSpPr>
        <p:spPr bwMode="auto">
          <a:xfrm>
            <a:off x="3429000" y="42672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Sin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18508" name="Text Box 76"/>
          <p:cNvSpPr txBox="1">
            <a:spLocks noChangeArrowheads="1"/>
          </p:cNvSpPr>
          <p:nvPr/>
        </p:nvSpPr>
        <p:spPr bwMode="auto">
          <a:xfrm>
            <a:off x="3429000" y="5181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Cos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18509" name="Text Box 77"/>
          <p:cNvSpPr txBox="1">
            <a:spLocks noChangeArrowheads="1"/>
          </p:cNvSpPr>
          <p:nvPr/>
        </p:nvSpPr>
        <p:spPr bwMode="auto">
          <a:xfrm>
            <a:off x="3429000" y="60960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Tan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graphicFrame>
        <p:nvGraphicFramePr>
          <p:cNvPr id="18510" name="Object 78"/>
          <p:cNvGraphicFramePr>
            <a:graphicFrameLocks noChangeAspect="1"/>
          </p:cNvGraphicFramePr>
          <p:nvPr/>
        </p:nvGraphicFramePr>
        <p:xfrm>
          <a:off x="4572000" y="5715000"/>
          <a:ext cx="9652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Equation" r:id="rId7" imgW="685800" imgH="393700" progId="Equation.DSMT4">
                  <p:embed/>
                </p:oleObj>
              </mc:Choice>
              <mc:Fallback>
                <p:oleObj name="Equation" r:id="rId7" imgW="685800" imgH="393700" progId="Equation.DSMT4">
                  <p:embed/>
                  <p:pic>
                    <p:nvPicPr>
                      <p:cNvPr id="1851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715000"/>
                        <a:ext cx="96520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1" name="Object 79"/>
          <p:cNvGraphicFramePr>
            <a:graphicFrameLocks noChangeAspect="1"/>
          </p:cNvGraphicFramePr>
          <p:nvPr/>
        </p:nvGraphicFramePr>
        <p:xfrm>
          <a:off x="6172200" y="5638800"/>
          <a:ext cx="112712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Equation" r:id="rId9" imgW="799753" imgH="431613" progId="Equation.DSMT4">
                  <p:embed/>
                </p:oleObj>
              </mc:Choice>
              <mc:Fallback>
                <p:oleObj name="Equation" r:id="rId9" imgW="799753" imgH="431613" progId="Equation.DSMT4">
                  <p:embed/>
                  <p:pic>
                    <p:nvPicPr>
                      <p:cNvPr id="18511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638800"/>
                        <a:ext cx="1127125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2" name="Object 80"/>
          <p:cNvGraphicFramePr>
            <a:graphicFrameLocks noChangeAspect="1"/>
          </p:cNvGraphicFramePr>
          <p:nvPr/>
        </p:nvGraphicFramePr>
        <p:xfrm>
          <a:off x="7773988" y="5611813"/>
          <a:ext cx="1268412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Equation" r:id="rId11" imgW="901309" imgH="431613" progId="Equation.DSMT4">
                  <p:embed/>
                </p:oleObj>
              </mc:Choice>
              <mc:Fallback>
                <p:oleObj name="Equation" r:id="rId11" imgW="901309" imgH="431613" progId="Equation.DSMT4">
                  <p:embed/>
                  <p:pic>
                    <p:nvPicPr>
                      <p:cNvPr id="18512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3988" y="5611813"/>
                        <a:ext cx="1268412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13" name="Line 81"/>
          <p:cNvSpPr>
            <a:spLocks noChangeShapeType="1"/>
          </p:cNvSpPr>
          <p:nvPr/>
        </p:nvSpPr>
        <p:spPr bwMode="auto">
          <a:xfrm>
            <a:off x="5638800" y="5943600"/>
            <a:ext cx="45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14" name="Line 82"/>
          <p:cNvSpPr>
            <a:spLocks noChangeShapeType="1"/>
          </p:cNvSpPr>
          <p:nvPr/>
        </p:nvSpPr>
        <p:spPr bwMode="auto">
          <a:xfrm>
            <a:off x="7315200" y="5943600"/>
            <a:ext cx="45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15" name="Line 83"/>
          <p:cNvSpPr>
            <a:spLocks noChangeShapeType="1"/>
          </p:cNvSpPr>
          <p:nvPr/>
        </p:nvSpPr>
        <p:spPr bwMode="auto">
          <a:xfrm flipV="1">
            <a:off x="1905000" y="4038600"/>
            <a:ext cx="0" cy="25908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16" name="Line 84"/>
          <p:cNvSpPr>
            <a:spLocks noChangeShapeType="1"/>
          </p:cNvSpPr>
          <p:nvPr/>
        </p:nvSpPr>
        <p:spPr bwMode="auto">
          <a:xfrm flipV="1">
            <a:off x="1219200" y="4038600"/>
            <a:ext cx="0" cy="25908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17" name="Text Box 85"/>
          <p:cNvSpPr txBox="1">
            <a:spLocks noChangeArrowheads="1"/>
          </p:cNvSpPr>
          <p:nvPr/>
        </p:nvSpPr>
        <p:spPr bwMode="auto">
          <a:xfrm>
            <a:off x="5486400" y="612775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Put in the values from the Triangle</a:t>
            </a:r>
          </a:p>
        </p:txBody>
      </p:sp>
      <p:sp>
        <p:nvSpPr>
          <p:cNvPr id="18518" name="Text Box 86"/>
          <p:cNvSpPr txBox="1">
            <a:spLocks noChangeArrowheads="1"/>
          </p:cNvSpPr>
          <p:nvPr/>
        </p:nvSpPr>
        <p:spPr bwMode="auto">
          <a:xfrm>
            <a:off x="6934200" y="6127750"/>
            <a:ext cx="1295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Consider the region on the diagram</a:t>
            </a:r>
          </a:p>
        </p:txBody>
      </p:sp>
      <p:sp>
        <p:nvSpPr>
          <p:cNvPr id="18519" name="Text Box 87"/>
          <p:cNvSpPr txBox="1">
            <a:spLocks noChangeArrowheads="1"/>
          </p:cNvSpPr>
          <p:nvPr/>
        </p:nvSpPr>
        <p:spPr bwMode="auto">
          <a:xfrm>
            <a:off x="4648200" y="2743200"/>
            <a:ext cx="1295400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Draw a Right Angled Triangle</a:t>
            </a:r>
          </a:p>
        </p:txBody>
      </p:sp>
      <p:sp>
        <p:nvSpPr>
          <p:cNvPr id="18520" name="Rectangle 88"/>
          <p:cNvSpPr>
            <a:spLocks noChangeArrowheads="1"/>
          </p:cNvSpPr>
          <p:nvPr/>
        </p:nvSpPr>
        <p:spPr bwMode="auto">
          <a:xfrm>
            <a:off x="6019800" y="2133600"/>
            <a:ext cx="2438400" cy="304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" name="Line 76"/>
          <p:cNvSpPr>
            <a:spLocks noChangeShapeType="1"/>
          </p:cNvSpPr>
          <p:nvPr/>
        </p:nvSpPr>
        <p:spPr bwMode="auto">
          <a:xfrm>
            <a:off x="533400" y="4114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5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13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6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14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331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1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1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8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8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1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1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18466" grpId="0"/>
      <p:bldP spid="18467" grpId="0"/>
      <p:bldP spid="18468" grpId="0"/>
      <p:bldP spid="18469" grpId="0" animBg="1"/>
      <p:bldP spid="18473" grpId="0" animBg="1"/>
      <p:bldP spid="18474" grpId="0" animBg="1"/>
      <p:bldP spid="18475" grpId="0" animBg="1"/>
      <p:bldP spid="18476" grpId="0" animBg="1"/>
      <p:bldP spid="18477" grpId="0" animBg="1"/>
      <p:bldP spid="18478" grpId="0" animBg="1"/>
      <p:bldP spid="18479" grpId="0" animBg="1"/>
      <p:bldP spid="18480" grpId="0" animBg="1"/>
      <p:bldP spid="18481" grpId="0" animBg="1"/>
      <p:bldP spid="18482" grpId="0" animBg="1"/>
      <p:bldP spid="18483" grpId="0" animBg="1"/>
      <p:bldP spid="18484" grpId="0" animBg="1"/>
      <p:bldP spid="18485" grpId="0" animBg="1"/>
      <p:bldP spid="18486" grpId="0" animBg="1"/>
      <p:bldP spid="18487" grpId="0" animBg="1"/>
      <p:bldP spid="18488" grpId="0" animBg="1"/>
      <p:bldP spid="18489" grpId="0" animBg="1"/>
      <p:bldP spid="18490" grpId="0" animBg="1"/>
      <p:bldP spid="18491" grpId="0" animBg="1"/>
      <p:bldP spid="18492" grpId="0" animBg="1"/>
      <p:bldP spid="18493" grpId="0" animBg="1"/>
      <p:bldP spid="18495" grpId="0" animBg="1"/>
      <p:bldP spid="18496" grpId="0" animBg="1"/>
      <p:bldP spid="18497" grpId="0" animBg="1"/>
      <p:bldP spid="18498" grpId="0" animBg="1"/>
      <p:bldP spid="18499" grpId="0" animBg="1"/>
      <p:bldP spid="18500" grpId="0" animBg="1"/>
      <p:bldP spid="18502" grpId="0" animBg="1"/>
      <p:bldP spid="18503" grpId="0" animBg="1"/>
      <p:bldP spid="18504" grpId="0"/>
      <p:bldP spid="18505" grpId="0"/>
      <p:bldP spid="18506" grpId="0"/>
      <p:bldP spid="18507" grpId="0"/>
      <p:bldP spid="18508" grpId="0"/>
      <p:bldP spid="18509" grpId="0"/>
      <p:bldP spid="18513" grpId="0" animBg="1"/>
      <p:bldP spid="18514" grpId="0" animBg="1"/>
      <p:bldP spid="18515" grpId="0" animBg="1"/>
      <p:bldP spid="18516" grpId="0" animBg="1"/>
      <p:bldP spid="18517" grpId="0"/>
      <p:bldP spid="18518" grpId="0"/>
      <p:bldP spid="18519" grpId="0" animBg="1"/>
      <p:bldP spid="18520" grpId="0" animBg="1"/>
      <p:bldP spid="9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34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8600" y="1600200"/>
                <a:ext cx="3907971" cy="4525963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altLang="en-US" sz="1800" b="1" u="sng" dirty="0">
                    <a:latin typeface="Comic Sans MS" pitchFamily="66" charset="0"/>
                  </a:rPr>
                  <a:t>You need to be able to use the Trigonometrical identities</a:t>
                </a:r>
                <a:endParaRPr lang="en-GB" altLang="en-US" sz="18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altLang="en-US" sz="18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altLang="en-US" sz="18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altLang="en-US" sz="1800" dirty="0">
                    <a:latin typeface="Comic Sans MS" pitchFamily="66" charset="0"/>
                  </a:rPr>
                  <a:t> and that    </a:t>
                </a: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altLang="en-US" sz="1800" dirty="0">
                    <a:latin typeface="Comic Sans MS" pitchFamily="66" charset="0"/>
                  </a:rPr>
                  <a:t>, show that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=36</m:t>
                    </m:r>
                  </m:oMath>
                </a14:m>
                <a:endParaRPr lang="en-GB" altLang="en-US" sz="18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34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1600200"/>
                <a:ext cx="3907971" cy="4525963"/>
              </a:xfrm>
              <a:blipFill>
                <a:blip r:embed="rId2"/>
                <a:stretch>
                  <a:fillRect t="-1348" r="-76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5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3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6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4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38355" y="1545772"/>
                <a:ext cx="10867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355" y="1545772"/>
                <a:ext cx="1086772" cy="276999"/>
              </a:xfrm>
              <a:prstGeom prst="rect">
                <a:avLst/>
              </a:prstGeom>
              <a:blipFill>
                <a:blip r:embed="rId5"/>
                <a:stretch>
                  <a:fillRect l="-5056" r="-39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6992984" y="1528355"/>
                <a:ext cx="10652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984" y="1528355"/>
                <a:ext cx="1065292" cy="276999"/>
              </a:xfrm>
              <a:prstGeom prst="rect">
                <a:avLst/>
              </a:prstGeom>
              <a:blipFill>
                <a:blip r:embed="rId6"/>
                <a:stretch>
                  <a:fillRect l="-5143" r="-4571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5347063" y="2076995"/>
                <a:ext cx="958531" cy="474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063" y="2076995"/>
                <a:ext cx="958531" cy="4743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7006046" y="2046514"/>
                <a:ext cx="937051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6046" y="2046514"/>
                <a:ext cx="937051" cy="4725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Arc 99"/>
          <p:cNvSpPr/>
          <p:nvPr/>
        </p:nvSpPr>
        <p:spPr>
          <a:xfrm flipH="1" flipV="1">
            <a:off x="5003073" y="1706880"/>
            <a:ext cx="478972" cy="661851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Box 100"/>
          <p:cNvSpPr txBox="1"/>
          <p:nvPr/>
        </p:nvSpPr>
        <p:spPr>
          <a:xfrm>
            <a:off x="4267201" y="1776592"/>
            <a:ext cx="883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2" name="Arc 101"/>
          <p:cNvSpPr/>
          <p:nvPr/>
        </p:nvSpPr>
        <p:spPr>
          <a:xfrm flipV="1">
            <a:off x="7898674" y="1693818"/>
            <a:ext cx="478972" cy="661851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8260081" y="1763530"/>
            <a:ext cx="883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</a:t>
            </a:r>
            <a:r>
              <a:rPr lang="en-US" sz="1400">
                <a:solidFill>
                  <a:srgbClr val="FF0000"/>
                </a:solidFill>
                <a:latin typeface="Comic Sans MS" panose="030F0702030302020204" pitchFamily="66" charset="0"/>
              </a:rPr>
              <a:t>by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28605" y="3661954"/>
                <a:ext cx="20165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605" y="3661954"/>
                <a:ext cx="2016578" cy="276999"/>
              </a:xfrm>
              <a:prstGeom prst="rect">
                <a:avLst/>
              </a:prstGeom>
              <a:blipFill>
                <a:blip r:embed="rId9"/>
                <a:stretch>
                  <a:fillRect l="-906" t="-4444" r="-906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4929051" y="4101738"/>
                <a:ext cx="1689630" cy="5272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051" y="4101738"/>
                <a:ext cx="1689630" cy="527260"/>
              </a:xfrm>
              <a:prstGeom prst="rect">
                <a:avLst/>
              </a:prstGeom>
              <a:blipFill>
                <a:blip r:embed="rId10"/>
                <a:stretch>
                  <a:fillRect b="-1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5386251" y="4846321"/>
                <a:ext cx="123694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6251" y="4846321"/>
                <a:ext cx="1236942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5111930" y="5669281"/>
                <a:ext cx="16216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1930" y="5669281"/>
                <a:ext cx="1621662" cy="276999"/>
              </a:xfrm>
              <a:prstGeom prst="rect">
                <a:avLst/>
              </a:prstGeom>
              <a:blipFill>
                <a:blip r:embed="rId12"/>
                <a:stretch>
                  <a:fillRect l="-3008" t="-4444" r="-3008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Arc 106"/>
          <p:cNvSpPr/>
          <p:nvPr/>
        </p:nvSpPr>
        <p:spPr>
          <a:xfrm flipV="1">
            <a:off x="6466113" y="3849188"/>
            <a:ext cx="431075" cy="548639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TextBox 107"/>
          <p:cNvSpPr txBox="1"/>
          <p:nvPr/>
        </p:nvSpPr>
        <p:spPr>
          <a:xfrm>
            <a:off x="6705600" y="3831816"/>
            <a:ext cx="2516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sin and cos using the above relationships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9" name="Arc 108"/>
          <p:cNvSpPr/>
          <p:nvPr/>
        </p:nvSpPr>
        <p:spPr>
          <a:xfrm flipV="1">
            <a:off x="6531427" y="4524102"/>
            <a:ext cx="431075" cy="548639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Arc 109"/>
          <p:cNvSpPr/>
          <p:nvPr/>
        </p:nvSpPr>
        <p:spPr>
          <a:xfrm flipV="1">
            <a:off x="6683827" y="5199016"/>
            <a:ext cx="431075" cy="548639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TextBox 110"/>
          <p:cNvSpPr txBox="1"/>
          <p:nvPr/>
        </p:nvSpPr>
        <p:spPr>
          <a:xfrm>
            <a:off x="6892835" y="4593816"/>
            <a:ext cx="2068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each fraction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997338" y="5286147"/>
            <a:ext cx="15806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36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138058" y="2773725"/>
            <a:ext cx="31873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will need to start with one of the identities, and replace the cos and sin parts!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72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7" grpId="0"/>
      <p:bldP spid="98" grpId="0"/>
      <p:bldP spid="99" grpId="0"/>
      <p:bldP spid="100" grpId="0" animBg="1"/>
      <p:bldP spid="101" grpId="0"/>
      <p:bldP spid="102" grpId="0" animBg="1"/>
      <p:bldP spid="103" grpId="0"/>
      <p:bldP spid="3" grpId="0"/>
      <p:bldP spid="104" grpId="0"/>
      <p:bldP spid="105" grpId="0"/>
      <p:bldP spid="106" grpId="0"/>
      <p:bldP spid="107" grpId="0" animBg="1"/>
      <p:bldP spid="108" grpId="0"/>
      <p:bldP spid="109" grpId="0" animBg="1"/>
      <p:bldP spid="110" grpId="0" animBg="1"/>
      <p:bldP spid="111" grpId="0"/>
      <p:bldP spid="112" grpId="0"/>
      <p:bldP spid="1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EF88D2-8A79-4C94-BEEB-C9EE97687043}"/>
              </a:ext>
            </a:extLst>
          </p:cNvPr>
          <p:cNvSpPr/>
          <p:nvPr/>
        </p:nvSpPr>
        <p:spPr>
          <a:xfrm>
            <a:off x="1370834" y="2416926"/>
            <a:ext cx="6491201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10D</a:t>
            </a:r>
            <a:endParaRPr lang="ja-JP" altLang="en-US" sz="6000" b="1" dirty="0">
              <a:ln w="38100">
                <a:solidFill>
                  <a:schemeClr val="accent6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Lucida Handwriting" panose="030101010101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3739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trigonometrical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(where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)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(where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)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This will involve finding an answer using your calculator, and then checking whether there are other possible solutions in the given range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b="1" u="sng" dirty="0">
                    <a:latin typeface="Comic Sans MS" panose="030F0702030302020204" pitchFamily="66" charset="0"/>
                  </a:rPr>
                  <a:t>It is very important that you check the range you are given for </a:t>
                </a:r>
                <a:r>
                  <a:rPr lang="el-GR" sz="1600" b="1" u="sng" dirty="0">
                    <a:latin typeface="Comic Sans MS" panose="030F0702030302020204" pitchFamily="66" charset="0"/>
                  </a:rPr>
                  <a:t>θ</a:t>
                </a:r>
                <a:r>
                  <a:rPr lang="en-US" sz="1600" b="1" u="sng" dirty="0">
                    <a:latin typeface="Comic Sans MS" panose="030F0702030302020204" pitchFamily="66" charset="0"/>
                  </a:rPr>
                  <a:t>!!!!</a:t>
                </a:r>
                <a:endParaRPr lang="en-GB" sz="1600" b="1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l="-168"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10D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308687"/>
              </p:ext>
            </p:extLst>
          </p:nvPr>
        </p:nvGraphicFramePr>
        <p:xfrm>
          <a:off x="4944291" y="1500051"/>
          <a:ext cx="293370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4" name="Equation" r:id="rId4" imgW="1828800" imgH="203200" progId="Equation.DSMT4">
                  <p:embed/>
                </p:oleObj>
              </mc:Choice>
              <mc:Fallback>
                <p:oleObj name="Equation" r:id="rId4" imgW="1828800" imgH="203200" progId="Equation.DSMT4">
                  <p:embed/>
                  <p:pic>
                    <p:nvPicPr>
                      <p:cNvPr id="21543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4291" y="1500051"/>
                        <a:ext cx="293370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561784"/>
              </p:ext>
            </p:extLst>
          </p:nvPr>
        </p:nvGraphicFramePr>
        <p:xfrm>
          <a:off x="5096691" y="1728651"/>
          <a:ext cx="264795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5" name="Equation" r:id="rId6" imgW="1651000" imgH="203200" progId="Equation.DSMT4">
                  <p:embed/>
                </p:oleObj>
              </mc:Choice>
              <mc:Fallback>
                <p:oleObj name="Equation" r:id="rId6" imgW="1651000" imgH="203200" progId="Equation.DSMT4">
                  <p:embed/>
                  <p:pic>
                    <p:nvPicPr>
                      <p:cNvPr id="21544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6691" y="1728651"/>
                        <a:ext cx="264795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033696"/>
              </p:ext>
            </p:extLst>
          </p:nvPr>
        </p:nvGraphicFramePr>
        <p:xfrm>
          <a:off x="4944291" y="2377440"/>
          <a:ext cx="113665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6" name="Equation" r:id="rId8" imgW="672516" imgH="177646" progId="Equation.DSMT4">
                  <p:embed/>
                </p:oleObj>
              </mc:Choice>
              <mc:Fallback>
                <p:oleObj name="Equation" r:id="rId8" imgW="672516" imgH="177646" progId="Equation.DSMT4">
                  <p:embed/>
                  <p:pic>
                    <p:nvPicPr>
                      <p:cNvPr id="21545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4291" y="2377440"/>
                        <a:ext cx="113665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362675"/>
              </p:ext>
            </p:extLst>
          </p:nvPr>
        </p:nvGraphicFramePr>
        <p:xfrm>
          <a:off x="4944291" y="2758440"/>
          <a:ext cx="1308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7" name="Equation" r:id="rId10" imgW="774364" imgH="203112" progId="Equation.DSMT4">
                  <p:embed/>
                </p:oleObj>
              </mc:Choice>
              <mc:Fallback>
                <p:oleObj name="Equation" r:id="rId10" imgW="774364" imgH="203112" progId="Equation.DSMT4">
                  <p:embed/>
                  <p:pic>
                    <p:nvPicPr>
                      <p:cNvPr id="21546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4291" y="2758440"/>
                        <a:ext cx="13081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913551"/>
              </p:ext>
            </p:extLst>
          </p:nvPr>
        </p:nvGraphicFramePr>
        <p:xfrm>
          <a:off x="4944291" y="3215640"/>
          <a:ext cx="7937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8" name="Equation" r:id="rId12" imgW="469696" imgH="203112" progId="Equation.DSMT4">
                  <p:embed/>
                </p:oleObj>
              </mc:Choice>
              <mc:Fallback>
                <p:oleObj name="Equation" r:id="rId12" imgW="469696" imgH="203112" progId="Equation.DSMT4">
                  <p:embed/>
                  <p:pic>
                    <p:nvPicPr>
                      <p:cNvPr id="21547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4291" y="3215640"/>
                        <a:ext cx="7937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rc 44"/>
          <p:cNvSpPr>
            <a:spLocks/>
          </p:cNvSpPr>
          <p:nvPr/>
        </p:nvSpPr>
        <p:spPr bwMode="auto">
          <a:xfrm>
            <a:off x="6315891" y="2529840"/>
            <a:ext cx="228600" cy="457200"/>
          </a:xfrm>
          <a:custGeom>
            <a:avLst/>
            <a:gdLst>
              <a:gd name="T0" fmla="*/ 19400 w 21776"/>
              <a:gd name="T1" fmla="*/ 0 h 43200"/>
              <a:gd name="T2" fmla="*/ 0 w 21776"/>
              <a:gd name="T3" fmla="*/ 4838584 h 43200"/>
              <a:gd name="T4" fmla="*/ 19400 w 21776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76" h="43200" fill="none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</a:path>
              <a:path w="21776" h="43200" stroke="0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  <a:lnTo>
                  <a:pt x="176" y="21600"/>
                </a:lnTo>
                <a:lnTo>
                  <a:pt x="17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Arc 45"/>
          <p:cNvSpPr>
            <a:spLocks/>
          </p:cNvSpPr>
          <p:nvPr/>
        </p:nvSpPr>
        <p:spPr bwMode="auto">
          <a:xfrm>
            <a:off x="6315891" y="2987040"/>
            <a:ext cx="228600" cy="457200"/>
          </a:xfrm>
          <a:custGeom>
            <a:avLst/>
            <a:gdLst>
              <a:gd name="T0" fmla="*/ 19400 w 21776"/>
              <a:gd name="T1" fmla="*/ 0 h 43200"/>
              <a:gd name="T2" fmla="*/ 0 w 21776"/>
              <a:gd name="T3" fmla="*/ 4838584 h 43200"/>
              <a:gd name="T4" fmla="*/ 19400 w 21776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76" h="43200" fill="none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</a:path>
              <a:path w="21776" h="43200" stroke="0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  <a:lnTo>
                  <a:pt x="176" y="21600"/>
                </a:lnTo>
                <a:lnTo>
                  <a:pt x="17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46"/>
          <p:cNvSpPr txBox="1">
            <a:spLocks noChangeArrowheads="1"/>
          </p:cNvSpPr>
          <p:nvPr/>
        </p:nvSpPr>
        <p:spPr bwMode="auto">
          <a:xfrm>
            <a:off x="6392091" y="2529840"/>
            <a:ext cx="1211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Use Sin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>
            <a:off x="6392091" y="2910840"/>
            <a:ext cx="167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This will give you </a:t>
            </a:r>
            <a:r>
              <a:rPr lang="en-GB" altLang="en-US" sz="1400" u="sng">
                <a:solidFill>
                  <a:srgbClr val="FF0000"/>
                </a:solidFill>
                <a:latin typeface="Comic Sans MS" pitchFamily="66" charset="0"/>
              </a:rPr>
              <a:t>one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answer</a:t>
            </a:r>
            <a:endParaRPr lang="en-GB" altLang="en-US" sz="1400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Line 48"/>
          <p:cNvSpPr>
            <a:spLocks noChangeShapeType="1"/>
          </p:cNvSpPr>
          <p:nvPr/>
        </p:nvSpPr>
        <p:spPr bwMode="auto">
          <a:xfrm>
            <a:off x="5020491" y="405384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Line 49"/>
          <p:cNvSpPr>
            <a:spLocks noChangeShapeType="1"/>
          </p:cNvSpPr>
          <p:nvPr/>
        </p:nvSpPr>
        <p:spPr bwMode="auto">
          <a:xfrm>
            <a:off x="5020491" y="435864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Line 50"/>
          <p:cNvSpPr>
            <a:spLocks noChangeShapeType="1"/>
          </p:cNvSpPr>
          <p:nvPr/>
        </p:nvSpPr>
        <p:spPr bwMode="auto">
          <a:xfrm>
            <a:off x="5706291" y="428244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Line 51"/>
          <p:cNvSpPr>
            <a:spLocks noChangeShapeType="1"/>
          </p:cNvSpPr>
          <p:nvPr/>
        </p:nvSpPr>
        <p:spPr bwMode="auto">
          <a:xfrm>
            <a:off x="6392091" y="428244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Line 52"/>
          <p:cNvSpPr>
            <a:spLocks noChangeShapeType="1"/>
          </p:cNvSpPr>
          <p:nvPr/>
        </p:nvSpPr>
        <p:spPr bwMode="auto">
          <a:xfrm>
            <a:off x="7077891" y="428244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Line 53"/>
          <p:cNvSpPr>
            <a:spLocks noChangeShapeType="1"/>
          </p:cNvSpPr>
          <p:nvPr/>
        </p:nvSpPr>
        <p:spPr bwMode="auto">
          <a:xfrm>
            <a:off x="7763691" y="428244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Arc 54"/>
          <p:cNvSpPr>
            <a:spLocks/>
          </p:cNvSpPr>
          <p:nvPr/>
        </p:nvSpPr>
        <p:spPr bwMode="auto">
          <a:xfrm>
            <a:off x="5706291" y="4053840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Arc 55"/>
          <p:cNvSpPr>
            <a:spLocks/>
          </p:cNvSpPr>
          <p:nvPr/>
        </p:nvSpPr>
        <p:spPr bwMode="auto">
          <a:xfrm flipH="1">
            <a:off x="5020491" y="4053840"/>
            <a:ext cx="696913" cy="914400"/>
          </a:xfrm>
          <a:custGeom>
            <a:avLst/>
            <a:gdLst>
              <a:gd name="T0" fmla="*/ 0 w 16470"/>
              <a:gd name="T1" fmla="*/ 19727 h 21600"/>
              <a:gd name="T2" fmla="*/ 29489237 w 16470"/>
              <a:gd name="T3" fmla="*/ 12292076 h 21600"/>
              <a:gd name="T4" fmla="*/ 1221100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Arc 56"/>
          <p:cNvSpPr>
            <a:spLocks/>
          </p:cNvSpPr>
          <p:nvPr/>
        </p:nvSpPr>
        <p:spPr bwMode="auto">
          <a:xfrm flipH="1" flipV="1">
            <a:off x="6392091" y="3749040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rc 57"/>
          <p:cNvSpPr>
            <a:spLocks/>
          </p:cNvSpPr>
          <p:nvPr/>
        </p:nvSpPr>
        <p:spPr bwMode="auto">
          <a:xfrm flipV="1">
            <a:off x="7077891" y="374904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Text Box 58"/>
          <p:cNvSpPr txBox="1">
            <a:spLocks noChangeArrowheads="1"/>
          </p:cNvSpPr>
          <p:nvPr/>
        </p:nvSpPr>
        <p:spPr bwMode="auto">
          <a:xfrm>
            <a:off x="5553891" y="443484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</a:p>
        </p:txBody>
      </p:sp>
      <p:sp>
        <p:nvSpPr>
          <p:cNvPr id="26" name="Text Box 59"/>
          <p:cNvSpPr txBox="1">
            <a:spLocks noChangeArrowheads="1"/>
          </p:cNvSpPr>
          <p:nvPr/>
        </p:nvSpPr>
        <p:spPr bwMode="auto">
          <a:xfrm>
            <a:off x="6163491" y="443484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</a:p>
        </p:txBody>
      </p:sp>
      <p:sp>
        <p:nvSpPr>
          <p:cNvPr id="27" name="Text Box 60"/>
          <p:cNvSpPr txBox="1">
            <a:spLocks noChangeArrowheads="1"/>
          </p:cNvSpPr>
          <p:nvPr/>
        </p:nvSpPr>
        <p:spPr bwMode="auto">
          <a:xfrm>
            <a:off x="6849291" y="443484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</a:t>
            </a:r>
          </a:p>
        </p:txBody>
      </p:sp>
      <p:sp>
        <p:nvSpPr>
          <p:cNvPr id="28" name="Text Box 61"/>
          <p:cNvSpPr txBox="1">
            <a:spLocks noChangeArrowheads="1"/>
          </p:cNvSpPr>
          <p:nvPr/>
        </p:nvSpPr>
        <p:spPr bwMode="auto">
          <a:xfrm>
            <a:off x="7535091" y="443484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360</a:t>
            </a:r>
          </a:p>
        </p:txBody>
      </p:sp>
      <p:sp>
        <p:nvSpPr>
          <p:cNvPr id="29" name="Line 65"/>
          <p:cNvSpPr>
            <a:spLocks noChangeShapeType="1"/>
          </p:cNvSpPr>
          <p:nvPr/>
        </p:nvSpPr>
        <p:spPr bwMode="auto">
          <a:xfrm flipV="1">
            <a:off x="5020491" y="4206240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Line 66"/>
          <p:cNvSpPr>
            <a:spLocks noChangeShapeType="1"/>
          </p:cNvSpPr>
          <p:nvPr/>
        </p:nvSpPr>
        <p:spPr bwMode="auto">
          <a:xfrm>
            <a:off x="5172891" y="4206240"/>
            <a:ext cx="0" cy="6096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Line 67"/>
          <p:cNvSpPr>
            <a:spLocks noChangeShapeType="1"/>
          </p:cNvSpPr>
          <p:nvPr/>
        </p:nvSpPr>
        <p:spPr bwMode="auto">
          <a:xfrm>
            <a:off x="6239691" y="4206240"/>
            <a:ext cx="0" cy="6096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Text Box 68"/>
          <p:cNvSpPr txBox="1">
            <a:spLocks noChangeArrowheads="1"/>
          </p:cNvSpPr>
          <p:nvPr/>
        </p:nvSpPr>
        <p:spPr bwMode="auto">
          <a:xfrm>
            <a:off x="4944291" y="481584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30</a:t>
            </a:r>
          </a:p>
        </p:txBody>
      </p:sp>
      <p:sp>
        <p:nvSpPr>
          <p:cNvPr id="33" name="Text Box 69"/>
          <p:cNvSpPr txBox="1">
            <a:spLocks noChangeArrowheads="1"/>
          </p:cNvSpPr>
          <p:nvPr/>
        </p:nvSpPr>
        <p:spPr bwMode="auto">
          <a:xfrm>
            <a:off x="6011091" y="481584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150</a:t>
            </a:r>
          </a:p>
        </p:txBody>
      </p:sp>
      <p:sp>
        <p:nvSpPr>
          <p:cNvPr id="34" name="Text Box 70"/>
          <p:cNvSpPr txBox="1">
            <a:spLocks noChangeArrowheads="1"/>
          </p:cNvSpPr>
          <p:nvPr/>
        </p:nvSpPr>
        <p:spPr bwMode="auto">
          <a:xfrm>
            <a:off x="4563291" y="405384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0.5</a:t>
            </a:r>
          </a:p>
        </p:txBody>
      </p:sp>
      <p:graphicFrame>
        <p:nvGraphicFramePr>
          <p:cNvPr id="3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801956"/>
              </p:ext>
            </p:extLst>
          </p:nvPr>
        </p:nvGraphicFramePr>
        <p:xfrm>
          <a:off x="5020491" y="5501640"/>
          <a:ext cx="17526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9" name="Equation" r:id="rId14" imgW="952087" imgH="203112" progId="Equation.DSMT4">
                  <p:embed/>
                </p:oleObj>
              </mc:Choice>
              <mc:Fallback>
                <p:oleObj name="Equation" r:id="rId14" imgW="952087" imgH="203112" progId="Equation.DSMT4">
                  <p:embed/>
                  <p:pic>
                    <p:nvPicPr>
                      <p:cNvPr id="21575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0491" y="5501640"/>
                        <a:ext cx="17526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72"/>
          <p:cNvSpPr>
            <a:spLocks noChangeArrowheads="1"/>
          </p:cNvSpPr>
          <p:nvPr/>
        </p:nvSpPr>
        <p:spPr bwMode="auto">
          <a:xfrm>
            <a:off x="4944291" y="5501640"/>
            <a:ext cx="1905000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Text Box 73"/>
          <p:cNvSpPr txBox="1">
            <a:spLocks noChangeArrowheads="1"/>
          </p:cNvSpPr>
          <p:nvPr/>
        </p:nvSpPr>
        <p:spPr bwMode="auto">
          <a:xfrm>
            <a:off x="7916091" y="420624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Sin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0" y="0"/>
                <a:ext cx="211256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(180−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12566" cy="276999"/>
              </a:xfrm>
              <a:prstGeom prst="rect">
                <a:avLst/>
              </a:prstGeom>
              <a:blipFill>
                <a:blip r:embed="rId16"/>
                <a:stretch>
                  <a:fillRect l="-1709" r="-2849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124891" y="0"/>
                <a:ext cx="215822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(360−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891" y="0"/>
                <a:ext cx="2158220" cy="276999"/>
              </a:xfrm>
              <a:prstGeom prst="rect">
                <a:avLst/>
              </a:prstGeom>
              <a:blipFill>
                <a:blip r:embed="rId17"/>
                <a:stretch>
                  <a:fillRect l="-559" r="-2793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284617" y="0"/>
                <a:ext cx="21895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±180)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617" y="0"/>
                <a:ext cx="2189510" cy="276999"/>
              </a:xfrm>
              <a:prstGeom prst="rect">
                <a:avLst/>
              </a:prstGeom>
              <a:blipFill>
                <a:blip r:embed="rId18"/>
                <a:stretch>
                  <a:fillRect l="-1377" r="-3030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168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/>
      <p:bldP spid="33" grpId="0"/>
      <p:bldP spid="34" grpId="0"/>
      <p:bldP spid="36" grpId="0" animBg="1"/>
      <p:bldP spid="3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trigonometrical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(where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)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(where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)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This will involve finding an answer using your calculator, and then checking whether there are other possible solutions in the given range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b="1" u="sng" dirty="0">
                    <a:latin typeface="Comic Sans MS" panose="030F0702030302020204" pitchFamily="66" charset="0"/>
                  </a:rPr>
                  <a:t>It is very important that you check the range you are given for </a:t>
                </a:r>
                <a:r>
                  <a:rPr lang="el-GR" sz="1600" b="1" u="sng" dirty="0">
                    <a:latin typeface="Comic Sans MS" panose="030F0702030302020204" pitchFamily="66" charset="0"/>
                  </a:rPr>
                  <a:t>θ</a:t>
                </a:r>
                <a:r>
                  <a:rPr lang="en-US" sz="1600" b="1" u="sng" dirty="0">
                    <a:latin typeface="Comic Sans MS" panose="030F0702030302020204" pitchFamily="66" charset="0"/>
                  </a:rPr>
                  <a:t>!!!!</a:t>
                </a:r>
                <a:endParaRPr lang="en-GB" sz="1600" b="1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l="-168"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0" y="0"/>
                <a:ext cx="211256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(180−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12566" cy="276999"/>
              </a:xfrm>
              <a:prstGeom prst="rect">
                <a:avLst/>
              </a:prstGeom>
              <a:blipFill>
                <a:blip r:embed="rId4"/>
                <a:stretch>
                  <a:fillRect l="-1709" r="-2849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124891" y="0"/>
                <a:ext cx="215822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(360−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891" y="0"/>
                <a:ext cx="2158220" cy="276999"/>
              </a:xfrm>
              <a:prstGeom prst="rect">
                <a:avLst/>
              </a:prstGeom>
              <a:blipFill>
                <a:blip r:embed="rId5"/>
                <a:stretch>
                  <a:fillRect l="-559" r="-2793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284617" y="0"/>
                <a:ext cx="21895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±180)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617" y="0"/>
                <a:ext cx="2189510" cy="276999"/>
              </a:xfrm>
              <a:prstGeom prst="rect">
                <a:avLst/>
              </a:prstGeom>
              <a:blipFill>
                <a:blip r:embed="rId6"/>
                <a:stretch>
                  <a:fillRect l="-1377" r="-3030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22756"/>
              </p:ext>
            </p:extLst>
          </p:nvPr>
        </p:nvGraphicFramePr>
        <p:xfrm>
          <a:off x="4939439" y="1447801"/>
          <a:ext cx="3014662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8" name="Equation" r:id="rId7" imgW="1879600" imgH="203200" progId="Equation.DSMT4">
                  <p:embed/>
                </p:oleObj>
              </mc:Choice>
              <mc:Fallback>
                <p:oleObj name="Equation" r:id="rId7" imgW="1879600" imgH="203200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9439" y="1447801"/>
                        <a:ext cx="3014662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582882"/>
              </p:ext>
            </p:extLst>
          </p:nvPr>
        </p:nvGraphicFramePr>
        <p:xfrm>
          <a:off x="5131526" y="1676401"/>
          <a:ext cx="264795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9" name="Equation" r:id="rId9" imgW="1651000" imgH="203200" progId="Equation.DSMT4">
                  <p:embed/>
                </p:oleObj>
              </mc:Choice>
              <mc:Fallback>
                <p:oleObj name="Equation" r:id="rId9" imgW="1651000" imgH="203200" progId="Equation.DSMT4">
                  <p:embed/>
                  <p:pic>
                    <p:nvPicPr>
                      <p:cNvPr id="184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1526" y="1676401"/>
                        <a:ext cx="264795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802260"/>
              </p:ext>
            </p:extLst>
          </p:nvPr>
        </p:nvGraphicFramePr>
        <p:xfrm>
          <a:off x="4941888" y="2299063"/>
          <a:ext cx="1201737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0" name="Equation" r:id="rId11" imgW="710891" imgH="177723" progId="Equation.DSMT4">
                  <p:embed/>
                </p:oleObj>
              </mc:Choice>
              <mc:Fallback>
                <p:oleObj name="Equation" r:id="rId11" imgW="710891" imgH="177723" progId="Equation.DSMT4">
                  <p:embed/>
                  <p:pic>
                    <p:nvPicPr>
                      <p:cNvPr id="2253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2299063"/>
                        <a:ext cx="1201737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Arc 11"/>
          <p:cNvSpPr>
            <a:spLocks/>
          </p:cNvSpPr>
          <p:nvPr/>
        </p:nvSpPr>
        <p:spPr bwMode="auto">
          <a:xfrm>
            <a:off x="6313488" y="2451463"/>
            <a:ext cx="228600" cy="457200"/>
          </a:xfrm>
          <a:custGeom>
            <a:avLst/>
            <a:gdLst>
              <a:gd name="T0" fmla="*/ 19400 w 21776"/>
              <a:gd name="T1" fmla="*/ 0 h 43200"/>
              <a:gd name="T2" fmla="*/ 0 w 21776"/>
              <a:gd name="T3" fmla="*/ 4838584 h 43200"/>
              <a:gd name="T4" fmla="*/ 19400 w 21776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76" h="43200" fill="none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</a:path>
              <a:path w="21776" h="43200" stroke="0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  <a:lnTo>
                  <a:pt x="176" y="21600"/>
                </a:lnTo>
                <a:lnTo>
                  <a:pt x="17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" name="Arc 12"/>
          <p:cNvSpPr>
            <a:spLocks/>
          </p:cNvSpPr>
          <p:nvPr/>
        </p:nvSpPr>
        <p:spPr bwMode="auto">
          <a:xfrm>
            <a:off x="6313488" y="2908663"/>
            <a:ext cx="228600" cy="457200"/>
          </a:xfrm>
          <a:custGeom>
            <a:avLst/>
            <a:gdLst>
              <a:gd name="T0" fmla="*/ 19400 w 21776"/>
              <a:gd name="T1" fmla="*/ 0 h 43200"/>
              <a:gd name="T2" fmla="*/ 0 w 21776"/>
              <a:gd name="T3" fmla="*/ 4838584 h 43200"/>
              <a:gd name="T4" fmla="*/ 19400 w 21776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76" h="43200" fill="none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</a:path>
              <a:path w="21776" h="43200" stroke="0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  <a:lnTo>
                  <a:pt x="176" y="21600"/>
                </a:lnTo>
                <a:lnTo>
                  <a:pt x="17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Text Box 13"/>
          <p:cNvSpPr txBox="1">
            <a:spLocks noChangeArrowheads="1"/>
          </p:cNvSpPr>
          <p:nvPr/>
        </p:nvSpPr>
        <p:spPr bwMode="auto">
          <a:xfrm>
            <a:off x="6465888" y="2527663"/>
            <a:ext cx="12112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Divide by 5</a:t>
            </a:r>
            <a:endParaRPr lang="en-GB" altLang="en-US" sz="1400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6465888" y="2984863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Use Sin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49" name="Line 15"/>
          <p:cNvSpPr>
            <a:spLocks noChangeShapeType="1"/>
          </p:cNvSpPr>
          <p:nvPr/>
        </p:nvSpPr>
        <p:spPr bwMode="auto">
          <a:xfrm>
            <a:off x="5029200" y="481366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" name="Line 16"/>
          <p:cNvSpPr>
            <a:spLocks noChangeShapeType="1"/>
          </p:cNvSpPr>
          <p:nvPr/>
        </p:nvSpPr>
        <p:spPr bwMode="auto">
          <a:xfrm>
            <a:off x="5029200" y="511846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Line 17"/>
          <p:cNvSpPr>
            <a:spLocks noChangeShapeType="1"/>
          </p:cNvSpPr>
          <p:nvPr/>
        </p:nvSpPr>
        <p:spPr bwMode="auto">
          <a:xfrm>
            <a:off x="5715000" y="50422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18"/>
          <p:cNvSpPr>
            <a:spLocks noChangeShapeType="1"/>
          </p:cNvSpPr>
          <p:nvPr/>
        </p:nvSpPr>
        <p:spPr bwMode="auto">
          <a:xfrm>
            <a:off x="6400800" y="50422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" name="Line 19"/>
          <p:cNvSpPr>
            <a:spLocks noChangeShapeType="1"/>
          </p:cNvSpPr>
          <p:nvPr/>
        </p:nvSpPr>
        <p:spPr bwMode="auto">
          <a:xfrm>
            <a:off x="7086600" y="50422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Line 20"/>
          <p:cNvSpPr>
            <a:spLocks noChangeShapeType="1"/>
          </p:cNvSpPr>
          <p:nvPr/>
        </p:nvSpPr>
        <p:spPr bwMode="auto">
          <a:xfrm>
            <a:off x="7772400" y="50422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Arc 21"/>
          <p:cNvSpPr>
            <a:spLocks/>
          </p:cNvSpPr>
          <p:nvPr/>
        </p:nvSpPr>
        <p:spPr bwMode="auto">
          <a:xfrm>
            <a:off x="5715000" y="4813663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" name="Arc 22"/>
          <p:cNvSpPr>
            <a:spLocks/>
          </p:cNvSpPr>
          <p:nvPr/>
        </p:nvSpPr>
        <p:spPr bwMode="auto">
          <a:xfrm flipH="1">
            <a:off x="5029200" y="4813663"/>
            <a:ext cx="696913" cy="914400"/>
          </a:xfrm>
          <a:custGeom>
            <a:avLst/>
            <a:gdLst>
              <a:gd name="T0" fmla="*/ 0 w 16470"/>
              <a:gd name="T1" fmla="*/ 19727 h 21600"/>
              <a:gd name="T2" fmla="*/ 29489237 w 16470"/>
              <a:gd name="T3" fmla="*/ 12292076 h 21600"/>
              <a:gd name="T4" fmla="*/ 1221100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Arc 23"/>
          <p:cNvSpPr>
            <a:spLocks/>
          </p:cNvSpPr>
          <p:nvPr/>
        </p:nvSpPr>
        <p:spPr bwMode="auto">
          <a:xfrm flipH="1" flipV="1">
            <a:off x="6400800" y="4508863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" name="Arc 24"/>
          <p:cNvSpPr>
            <a:spLocks/>
          </p:cNvSpPr>
          <p:nvPr/>
        </p:nvSpPr>
        <p:spPr bwMode="auto">
          <a:xfrm flipV="1">
            <a:off x="7086600" y="4508863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" name="Text Box 25"/>
          <p:cNvSpPr txBox="1">
            <a:spLocks noChangeArrowheads="1"/>
          </p:cNvSpPr>
          <p:nvPr/>
        </p:nvSpPr>
        <p:spPr bwMode="auto">
          <a:xfrm>
            <a:off x="5562600" y="4813663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6172200" y="4813663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</a:p>
        </p:txBody>
      </p:sp>
      <p:sp>
        <p:nvSpPr>
          <p:cNvPr id="61" name="Text Box 27"/>
          <p:cNvSpPr txBox="1">
            <a:spLocks noChangeArrowheads="1"/>
          </p:cNvSpPr>
          <p:nvPr/>
        </p:nvSpPr>
        <p:spPr bwMode="auto">
          <a:xfrm>
            <a:off x="6858000" y="4813663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</a:t>
            </a: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7543800" y="4813663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360</a:t>
            </a:r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5029200" y="5270863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Line 31"/>
          <p:cNvSpPr>
            <a:spLocks noChangeShapeType="1"/>
          </p:cNvSpPr>
          <p:nvPr/>
        </p:nvSpPr>
        <p:spPr bwMode="auto">
          <a:xfrm>
            <a:off x="7632700" y="4737463"/>
            <a:ext cx="0" cy="533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" name="Text Box 33"/>
          <p:cNvSpPr txBox="1">
            <a:spLocks noChangeArrowheads="1"/>
          </p:cNvSpPr>
          <p:nvPr/>
        </p:nvSpPr>
        <p:spPr bwMode="auto">
          <a:xfrm>
            <a:off x="7327900" y="4508863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336.4</a:t>
            </a:r>
          </a:p>
        </p:txBody>
      </p:sp>
      <p:sp>
        <p:nvSpPr>
          <p:cNvPr id="66" name="Text Box 34"/>
          <p:cNvSpPr txBox="1">
            <a:spLocks noChangeArrowheads="1"/>
          </p:cNvSpPr>
          <p:nvPr/>
        </p:nvSpPr>
        <p:spPr bwMode="auto">
          <a:xfrm>
            <a:off x="4495800" y="5118463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-0.4</a:t>
            </a:r>
          </a:p>
        </p:txBody>
      </p:sp>
      <p:graphicFrame>
        <p:nvGraphicFramePr>
          <p:cNvPr id="67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968264"/>
              </p:ext>
            </p:extLst>
          </p:nvPr>
        </p:nvGraphicFramePr>
        <p:xfrm>
          <a:off x="4965700" y="5880463"/>
          <a:ext cx="23368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1" name="Equation" r:id="rId13" imgW="1269449" imgH="203112" progId="Equation.DSMT4">
                  <p:embed/>
                </p:oleObj>
              </mc:Choice>
              <mc:Fallback>
                <p:oleObj name="Equation" r:id="rId13" imgW="1269449" imgH="203112" progId="Equation.DSMT4">
                  <p:embed/>
                  <p:pic>
                    <p:nvPicPr>
                      <p:cNvPr id="22563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5880463"/>
                        <a:ext cx="23368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Rectangle 36"/>
          <p:cNvSpPr>
            <a:spLocks noChangeArrowheads="1"/>
          </p:cNvSpPr>
          <p:nvPr/>
        </p:nvSpPr>
        <p:spPr bwMode="auto">
          <a:xfrm>
            <a:off x="4953000" y="5880463"/>
            <a:ext cx="2362200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9" name="Text Box 37"/>
          <p:cNvSpPr txBox="1">
            <a:spLocks noChangeArrowheads="1"/>
          </p:cNvSpPr>
          <p:nvPr/>
        </p:nvSpPr>
        <p:spPr bwMode="auto">
          <a:xfrm>
            <a:off x="7924800" y="4966063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Sin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graphicFrame>
        <p:nvGraphicFramePr>
          <p:cNvPr id="70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026070"/>
              </p:ext>
            </p:extLst>
          </p:nvPr>
        </p:nvGraphicFramePr>
        <p:xfrm>
          <a:off x="4941888" y="2756263"/>
          <a:ext cx="1287462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2" name="Equation" r:id="rId15" imgW="761669" imgH="177723" progId="Equation.DSMT4">
                  <p:embed/>
                </p:oleObj>
              </mc:Choice>
              <mc:Fallback>
                <p:oleObj name="Equation" r:id="rId15" imgW="761669" imgH="177723" progId="Equation.DSMT4">
                  <p:embed/>
                  <p:pic>
                    <p:nvPicPr>
                      <p:cNvPr id="22566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2756263"/>
                        <a:ext cx="1287462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866829"/>
              </p:ext>
            </p:extLst>
          </p:nvPr>
        </p:nvGraphicFramePr>
        <p:xfrm>
          <a:off x="4941888" y="3213463"/>
          <a:ext cx="11366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3" name="Equation" r:id="rId17" imgW="672808" imgH="203112" progId="Equation.DSMT4">
                  <p:embed/>
                </p:oleObj>
              </mc:Choice>
              <mc:Fallback>
                <p:oleObj name="Equation" r:id="rId17" imgW="672808" imgH="203112" progId="Equation.DSMT4">
                  <p:embed/>
                  <p:pic>
                    <p:nvPicPr>
                      <p:cNvPr id="22567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3213463"/>
                        <a:ext cx="11366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Arc 40"/>
          <p:cNvSpPr>
            <a:spLocks/>
          </p:cNvSpPr>
          <p:nvPr/>
        </p:nvSpPr>
        <p:spPr bwMode="auto">
          <a:xfrm>
            <a:off x="6313488" y="3365863"/>
            <a:ext cx="228600" cy="685800"/>
          </a:xfrm>
          <a:custGeom>
            <a:avLst/>
            <a:gdLst>
              <a:gd name="T0" fmla="*/ 19400 w 21776"/>
              <a:gd name="T1" fmla="*/ 0 h 43200"/>
              <a:gd name="T2" fmla="*/ 0 w 21776"/>
              <a:gd name="T3" fmla="*/ 10886821 h 43200"/>
              <a:gd name="T4" fmla="*/ 19400 w 21776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76" h="43200" fill="none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</a:path>
              <a:path w="21776" h="43200" stroke="0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  <a:lnTo>
                  <a:pt x="176" y="21600"/>
                </a:lnTo>
                <a:lnTo>
                  <a:pt x="17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" name="Text Box 41"/>
          <p:cNvSpPr txBox="1">
            <a:spLocks noChangeArrowheads="1"/>
          </p:cNvSpPr>
          <p:nvPr/>
        </p:nvSpPr>
        <p:spPr bwMode="auto">
          <a:xfrm>
            <a:off x="6389688" y="3365863"/>
            <a:ext cx="2209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Not within the range. You can </a:t>
            </a:r>
            <a:r>
              <a:rPr lang="en-GB" altLang="en-US" sz="1400" u="sng">
                <a:solidFill>
                  <a:srgbClr val="FF0000"/>
                </a:solidFill>
                <a:latin typeface="Comic Sans MS" pitchFamily="66" charset="0"/>
              </a:rPr>
              <a:t>add 360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° to obtain an equivalent value</a:t>
            </a:r>
            <a:endParaRPr lang="en-GB" altLang="en-US" sz="1400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74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917275"/>
              </p:ext>
            </p:extLst>
          </p:nvPr>
        </p:nvGraphicFramePr>
        <p:xfrm>
          <a:off x="4953000" y="3823063"/>
          <a:ext cx="11144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4" name="Equation" r:id="rId19" imgW="660113" imgH="203112" progId="Equation.DSMT4">
                  <p:embed/>
                </p:oleObj>
              </mc:Choice>
              <mc:Fallback>
                <p:oleObj name="Equation" r:id="rId19" imgW="660113" imgH="203112" progId="Equation.DSMT4">
                  <p:embed/>
                  <p:pic>
                    <p:nvPicPr>
                      <p:cNvPr id="2257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823063"/>
                        <a:ext cx="11144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Line 43"/>
          <p:cNvSpPr>
            <a:spLocks noChangeShapeType="1"/>
          </p:cNvSpPr>
          <p:nvPr/>
        </p:nvSpPr>
        <p:spPr bwMode="auto">
          <a:xfrm>
            <a:off x="6565900" y="4737463"/>
            <a:ext cx="0" cy="533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" name="Text Box 44"/>
          <p:cNvSpPr txBox="1">
            <a:spLocks noChangeArrowheads="1"/>
          </p:cNvSpPr>
          <p:nvPr/>
        </p:nvSpPr>
        <p:spPr bwMode="auto">
          <a:xfrm>
            <a:off x="6261100" y="4508863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203.6</a:t>
            </a:r>
          </a:p>
        </p:txBody>
      </p:sp>
    </p:spTree>
    <p:extLst>
      <p:ext uri="{BB962C8B-B14F-4D97-AF65-F5344CB8AC3E}">
        <p14:creationId xmlns:p14="http://schemas.microsoft.com/office/powerpoint/2010/main" val="273539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/>
      <p:bldP spid="48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 animBg="1"/>
      <p:bldP spid="64" grpId="0" animBg="1"/>
      <p:bldP spid="65" grpId="0"/>
      <p:bldP spid="66" grpId="0"/>
      <p:bldP spid="68" grpId="0" animBg="1"/>
      <p:bldP spid="69" grpId="0"/>
      <p:bldP spid="72" grpId="0" animBg="1"/>
      <p:bldP spid="73" grpId="0"/>
      <p:bldP spid="75" grpId="0" animBg="1"/>
      <p:bldP spid="7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trigonometrical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(where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)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(where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)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This will involve finding an answer using your calculator, and then checking whether there are other possible solutions in the given range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b="1" u="sng" dirty="0">
                    <a:latin typeface="Comic Sans MS" panose="030F0702030302020204" pitchFamily="66" charset="0"/>
                  </a:rPr>
                  <a:t>It is very important that you check the range you are given for </a:t>
                </a:r>
                <a:r>
                  <a:rPr lang="el-GR" sz="1600" b="1" u="sng" dirty="0">
                    <a:latin typeface="Comic Sans MS" panose="030F0702030302020204" pitchFamily="66" charset="0"/>
                  </a:rPr>
                  <a:t>θ</a:t>
                </a:r>
                <a:r>
                  <a:rPr lang="en-US" sz="1600" b="1" u="sng" dirty="0">
                    <a:latin typeface="Comic Sans MS" panose="030F0702030302020204" pitchFamily="66" charset="0"/>
                  </a:rPr>
                  <a:t>!!!!</a:t>
                </a:r>
                <a:endParaRPr lang="en-GB" sz="1600" b="1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l="-168"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0" y="0"/>
                <a:ext cx="211256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(180−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12566" cy="276999"/>
              </a:xfrm>
              <a:prstGeom prst="rect">
                <a:avLst/>
              </a:prstGeom>
              <a:blipFill>
                <a:blip r:embed="rId4"/>
                <a:stretch>
                  <a:fillRect l="-1709" r="-2849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124891" y="0"/>
                <a:ext cx="215822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(360−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891" y="0"/>
                <a:ext cx="2158220" cy="276999"/>
              </a:xfrm>
              <a:prstGeom prst="rect">
                <a:avLst/>
              </a:prstGeom>
              <a:blipFill>
                <a:blip r:embed="rId5"/>
                <a:stretch>
                  <a:fillRect l="-559" r="-2793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284617" y="0"/>
                <a:ext cx="21895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±180)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617" y="0"/>
                <a:ext cx="2189510" cy="276999"/>
              </a:xfrm>
              <a:prstGeom prst="rect">
                <a:avLst/>
              </a:prstGeom>
              <a:blipFill>
                <a:blip r:embed="rId6"/>
                <a:stretch>
                  <a:fillRect l="-1377" r="-3030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509977"/>
              </p:ext>
            </p:extLst>
          </p:nvPr>
        </p:nvGraphicFramePr>
        <p:xfrm>
          <a:off x="4605701" y="1473926"/>
          <a:ext cx="3279775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5" name="Equation" r:id="rId7" imgW="2044700" imgH="203200" progId="Equation.DSMT4">
                  <p:embed/>
                </p:oleObj>
              </mc:Choice>
              <mc:Fallback>
                <p:oleObj name="Equation" r:id="rId7" imgW="2044700" imgH="203200" progId="Equation.DSMT4">
                  <p:embed/>
                  <p:pic>
                    <p:nvPicPr>
                      <p:cNvPr id="194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701" y="1473926"/>
                        <a:ext cx="3279775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532569"/>
              </p:ext>
            </p:extLst>
          </p:nvPr>
        </p:nvGraphicFramePr>
        <p:xfrm>
          <a:off x="4966063" y="1702526"/>
          <a:ext cx="264795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6" name="Equation" r:id="rId9" imgW="1651000" imgH="203200" progId="Equation.DSMT4">
                  <p:embed/>
                </p:oleObj>
              </mc:Choice>
              <mc:Fallback>
                <p:oleObj name="Equation" r:id="rId9" imgW="1651000" imgH="203200" progId="Equation.DSMT4">
                  <p:embed/>
                  <p:pic>
                    <p:nvPicPr>
                      <p:cNvPr id="194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6063" y="1702526"/>
                        <a:ext cx="264795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285020"/>
              </p:ext>
            </p:extLst>
          </p:nvPr>
        </p:nvGraphicFramePr>
        <p:xfrm>
          <a:off x="4585063" y="2424204"/>
          <a:ext cx="1501775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7" name="Equation" r:id="rId11" imgW="888614" imgH="177723" progId="Equation.DSMT4">
                  <p:embed/>
                </p:oleObj>
              </mc:Choice>
              <mc:Fallback>
                <p:oleObj name="Equation" r:id="rId11" imgW="888614" imgH="177723" progId="Equation.DSMT4">
                  <p:embed/>
                  <p:pic>
                    <p:nvPicPr>
                      <p:cNvPr id="2356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5063" y="2424204"/>
                        <a:ext cx="1501775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Arc 9"/>
          <p:cNvSpPr>
            <a:spLocks/>
          </p:cNvSpPr>
          <p:nvPr/>
        </p:nvSpPr>
        <p:spPr bwMode="auto">
          <a:xfrm>
            <a:off x="6185263" y="2576604"/>
            <a:ext cx="228600" cy="533400"/>
          </a:xfrm>
          <a:custGeom>
            <a:avLst/>
            <a:gdLst>
              <a:gd name="T0" fmla="*/ 19400 w 21776"/>
              <a:gd name="T1" fmla="*/ 0 h 43200"/>
              <a:gd name="T2" fmla="*/ 0 w 21776"/>
              <a:gd name="T3" fmla="*/ 6585860 h 43200"/>
              <a:gd name="T4" fmla="*/ 19400 w 21776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76" h="43200" fill="none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</a:path>
              <a:path w="21776" h="43200" stroke="0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  <a:lnTo>
                  <a:pt x="176" y="21600"/>
                </a:lnTo>
                <a:lnTo>
                  <a:pt x="17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" name="Arc 10"/>
          <p:cNvSpPr>
            <a:spLocks/>
          </p:cNvSpPr>
          <p:nvPr/>
        </p:nvSpPr>
        <p:spPr bwMode="auto">
          <a:xfrm>
            <a:off x="6185263" y="3110004"/>
            <a:ext cx="228600" cy="685800"/>
          </a:xfrm>
          <a:custGeom>
            <a:avLst/>
            <a:gdLst>
              <a:gd name="T0" fmla="*/ 19400 w 21776"/>
              <a:gd name="T1" fmla="*/ 0 h 43200"/>
              <a:gd name="T2" fmla="*/ 0 w 21776"/>
              <a:gd name="T3" fmla="*/ 10886821 h 43200"/>
              <a:gd name="T4" fmla="*/ 19400 w 21776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76" h="43200" fill="none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</a:path>
              <a:path w="21776" h="43200" stroke="0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  <a:lnTo>
                  <a:pt x="176" y="21600"/>
                </a:lnTo>
                <a:lnTo>
                  <a:pt x="17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" name="Text Box 11"/>
          <p:cNvSpPr txBox="1">
            <a:spLocks noChangeArrowheads="1"/>
          </p:cNvSpPr>
          <p:nvPr/>
        </p:nvSpPr>
        <p:spPr bwMode="auto">
          <a:xfrm>
            <a:off x="6337663" y="2576604"/>
            <a:ext cx="1211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Divide by Cos</a:t>
            </a:r>
            <a:r>
              <a:rPr lang="el-GR" altLang="en-US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l-GR" altLang="en-US" sz="1400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4" name="Text Box 12"/>
          <p:cNvSpPr txBox="1">
            <a:spLocks noChangeArrowheads="1"/>
          </p:cNvSpPr>
          <p:nvPr/>
        </p:nvSpPr>
        <p:spPr bwMode="auto">
          <a:xfrm>
            <a:off x="6337663" y="3186204"/>
            <a:ext cx="1143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Use Trig Identities</a:t>
            </a:r>
          </a:p>
        </p:txBody>
      </p:sp>
      <p:sp>
        <p:nvSpPr>
          <p:cNvPr id="85" name="Line 13"/>
          <p:cNvSpPr>
            <a:spLocks noChangeShapeType="1"/>
          </p:cNvSpPr>
          <p:nvPr/>
        </p:nvSpPr>
        <p:spPr bwMode="auto">
          <a:xfrm>
            <a:off x="4889863" y="4841966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" name="Line 14"/>
          <p:cNvSpPr>
            <a:spLocks noChangeShapeType="1"/>
          </p:cNvSpPr>
          <p:nvPr/>
        </p:nvSpPr>
        <p:spPr bwMode="auto">
          <a:xfrm>
            <a:off x="4889863" y="5146766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7" name="Line 15"/>
          <p:cNvSpPr>
            <a:spLocks noChangeShapeType="1"/>
          </p:cNvSpPr>
          <p:nvPr/>
        </p:nvSpPr>
        <p:spPr bwMode="auto">
          <a:xfrm>
            <a:off x="5575663" y="5070566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8" name="Line 16"/>
          <p:cNvSpPr>
            <a:spLocks noChangeShapeType="1"/>
          </p:cNvSpPr>
          <p:nvPr/>
        </p:nvSpPr>
        <p:spPr bwMode="auto">
          <a:xfrm>
            <a:off x="6261463" y="5070566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9" name="Line 17"/>
          <p:cNvSpPr>
            <a:spLocks noChangeShapeType="1"/>
          </p:cNvSpPr>
          <p:nvPr/>
        </p:nvSpPr>
        <p:spPr bwMode="auto">
          <a:xfrm>
            <a:off x="6947263" y="5070566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" name="Line 18"/>
          <p:cNvSpPr>
            <a:spLocks noChangeShapeType="1"/>
          </p:cNvSpPr>
          <p:nvPr/>
        </p:nvSpPr>
        <p:spPr bwMode="auto">
          <a:xfrm>
            <a:off x="7633063" y="5070566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" name="Arc 20"/>
          <p:cNvSpPr>
            <a:spLocks/>
          </p:cNvSpPr>
          <p:nvPr/>
        </p:nvSpPr>
        <p:spPr bwMode="auto">
          <a:xfrm flipH="1">
            <a:off x="5575663" y="5146766"/>
            <a:ext cx="696913" cy="914400"/>
          </a:xfrm>
          <a:custGeom>
            <a:avLst/>
            <a:gdLst>
              <a:gd name="T0" fmla="*/ 0 w 16470"/>
              <a:gd name="T1" fmla="*/ 19727 h 21600"/>
              <a:gd name="T2" fmla="*/ 29489237 w 16470"/>
              <a:gd name="T3" fmla="*/ 12292076 h 21600"/>
              <a:gd name="T4" fmla="*/ 1221100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" name="Arc 22"/>
          <p:cNvSpPr>
            <a:spLocks/>
          </p:cNvSpPr>
          <p:nvPr/>
        </p:nvSpPr>
        <p:spPr bwMode="auto">
          <a:xfrm flipV="1">
            <a:off x="6261463" y="4232366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" name="Text Box 23"/>
          <p:cNvSpPr txBox="1">
            <a:spLocks noChangeArrowheads="1"/>
          </p:cNvSpPr>
          <p:nvPr/>
        </p:nvSpPr>
        <p:spPr bwMode="auto">
          <a:xfrm>
            <a:off x="5423263" y="5146766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</a:p>
        </p:txBody>
      </p:sp>
      <p:sp>
        <p:nvSpPr>
          <p:cNvPr id="94" name="Text Box 24"/>
          <p:cNvSpPr txBox="1">
            <a:spLocks noChangeArrowheads="1"/>
          </p:cNvSpPr>
          <p:nvPr/>
        </p:nvSpPr>
        <p:spPr bwMode="auto">
          <a:xfrm>
            <a:off x="6032863" y="5146766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</a:p>
        </p:txBody>
      </p:sp>
      <p:sp>
        <p:nvSpPr>
          <p:cNvPr id="95" name="Text Box 25"/>
          <p:cNvSpPr txBox="1">
            <a:spLocks noChangeArrowheads="1"/>
          </p:cNvSpPr>
          <p:nvPr/>
        </p:nvSpPr>
        <p:spPr bwMode="auto">
          <a:xfrm>
            <a:off x="6718663" y="5146766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</a:t>
            </a:r>
          </a:p>
        </p:txBody>
      </p:sp>
      <p:sp>
        <p:nvSpPr>
          <p:cNvPr id="96" name="Text Box 26"/>
          <p:cNvSpPr txBox="1">
            <a:spLocks noChangeArrowheads="1"/>
          </p:cNvSpPr>
          <p:nvPr/>
        </p:nvSpPr>
        <p:spPr bwMode="auto">
          <a:xfrm>
            <a:off x="7404463" y="5146766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360</a:t>
            </a:r>
          </a:p>
        </p:txBody>
      </p:sp>
      <p:sp>
        <p:nvSpPr>
          <p:cNvPr id="97" name="Line 27"/>
          <p:cNvSpPr>
            <a:spLocks noChangeShapeType="1"/>
          </p:cNvSpPr>
          <p:nvPr/>
        </p:nvSpPr>
        <p:spPr bwMode="auto">
          <a:xfrm flipV="1">
            <a:off x="4889863" y="4994366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" name="Line 28"/>
          <p:cNvSpPr>
            <a:spLocks noChangeShapeType="1"/>
          </p:cNvSpPr>
          <p:nvPr/>
        </p:nvSpPr>
        <p:spPr bwMode="auto">
          <a:xfrm>
            <a:off x="6801213" y="4994366"/>
            <a:ext cx="0" cy="533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9" name="Text Box 29"/>
          <p:cNvSpPr txBox="1">
            <a:spLocks noChangeArrowheads="1"/>
          </p:cNvSpPr>
          <p:nvPr/>
        </p:nvSpPr>
        <p:spPr bwMode="auto">
          <a:xfrm>
            <a:off x="6496413" y="5451566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243.4</a:t>
            </a:r>
          </a:p>
        </p:txBody>
      </p:sp>
      <p:sp>
        <p:nvSpPr>
          <p:cNvPr id="100" name="Text Box 30"/>
          <p:cNvSpPr txBox="1">
            <a:spLocks noChangeArrowheads="1"/>
          </p:cNvSpPr>
          <p:nvPr/>
        </p:nvSpPr>
        <p:spPr bwMode="auto">
          <a:xfrm>
            <a:off x="4585063" y="4841966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graphicFrame>
        <p:nvGraphicFramePr>
          <p:cNvPr id="101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828005"/>
              </p:ext>
            </p:extLst>
          </p:nvPr>
        </p:nvGraphicFramePr>
        <p:xfrm>
          <a:off x="4889863" y="5984966"/>
          <a:ext cx="21971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8" name="Equation" r:id="rId13" imgW="1193800" imgH="203200" progId="Equation.DSMT4">
                  <p:embed/>
                </p:oleObj>
              </mc:Choice>
              <mc:Fallback>
                <p:oleObj name="Equation" r:id="rId13" imgW="1193800" imgH="203200" progId="Equation.DSMT4">
                  <p:embed/>
                  <p:pic>
                    <p:nvPicPr>
                      <p:cNvPr id="2358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863" y="5984966"/>
                        <a:ext cx="21971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Rectangle 32"/>
          <p:cNvSpPr>
            <a:spLocks noChangeArrowheads="1"/>
          </p:cNvSpPr>
          <p:nvPr/>
        </p:nvSpPr>
        <p:spPr bwMode="auto">
          <a:xfrm>
            <a:off x="4813663" y="5984966"/>
            <a:ext cx="2362200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>
            <a:off x="7785463" y="4994366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Tan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104" name="Arc 36"/>
          <p:cNvSpPr>
            <a:spLocks/>
          </p:cNvSpPr>
          <p:nvPr/>
        </p:nvSpPr>
        <p:spPr bwMode="auto">
          <a:xfrm>
            <a:off x="6185263" y="3795804"/>
            <a:ext cx="228600" cy="457200"/>
          </a:xfrm>
          <a:custGeom>
            <a:avLst/>
            <a:gdLst>
              <a:gd name="T0" fmla="*/ 19400 w 21776"/>
              <a:gd name="T1" fmla="*/ 0 h 43200"/>
              <a:gd name="T2" fmla="*/ 0 w 21776"/>
              <a:gd name="T3" fmla="*/ 4838584 h 43200"/>
              <a:gd name="T4" fmla="*/ 19400 w 21776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76" h="43200" fill="none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</a:path>
              <a:path w="21776" h="43200" stroke="0" extrusionOk="0">
                <a:moveTo>
                  <a:pt x="175" y="0"/>
                </a:moveTo>
                <a:cubicBezTo>
                  <a:pt x="12105" y="0"/>
                  <a:pt x="21776" y="9670"/>
                  <a:pt x="21776" y="21600"/>
                </a:cubicBezTo>
                <a:cubicBezTo>
                  <a:pt x="21776" y="33529"/>
                  <a:pt x="12105" y="43200"/>
                  <a:pt x="176" y="43200"/>
                </a:cubicBezTo>
                <a:cubicBezTo>
                  <a:pt x="117" y="43200"/>
                  <a:pt x="58" y="43199"/>
                  <a:pt x="-1" y="43199"/>
                </a:cubicBezTo>
                <a:lnTo>
                  <a:pt x="176" y="21600"/>
                </a:lnTo>
                <a:lnTo>
                  <a:pt x="17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" name="Text Box 37"/>
          <p:cNvSpPr txBox="1">
            <a:spLocks noChangeArrowheads="1"/>
          </p:cNvSpPr>
          <p:nvPr/>
        </p:nvSpPr>
        <p:spPr bwMode="auto">
          <a:xfrm>
            <a:off x="6413863" y="3872004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Use Tan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106" name="Line 39"/>
          <p:cNvSpPr>
            <a:spLocks noChangeShapeType="1"/>
          </p:cNvSpPr>
          <p:nvPr/>
        </p:nvSpPr>
        <p:spPr bwMode="auto">
          <a:xfrm>
            <a:off x="5429613" y="4994366"/>
            <a:ext cx="0" cy="533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" name="Text Box 40"/>
          <p:cNvSpPr txBox="1">
            <a:spLocks noChangeArrowheads="1"/>
          </p:cNvSpPr>
          <p:nvPr/>
        </p:nvSpPr>
        <p:spPr bwMode="auto">
          <a:xfrm>
            <a:off x="5124813" y="5451566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63.4</a:t>
            </a:r>
          </a:p>
        </p:txBody>
      </p:sp>
      <p:graphicFrame>
        <p:nvGraphicFramePr>
          <p:cNvPr id="108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447781"/>
              </p:ext>
            </p:extLst>
          </p:nvPr>
        </p:nvGraphicFramePr>
        <p:xfrm>
          <a:off x="4585063" y="2805204"/>
          <a:ext cx="1050925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9" name="Equation" r:id="rId15" imgW="622030" imgH="393529" progId="Equation.DSMT4">
                  <p:embed/>
                </p:oleObj>
              </mc:Choice>
              <mc:Fallback>
                <p:oleObj name="Equation" r:id="rId15" imgW="622030" imgH="393529" progId="Equation.DSMT4">
                  <p:embed/>
                  <p:pic>
                    <p:nvPicPr>
                      <p:cNvPr id="23593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5063" y="2805204"/>
                        <a:ext cx="1050925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252586"/>
              </p:ext>
            </p:extLst>
          </p:nvPr>
        </p:nvGraphicFramePr>
        <p:xfrm>
          <a:off x="4585063" y="3643404"/>
          <a:ext cx="987425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0" name="Equation" r:id="rId17" imgW="583693" imgH="177646" progId="Equation.DSMT4">
                  <p:embed/>
                </p:oleObj>
              </mc:Choice>
              <mc:Fallback>
                <p:oleObj name="Equation" r:id="rId17" imgW="583693" imgH="177646" progId="Equation.DSMT4">
                  <p:embed/>
                  <p:pic>
                    <p:nvPicPr>
                      <p:cNvPr id="23594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5063" y="3643404"/>
                        <a:ext cx="987425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498662"/>
              </p:ext>
            </p:extLst>
          </p:nvPr>
        </p:nvGraphicFramePr>
        <p:xfrm>
          <a:off x="4585063" y="4003766"/>
          <a:ext cx="9874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1" name="Equation" r:id="rId19" imgW="583947" imgH="203112" progId="Equation.DSMT4">
                  <p:embed/>
                </p:oleObj>
              </mc:Choice>
              <mc:Fallback>
                <p:oleObj name="Equation" r:id="rId19" imgW="583947" imgH="203112" progId="Equation.DSMT4">
                  <p:embed/>
                  <p:pic>
                    <p:nvPicPr>
                      <p:cNvPr id="23595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5063" y="4003766"/>
                        <a:ext cx="9874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Arc 44"/>
          <p:cNvSpPr>
            <a:spLocks/>
          </p:cNvSpPr>
          <p:nvPr/>
        </p:nvSpPr>
        <p:spPr bwMode="auto">
          <a:xfrm flipH="1">
            <a:off x="6947263" y="5146766"/>
            <a:ext cx="696913" cy="914400"/>
          </a:xfrm>
          <a:custGeom>
            <a:avLst/>
            <a:gdLst>
              <a:gd name="T0" fmla="*/ 0 w 16470"/>
              <a:gd name="T1" fmla="*/ 19727 h 21600"/>
              <a:gd name="T2" fmla="*/ 29489237 w 16470"/>
              <a:gd name="T3" fmla="*/ 12292076 h 21600"/>
              <a:gd name="T4" fmla="*/ 1221100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Arc 45"/>
          <p:cNvSpPr>
            <a:spLocks/>
          </p:cNvSpPr>
          <p:nvPr/>
        </p:nvSpPr>
        <p:spPr bwMode="auto">
          <a:xfrm flipV="1">
            <a:off x="4889863" y="4232366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03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83" grpId="0"/>
      <p:bldP spid="84" grpId="0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  <p:bldP spid="94" grpId="0"/>
      <p:bldP spid="95" grpId="0"/>
      <p:bldP spid="96" grpId="0"/>
      <p:bldP spid="97" grpId="0" animBg="1"/>
      <p:bldP spid="98" grpId="0" animBg="1"/>
      <p:bldP spid="99" grpId="0"/>
      <p:bldP spid="100" grpId="0"/>
      <p:bldP spid="102" grpId="0" animBg="1"/>
      <p:bldP spid="103" grpId="0"/>
      <p:bldP spid="104" grpId="0" animBg="1"/>
      <p:bldP spid="105" grpId="0"/>
      <p:bldP spid="106" grpId="0" animBg="1"/>
      <p:bldP spid="107" grpId="0"/>
      <p:bldP spid="111" grpId="0" animBg="1"/>
      <p:bldP spid="1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EF88D2-8A79-4C94-BEEB-C9EE97687043}"/>
              </a:ext>
            </a:extLst>
          </p:cNvPr>
          <p:cNvSpPr/>
          <p:nvPr/>
        </p:nvSpPr>
        <p:spPr>
          <a:xfrm>
            <a:off x="1370834" y="2416926"/>
            <a:ext cx="6491201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10A</a:t>
            </a:r>
            <a:endParaRPr lang="ja-JP" altLang="en-US" sz="6000" b="1" dirty="0">
              <a:ln w="38100">
                <a:solidFill>
                  <a:schemeClr val="accent6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Lucida Handwriting" panose="030101010101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EF88D2-8A79-4C94-BEEB-C9EE97687043}"/>
              </a:ext>
            </a:extLst>
          </p:cNvPr>
          <p:cNvSpPr/>
          <p:nvPr/>
        </p:nvSpPr>
        <p:spPr>
          <a:xfrm>
            <a:off x="1370834" y="2416926"/>
            <a:ext cx="6491201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10E</a:t>
            </a:r>
            <a:endParaRPr lang="ja-JP" altLang="en-US" sz="6000" b="1" dirty="0">
              <a:ln w="38100">
                <a:solidFill>
                  <a:schemeClr val="accent6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Lucida Handwriting" panose="030101010101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7697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1" i="0" smtClean="0">
                        <a:latin typeface="Cambria Math" panose="02040503050406030204" pitchFamily="18" charset="0"/>
                      </a:rPr>
                      <m:t>𝐜𝐨𝐬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 r="-2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35000" y="2364377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 Question</a:t>
            </a:r>
            <a:endParaRPr lang="el-GR" altLang="en-US" sz="1400">
              <a:latin typeface="Comic Sans MS" pitchFamily="66" charset="0"/>
            </a:endParaRPr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538290"/>
              </p:ext>
            </p:extLst>
          </p:nvPr>
        </p:nvGraphicFramePr>
        <p:xfrm>
          <a:off x="304800" y="2745377"/>
          <a:ext cx="273526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8" name="Equation" r:id="rId4" imgW="1916868" imgH="203112" progId="Equation.DSMT4">
                  <p:embed/>
                </p:oleObj>
              </mc:Choice>
              <mc:Fallback>
                <p:oleObj name="Equation" r:id="rId4" imgW="1916868" imgH="203112" progId="Equation.DSMT4">
                  <p:embed/>
                  <p:pic>
                    <p:nvPicPr>
                      <p:cNvPr id="286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745377"/>
                        <a:ext cx="273526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464546"/>
              </p:ext>
            </p:extLst>
          </p:nvPr>
        </p:nvGraphicFramePr>
        <p:xfrm>
          <a:off x="457200" y="2973977"/>
          <a:ext cx="2301875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9" name="Equation" r:id="rId6" imgW="1612200" imgH="177723" progId="Equation.DSMT4">
                  <p:embed/>
                </p:oleObj>
              </mc:Choice>
              <mc:Fallback>
                <p:oleObj name="Equation" r:id="rId6" imgW="1612200" imgH="177723" progId="Equation.DSMT4">
                  <p:embed/>
                  <p:pic>
                    <p:nvPicPr>
                      <p:cNvPr id="286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73977"/>
                        <a:ext cx="2301875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055838"/>
              </p:ext>
            </p:extLst>
          </p:nvPr>
        </p:nvGraphicFramePr>
        <p:xfrm>
          <a:off x="5423264" y="1386840"/>
          <a:ext cx="12954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0" name="Equation" r:id="rId8" imgW="736280" imgH="177723" progId="Equation.DSMT4">
                  <p:embed/>
                </p:oleObj>
              </mc:Choice>
              <mc:Fallback>
                <p:oleObj name="Equation" r:id="rId8" imgW="736280" imgH="177723" progId="Equation.DSMT4">
                  <p:embed/>
                  <p:pic>
                    <p:nvPicPr>
                      <p:cNvPr id="286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3264" y="1386840"/>
                        <a:ext cx="12954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969728"/>
              </p:ext>
            </p:extLst>
          </p:nvPr>
        </p:nvGraphicFramePr>
        <p:xfrm>
          <a:off x="5347064" y="1844040"/>
          <a:ext cx="142875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1" name="Equation" r:id="rId10" imgW="812447" imgH="177723" progId="Equation.DSMT4">
                  <p:embed/>
                </p:oleObj>
              </mc:Choice>
              <mc:Fallback>
                <p:oleObj name="Equation" r:id="rId10" imgW="812447" imgH="177723" progId="Equation.DSMT4">
                  <p:embed/>
                  <p:pic>
                    <p:nvPicPr>
                      <p:cNvPr id="286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7064" y="1844040"/>
                        <a:ext cx="142875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323900"/>
              </p:ext>
            </p:extLst>
          </p:nvPr>
        </p:nvGraphicFramePr>
        <p:xfrm>
          <a:off x="5360127" y="2527664"/>
          <a:ext cx="1271588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2" name="Equation" r:id="rId12" imgW="748975" imgH="177723" progId="Equation.DSMT4">
                  <p:embed/>
                </p:oleObj>
              </mc:Choice>
              <mc:Fallback>
                <p:oleObj name="Equation" r:id="rId12" imgW="748975" imgH="177723" progId="Equation.DSMT4">
                  <p:embed/>
                  <p:pic>
                    <p:nvPicPr>
                      <p:cNvPr id="2868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0127" y="2527664"/>
                        <a:ext cx="1271588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50162"/>
              </p:ext>
            </p:extLst>
          </p:nvPr>
        </p:nvGraphicFramePr>
        <p:xfrm>
          <a:off x="5512527" y="2908664"/>
          <a:ext cx="1036638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3" name="Equation" r:id="rId14" imgW="609336" imgH="203112" progId="Equation.DSMT4">
                  <p:embed/>
                </p:oleObj>
              </mc:Choice>
              <mc:Fallback>
                <p:oleObj name="Equation" r:id="rId14" imgW="609336" imgH="203112" progId="Equation.DSMT4">
                  <p:embed/>
                  <p:pic>
                    <p:nvPicPr>
                      <p:cNvPr id="2868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2527" y="2908664"/>
                        <a:ext cx="1036638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724400" y="3735977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4724400" y="4040777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5410200" y="3964577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6096000" y="3964577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781800" y="3964577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7467600" y="3964577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Arc 19"/>
          <p:cNvSpPr>
            <a:spLocks/>
          </p:cNvSpPr>
          <p:nvPr/>
        </p:nvSpPr>
        <p:spPr bwMode="auto">
          <a:xfrm flipV="1">
            <a:off x="6096000" y="3431177"/>
            <a:ext cx="698500" cy="914400"/>
          </a:xfrm>
          <a:custGeom>
            <a:avLst/>
            <a:gdLst>
              <a:gd name="T0" fmla="*/ 0 w 16484"/>
              <a:gd name="T1" fmla="*/ 0 h 21600"/>
              <a:gd name="T2" fmla="*/ 29598535 w 16484"/>
              <a:gd name="T3" fmla="*/ 13693521 h 21600"/>
              <a:gd name="T4" fmla="*/ 0 w 1648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84" h="21600" fill="none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</a:path>
              <a:path w="16484" h="21600" stroke="0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5257800" y="4116977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V="1">
            <a:off x="4724400" y="4345577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5867400" y="4345577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180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7620000" y="3888377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Cos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4267200" y="4193177"/>
            <a:ext cx="527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24" name="Arc 27"/>
          <p:cNvSpPr>
            <a:spLocks/>
          </p:cNvSpPr>
          <p:nvPr/>
        </p:nvSpPr>
        <p:spPr bwMode="auto">
          <a:xfrm flipH="1">
            <a:off x="6781800" y="3735977"/>
            <a:ext cx="708025" cy="914400"/>
          </a:xfrm>
          <a:custGeom>
            <a:avLst/>
            <a:gdLst>
              <a:gd name="T0" fmla="*/ 0 w 16744"/>
              <a:gd name="T1" fmla="*/ 19727 h 21600"/>
              <a:gd name="T2" fmla="*/ 29939047 w 16744"/>
              <a:gd name="T3" fmla="*/ 12827931 h 21600"/>
              <a:gd name="T4" fmla="*/ 1219466 w 1674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44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</a:path>
              <a:path w="16744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Arc 28"/>
          <p:cNvSpPr>
            <a:spLocks/>
          </p:cNvSpPr>
          <p:nvPr/>
        </p:nvSpPr>
        <p:spPr bwMode="auto">
          <a:xfrm flipH="1" flipV="1">
            <a:off x="5410200" y="3431177"/>
            <a:ext cx="687388" cy="914400"/>
          </a:xfrm>
          <a:custGeom>
            <a:avLst/>
            <a:gdLst>
              <a:gd name="T0" fmla="*/ 0 w 16235"/>
              <a:gd name="T1" fmla="*/ 8975 h 21600"/>
              <a:gd name="T2" fmla="*/ 29103927 w 16235"/>
              <a:gd name="T3" fmla="*/ 12292076 h 21600"/>
              <a:gd name="T4" fmla="*/ 801325 w 16235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5" h="21600" fill="none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</a:path>
              <a:path w="16235" h="21600" stroke="0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  <a:lnTo>
                  <a:pt x="447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Arc 29"/>
          <p:cNvSpPr>
            <a:spLocks/>
          </p:cNvSpPr>
          <p:nvPr/>
        </p:nvSpPr>
        <p:spPr bwMode="auto">
          <a:xfrm>
            <a:off x="4724400" y="3735977"/>
            <a:ext cx="709613" cy="914400"/>
          </a:xfrm>
          <a:custGeom>
            <a:avLst/>
            <a:gdLst>
              <a:gd name="T0" fmla="*/ 0 w 16788"/>
              <a:gd name="T1" fmla="*/ 19727 h 21600"/>
              <a:gd name="T2" fmla="*/ 29994675 w 16788"/>
              <a:gd name="T3" fmla="*/ 12915731 h 21600"/>
              <a:gd name="T4" fmla="*/ 1218490 w 16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88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31" y="0"/>
                  <a:pt x="12690" y="2621"/>
                  <a:pt x="16787" y="7207"/>
                </a:cubicBezTo>
              </a:path>
              <a:path w="16788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31" y="0"/>
                  <a:pt x="12690" y="2621"/>
                  <a:pt x="16787" y="7207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6553200" y="4116977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7239000" y="4116977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360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5867400" y="4116977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  <a:endParaRPr lang="el-GR" altLang="en-US" sz="1200">
              <a:latin typeface="Comic Sans MS" pitchFamily="66" charset="0"/>
            </a:endParaRPr>
          </a:p>
        </p:txBody>
      </p:sp>
      <p:graphicFrame>
        <p:nvGraphicFramePr>
          <p:cNvPr id="30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147039"/>
              </p:ext>
            </p:extLst>
          </p:nvPr>
        </p:nvGraphicFramePr>
        <p:xfrm>
          <a:off x="4038600" y="4955177"/>
          <a:ext cx="1036638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4" name="Equation" r:id="rId16" imgW="609336" imgH="203112" progId="Equation.DSMT4">
                  <p:embed/>
                </p:oleObj>
              </mc:Choice>
              <mc:Fallback>
                <p:oleObj name="Equation" r:id="rId16" imgW="609336" imgH="203112" progId="Equation.DSMT4">
                  <p:embed/>
                  <p:pic>
                    <p:nvPicPr>
                      <p:cNvPr id="28706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955177"/>
                        <a:ext cx="1036638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92399"/>
              </p:ext>
            </p:extLst>
          </p:nvPr>
        </p:nvGraphicFramePr>
        <p:xfrm>
          <a:off x="5105400" y="4955177"/>
          <a:ext cx="7127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5" name="Equation" r:id="rId18" imgW="419100" imgH="228600" progId="Equation.DSMT4">
                  <p:embed/>
                </p:oleObj>
              </mc:Choice>
              <mc:Fallback>
                <p:oleObj name="Equation" r:id="rId18" imgW="419100" imgH="228600" progId="Equation.DSMT4">
                  <p:embed/>
                  <p:pic>
                    <p:nvPicPr>
                      <p:cNvPr id="28707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955177"/>
                        <a:ext cx="71278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113779"/>
              </p:ext>
            </p:extLst>
          </p:nvPr>
        </p:nvGraphicFramePr>
        <p:xfrm>
          <a:off x="5867400" y="4955177"/>
          <a:ext cx="7127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6" name="Equation" r:id="rId20" imgW="419100" imgH="228600" progId="Equation.DSMT4">
                  <p:embed/>
                </p:oleObj>
              </mc:Choice>
              <mc:Fallback>
                <p:oleObj name="Equation" r:id="rId20" imgW="419100" imgH="228600" progId="Equation.DSMT4">
                  <p:embed/>
                  <p:pic>
                    <p:nvPicPr>
                      <p:cNvPr id="28708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955177"/>
                        <a:ext cx="71278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176625"/>
              </p:ext>
            </p:extLst>
          </p:nvPr>
        </p:nvGraphicFramePr>
        <p:xfrm>
          <a:off x="4191000" y="5336177"/>
          <a:ext cx="798513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7" name="Equation" r:id="rId22" imgW="469696" imgH="203112" progId="Equation.DSMT4">
                  <p:embed/>
                </p:oleObj>
              </mc:Choice>
              <mc:Fallback>
                <p:oleObj name="Equation" r:id="rId22" imgW="469696" imgH="203112" progId="Equation.DSMT4">
                  <p:embed/>
                  <p:pic>
                    <p:nvPicPr>
                      <p:cNvPr id="28709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336177"/>
                        <a:ext cx="798513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534047"/>
              </p:ext>
            </p:extLst>
          </p:nvPr>
        </p:nvGraphicFramePr>
        <p:xfrm>
          <a:off x="5105400" y="5336177"/>
          <a:ext cx="7127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8" name="Equation" r:id="rId24" imgW="419100" imgH="228600" progId="Equation.DSMT4">
                  <p:embed/>
                </p:oleObj>
              </mc:Choice>
              <mc:Fallback>
                <p:oleObj name="Equation" r:id="rId24" imgW="419100" imgH="228600" progId="Equation.DSMT4">
                  <p:embed/>
                  <p:pic>
                    <p:nvPicPr>
                      <p:cNvPr id="2871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336177"/>
                        <a:ext cx="71278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152400" y="3354977"/>
            <a:ext cx="3048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1) Work out the acceptable interval for 2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36" name="Text Box 40"/>
          <p:cNvSpPr txBox="1">
            <a:spLocks noChangeArrowheads="1"/>
          </p:cNvSpPr>
          <p:nvPr/>
        </p:nvSpPr>
        <p:spPr bwMode="auto">
          <a:xfrm>
            <a:off x="0" y="3964577"/>
            <a:ext cx="3200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2) Work out one possible answer as before. Find </a:t>
            </a:r>
            <a:r>
              <a:rPr lang="en-GB" altLang="en-US" sz="1400" u="sng">
                <a:latin typeface="Comic Sans MS" pitchFamily="66" charset="0"/>
              </a:rPr>
              <a:t>all</a:t>
            </a:r>
            <a:r>
              <a:rPr lang="en-GB" altLang="en-US" sz="1400">
                <a:latin typeface="Comic Sans MS" pitchFamily="66" charset="0"/>
              </a:rPr>
              <a:t> values in the standard 0 – 360 range</a:t>
            </a:r>
            <a:endParaRPr lang="el-GR" altLang="en-US" sz="1400">
              <a:latin typeface="Comic Sans MS" pitchFamily="66" charset="0"/>
            </a:endParaRPr>
          </a:p>
        </p:txBody>
      </p:sp>
      <p:sp>
        <p:nvSpPr>
          <p:cNvPr id="37" name="Text Box 41"/>
          <p:cNvSpPr txBox="1">
            <a:spLocks noChangeArrowheads="1"/>
          </p:cNvSpPr>
          <p:nvPr/>
        </p:nvSpPr>
        <p:spPr bwMode="auto">
          <a:xfrm>
            <a:off x="0" y="4802777"/>
            <a:ext cx="3124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3) Add/Subtract 360 to these values until you have all the answers within the 2</a:t>
            </a:r>
            <a:r>
              <a:rPr lang="el-GR" altLang="en-US" sz="1400">
                <a:latin typeface="Comic Sans MS" pitchFamily="66" charset="0"/>
              </a:rPr>
              <a:t>θ</a:t>
            </a:r>
            <a:r>
              <a:rPr lang="en-GB" altLang="en-US" sz="1400">
                <a:latin typeface="Comic Sans MS" pitchFamily="66" charset="0"/>
              </a:rPr>
              <a:t> range</a:t>
            </a:r>
            <a:endParaRPr lang="el-GR" altLang="en-US" sz="1400">
              <a:latin typeface="Comic Sans MS" pitchFamily="66" charset="0"/>
            </a:endParaRPr>
          </a:p>
        </p:txBody>
      </p:sp>
      <p:sp>
        <p:nvSpPr>
          <p:cNvPr id="38" name="Text Box 42"/>
          <p:cNvSpPr txBox="1">
            <a:spLocks noChangeArrowheads="1"/>
          </p:cNvSpPr>
          <p:nvPr/>
        </p:nvSpPr>
        <p:spPr bwMode="auto">
          <a:xfrm>
            <a:off x="0" y="5596527"/>
            <a:ext cx="3124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4) These answers are for 2</a:t>
            </a:r>
            <a:r>
              <a:rPr lang="el-GR" altLang="en-US" sz="1400">
                <a:latin typeface="Comic Sans MS" pitchFamily="66" charset="0"/>
              </a:rPr>
              <a:t>θ</a:t>
            </a:r>
            <a:r>
              <a:rPr lang="en-GB" altLang="en-US" sz="1400">
                <a:latin typeface="Comic Sans MS" pitchFamily="66" charset="0"/>
              </a:rPr>
              <a:t>. Undo them to find values for </a:t>
            </a:r>
            <a:r>
              <a:rPr lang="el-GR" altLang="en-US" sz="1400">
                <a:latin typeface="Comic Sans MS" pitchFamily="66" charset="0"/>
              </a:rPr>
              <a:t>θ</a:t>
            </a:r>
            <a:r>
              <a:rPr lang="en-GB" altLang="en-US" sz="1400">
                <a:latin typeface="Comic Sans MS" pitchFamily="66" charset="0"/>
              </a:rPr>
              <a:t> itself</a:t>
            </a:r>
            <a:endParaRPr lang="el-GR" altLang="en-US" sz="1400">
              <a:latin typeface="Comic Sans MS" pitchFamily="66" charset="0"/>
            </a:endParaRPr>
          </a:p>
        </p:txBody>
      </p:sp>
      <p:sp>
        <p:nvSpPr>
          <p:cNvPr id="39" name="Line 43"/>
          <p:cNvSpPr>
            <a:spLocks noChangeShapeType="1"/>
          </p:cNvSpPr>
          <p:nvPr/>
        </p:nvSpPr>
        <p:spPr bwMode="auto">
          <a:xfrm>
            <a:off x="3429000" y="2364377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Arc 44"/>
          <p:cNvSpPr>
            <a:spLocks/>
          </p:cNvSpPr>
          <p:nvPr/>
        </p:nvSpPr>
        <p:spPr bwMode="auto">
          <a:xfrm>
            <a:off x="6794864" y="1539240"/>
            <a:ext cx="152400" cy="457200"/>
          </a:xfrm>
          <a:custGeom>
            <a:avLst/>
            <a:gdLst>
              <a:gd name="T0" fmla="*/ 27247 w 22177"/>
              <a:gd name="T1" fmla="*/ 0 h 43200"/>
              <a:gd name="T2" fmla="*/ 0 w 22177"/>
              <a:gd name="T3" fmla="*/ 4837800 h 43200"/>
              <a:gd name="T4" fmla="*/ 27247 w 22177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177" h="43200" fill="none" extrusionOk="0">
                <a:moveTo>
                  <a:pt x="576" y="0"/>
                </a:moveTo>
                <a:cubicBezTo>
                  <a:pt x="12506" y="0"/>
                  <a:pt x="22177" y="9670"/>
                  <a:pt x="22177" y="21600"/>
                </a:cubicBezTo>
                <a:cubicBezTo>
                  <a:pt x="22177" y="33529"/>
                  <a:pt x="12506" y="43200"/>
                  <a:pt x="577" y="43200"/>
                </a:cubicBezTo>
                <a:cubicBezTo>
                  <a:pt x="384" y="43200"/>
                  <a:pt x="192" y="43197"/>
                  <a:pt x="-1" y="43192"/>
                </a:cubicBezTo>
              </a:path>
              <a:path w="22177" h="43200" stroke="0" extrusionOk="0">
                <a:moveTo>
                  <a:pt x="576" y="0"/>
                </a:moveTo>
                <a:cubicBezTo>
                  <a:pt x="12506" y="0"/>
                  <a:pt x="22177" y="9670"/>
                  <a:pt x="22177" y="21600"/>
                </a:cubicBezTo>
                <a:cubicBezTo>
                  <a:pt x="22177" y="33529"/>
                  <a:pt x="12506" y="43200"/>
                  <a:pt x="577" y="43200"/>
                </a:cubicBezTo>
                <a:cubicBezTo>
                  <a:pt x="384" y="43200"/>
                  <a:pt x="192" y="43197"/>
                  <a:pt x="-1" y="43192"/>
                </a:cubicBezTo>
                <a:lnTo>
                  <a:pt x="577" y="21600"/>
                </a:lnTo>
                <a:lnTo>
                  <a:pt x="576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Text Box 45"/>
          <p:cNvSpPr txBox="1">
            <a:spLocks noChangeArrowheads="1"/>
          </p:cNvSpPr>
          <p:nvPr/>
        </p:nvSpPr>
        <p:spPr bwMode="auto">
          <a:xfrm>
            <a:off x="6794864" y="1463040"/>
            <a:ext cx="1066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Multiply by 2</a:t>
            </a:r>
          </a:p>
        </p:txBody>
      </p:sp>
      <p:sp>
        <p:nvSpPr>
          <p:cNvPr id="42" name="Arc 46"/>
          <p:cNvSpPr>
            <a:spLocks/>
          </p:cNvSpPr>
          <p:nvPr/>
        </p:nvSpPr>
        <p:spPr bwMode="auto">
          <a:xfrm>
            <a:off x="6655527" y="2680064"/>
            <a:ext cx="152400" cy="457200"/>
          </a:xfrm>
          <a:custGeom>
            <a:avLst/>
            <a:gdLst>
              <a:gd name="T0" fmla="*/ 27247 w 22177"/>
              <a:gd name="T1" fmla="*/ 0 h 43200"/>
              <a:gd name="T2" fmla="*/ 0 w 22177"/>
              <a:gd name="T3" fmla="*/ 4837800 h 43200"/>
              <a:gd name="T4" fmla="*/ 27247 w 22177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177" h="43200" fill="none" extrusionOk="0">
                <a:moveTo>
                  <a:pt x="576" y="0"/>
                </a:moveTo>
                <a:cubicBezTo>
                  <a:pt x="12506" y="0"/>
                  <a:pt x="22177" y="9670"/>
                  <a:pt x="22177" y="21600"/>
                </a:cubicBezTo>
                <a:cubicBezTo>
                  <a:pt x="22177" y="33529"/>
                  <a:pt x="12506" y="43200"/>
                  <a:pt x="577" y="43200"/>
                </a:cubicBezTo>
                <a:cubicBezTo>
                  <a:pt x="384" y="43200"/>
                  <a:pt x="192" y="43197"/>
                  <a:pt x="-1" y="43192"/>
                </a:cubicBezTo>
              </a:path>
              <a:path w="22177" h="43200" stroke="0" extrusionOk="0">
                <a:moveTo>
                  <a:pt x="576" y="0"/>
                </a:moveTo>
                <a:cubicBezTo>
                  <a:pt x="12506" y="0"/>
                  <a:pt x="22177" y="9670"/>
                  <a:pt x="22177" y="21600"/>
                </a:cubicBezTo>
                <a:cubicBezTo>
                  <a:pt x="22177" y="33529"/>
                  <a:pt x="12506" y="43200"/>
                  <a:pt x="577" y="43200"/>
                </a:cubicBezTo>
                <a:cubicBezTo>
                  <a:pt x="384" y="43200"/>
                  <a:pt x="192" y="43197"/>
                  <a:pt x="-1" y="43192"/>
                </a:cubicBezTo>
                <a:lnTo>
                  <a:pt x="577" y="21600"/>
                </a:lnTo>
                <a:lnTo>
                  <a:pt x="576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Text Box 47"/>
          <p:cNvSpPr txBox="1">
            <a:spLocks noChangeArrowheads="1"/>
          </p:cNvSpPr>
          <p:nvPr/>
        </p:nvSpPr>
        <p:spPr bwMode="auto">
          <a:xfrm>
            <a:off x="6731727" y="2603864"/>
            <a:ext cx="1066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Solve using Cos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44" name="Text Box 48"/>
          <p:cNvSpPr txBox="1">
            <a:spLocks noChangeArrowheads="1"/>
          </p:cNvSpPr>
          <p:nvPr/>
        </p:nvSpPr>
        <p:spPr bwMode="auto">
          <a:xfrm>
            <a:off x="7391400" y="4650377"/>
            <a:ext cx="17526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Adding 360 to the value we worked out (staying within the range)</a:t>
            </a:r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 flipH="1">
            <a:off x="6705600" y="5183777"/>
            <a:ext cx="762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Line 51"/>
          <p:cNvSpPr>
            <a:spLocks noChangeShapeType="1"/>
          </p:cNvSpPr>
          <p:nvPr/>
        </p:nvSpPr>
        <p:spPr bwMode="auto">
          <a:xfrm flipH="1">
            <a:off x="5867400" y="5564777"/>
            <a:ext cx="762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" name="Text Box 52"/>
          <p:cNvSpPr txBox="1">
            <a:spLocks noChangeArrowheads="1"/>
          </p:cNvSpPr>
          <p:nvPr/>
        </p:nvSpPr>
        <p:spPr bwMode="auto">
          <a:xfrm>
            <a:off x="6629400" y="5336177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Divide by 2</a:t>
            </a:r>
          </a:p>
        </p:txBody>
      </p:sp>
      <p:sp>
        <p:nvSpPr>
          <p:cNvPr id="48" name="Rectangle 53"/>
          <p:cNvSpPr>
            <a:spLocks noChangeArrowheads="1"/>
          </p:cNvSpPr>
          <p:nvPr/>
        </p:nvSpPr>
        <p:spPr bwMode="auto">
          <a:xfrm>
            <a:off x="4191000" y="5336177"/>
            <a:ext cx="1676400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87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/>
      <p:bldP spid="22" grpId="0"/>
      <p:bldP spid="23" grpId="0"/>
      <p:bldP spid="24" grpId="0" animBg="1"/>
      <p:bldP spid="25" grpId="0" animBg="1"/>
      <p:bldP spid="26" grpId="0" animBg="1"/>
      <p:bldP spid="27" grpId="0"/>
      <p:bldP spid="28" grpId="0"/>
      <p:bldP spid="29" grpId="0"/>
      <p:bldP spid="35" grpId="0"/>
      <p:bldP spid="38" grpId="0"/>
      <p:bldP spid="39" grpId="0" animBg="1"/>
      <p:bldP spid="40" grpId="0" animBg="1"/>
      <p:bldP spid="41" grpId="0"/>
      <p:bldP spid="42" grpId="0" animBg="1"/>
      <p:bldP spid="43" grpId="0"/>
      <p:bldP spid="44" grpId="0"/>
      <p:bldP spid="45" grpId="0" animBg="1"/>
      <p:bldP spid="46" grpId="0" animBg="1"/>
      <p:bldP spid="47" grpId="0"/>
      <p:bldP spid="4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1" i="0" smtClean="0">
                        <a:latin typeface="Cambria Math" panose="02040503050406030204" pitchFamily="18" charset="0"/>
                      </a:rPr>
                      <m:t>𝐜𝐨𝐬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 r="-2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713377" y="2495006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 Question</a:t>
            </a:r>
            <a:endParaRPr lang="el-GR" altLang="en-US" sz="1400">
              <a:latin typeface="Comic Sans MS" pitchFamily="66" charset="0"/>
            </a:endParaRPr>
          </a:p>
        </p:txBody>
      </p:sp>
      <p:graphicFrame>
        <p:nvGraphicFramePr>
          <p:cNvPr id="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190521"/>
              </p:ext>
            </p:extLst>
          </p:nvPr>
        </p:nvGraphicFramePr>
        <p:xfrm>
          <a:off x="138702" y="2876006"/>
          <a:ext cx="322421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8" name="Equation" r:id="rId4" imgW="2260600" imgH="203200" progId="Equation.DSMT4">
                  <p:embed/>
                </p:oleObj>
              </mc:Choice>
              <mc:Fallback>
                <p:oleObj name="Equation" r:id="rId4" imgW="2260600" imgH="203200" progId="Equation.DSMT4">
                  <p:embed/>
                  <p:pic>
                    <p:nvPicPr>
                      <p:cNvPr id="2355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02" y="2876006"/>
                        <a:ext cx="322421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805535"/>
              </p:ext>
            </p:extLst>
          </p:nvPr>
        </p:nvGraphicFramePr>
        <p:xfrm>
          <a:off x="408577" y="3104606"/>
          <a:ext cx="2555875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9" name="Equation" r:id="rId6" imgW="1790700" imgH="177800" progId="Equation.DSMT4">
                  <p:embed/>
                </p:oleObj>
              </mc:Choice>
              <mc:Fallback>
                <p:oleObj name="Equation" r:id="rId6" imgW="1790700" imgH="177800" progId="Equation.DSMT4">
                  <p:embed/>
                  <p:pic>
                    <p:nvPicPr>
                      <p:cNvPr id="2355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577" y="3104606"/>
                        <a:ext cx="2555875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017667"/>
              </p:ext>
            </p:extLst>
          </p:nvPr>
        </p:nvGraphicFramePr>
        <p:xfrm>
          <a:off x="5129348" y="1238794"/>
          <a:ext cx="1477963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0" name="Equation" r:id="rId8" imgW="952087" imgH="177723" progId="Equation.DSMT4">
                  <p:embed/>
                </p:oleObj>
              </mc:Choice>
              <mc:Fallback>
                <p:oleObj name="Equation" r:id="rId8" imgW="952087" imgH="177723" progId="Equation.DSMT4">
                  <p:embed/>
                  <p:pic>
                    <p:nvPicPr>
                      <p:cNvPr id="297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348" y="1238794"/>
                        <a:ext cx="1477963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590815"/>
              </p:ext>
            </p:extLst>
          </p:nvPr>
        </p:nvGraphicFramePr>
        <p:xfrm>
          <a:off x="4824548" y="1619794"/>
          <a:ext cx="213360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1" name="Equation" r:id="rId10" imgW="1320227" imgH="177723" progId="Equation.DSMT4">
                  <p:embed/>
                </p:oleObj>
              </mc:Choice>
              <mc:Fallback>
                <p:oleObj name="Equation" r:id="rId10" imgW="1320227" imgH="177723" progId="Equation.DSMT4">
                  <p:embed/>
                  <p:pic>
                    <p:nvPicPr>
                      <p:cNvPr id="297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548" y="1619794"/>
                        <a:ext cx="2133600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441390"/>
              </p:ext>
            </p:extLst>
          </p:nvPr>
        </p:nvGraphicFramePr>
        <p:xfrm>
          <a:off x="5035732" y="2283823"/>
          <a:ext cx="16764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2" name="Equation" r:id="rId12" imgW="1091726" imgH="203112" progId="Equation.DSMT4">
                  <p:embed/>
                </p:oleObj>
              </mc:Choice>
              <mc:Fallback>
                <p:oleObj name="Equation" r:id="rId12" imgW="1091726" imgH="203112" progId="Equation.DSMT4">
                  <p:embed/>
                  <p:pic>
                    <p:nvPicPr>
                      <p:cNvPr id="297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5732" y="2283823"/>
                        <a:ext cx="16764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959467"/>
              </p:ext>
            </p:extLst>
          </p:nvPr>
        </p:nvGraphicFramePr>
        <p:xfrm>
          <a:off x="5035732" y="2588623"/>
          <a:ext cx="16081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3" name="Equation" r:id="rId14" imgW="1016000" imgH="228600" progId="Equation.DSMT4">
                  <p:embed/>
                </p:oleObj>
              </mc:Choice>
              <mc:Fallback>
                <p:oleObj name="Equation" r:id="rId14" imgW="1016000" imgH="228600" progId="Equation.DSMT4">
                  <p:embed/>
                  <p:pic>
                    <p:nvPicPr>
                      <p:cNvPr id="297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5732" y="2588623"/>
                        <a:ext cx="1608138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Line 12"/>
          <p:cNvSpPr>
            <a:spLocks noChangeShapeType="1"/>
          </p:cNvSpPr>
          <p:nvPr/>
        </p:nvSpPr>
        <p:spPr bwMode="auto">
          <a:xfrm>
            <a:off x="4802777" y="3714206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" name="Line 13"/>
          <p:cNvSpPr>
            <a:spLocks noChangeShapeType="1"/>
          </p:cNvSpPr>
          <p:nvPr/>
        </p:nvSpPr>
        <p:spPr bwMode="auto">
          <a:xfrm>
            <a:off x="4802777" y="4019006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Line 14"/>
          <p:cNvSpPr>
            <a:spLocks noChangeShapeType="1"/>
          </p:cNvSpPr>
          <p:nvPr/>
        </p:nvSpPr>
        <p:spPr bwMode="auto">
          <a:xfrm>
            <a:off x="5488577" y="3942806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" name="Line 15"/>
          <p:cNvSpPr>
            <a:spLocks noChangeShapeType="1"/>
          </p:cNvSpPr>
          <p:nvPr/>
        </p:nvSpPr>
        <p:spPr bwMode="auto">
          <a:xfrm>
            <a:off x="6174377" y="3942806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" name="Line 16"/>
          <p:cNvSpPr>
            <a:spLocks noChangeShapeType="1"/>
          </p:cNvSpPr>
          <p:nvPr/>
        </p:nvSpPr>
        <p:spPr bwMode="auto">
          <a:xfrm>
            <a:off x="6860177" y="3942806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7545977" y="3942806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" name="Arc 18"/>
          <p:cNvSpPr>
            <a:spLocks/>
          </p:cNvSpPr>
          <p:nvPr/>
        </p:nvSpPr>
        <p:spPr bwMode="auto">
          <a:xfrm flipV="1">
            <a:off x="6860177" y="3409406"/>
            <a:ext cx="698500" cy="914400"/>
          </a:xfrm>
          <a:custGeom>
            <a:avLst/>
            <a:gdLst>
              <a:gd name="T0" fmla="*/ 0 w 16484"/>
              <a:gd name="T1" fmla="*/ 0 h 21600"/>
              <a:gd name="T2" fmla="*/ 29598535 w 16484"/>
              <a:gd name="T3" fmla="*/ 13693521 h 21600"/>
              <a:gd name="T4" fmla="*/ 0 w 1648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84" h="21600" fill="none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</a:path>
              <a:path w="16484" h="21600" stroke="0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Text Box 19"/>
          <p:cNvSpPr txBox="1">
            <a:spLocks noChangeArrowheads="1"/>
          </p:cNvSpPr>
          <p:nvPr/>
        </p:nvSpPr>
        <p:spPr bwMode="auto">
          <a:xfrm>
            <a:off x="5336177" y="4095206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64" name="Line 20"/>
          <p:cNvSpPr>
            <a:spLocks noChangeShapeType="1"/>
          </p:cNvSpPr>
          <p:nvPr/>
        </p:nvSpPr>
        <p:spPr bwMode="auto">
          <a:xfrm flipV="1">
            <a:off x="4802777" y="4323806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auto">
          <a:xfrm>
            <a:off x="6631577" y="4323806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270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Text Box 22"/>
          <p:cNvSpPr txBox="1">
            <a:spLocks noChangeArrowheads="1"/>
          </p:cNvSpPr>
          <p:nvPr/>
        </p:nvSpPr>
        <p:spPr bwMode="auto">
          <a:xfrm>
            <a:off x="7698377" y="3866606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Sin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67" name="Text Box 23"/>
          <p:cNvSpPr txBox="1">
            <a:spLocks noChangeArrowheads="1"/>
          </p:cNvSpPr>
          <p:nvPr/>
        </p:nvSpPr>
        <p:spPr bwMode="auto">
          <a:xfrm>
            <a:off x="4345577" y="4171406"/>
            <a:ext cx="527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68" name="Arc 24"/>
          <p:cNvSpPr>
            <a:spLocks/>
          </p:cNvSpPr>
          <p:nvPr/>
        </p:nvSpPr>
        <p:spPr bwMode="auto">
          <a:xfrm flipH="1">
            <a:off x="4802777" y="3714206"/>
            <a:ext cx="708025" cy="914400"/>
          </a:xfrm>
          <a:custGeom>
            <a:avLst/>
            <a:gdLst>
              <a:gd name="T0" fmla="*/ 0 w 16744"/>
              <a:gd name="T1" fmla="*/ 19727 h 21600"/>
              <a:gd name="T2" fmla="*/ 29939047 w 16744"/>
              <a:gd name="T3" fmla="*/ 12827931 h 21600"/>
              <a:gd name="T4" fmla="*/ 1219466 w 1674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44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</a:path>
              <a:path w="16744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" name="Arc 25"/>
          <p:cNvSpPr>
            <a:spLocks/>
          </p:cNvSpPr>
          <p:nvPr/>
        </p:nvSpPr>
        <p:spPr bwMode="auto">
          <a:xfrm flipH="1" flipV="1">
            <a:off x="6174377" y="3409406"/>
            <a:ext cx="687388" cy="914400"/>
          </a:xfrm>
          <a:custGeom>
            <a:avLst/>
            <a:gdLst>
              <a:gd name="T0" fmla="*/ 0 w 16235"/>
              <a:gd name="T1" fmla="*/ 8975 h 21600"/>
              <a:gd name="T2" fmla="*/ 29103927 w 16235"/>
              <a:gd name="T3" fmla="*/ 12292076 h 21600"/>
              <a:gd name="T4" fmla="*/ 801325 w 16235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5" h="21600" fill="none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</a:path>
              <a:path w="16235" h="21600" stroke="0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  <a:lnTo>
                  <a:pt x="447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" name="Arc 26"/>
          <p:cNvSpPr>
            <a:spLocks/>
          </p:cNvSpPr>
          <p:nvPr/>
        </p:nvSpPr>
        <p:spPr bwMode="auto">
          <a:xfrm>
            <a:off x="5488577" y="3714206"/>
            <a:ext cx="685800" cy="914400"/>
          </a:xfrm>
          <a:custGeom>
            <a:avLst/>
            <a:gdLst>
              <a:gd name="T0" fmla="*/ 0 w 16484"/>
              <a:gd name="T1" fmla="*/ 19727 h 21600"/>
              <a:gd name="T2" fmla="*/ 28532009 w 16484"/>
              <a:gd name="T3" fmla="*/ 12318958 h 21600"/>
              <a:gd name="T4" fmla="*/ 1180471 w 1648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84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74" y="0"/>
                  <a:pt x="12398" y="2489"/>
                  <a:pt x="16484" y="6873"/>
                </a:cubicBezTo>
              </a:path>
              <a:path w="16484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74" y="0"/>
                  <a:pt x="12398" y="2489"/>
                  <a:pt x="16484" y="6873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" name="Text Box 27"/>
          <p:cNvSpPr txBox="1">
            <a:spLocks noChangeArrowheads="1"/>
          </p:cNvSpPr>
          <p:nvPr/>
        </p:nvSpPr>
        <p:spPr bwMode="auto">
          <a:xfrm>
            <a:off x="6631577" y="4095206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72" name="Text Box 28"/>
          <p:cNvSpPr txBox="1">
            <a:spLocks noChangeArrowheads="1"/>
          </p:cNvSpPr>
          <p:nvPr/>
        </p:nvSpPr>
        <p:spPr bwMode="auto">
          <a:xfrm>
            <a:off x="7317377" y="4095206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360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73" name="Text Box 29"/>
          <p:cNvSpPr txBox="1">
            <a:spLocks noChangeArrowheads="1"/>
          </p:cNvSpPr>
          <p:nvPr/>
        </p:nvSpPr>
        <p:spPr bwMode="auto">
          <a:xfrm>
            <a:off x="5945777" y="4095206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  <a:endParaRPr lang="el-GR" altLang="en-US" sz="1200">
              <a:latin typeface="Comic Sans MS" pitchFamily="66" charset="0"/>
            </a:endParaRPr>
          </a:p>
        </p:txBody>
      </p:sp>
      <p:graphicFrame>
        <p:nvGraphicFramePr>
          <p:cNvPr id="7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237784"/>
              </p:ext>
            </p:extLst>
          </p:nvPr>
        </p:nvGraphicFramePr>
        <p:xfrm>
          <a:off x="3888377" y="4857206"/>
          <a:ext cx="155575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4" name="Equation" r:id="rId16" imgW="914400" imgH="203200" progId="Equation.DSMT4">
                  <p:embed/>
                </p:oleObj>
              </mc:Choice>
              <mc:Fallback>
                <p:oleObj name="Equation" r:id="rId16" imgW="914400" imgH="203200" progId="Equation.DSMT4">
                  <p:embed/>
                  <p:pic>
                    <p:nvPicPr>
                      <p:cNvPr id="2972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8377" y="4857206"/>
                        <a:ext cx="155575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717340"/>
              </p:ext>
            </p:extLst>
          </p:nvPr>
        </p:nvGraphicFramePr>
        <p:xfrm>
          <a:off x="5401265" y="4857206"/>
          <a:ext cx="6477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5" name="Equation" r:id="rId18" imgW="381000" imgH="228600" progId="Equation.DSMT4">
                  <p:embed/>
                </p:oleObj>
              </mc:Choice>
              <mc:Fallback>
                <p:oleObj name="Equation" r:id="rId18" imgW="381000" imgH="228600" progId="Equation.DSMT4">
                  <p:embed/>
                  <p:pic>
                    <p:nvPicPr>
                      <p:cNvPr id="29727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1265" y="4857206"/>
                        <a:ext cx="6477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507867"/>
              </p:ext>
            </p:extLst>
          </p:nvPr>
        </p:nvGraphicFramePr>
        <p:xfrm>
          <a:off x="5412377" y="4857206"/>
          <a:ext cx="60483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6" name="Equation" r:id="rId20" imgW="355446" imgH="228501" progId="Equation.DSMT4">
                  <p:embed/>
                </p:oleObj>
              </mc:Choice>
              <mc:Fallback>
                <p:oleObj name="Equation" r:id="rId20" imgW="355446" imgH="228501" progId="Equation.DSMT4">
                  <p:embed/>
                  <p:pic>
                    <p:nvPicPr>
                      <p:cNvPr id="2972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2377" y="4857206"/>
                        <a:ext cx="60483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142619"/>
              </p:ext>
            </p:extLst>
          </p:nvPr>
        </p:nvGraphicFramePr>
        <p:xfrm>
          <a:off x="4497977" y="5619206"/>
          <a:ext cx="11430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7" name="Equation" r:id="rId22" imgW="672808" imgH="203112" progId="Equation.DSMT4">
                  <p:embed/>
                </p:oleObj>
              </mc:Choice>
              <mc:Fallback>
                <p:oleObj name="Equation" r:id="rId22" imgW="672808" imgH="203112" progId="Equation.DSMT4">
                  <p:embed/>
                  <p:pic>
                    <p:nvPicPr>
                      <p:cNvPr id="29729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977" y="5619206"/>
                        <a:ext cx="11430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861008"/>
              </p:ext>
            </p:extLst>
          </p:nvPr>
        </p:nvGraphicFramePr>
        <p:xfrm>
          <a:off x="5596527" y="5619206"/>
          <a:ext cx="8429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8" name="Equation" r:id="rId24" imgW="495085" imgH="228501" progId="Equation.DSMT4">
                  <p:embed/>
                </p:oleObj>
              </mc:Choice>
              <mc:Fallback>
                <p:oleObj name="Equation" r:id="rId24" imgW="495085" imgH="228501" progId="Equation.DSMT4">
                  <p:embed/>
                  <p:pic>
                    <p:nvPicPr>
                      <p:cNvPr id="2973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6527" y="5619206"/>
                        <a:ext cx="84296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Text Box 35"/>
          <p:cNvSpPr txBox="1">
            <a:spLocks noChangeArrowheads="1"/>
          </p:cNvSpPr>
          <p:nvPr/>
        </p:nvSpPr>
        <p:spPr bwMode="auto">
          <a:xfrm>
            <a:off x="230777" y="3485606"/>
            <a:ext cx="3048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1) Work out the acceptable interval for (2</a:t>
            </a:r>
            <a:r>
              <a:rPr lang="el-GR" altLang="en-US" sz="1400">
                <a:latin typeface="Comic Sans MS" pitchFamily="66" charset="0"/>
              </a:rPr>
              <a:t>θ</a:t>
            </a:r>
            <a:r>
              <a:rPr lang="en-GB" altLang="en-US" sz="1400">
                <a:latin typeface="Comic Sans MS" pitchFamily="66" charset="0"/>
              </a:rPr>
              <a:t> – 35)</a:t>
            </a:r>
            <a:endParaRPr lang="el-GR" altLang="en-US" sz="1400">
              <a:latin typeface="Comic Sans MS" pitchFamily="66" charset="0"/>
            </a:endParaRPr>
          </a:p>
        </p:txBody>
      </p:sp>
      <p:sp>
        <p:nvSpPr>
          <p:cNvPr id="80" name="Text Box 36"/>
          <p:cNvSpPr txBox="1">
            <a:spLocks noChangeArrowheads="1"/>
          </p:cNvSpPr>
          <p:nvPr/>
        </p:nvSpPr>
        <p:spPr bwMode="auto">
          <a:xfrm>
            <a:off x="78377" y="4095206"/>
            <a:ext cx="3200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2) Work out one possible answer as before. Find </a:t>
            </a:r>
            <a:r>
              <a:rPr lang="en-GB" altLang="en-US" sz="1400" u="sng">
                <a:latin typeface="Comic Sans MS" pitchFamily="66" charset="0"/>
              </a:rPr>
              <a:t>all</a:t>
            </a:r>
            <a:r>
              <a:rPr lang="en-GB" altLang="en-US" sz="1400">
                <a:latin typeface="Comic Sans MS" pitchFamily="66" charset="0"/>
              </a:rPr>
              <a:t> values in the standard 0 – 360 range</a:t>
            </a:r>
            <a:endParaRPr lang="el-GR" altLang="en-US" sz="1400">
              <a:latin typeface="Comic Sans MS" pitchFamily="66" charset="0"/>
            </a:endParaRPr>
          </a:p>
        </p:txBody>
      </p:sp>
      <p:sp>
        <p:nvSpPr>
          <p:cNvPr id="81" name="Text Box 37"/>
          <p:cNvSpPr txBox="1">
            <a:spLocks noChangeArrowheads="1"/>
          </p:cNvSpPr>
          <p:nvPr/>
        </p:nvSpPr>
        <p:spPr bwMode="auto">
          <a:xfrm>
            <a:off x="78377" y="4933406"/>
            <a:ext cx="3124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3) Add/Subtract 360 to these values until you have all the answers within the (2</a:t>
            </a:r>
            <a:r>
              <a:rPr lang="el-GR" altLang="en-US" sz="1400">
                <a:latin typeface="Comic Sans MS" pitchFamily="66" charset="0"/>
              </a:rPr>
              <a:t>θ</a:t>
            </a:r>
            <a:r>
              <a:rPr lang="en-GB" altLang="en-US" sz="1400">
                <a:latin typeface="Comic Sans MS" pitchFamily="66" charset="0"/>
              </a:rPr>
              <a:t> - 35) range</a:t>
            </a:r>
            <a:endParaRPr lang="el-GR" altLang="en-US" sz="1400">
              <a:latin typeface="Comic Sans MS" pitchFamily="66" charset="0"/>
            </a:endParaRPr>
          </a:p>
        </p:txBody>
      </p:sp>
      <p:sp>
        <p:nvSpPr>
          <p:cNvPr id="82" name="Text Box 38"/>
          <p:cNvSpPr txBox="1">
            <a:spLocks noChangeArrowheads="1"/>
          </p:cNvSpPr>
          <p:nvPr/>
        </p:nvSpPr>
        <p:spPr bwMode="auto">
          <a:xfrm>
            <a:off x="78377" y="5727156"/>
            <a:ext cx="3124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4) These answers are for (2</a:t>
            </a:r>
            <a:r>
              <a:rPr lang="el-GR" altLang="en-US" sz="1400">
                <a:latin typeface="Comic Sans MS" pitchFamily="66" charset="0"/>
              </a:rPr>
              <a:t>θ</a:t>
            </a:r>
            <a:r>
              <a:rPr lang="en-GB" altLang="en-US" sz="1400">
                <a:latin typeface="Comic Sans MS" pitchFamily="66" charset="0"/>
              </a:rPr>
              <a:t> – 35). Undo this to find values for </a:t>
            </a:r>
            <a:r>
              <a:rPr lang="el-GR" altLang="en-US" sz="1400">
                <a:latin typeface="Comic Sans MS" pitchFamily="66" charset="0"/>
              </a:rPr>
              <a:t>θ</a:t>
            </a:r>
            <a:r>
              <a:rPr lang="en-GB" altLang="en-US" sz="1400">
                <a:latin typeface="Comic Sans MS" pitchFamily="66" charset="0"/>
              </a:rPr>
              <a:t> itself</a:t>
            </a:r>
            <a:endParaRPr lang="el-GR" altLang="en-US" sz="1400">
              <a:latin typeface="Comic Sans MS" pitchFamily="66" charset="0"/>
            </a:endParaRPr>
          </a:p>
        </p:txBody>
      </p:sp>
      <p:sp>
        <p:nvSpPr>
          <p:cNvPr id="83" name="Line 39"/>
          <p:cNvSpPr>
            <a:spLocks noChangeShapeType="1"/>
          </p:cNvSpPr>
          <p:nvPr/>
        </p:nvSpPr>
        <p:spPr bwMode="auto">
          <a:xfrm>
            <a:off x="3431177" y="2495006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4" name="Arc 40"/>
          <p:cNvSpPr>
            <a:spLocks/>
          </p:cNvSpPr>
          <p:nvPr/>
        </p:nvSpPr>
        <p:spPr bwMode="auto">
          <a:xfrm>
            <a:off x="6958148" y="1391194"/>
            <a:ext cx="152400" cy="381000"/>
          </a:xfrm>
          <a:custGeom>
            <a:avLst/>
            <a:gdLst>
              <a:gd name="T0" fmla="*/ 27247 w 22177"/>
              <a:gd name="T1" fmla="*/ 0 h 43200"/>
              <a:gd name="T2" fmla="*/ 0 w 22177"/>
              <a:gd name="T3" fmla="*/ 3359582 h 43200"/>
              <a:gd name="T4" fmla="*/ 27247 w 22177"/>
              <a:gd name="T5" fmla="*/ 16801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177" h="43200" fill="none" extrusionOk="0">
                <a:moveTo>
                  <a:pt x="576" y="0"/>
                </a:moveTo>
                <a:cubicBezTo>
                  <a:pt x="12506" y="0"/>
                  <a:pt x="22177" y="9670"/>
                  <a:pt x="22177" y="21600"/>
                </a:cubicBezTo>
                <a:cubicBezTo>
                  <a:pt x="22177" y="33529"/>
                  <a:pt x="12506" y="43200"/>
                  <a:pt x="577" y="43200"/>
                </a:cubicBezTo>
                <a:cubicBezTo>
                  <a:pt x="384" y="43200"/>
                  <a:pt x="192" y="43197"/>
                  <a:pt x="-1" y="43192"/>
                </a:cubicBezTo>
              </a:path>
              <a:path w="22177" h="43200" stroke="0" extrusionOk="0">
                <a:moveTo>
                  <a:pt x="576" y="0"/>
                </a:moveTo>
                <a:cubicBezTo>
                  <a:pt x="12506" y="0"/>
                  <a:pt x="22177" y="9670"/>
                  <a:pt x="22177" y="21600"/>
                </a:cubicBezTo>
                <a:cubicBezTo>
                  <a:pt x="22177" y="33529"/>
                  <a:pt x="12506" y="43200"/>
                  <a:pt x="577" y="43200"/>
                </a:cubicBezTo>
                <a:cubicBezTo>
                  <a:pt x="384" y="43200"/>
                  <a:pt x="192" y="43197"/>
                  <a:pt x="-1" y="43192"/>
                </a:cubicBezTo>
                <a:lnTo>
                  <a:pt x="577" y="21600"/>
                </a:lnTo>
                <a:lnTo>
                  <a:pt x="576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" name="Text Box 41"/>
          <p:cNvSpPr txBox="1">
            <a:spLocks noChangeArrowheads="1"/>
          </p:cNvSpPr>
          <p:nvPr/>
        </p:nvSpPr>
        <p:spPr bwMode="auto">
          <a:xfrm>
            <a:off x="7034348" y="1162594"/>
            <a:ext cx="99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0000"/>
                </a:solidFill>
                <a:latin typeface="Comic Sans MS" pitchFamily="66" charset="0"/>
              </a:rPr>
              <a:t>Multiply by 2. Subtract 35</a:t>
            </a:r>
          </a:p>
        </p:txBody>
      </p:sp>
      <p:sp>
        <p:nvSpPr>
          <p:cNvPr id="86" name="Arc 42"/>
          <p:cNvSpPr>
            <a:spLocks/>
          </p:cNvSpPr>
          <p:nvPr/>
        </p:nvSpPr>
        <p:spPr bwMode="auto">
          <a:xfrm>
            <a:off x="6712132" y="2436223"/>
            <a:ext cx="152400" cy="381000"/>
          </a:xfrm>
          <a:custGeom>
            <a:avLst/>
            <a:gdLst>
              <a:gd name="T0" fmla="*/ 27247 w 22177"/>
              <a:gd name="T1" fmla="*/ 0 h 43200"/>
              <a:gd name="T2" fmla="*/ 0 w 22177"/>
              <a:gd name="T3" fmla="*/ 3359582 h 43200"/>
              <a:gd name="T4" fmla="*/ 27247 w 22177"/>
              <a:gd name="T5" fmla="*/ 16801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177" h="43200" fill="none" extrusionOk="0">
                <a:moveTo>
                  <a:pt x="576" y="0"/>
                </a:moveTo>
                <a:cubicBezTo>
                  <a:pt x="12506" y="0"/>
                  <a:pt x="22177" y="9670"/>
                  <a:pt x="22177" y="21600"/>
                </a:cubicBezTo>
                <a:cubicBezTo>
                  <a:pt x="22177" y="33529"/>
                  <a:pt x="12506" y="43200"/>
                  <a:pt x="577" y="43200"/>
                </a:cubicBezTo>
                <a:cubicBezTo>
                  <a:pt x="384" y="43200"/>
                  <a:pt x="192" y="43197"/>
                  <a:pt x="-1" y="43192"/>
                </a:cubicBezTo>
              </a:path>
              <a:path w="22177" h="43200" stroke="0" extrusionOk="0">
                <a:moveTo>
                  <a:pt x="576" y="0"/>
                </a:moveTo>
                <a:cubicBezTo>
                  <a:pt x="12506" y="0"/>
                  <a:pt x="22177" y="9670"/>
                  <a:pt x="22177" y="21600"/>
                </a:cubicBezTo>
                <a:cubicBezTo>
                  <a:pt x="22177" y="33529"/>
                  <a:pt x="12506" y="43200"/>
                  <a:pt x="577" y="43200"/>
                </a:cubicBezTo>
                <a:cubicBezTo>
                  <a:pt x="384" y="43200"/>
                  <a:pt x="192" y="43197"/>
                  <a:pt x="-1" y="43192"/>
                </a:cubicBezTo>
                <a:lnTo>
                  <a:pt x="577" y="21600"/>
                </a:lnTo>
                <a:lnTo>
                  <a:pt x="576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" name="Text Box 43"/>
          <p:cNvSpPr txBox="1">
            <a:spLocks noChangeArrowheads="1"/>
          </p:cNvSpPr>
          <p:nvPr/>
        </p:nvSpPr>
        <p:spPr bwMode="auto">
          <a:xfrm>
            <a:off x="6788332" y="2283823"/>
            <a:ext cx="762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0000"/>
                </a:solidFill>
                <a:latin typeface="Comic Sans MS" pitchFamily="66" charset="0"/>
              </a:rPr>
              <a:t>Solve using Sin</a:t>
            </a:r>
            <a:r>
              <a:rPr lang="en-GB" altLang="en-US" sz="1200" baseline="3000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88" name="Text Box 44"/>
          <p:cNvSpPr txBox="1">
            <a:spLocks noChangeArrowheads="1"/>
          </p:cNvSpPr>
          <p:nvPr/>
        </p:nvSpPr>
        <p:spPr bwMode="auto">
          <a:xfrm>
            <a:off x="6936377" y="4628606"/>
            <a:ext cx="1752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0000"/>
                </a:solidFill>
                <a:latin typeface="Comic Sans MS" pitchFamily="66" charset="0"/>
              </a:rPr>
              <a:t>Adding/Subtracting 360 to the value we worked out (staying within the range)</a:t>
            </a:r>
          </a:p>
        </p:txBody>
      </p:sp>
      <p:sp>
        <p:nvSpPr>
          <p:cNvPr id="89" name="Line 46"/>
          <p:cNvSpPr>
            <a:spLocks noChangeShapeType="1"/>
          </p:cNvSpPr>
          <p:nvPr/>
        </p:nvSpPr>
        <p:spPr bwMode="auto">
          <a:xfrm flipH="1">
            <a:off x="6479177" y="5847806"/>
            <a:ext cx="762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" name="Text Box 47"/>
          <p:cNvSpPr txBox="1">
            <a:spLocks noChangeArrowheads="1"/>
          </p:cNvSpPr>
          <p:nvPr/>
        </p:nvSpPr>
        <p:spPr bwMode="auto">
          <a:xfrm>
            <a:off x="7164977" y="5543006"/>
            <a:ext cx="8382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0000"/>
                </a:solidFill>
                <a:latin typeface="Comic Sans MS" pitchFamily="66" charset="0"/>
              </a:rPr>
              <a:t>Add 35, Divide by 2</a:t>
            </a:r>
          </a:p>
        </p:txBody>
      </p:sp>
      <p:sp>
        <p:nvSpPr>
          <p:cNvPr id="91" name="Rectangle 48"/>
          <p:cNvSpPr>
            <a:spLocks noChangeArrowheads="1"/>
          </p:cNvSpPr>
          <p:nvPr/>
        </p:nvSpPr>
        <p:spPr bwMode="auto">
          <a:xfrm>
            <a:off x="4421777" y="5619206"/>
            <a:ext cx="2057400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92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528697"/>
              </p:ext>
            </p:extLst>
          </p:nvPr>
        </p:nvGraphicFramePr>
        <p:xfrm>
          <a:off x="6021977" y="4857206"/>
          <a:ext cx="73501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9" name="Equation" r:id="rId26" imgW="431613" imgH="228501" progId="Equation.DSMT4">
                  <p:embed/>
                </p:oleObj>
              </mc:Choice>
              <mc:Fallback>
                <p:oleObj name="Equation" r:id="rId26" imgW="431613" imgH="228501" progId="Equation.DSMT4">
                  <p:embed/>
                  <p:pic>
                    <p:nvPicPr>
                      <p:cNvPr id="29745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1977" y="4857206"/>
                        <a:ext cx="73501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678536"/>
              </p:ext>
            </p:extLst>
          </p:nvPr>
        </p:nvGraphicFramePr>
        <p:xfrm>
          <a:off x="3888377" y="5238206"/>
          <a:ext cx="155575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0" name="Equation" r:id="rId28" imgW="914400" imgH="203200" progId="Equation.DSMT4">
                  <p:embed/>
                </p:oleObj>
              </mc:Choice>
              <mc:Fallback>
                <p:oleObj name="Equation" r:id="rId28" imgW="914400" imgH="203200" progId="Equation.DSMT4">
                  <p:embed/>
                  <p:pic>
                    <p:nvPicPr>
                      <p:cNvPr id="29746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8377" y="5238206"/>
                        <a:ext cx="155575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811747"/>
              </p:ext>
            </p:extLst>
          </p:nvPr>
        </p:nvGraphicFramePr>
        <p:xfrm>
          <a:off x="5412377" y="5238206"/>
          <a:ext cx="6477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1" name="Equation" r:id="rId30" imgW="381000" imgH="228600" progId="Equation.DSMT4">
                  <p:embed/>
                </p:oleObj>
              </mc:Choice>
              <mc:Fallback>
                <p:oleObj name="Equation" r:id="rId30" imgW="381000" imgH="228600" progId="Equation.DSMT4">
                  <p:embed/>
                  <p:pic>
                    <p:nvPicPr>
                      <p:cNvPr id="29747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2377" y="5238206"/>
                        <a:ext cx="6477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448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 animBg="1"/>
      <p:bldP spid="65" grpId="0"/>
      <p:bldP spid="66" grpId="0"/>
      <p:bldP spid="67" grpId="0"/>
      <p:bldP spid="68" grpId="0" animBg="1"/>
      <p:bldP spid="69" grpId="0" animBg="1"/>
      <p:bldP spid="70" grpId="0" animBg="1"/>
      <p:bldP spid="71" grpId="0"/>
      <p:bldP spid="72" grpId="0"/>
      <p:bldP spid="73" grpId="0"/>
      <p:bldP spid="79" grpId="0"/>
      <p:bldP spid="82" grpId="0"/>
      <p:bldP spid="83" grpId="0" animBg="1"/>
      <p:bldP spid="84" grpId="0" animBg="1"/>
      <p:bldP spid="85" grpId="0"/>
      <p:bldP spid="86" grpId="0" animBg="1"/>
      <p:bldP spid="87" grpId="0"/>
      <p:bldP spid="88" grpId="0"/>
      <p:bldP spid="89" grpId="0" animBg="1"/>
      <p:bldP spid="90" grpId="0"/>
      <p:bldP spid="9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EF88D2-8A79-4C94-BEEB-C9EE97687043}"/>
              </a:ext>
            </a:extLst>
          </p:cNvPr>
          <p:cNvSpPr/>
          <p:nvPr/>
        </p:nvSpPr>
        <p:spPr>
          <a:xfrm>
            <a:off x="1370834" y="2416926"/>
            <a:ext cx="6491201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10F</a:t>
            </a:r>
            <a:endParaRPr lang="ja-JP" altLang="en-US" sz="6000" b="1" dirty="0">
              <a:ln w="38100">
                <a:solidFill>
                  <a:schemeClr val="accent6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Lucida Handwriting" panose="030101010101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1033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quadratic equations given in sin, cos or tan.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87233" y="2416628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u="sng" dirty="0">
                <a:latin typeface="Comic Sans MS" pitchFamily="66" charset="0"/>
              </a:rPr>
              <a:t>Solve the following equation</a:t>
            </a:r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157331"/>
              </p:ext>
            </p:extLst>
          </p:nvPr>
        </p:nvGraphicFramePr>
        <p:xfrm>
          <a:off x="720633" y="2797628"/>
          <a:ext cx="16383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1" name="Equation" r:id="rId3" imgW="914400" imgH="203200" progId="Equation.DSMT4">
                  <p:embed/>
                </p:oleObj>
              </mc:Choice>
              <mc:Fallback>
                <p:oleObj name="Equation" r:id="rId3" imgW="914400" imgH="203200" progId="Equation.DSMT4">
                  <p:embed/>
                  <p:pic>
                    <p:nvPicPr>
                      <p:cNvPr id="3277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633" y="2797628"/>
                        <a:ext cx="163830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530403"/>
              </p:ext>
            </p:extLst>
          </p:nvPr>
        </p:nvGraphicFramePr>
        <p:xfrm>
          <a:off x="492033" y="3331028"/>
          <a:ext cx="1843088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Equation" r:id="rId5" imgW="1028254" imgH="203112" progId="Equation.DSMT4">
                  <p:embed/>
                </p:oleObj>
              </mc:Choice>
              <mc:Fallback>
                <p:oleObj name="Equation" r:id="rId5" imgW="1028254" imgH="203112" progId="Equation.DSMT4">
                  <p:embed/>
                  <p:pic>
                    <p:nvPicPr>
                      <p:cNvPr id="3277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033" y="3331028"/>
                        <a:ext cx="1843088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829072"/>
              </p:ext>
            </p:extLst>
          </p:nvPr>
        </p:nvGraphicFramePr>
        <p:xfrm>
          <a:off x="796833" y="3864428"/>
          <a:ext cx="15017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3" name="Equation" r:id="rId7" imgW="837836" imgH="177723" progId="Equation.DSMT4">
                  <p:embed/>
                </p:oleObj>
              </mc:Choice>
              <mc:Fallback>
                <p:oleObj name="Equation" r:id="rId7" imgW="837836" imgH="177723" progId="Equation.DSMT4">
                  <p:embed/>
                  <p:pic>
                    <p:nvPicPr>
                      <p:cNvPr id="3277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833" y="3864428"/>
                        <a:ext cx="150177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c 11"/>
          <p:cNvSpPr>
            <a:spLocks/>
          </p:cNvSpPr>
          <p:nvPr/>
        </p:nvSpPr>
        <p:spPr bwMode="auto">
          <a:xfrm>
            <a:off x="2397033" y="3026228"/>
            <a:ext cx="228600" cy="457200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Arc 12"/>
          <p:cNvSpPr>
            <a:spLocks/>
          </p:cNvSpPr>
          <p:nvPr/>
        </p:nvSpPr>
        <p:spPr bwMode="auto">
          <a:xfrm>
            <a:off x="2397033" y="3559628"/>
            <a:ext cx="228600" cy="457200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625633" y="3102428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2549433" y="3407228"/>
            <a:ext cx="18288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Work out what value would make either bracket 0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724400" y="2416628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u="sng" dirty="0">
                <a:latin typeface="Comic Sans MS" pitchFamily="66" charset="0"/>
              </a:rPr>
              <a:t>Solve the following Equation</a:t>
            </a:r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166159"/>
              </p:ext>
            </p:extLst>
          </p:nvPr>
        </p:nvGraphicFramePr>
        <p:xfrm>
          <a:off x="4724400" y="2797628"/>
          <a:ext cx="234315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4" name="Equation" r:id="rId9" imgW="1307532" imgH="203112" progId="Equation.DSMT4">
                  <p:embed/>
                </p:oleObj>
              </mc:Choice>
              <mc:Fallback>
                <p:oleObj name="Equation" r:id="rId9" imgW="1307532" imgH="203112" progId="Equation.DSMT4">
                  <p:embed/>
                  <p:pic>
                    <p:nvPicPr>
                      <p:cNvPr id="337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797628"/>
                        <a:ext cx="234315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311814"/>
              </p:ext>
            </p:extLst>
          </p:nvPr>
        </p:nvGraphicFramePr>
        <p:xfrm>
          <a:off x="4495800" y="3331028"/>
          <a:ext cx="2570163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5" name="Equation" r:id="rId11" imgW="1435100" imgH="203200" progId="Equation.DSMT4">
                  <p:embed/>
                </p:oleObj>
              </mc:Choice>
              <mc:Fallback>
                <p:oleObj name="Equation" r:id="rId11" imgW="1435100" imgH="203200" progId="Equation.DSMT4">
                  <p:embed/>
                  <p:pic>
                    <p:nvPicPr>
                      <p:cNvPr id="337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331028"/>
                        <a:ext cx="2570163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877072"/>
              </p:ext>
            </p:extLst>
          </p:nvPr>
        </p:nvGraphicFramePr>
        <p:xfrm>
          <a:off x="4800600" y="3864428"/>
          <a:ext cx="22288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6" name="Equation" r:id="rId13" imgW="1244060" imgH="177723" progId="Equation.DSMT4">
                  <p:embed/>
                </p:oleObj>
              </mc:Choice>
              <mc:Fallback>
                <p:oleObj name="Equation" r:id="rId13" imgW="1244060" imgH="177723" progId="Equation.DSMT4">
                  <p:embed/>
                  <p:pic>
                    <p:nvPicPr>
                      <p:cNvPr id="3380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864428"/>
                        <a:ext cx="222885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Arc 9"/>
          <p:cNvSpPr>
            <a:spLocks/>
          </p:cNvSpPr>
          <p:nvPr/>
        </p:nvSpPr>
        <p:spPr bwMode="auto">
          <a:xfrm>
            <a:off x="7162800" y="3026228"/>
            <a:ext cx="228600" cy="457200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Arc 10"/>
          <p:cNvSpPr>
            <a:spLocks/>
          </p:cNvSpPr>
          <p:nvPr/>
        </p:nvSpPr>
        <p:spPr bwMode="auto">
          <a:xfrm>
            <a:off x="7162800" y="3559628"/>
            <a:ext cx="228600" cy="457200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7391400" y="3102428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7315200" y="3407228"/>
            <a:ext cx="18288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Work out what value would make either bracket 0</a:t>
            </a:r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>
            <a:off x="4724400" y="500742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>
            <a:off x="4724400" y="5312228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>
            <a:off x="5410200" y="523602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>
            <a:off x="6096000" y="523602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>
            <a:off x="6781800" y="523602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>
            <a:off x="7467600" y="523602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Arc 19"/>
          <p:cNvSpPr>
            <a:spLocks/>
          </p:cNvSpPr>
          <p:nvPr/>
        </p:nvSpPr>
        <p:spPr bwMode="auto">
          <a:xfrm flipV="1">
            <a:off x="6781800" y="4702628"/>
            <a:ext cx="698500" cy="914400"/>
          </a:xfrm>
          <a:custGeom>
            <a:avLst/>
            <a:gdLst>
              <a:gd name="T0" fmla="*/ 0 w 16484"/>
              <a:gd name="T1" fmla="*/ 0 h 21600"/>
              <a:gd name="T2" fmla="*/ 29598535 w 16484"/>
              <a:gd name="T3" fmla="*/ 13693521 h 21600"/>
              <a:gd name="T4" fmla="*/ 0 w 1648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84" h="21600" fill="none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</a:path>
              <a:path w="16484" h="21600" stroke="0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5257800" y="5388428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auto">
          <a:xfrm flipV="1">
            <a:off x="4724400" y="4626428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5181600" y="4702628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90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7620000" y="5159828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Sin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4419600" y="485502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3" name="Arc 25"/>
          <p:cNvSpPr>
            <a:spLocks/>
          </p:cNvSpPr>
          <p:nvPr/>
        </p:nvSpPr>
        <p:spPr bwMode="auto">
          <a:xfrm flipH="1">
            <a:off x="4724400" y="5007428"/>
            <a:ext cx="708025" cy="914400"/>
          </a:xfrm>
          <a:custGeom>
            <a:avLst/>
            <a:gdLst>
              <a:gd name="T0" fmla="*/ 0 w 16744"/>
              <a:gd name="T1" fmla="*/ 19727 h 21600"/>
              <a:gd name="T2" fmla="*/ 29939047 w 16744"/>
              <a:gd name="T3" fmla="*/ 12827931 h 21600"/>
              <a:gd name="T4" fmla="*/ 1219466 w 1674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44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</a:path>
              <a:path w="16744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Arc 26"/>
          <p:cNvSpPr>
            <a:spLocks/>
          </p:cNvSpPr>
          <p:nvPr/>
        </p:nvSpPr>
        <p:spPr bwMode="auto">
          <a:xfrm flipH="1" flipV="1">
            <a:off x="6096000" y="4702628"/>
            <a:ext cx="687388" cy="914400"/>
          </a:xfrm>
          <a:custGeom>
            <a:avLst/>
            <a:gdLst>
              <a:gd name="T0" fmla="*/ 0 w 16235"/>
              <a:gd name="T1" fmla="*/ 8975 h 21600"/>
              <a:gd name="T2" fmla="*/ 29103927 w 16235"/>
              <a:gd name="T3" fmla="*/ 12292076 h 21600"/>
              <a:gd name="T4" fmla="*/ 801325 w 16235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5" h="21600" fill="none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</a:path>
              <a:path w="16235" h="21600" stroke="0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  <a:lnTo>
                  <a:pt x="447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Arc 27"/>
          <p:cNvSpPr>
            <a:spLocks/>
          </p:cNvSpPr>
          <p:nvPr/>
        </p:nvSpPr>
        <p:spPr bwMode="auto">
          <a:xfrm>
            <a:off x="5410200" y="5007428"/>
            <a:ext cx="685800" cy="914400"/>
          </a:xfrm>
          <a:custGeom>
            <a:avLst/>
            <a:gdLst>
              <a:gd name="T0" fmla="*/ 0 w 16484"/>
              <a:gd name="T1" fmla="*/ 19727 h 21600"/>
              <a:gd name="T2" fmla="*/ 28532009 w 16484"/>
              <a:gd name="T3" fmla="*/ 12318958 h 21600"/>
              <a:gd name="T4" fmla="*/ 1180471 w 1648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84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74" y="0"/>
                  <a:pt x="12398" y="2489"/>
                  <a:pt x="16484" y="6873"/>
                </a:cubicBezTo>
              </a:path>
              <a:path w="16484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74" y="0"/>
                  <a:pt x="12398" y="2489"/>
                  <a:pt x="16484" y="6873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6553200" y="5388428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7239000" y="5388428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360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5867400" y="5388428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4419600" y="447402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0" name="Line 32"/>
          <p:cNvSpPr>
            <a:spLocks noChangeShapeType="1"/>
          </p:cNvSpPr>
          <p:nvPr/>
        </p:nvSpPr>
        <p:spPr bwMode="auto">
          <a:xfrm flipV="1">
            <a:off x="4724400" y="5007428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973584" y="5255263"/>
            <a:ext cx="2743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Sin</a:t>
            </a:r>
            <a:r>
              <a:rPr lang="el-GR" altLang="en-US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= 2 has no solutions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973584" y="5636263"/>
            <a:ext cx="2743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Sin</a:t>
            </a:r>
            <a:r>
              <a:rPr lang="el-GR" altLang="en-US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= 1 has 1 solution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Line 37"/>
          <p:cNvSpPr>
            <a:spLocks noChangeShapeType="1"/>
          </p:cNvSpPr>
          <p:nvPr/>
        </p:nvSpPr>
        <p:spPr bwMode="auto">
          <a:xfrm flipH="1">
            <a:off x="3488924" y="4715205"/>
            <a:ext cx="909222" cy="68241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 flipH="1">
            <a:off x="3462292" y="5096205"/>
            <a:ext cx="935854" cy="70091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45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897269"/>
              </p:ext>
            </p:extLst>
          </p:nvPr>
        </p:nvGraphicFramePr>
        <p:xfrm>
          <a:off x="5715000" y="5998028"/>
          <a:ext cx="762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Equation" r:id="rId15" imgW="469696" imgH="203112" progId="Equation.DSMT4">
                  <p:embed/>
                </p:oleObj>
              </mc:Choice>
              <mc:Fallback>
                <p:oleObj name="Equation" r:id="rId15" imgW="469696" imgH="203112" progId="Equation.DSMT4">
                  <p:embed/>
                  <p:pic>
                    <p:nvPicPr>
                      <p:cNvPr id="33831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998028"/>
                        <a:ext cx="7620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17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18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145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  <p:bldP spid="11" grpId="0"/>
      <p:bldP spid="12" grpId="0"/>
      <p:bldP spid="13" grpId="0"/>
      <p:bldP spid="17" grpId="0" animBg="1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 animBg="1"/>
      <p:bldP spid="30" grpId="0"/>
      <p:bldP spid="31" grpId="0"/>
      <p:bldP spid="32" grpId="0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 animBg="1"/>
      <p:bldP spid="42" grpId="0"/>
      <p:bldP spid="43" grpId="0" animBg="1"/>
      <p:bldP spid="4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quadratic equations given in sin, cos or tan.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548640" y="2268583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u="sng" dirty="0">
                <a:latin typeface="Comic Sans MS" pitchFamily="66" charset="0"/>
              </a:rPr>
              <a:t>Solve the following equation</a:t>
            </a:r>
          </a:p>
        </p:txBody>
      </p:sp>
      <p:graphicFrame>
        <p:nvGraphicFramePr>
          <p:cNvPr id="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6515"/>
              </p:ext>
            </p:extLst>
          </p:nvPr>
        </p:nvGraphicFramePr>
        <p:xfrm>
          <a:off x="472440" y="2649583"/>
          <a:ext cx="245745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Equation" r:id="rId3" imgW="1371600" imgH="203200" progId="Equation.DSMT4">
                  <p:embed/>
                </p:oleObj>
              </mc:Choice>
              <mc:Fallback>
                <p:oleObj name="Equation" r:id="rId3" imgW="1371600" imgH="203200" progId="Equation.DSMT4">
                  <p:embed/>
                  <p:pic>
                    <p:nvPicPr>
                      <p:cNvPr id="3584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" y="2649583"/>
                        <a:ext cx="245745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478573"/>
              </p:ext>
            </p:extLst>
          </p:nvPr>
        </p:nvGraphicFramePr>
        <p:xfrm>
          <a:off x="167640" y="3182983"/>
          <a:ext cx="2820988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Equation" r:id="rId5" imgW="1574800" imgH="203200" progId="Equation.DSMT4">
                  <p:embed/>
                </p:oleObj>
              </mc:Choice>
              <mc:Fallback>
                <p:oleObj name="Equation" r:id="rId5" imgW="1574800" imgH="203200" progId="Equation.DSMT4">
                  <p:embed/>
                  <p:pic>
                    <p:nvPicPr>
                      <p:cNvPr id="358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" y="3182983"/>
                        <a:ext cx="2820988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670005"/>
              </p:ext>
            </p:extLst>
          </p:nvPr>
        </p:nvGraphicFramePr>
        <p:xfrm>
          <a:off x="167640" y="3716383"/>
          <a:ext cx="27527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Equation" r:id="rId7" imgW="1536033" imgH="177723" progId="Equation.DSMT4">
                  <p:embed/>
                </p:oleObj>
              </mc:Choice>
              <mc:Fallback>
                <p:oleObj name="Equation" r:id="rId7" imgW="1536033" imgH="177723" progId="Equation.DSMT4">
                  <p:embed/>
                  <p:pic>
                    <p:nvPicPr>
                      <p:cNvPr id="358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" y="3716383"/>
                        <a:ext cx="27527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Arc 9"/>
          <p:cNvSpPr>
            <a:spLocks/>
          </p:cNvSpPr>
          <p:nvPr/>
        </p:nvSpPr>
        <p:spPr bwMode="auto">
          <a:xfrm>
            <a:off x="2987040" y="2878183"/>
            <a:ext cx="228600" cy="457200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" name="Arc 10"/>
          <p:cNvSpPr>
            <a:spLocks/>
          </p:cNvSpPr>
          <p:nvPr/>
        </p:nvSpPr>
        <p:spPr bwMode="auto">
          <a:xfrm>
            <a:off x="2987040" y="3411583"/>
            <a:ext cx="228600" cy="457200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3215640" y="2954383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3139440" y="3259183"/>
            <a:ext cx="18288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Work out what value would make either bracket 0</a:t>
            </a:r>
          </a:p>
        </p:txBody>
      </p:sp>
      <p:sp>
        <p:nvSpPr>
          <p:cNvPr id="54" name="Line 13"/>
          <p:cNvSpPr>
            <a:spLocks noChangeShapeType="1"/>
          </p:cNvSpPr>
          <p:nvPr/>
        </p:nvSpPr>
        <p:spPr bwMode="auto">
          <a:xfrm>
            <a:off x="472440" y="478318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Line 14"/>
          <p:cNvSpPr>
            <a:spLocks noChangeShapeType="1"/>
          </p:cNvSpPr>
          <p:nvPr/>
        </p:nvSpPr>
        <p:spPr bwMode="auto">
          <a:xfrm>
            <a:off x="472440" y="508798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" name="Line 15"/>
          <p:cNvSpPr>
            <a:spLocks noChangeShapeType="1"/>
          </p:cNvSpPr>
          <p:nvPr/>
        </p:nvSpPr>
        <p:spPr bwMode="auto">
          <a:xfrm>
            <a:off x="1158240" y="501178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" name="Line 16"/>
          <p:cNvSpPr>
            <a:spLocks noChangeShapeType="1"/>
          </p:cNvSpPr>
          <p:nvPr/>
        </p:nvSpPr>
        <p:spPr bwMode="auto">
          <a:xfrm>
            <a:off x="1844040" y="501178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2529840" y="501178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" name="Line 18"/>
          <p:cNvSpPr>
            <a:spLocks noChangeShapeType="1"/>
          </p:cNvSpPr>
          <p:nvPr/>
        </p:nvSpPr>
        <p:spPr bwMode="auto">
          <a:xfrm>
            <a:off x="3215640" y="501178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" name="Arc 19"/>
          <p:cNvSpPr>
            <a:spLocks/>
          </p:cNvSpPr>
          <p:nvPr/>
        </p:nvSpPr>
        <p:spPr bwMode="auto">
          <a:xfrm flipV="1">
            <a:off x="1844040" y="4478383"/>
            <a:ext cx="698500" cy="914400"/>
          </a:xfrm>
          <a:custGeom>
            <a:avLst/>
            <a:gdLst>
              <a:gd name="T0" fmla="*/ 0 w 16484"/>
              <a:gd name="T1" fmla="*/ 0 h 21600"/>
              <a:gd name="T2" fmla="*/ 29598535 w 16484"/>
              <a:gd name="T3" fmla="*/ 13693521 h 21600"/>
              <a:gd name="T4" fmla="*/ 0 w 1648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84" h="21600" fill="none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</a:path>
              <a:path w="16484" h="21600" stroke="0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Text Box 20"/>
          <p:cNvSpPr txBox="1">
            <a:spLocks noChangeArrowheads="1"/>
          </p:cNvSpPr>
          <p:nvPr/>
        </p:nvSpPr>
        <p:spPr bwMode="auto">
          <a:xfrm>
            <a:off x="1005840" y="5164183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62" name="Line 21"/>
          <p:cNvSpPr>
            <a:spLocks noChangeShapeType="1"/>
          </p:cNvSpPr>
          <p:nvPr/>
        </p:nvSpPr>
        <p:spPr bwMode="auto">
          <a:xfrm flipV="1">
            <a:off x="396240" y="4783183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Text Box 22"/>
          <p:cNvSpPr txBox="1">
            <a:spLocks noChangeArrowheads="1"/>
          </p:cNvSpPr>
          <p:nvPr/>
        </p:nvSpPr>
        <p:spPr bwMode="auto">
          <a:xfrm>
            <a:off x="320040" y="4478383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Text Box 23"/>
          <p:cNvSpPr txBox="1">
            <a:spLocks noChangeArrowheads="1"/>
          </p:cNvSpPr>
          <p:nvPr/>
        </p:nvSpPr>
        <p:spPr bwMode="auto">
          <a:xfrm>
            <a:off x="3291840" y="4935583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Cos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65" name="Text Box 24"/>
          <p:cNvSpPr txBox="1">
            <a:spLocks noChangeArrowheads="1"/>
          </p:cNvSpPr>
          <p:nvPr/>
        </p:nvSpPr>
        <p:spPr bwMode="auto">
          <a:xfrm>
            <a:off x="-60960" y="5087983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-0.5</a:t>
            </a:r>
          </a:p>
        </p:txBody>
      </p:sp>
      <p:sp>
        <p:nvSpPr>
          <p:cNvPr id="66" name="Arc 25"/>
          <p:cNvSpPr>
            <a:spLocks/>
          </p:cNvSpPr>
          <p:nvPr/>
        </p:nvSpPr>
        <p:spPr bwMode="auto">
          <a:xfrm flipH="1">
            <a:off x="2529840" y="4783183"/>
            <a:ext cx="708025" cy="914400"/>
          </a:xfrm>
          <a:custGeom>
            <a:avLst/>
            <a:gdLst>
              <a:gd name="T0" fmla="*/ 0 w 16744"/>
              <a:gd name="T1" fmla="*/ 19727 h 21600"/>
              <a:gd name="T2" fmla="*/ 29939047 w 16744"/>
              <a:gd name="T3" fmla="*/ 12827931 h 21600"/>
              <a:gd name="T4" fmla="*/ 1219466 w 1674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44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</a:path>
              <a:path w="16744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" name="Arc 26"/>
          <p:cNvSpPr>
            <a:spLocks/>
          </p:cNvSpPr>
          <p:nvPr/>
        </p:nvSpPr>
        <p:spPr bwMode="auto">
          <a:xfrm flipH="1" flipV="1">
            <a:off x="1158240" y="4478383"/>
            <a:ext cx="687388" cy="914400"/>
          </a:xfrm>
          <a:custGeom>
            <a:avLst/>
            <a:gdLst>
              <a:gd name="T0" fmla="*/ 0 w 16235"/>
              <a:gd name="T1" fmla="*/ 8975 h 21600"/>
              <a:gd name="T2" fmla="*/ 29103927 w 16235"/>
              <a:gd name="T3" fmla="*/ 12292076 h 21600"/>
              <a:gd name="T4" fmla="*/ 801325 w 16235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5" h="21600" fill="none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</a:path>
              <a:path w="16235" h="21600" stroke="0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  <a:lnTo>
                  <a:pt x="447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" name="Arc 27"/>
          <p:cNvSpPr>
            <a:spLocks/>
          </p:cNvSpPr>
          <p:nvPr/>
        </p:nvSpPr>
        <p:spPr bwMode="auto">
          <a:xfrm>
            <a:off x="472440" y="4783183"/>
            <a:ext cx="685800" cy="914400"/>
          </a:xfrm>
          <a:custGeom>
            <a:avLst/>
            <a:gdLst>
              <a:gd name="T0" fmla="*/ 0 w 16484"/>
              <a:gd name="T1" fmla="*/ 19727 h 21600"/>
              <a:gd name="T2" fmla="*/ 28532009 w 16484"/>
              <a:gd name="T3" fmla="*/ 12318958 h 21600"/>
              <a:gd name="T4" fmla="*/ 1180471 w 1648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84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74" y="0"/>
                  <a:pt x="12398" y="2489"/>
                  <a:pt x="16484" y="6873"/>
                </a:cubicBezTo>
              </a:path>
              <a:path w="16484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74" y="0"/>
                  <a:pt x="12398" y="2489"/>
                  <a:pt x="16484" y="6873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" name="Text Box 28"/>
          <p:cNvSpPr txBox="1">
            <a:spLocks noChangeArrowheads="1"/>
          </p:cNvSpPr>
          <p:nvPr/>
        </p:nvSpPr>
        <p:spPr bwMode="auto">
          <a:xfrm>
            <a:off x="2301240" y="5164183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70" name="Text Box 29"/>
          <p:cNvSpPr txBox="1">
            <a:spLocks noChangeArrowheads="1"/>
          </p:cNvSpPr>
          <p:nvPr/>
        </p:nvSpPr>
        <p:spPr bwMode="auto">
          <a:xfrm>
            <a:off x="2910840" y="5164183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360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71" name="Text Box 30"/>
          <p:cNvSpPr txBox="1">
            <a:spLocks noChangeArrowheads="1"/>
          </p:cNvSpPr>
          <p:nvPr/>
        </p:nvSpPr>
        <p:spPr bwMode="auto">
          <a:xfrm>
            <a:off x="1615440" y="5164183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72" name="Text Box 31"/>
          <p:cNvSpPr txBox="1">
            <a:spLocks noChangeArrowheads="1"/>
          </p:cNvSpPr>
          <p:nvPr/>
        </p:nvSpPr>
        <p:spPr bwMode="auto">
          <a:xfrm>
            <a:off x="91440" y="4630783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73" name="Line 32"/>
          <p:cNvSpPr>
            <a:spLocks noChangeShapeType="1"/>
          </p:cNvSpPr>
          <p:nvPr/>
        </p:nvSpPr>
        <p:spPr bwMode="auto">
          <a:xfrm flipV="1">
            <a:off x="472440" y="5240383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4" name="Text Box 33"/>
          <p:cNvSpPr txBox="1">
            <a:spLocks noChangeArrowheads="1"/>
          </p:cNvSpPr>
          <p:nvPr/>
        </p:nvSpPr>
        <p:spPr bwMode="auto">
          <a:xfrm>
            <a:off x="5349240" y="4630783"/>
            <a:ext cx="2743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l-GR" altLang="en-US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= 1 has 2 solutions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5" name="Text Box 34"/>
          <p:cNvSpPr txBox="1">
            <a:spLocks noChangeArrowheads="1"/>
          </p:cNvSpPr>
          <p:nvPr/>
        </p:nvSpPr>
        <p:spPr bwMode="auto">
          <a:xfrm>
            <a:off x="5501640" y="5087983"/>
            <a:ext cx="2743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l-GR" altLang="en-US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= -0.5 has 2 solutions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6" name="Line 35"/>
          <p:cNvSpPr>
            <a:spLocks noChangeShapeType="1"/>
          </p:cNvSpPr>
          <p:nvPr/>
        </p:nvSpPr>
        <p:spPr bwMode="auto">
          <a:xfrm flipH="1">
            <a:off x="4282440" y="4783183"/>
            <a:ext cx="1295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7" name="Line 36"/>
          <p:cNvSpPr>
            <a:spLocks noChangeShapeType="1"/>
          </p:cNvSpPr>
          <p:nvPr/>
        </p:nvSpPr>
        <p:spPr bwMode="auto">
          <a:xfrm flipH="1">
            <a:off x="4282440" y="5240383"/>
            <a:ext cx="1295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7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038593"/>
              </p:ext>
            </p:extLst>
          </p:nvPr>
        </p:nvGraphicFramePr>
        <p:xfrm>
          <a:off x="624840" y="5926183"/>
          <a:ext cx="23891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Equation" r:id="rId9" imgW="1473200" imgH="228600" progId="Equation.DSMT4">
                  <p:embed/>
                </p:oleObj>
              </mc:Choice>
              <mc:Fallback>
                <p:oleObj name="Equation" r:id="rId9" imgW="1473200" imgH="228600" progId="Equation.DSMT4">
                  <p:embed/>
                  <p:pic>
                    <p:nvPicPr>
                      <p:cNvPr id="35877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" y="5926183"/>
                        <a:ext cx="238918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Text Box 39"/>
          <p:cNvSpPr txBox="1">
            <a:spLocks noChangeArrowheads="1"/>
          </p:cNvSpPr>
          <p:nvPr/>
        </p:nvSpPr>
        <p:spPr bwMode="auto">
          <a:xfrm>
            <a:off x="2910840" y="4478383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360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1" name="Text Box 40"/>
          <p:cNvSpPr txBox="1">
            <a:spLocks noChangeArrowheads="1"/>
          </p:cNvSpPr>
          <p:nvPr/>
        </p:nvSpPr>
        <p:spPr bwMode="auto">
          <a:xfrm>
            <a:off x="1005840" y="5392783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120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2" name="Text Box 41"/>
          <p:cNvSpPr txBox="1">
            <a:spLocks noChangeArrowheads="1"/>
          </p:cNvSpPr>
          <p:nvPr/>
        </p:nvSpPr>
        <p:spPr bwMode="auto">
          <a:xfrm>
            <a:off x="1996440" y="5392783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240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11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4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12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883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/>
      <p:bldP spid="53" grpId="0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 animBg="1"/>
      <p:bldP spid="63" grpId="0"/>
      <p:bldP spid="64" grpId="0"/>
      <p:bldP spid="65" grpId="0"/>
      <p:bldP spid="66" grpId="0" animBg="1"/>
      <p:bldP spid="67" grpId="0" animBg="1"/>
      <p:bldP spid="68" grpId="0" animBg="1"/>
      <p:bldP spid="69" grpId="0"/>
      <p:bldP spid="70" grpId="0"/>
      <p:bldP spid="71" grpId="0"/>
      <p:bldP spid="72" grpId="0"/>
      <p:bldP spid="73" grpId="0" animBg="1"/>
      <p:bldP spid="74" grpId="0"/>
      <p:bldP spid="75" grpId="0"/>
      <p:bldP spid="76" grpId="0" animBg="1"/>
      <p:bldP spid="77" grpId="0" animBg="1"/>
      <p:bldP spid="80" grpId="0"/>
      <p:bldP spid="81" grpId="0"/>
      <p:bldP spid="8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quadratic equations given in sin, cos or tan.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359228" y="2325189"/>
            <a:ext cx="2667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u="sng" dirty="0">
                <a:latin typeface="Comic Sans MS" pitchFamily="66" charset="0"/>
              </a:rPr>
              <a:t>Solve the following equation in the range 0 ≤ </a:t>
            </a:r>
            <a:r>
              <a:rPr lang="el-GR" altLang="en-US" sz="1400" b="1" u="sng" dirty="0">
                <a:latin typeface="Comic Sans MS" pitchFamily="66" charset="0"/>
              </a:rPr>
              <a:t>θ</a:t>
            </a:r>
            <a:r>
              <a:rPr lang="en-GB" altLang="en-US" sz="1400" b="1" u="sng" dirty="0">
                <a:latin typeface="Comic Sans MS" pitchFamily="66" charset="0"/>
              </a:rPr>
              <a:t> ≤ 360</a:t>
            </a:r>
          </a:p>
        </p:txBody>
      </p:sp>
      <p:graphicFrame>
        <p:nvGraphicFramePr>
          <p:cNvPr id="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398326"/>
              </p:ext>
            </p:extLst>
          </p:nvPr>
        </p:nvGraphicFramePr>
        <p:xfrm>
          <a:off x="511628" y="2858589"/>
          <a:ext cx="18208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2" name="Equation" r:id="rId3" imgW="1016000" imgH="241300" progId="Equation.DSMT4">
                  <p:embed/>
                </p:oleObj>
              </mc:Choice>
              <mc:Fallback>
                <p:oleObj name="Equation" r:id="rId3" imgW="1016000" imgH="241300" progId="Equation.DSMT4">
                  <p:embed/>
                  <p:pic>
                    <p:nvPicPr>
                      <p:cNvPr id="297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28" y="2858589"/>
                        <a:ext cx="18208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Arc 9"/>
          <p:cNvSpPr>
            <a:spLocks/>
          </p:cNvSpPr>
          <p:nvPr/>
        </p:nvSpPr>
        <p:spPr bwMode="auto">
          <a:xfrm>
            <a:off x="2569028" y="3087189"/>
            <a:ext cx="228600" cy="457200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2719251" y="2823754"/>
            <a:ext cx="199208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dirty="0">
                <a:solidFill>
                  <a:srgbClr val="FF0000"/>
                </a:solidFill>
                <a:latin typeface="Comic Sans MS" pitchFamily="66" charset="0"/>
              </a:rPr>
              <a:t>Square root both sides. On fractions root top and bottom separately. Can be positive or negative.</a:t>
            </a: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435428" y="4230189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9" name="Line 14"/>
          <p:cNvSpPr>
            <a:spLocks noChangeShapeType="1"/>
          </p:cNvSpPr>
          <p:nvPr/>
        </p:nvSpPr>
        <p:spPr bwMode="auto">
          <a:xfrm>
            <a:off x="435428" y="4534989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Line 15"/>
          <p:cNvSpPr>
            <a:spLocks noChangeShapeType="1"/>
          </p:cNvSpPr>
          <p:nvPr/>
        </p:nvSpPr>
        <p:spPr bwMode="auto">
          <a:xfrm>
            <a:off x="1121228" y="44587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4" name="Line 16"/>
          <p:cNvSpPr>
            <a:spLocks noChangeShapeType="1"/>
          </p:cNvSpPr>
          <p:nvPr/>
        </p:nvSpPr>
        <p:spPr bwMode="auto">
          <a:xfrm>
            <a:off x="1807028" y="44587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" name="Line 17"/>
          <p:cNvSpPr>
            <a:spLocks noChangeShapeType="1"/>
          </p:cNvSpPr>
          <p:nvPr/>
        </p:nvSpPr>
        <p:spPr bwMode="auto">
          <a:xfrm>
            <a:off x="2492828" y="44587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" name="Line 18"/>
          <p:cNvSpPr>
            <a:spLocks noChangeShapeType="1"/>
          </p:cNvSpPr>
          <p:nvPr/>
        </p:nvSpPr>
        <p:spPr bwMode="auto">
          <a:xfrm>
            <a:off x="3178628" y="44587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7" name="Arc 19"/>
          <p:cNvSpPr>
            <a:spLocks/>
          </p:cNvSpPr>
          <p:nvPr/>
        </p:nvSpPr>
        <p:spPr bwMode="auto">
          <a:xfrm flipV="1">
            <a:off x="2492828" y="3925389"/>
            <a:ext cx="698500" cy="914400"/>
          </a:xfrm>
          <a:custGeom>
            <a:avLst/>
            <a:gdLst>
              <a:gd name="T0" fmla="*/ 0 w 16484"/>
              <a:gd name="T1" fmla="*/ 0 h 21600"/>
              <a:gd name="T2" fmla="*/ 29598535 w 16484"/>
              <a:gd name="T3" fmla="*/ 13693521 h 21600"/>
              <a:gd name="T4" fmla="*/ 0 w 1648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84" h="21600" fill="none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</a:path>
              <a:path w="16484" h="21600" stroke="0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" name="Text Box 20"/>
          <p:cNvSpPr txBox="1">
            <a:spLocks noChangeArrowheads="1"/>
          </p:cNvSpPr>
          <p:nvPr/>
        </p:nvSpPr>
        <p:spPr bwMode="auto">
          <a:xfrm>
            <a:off x="968828" y="4611189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89" name="Line 21"/>
          <p:cNvSpPr>
            <a:spLocks noChangeShapeType="1"/>
          </p:cNvSpPr>
          <p:nvPr/>
        </p:nvSpPr>
        <p:spPr bwMode="auto">
          <a:xfrm flipV="1">
            <a:off x="435428" y="4382589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" name="Text Box 22"/>
          <p:cNvSpPr txBox="1">
            <a:spLocks noChangeArrowheads="1"/>
          </p:cNvSpPr>
          <p:nvPr/>
        </p:nvSpPr>
        <p:spPr bwMode="auto">
          <a:xfrm>
            <a:off x="-97972" y="4230189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baseline="30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altLang="en-US" sz="1400" b="1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sz="1400" b="1" baseline="-25000">
                <a:solidFill>
                  <a:srgbClr val="FF0000"/>
                </a:solidFill>
                <a:latin typeface="Comic Sans MS" pitchFamily="66" charset="0"/>
              </a:rPr>
              <a:t>√2</a:t>
            </a:r>
          </a:p>
        </p:txBody>
      </p:sp>
      <p:sp>
        <p:nvSpPr>
          <p:cNvPr id="91" name="Text Box 23"/>
          <p:cNvSpPr txBox="1">
            <a:spLocks noChangeArrowheads="1"/>
          </p:cNvSpPr>
          <p:nvPr/>
        </p:nvSpPr>
        <p:spPr bwMode="auto">
          <a:xfrm>
            <a:off x="3254828" y="4382589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Sin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92" name="Arc 25"/>
          <p:cNvSpPr>
            <a:spLocks/>
          </p:cNvSpPr>
          <p:nvPr/>
        </p:nvSpPr>
        <p:spPr bwMode="auto">
          <a:xfrm flipH="1">
            <a:off x="435428" y="4230189"/>
            <a:ext cx="708025" cy="914400"/>
          </a:xfrm>
          <a:custGeom>
            <a:avLst/>
            <a:gdLst>
              <a:gd name="T0" fmla="*/ 0 w 16744"/>
              <a:gd name="T1" fmla="*/ 19727 h 21600"/>
              <a:gd name="T2" fmla="*/ 29939047 w 16744"/>
              <a:gd name="T3" fmla="*/ 12827931 h 21600"/>
              <a:gd name="T4" fmla="*/ 1219466 w 1674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44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</a:path>
              <a:path w="16744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" name="Arc 26"/>
          <p:cNvSpPr>
            <a:spLocks/>
          </p:cNvSpPr>
          <p:nvPr/>
        </p:nvSpPr>
        <p:spPr bwMode="auto">
          <a:xfrm flipH="1" flipV="1">
            <a:off x="1807028" y="3925389"/>
            <a:ext cx="687388" cy="914400"/>
          </a:xfrm>
          <a:custGeom>
            <a:avLst/>
            <a:gdLst>
              <a:gd name="T0" fmla="*/ 0 w 16235"/>
              <a:gd name="T1" fmla="*/ 8975 h 21600"/>
              <a:gd name="T2" fmla="*/ 29103927 w 16235"/>
              <a:gd name="T3" fmla="*/ 12292076 h 21600"/>
              <a:gd name="T4" fmla="*/ 801325 w 16235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5" h="21600" fill="none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</a:path>
              <a:path w="16235" h="21600" stroke="0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  <a:lnTo>
                  <a:pt x="447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4" name="Arc 27"/>
          <p:cNvSpPr>
            <a:spLocks/>
          </p:cNvSpPr>
          <p:nvPr/>
        </p:nvSpPr>
        <p:spPr bwMode="auto">
          <a:xfrm>
            <a:off x="1121228" y="4230189"/>
            <a:ext cx="685800" cy="914400"/>
          </a:xfrm>
          <a:custGeom>
            <a:avLst/>
            <a:gdLst>
              <a:gd name="T0" fmla="*/ 0 w 16484"/>
              <a:gd name="T1" fmla="*/ 19727 h 21600"/>
              <a:gd name="T2" fmla="*/ 28532009 w 16484"/>
              <a:gd name="T3" fmla="*/ 12318958 h 21600"/>
              <a:gd name="T4" fmla="*/ 1180471 w 1648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84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74" y="0"/>
                  <a:pt x="12398" y="2489"/>
                  <a:pt x="16484" y="6873"/>
                </a:cubicBezTo>
              </a:path>
              <a:path w="16484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74" y="0"/>
                  <a:pt x="12398" y="2489"/>
                  <a:pt x="16484" y="6873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5" name="Text Box 28"/>
          <p:cNvSpPr txBox="1">
            <a:spLocks noChangeArrowheads="1"/>
          </p:cNvSpPr>
          <p:nvPr/>
        </p:nvSpPr>
        <p:spPr bwMode="auto">
          <a:xfrm>
            <a:off x="2264228" y="4611189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96" name="Text Box 29"/>
          <p:cNvSpPr txBox="1">
            <a:spLocks noChangeArrowheads="1"/>
          </p:cNvSpPr>
          <p:nvPr/>
        </p:nvSpPr>
        <p:spPr bwMode="auto">
          <a:xfrm>
            <a:off x="2873828" y="4611189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360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97" name="Text Box 30"/>
          <p:cNvSpPr txBox="1">
            <a:spLocks noChangeArrowheads="1"/>
          </p:cNvSpPr>
          <p:nvPr/>
        </p:nvSpPr>
        <p:spPr bwMode="auto">
          <a:xfrm>
            <a:off x="1578428" y="4611189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98" name="Text Box 31"/>
          <p:cNvSpPr txBox="1">
            <a:spLocks noChangeArrowheads="1"/>
          </p:cNvSpPr>
          <p:nvPr/>
        </p:nvSpPr>
        <p:spPr bwMode="auto">
          <a:xfrm>
            <a:off x="359228" y="4077789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45</a:t>
            </a:r>
          </a:p>
        </p:txBody>
      </p:sp>
      <p:sp>
        <p:nvSpPr>
          <p:cNvPr id="99" name="Line 32"/>
          <p:cNvSpPr>
            <a:spLocks noChangeShapeType="1"/>
          </p:cNvSpPr>
          <p:nvPr/>
        </p:nvSpPr>
        <p:spPr bwMode="auto">
          <a:xfrm flipV="1">
            <a:off x="435428" y="4687389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00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015907"/>
              </p:ext>
            </p:extLst>
          </p:nvPr>
        </p:nvGraphicFramePr>
        <p:xfrm>
          <a:off x="283028" y="5449389"/>
          <a:ext cx="31511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3" name="Equation" r:id="rId5" imgW="1943100" imgH="228600" progId="Equation.DSMT4">
                  <p:embed/>
                </p:oleObj>
              </mc:Choice>
              <mc:Fallback>
                <p:oleObj name="Equation" r:id="rId5" imgW="1943100" imgH="228600" progId="Equation.DSMT4">
                  <p:embed/>
                  <p:pic>
                    <p:nvPicPr>
                      <p:cNvPr id="36901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028" y="5449389"/>
                        <a:ext cx="315118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Rectangle 38"/>
          <p:cNvSpPr>
            <a:spLocks noChangeArrowheads="1"/>
          </p:cNvSpPr>
          <p:nvPr/>
        </p:nvSpPr>
        <p:spPr bwMode="auto">
          <a:xfrm>
            <a:off x="892628" y="5982789"/>
            <a:ext cx="2590800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2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915634"/>
              </p:ext>
            </p:extLst>
          </p:nvPr>
        </p:nvGraphicFramePr>
        <p:xfrm>
          <a:off x="511628" y="3315789"/>
          <a:ext cx="20018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4" name="Equation" r:id="rId7" imgW="1117115" imgH="253890" progId="Equation.DSMT4">
                  <p:embed/>
                </p:oleObj>
              </mc:Choice>
              <mc:Fallback>
                <p:oleObj name="Equation" r:id="rId7" imgW="1117115" imgH="253890" progId="Equation.DSMT4">
                  <p:embed/>
                  <p:pic>
                    <p:nvPicPr>
                      <p:cNvPr id="36906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28" y="3315789"/>
                        <a:ext cx="2001838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148592"/>
              </p:ext>
            </p:extLst>
          </p:nvPr>
        </p:nvGraphicFramePr>
        <p:xfrm>
          <a:off x="5701347" y="2179321"/>
          <a:ext cx="12954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5" name="Equation" r:id="rId9" imgW="736280" imgH="177723" progId="Equation.DSMT4">
                  <p:embed/>
                </p:oleObj>
              </mc:Choice>
              <mc:Fallback>
                <p:oleObj name="Equation" r:id="rId9" imgW="736280" imgH="177723" progId="Equation.DSMT4">
                  <p:embed/>
                  <p:pic>
                    <p:nvPicPr>
                      <p:cNvPr id="36909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1347" y="2179321"/>
                        <a:ext cx="12954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633825"/>
              </p:ext>
            </p:extLst>
          </p:nvPr>
        </p:nvGraphicFramePr>
        <p:xfrm>
          <a:off x="5166359" y="2560321"/>
          <a:ext cx="205422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6" name="Equation" r:id="rId11" imgW="1167893" imgH="177723" progId="Equation.DSMT4">
                  <p:embed/>
                </p:oleObj>
              </mc:Choice>
              <mc:Fallback>
                <p:oleObj name="Equation" r:id="rId11" imgW="1167893" imgH="177723" progId="Equation.DSMT4">
                  <p:embed/>
                  <p:pic>
                    <p:nvPicPr>
                      <p:cNvPr id="3691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6359" y="2560321"/>
                        <a:ext cx="2054225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" name="Arc 47"/>
          <p:cNvSpPr>
            <a:spLocks/>
          </p:cNvSpPr>
          <p:nvPr/>
        </p:nvSpPr>
        <p:spPr bwMode="auto">
          <a:xfrm>
            <a:off x="7299959" y="2255521"/>
            <a:ext cx="228600" cy="457200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6" name="Text Box 48"/>
          <p:cNvSpPr txBox="1">
            <a:spLocks noChangeArrowheads="1"/>
          </p:cNvSpPr>
          <p:nvPr/>
        </p:nvSpPr>
        <p:spPr bwMode="auto">
          <a:xfrm>
            <a:off x="7452359" y="2026921"/>
            <a:ext cx="121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0000"/>
                </a:solidFill>
                <a:latin typeface="Comic Sans MS" pitchFamily="66" charset="0"/>
              </a:rPr>
              <a:t>Work out the acceptable range. Subtract 30</a:t>
            </a:r>
          </a:p>
        </p:txBody>
      </p:sp>
      <p:graphicFrame>
        <p:nvGraphicFramePr>
          <p:cNvPr id="107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806902"/>
              </p:ext>
            </p:extLst>
          </p:nvPr>
        </p:nvGraphicFramePr>
        <p:xfrm>
          <a:off x="4397828" y="3925389"/>
          <a:ext cx="1785938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7" name="Equation" r:id="rId13" imgW="1015559" imgH="253890" progId="Equation.DSMT4">
                  <p:embed/>
                </p:oleObj>
              </mc:Choice>
              <mc:Fallback>
                <p:oleObj name="Equation" r:id="rId13" imgW="1015559" imgH="253890" progId="Equation.DSMT4">
                  <p:embed/>
                  <p:pic>
                    <p:nvPicPr>
                      <p:cNvPr id="36913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828" y="3925389"/>
                        <a:ext cx="1785938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563656"/>
              </p:ext>
            </p:extLst>
          </p:nvPr>
        </p:nvGraphicFramePr>
        <p:xfrm>
          <a:off x="4778828" y="4458789"/>
          <a:ext cx="151923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8" name="Equation" r:id="rId15" imgW="863225" imgH="228501" progId="Equation.DSMT4">
                  <p:embed/>
                </p:oleObj>
              </mc:Choice>
              <mc:Fallback>
                <p:oleObj name="Equation" r:id="rId15" imgW="863225" imgH="228501" progId="Equation.DSMT4">
                  <p:embed/>
                  <p:pic>
                    <p:nvPicPr>
                      <p:cNvPr id="36914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828" y="4458789"/>
                        <a:ext cx="1519238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" name="Text Box 51"/>
          <p:cNvSpPr txBox="1">
            <a:spLocks noChangeArrowheads="1"/>
          </p:cNvSpPr>
          <p:nvPr/>
        </p:nvSpPr>
        <p:spPr bwMode="auto">
          <a:xfrm>
            <a:off x="-174172" y="4534989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en-GB" altLang="en-US" sz="1400" b="1" baseline="30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altLang="en-US" sz="1400" b="1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sz="1400" b="1" baseline="-25000">
                <a:solidFill>
                  <a:srgbClr val="FF0000"/>
                </a:solidFill>
                <a:latin typeface="Comic Sans MS" pitchFamily="66" charset="0"/>
              </a:rPr>
              <a:t>√2</a:t>
            </a:r>
          </a:p>
        </p:txBody>
      </p:sp>
      <p:sp>
        <p:nvSpPr>
          <p:cNvPr id="110" name="Text Box 52"/>
          <p:cNvSpPr txBox="1">
            <a:spLocks noChangeArrowheads="1"/>
          </p:cNvSpPr>
          <p:nvPr/>
        </p:nvSpPr>
        <p:spPr bwMode="auto">
          <a:xfrm>
            <a:off x="1502228" y="4077789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135</a:t>
            </a:r>
          </a:p>
        </p:txBody>
      </p:sp>
      <p:sp>
        <p:nvSpPr>
          <p:cNvPr id="111" name="Text Box 53"/>
          <p:cNvSpPr txBox="1">
            <a:spLocks noChangeArrowheads="1"/>
          </p:cNvSpPr>
          <p:nvPr/>
        </p:nvSpPr>
        <p:spPr bwMode="auto">
          <a:xfrm>
            <a:off x="1730828" y="4839789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225</a:t>
            </a:r>
          </a:p>
        </p:txBody>
      </p:sp>
      <p:sp>
        <p:nvSpPr>
          <p:cNvPr id="112" name="Text Box 54"/>
          <p:cNvSpPr txBox="1">
            <a:spLocks noChangeArrowheads="1"/>
          </p:cNvSpPr>
          <p:nvPr/>
        </p:nvSpPr>
        <p:spPr bwMode="auto">
          <a:xfrm>
            <a:off x="2645228" y="4839789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315</a:t>
            </a:r>
          </a:p>
        </p:txBody>
      </p:sp>
      <p:graphicFrame>
        <p:nvGraphicFramePr>
          <p:cNvPr id="113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994737"/>
              </p:ext>
            </p:extLst>
          </p:nvPr>
        </p:nvGraphicFramePr>
        <p:xfrm>
          <a:off x="6683828" y="3925389"/>
          <a:ext cx="1963738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9" name="Equation" r:id="rId17" imgW="1117115" imgH="253890" progId="Equation.DSMT4">
                  <p:embed/>
                </p:oleObj>
              </mc:Choice>
              <mc:Fallback>
                <p:oleObj name="Equation" r:id="rId17" imgW="1117115" imgH="253890" progId="Equation.DSMT4">
                  <p:embed/>
                  <p:pic>
                    <p:nvPicPr>
                      <p:cNvPr id="36919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828" y="3925389"/>
                        <a:ext cx="1963738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659923"/>
              </p:ext>
            </p:extLst>
          </p:nvPr>
        </p:nvGraphicFramePr>
        <p:xfrm>
          <a:off x="7064828" y="4458789"/>
          <a:ext cx="165258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0" name="Equation" r:id="rId19" imgW="939800" imgH="228600" progId="Equation.DSMT4">
                  <p:embed/>
                </p:oleObj>
              </mc:Choice>
              <mc:Fallback>
                <p:oleObj name="Equation" r:id="rId19" imgW="939800" imgH="228600" progId="Equation.DSMT4">
                  <p:embed/>
                  <p:pic>
                    <p:nvPicPr>
                      <p:cNvPr id="3692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828" y="4458789"/>
                        <a:ext cx="1652588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196788"/>
              </p:ext>
            </p:extLst>
          </p:nvPr>
        </p:nvGraphicFramePr>
        <p:xfrm>
          <a:off x="7064828" y="4992189"/>
          <a:ext cx="1630363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1" name="Equation" r:id="rId21" imgW="927100" imgH="228600" progId="Equation.DSMT4">
                  <p:embed/>
                </p:oleObj>
              </mc:Choice>
              <mc:Fallback>
                <p:oleObj name="Equation" r:id="rId21" imgW="927100" imgH="228600" progId="Equation.DSMT4">
                  <p:embed/>
                  <p:pic>
                    <p:nvPicPr>
                      <p:cNvPr id="36921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828" y="4992189"/>
                        <a:ext cx="1630363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027464"/>
              </p:ext>
            </p:extLst>
          </p:nvPr>
        </p:nvGraphicFramePr>
        <p:xfrm>
          <a:off x="968828" y="5982789"/>
          <a:ext cx="25114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2" name="Equation" r:id="rId23" imgW="1549400" imgH="228600" progId="Equation.DSMT4">
                  <p:embed/>
                </p:oleObj>
              </mc:Choice>
              <mc:Fallback>
                <p:oleObj name="Equation" r:id="rId23" imgW="1549400" imgH="228600" progId="Equation.DSMT4">
                  <p:embed/>
                  <p:pic>
                    <p:nvPicPr>
                      <p:cNvPr id="36922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828" y="5982789"/>
                        <a:ext cx="25114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Text Box 59"/>
          <p:cNvSpPr txBox="1">
            <a:spLocks noChangeArrowheads="1"/>
          </p:cNvSpPr>
          <p:nvPr/>
        </p:nvSpPr>
        <p:spPr bwMode="auto">
          <a:xfrm>
            <a:off x="5083628" y="5830389"/>
            <a:ext cx="1143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0000"/>
                </a:solidFill>
                <a:latin typeface="Comic Sans MS" pitchFamily="66" charset="0"/>
              </a:rPr>
              <a:t>360 added to get a value in the range</a:t>
            </a:r>
          </a:p>
        </p:txBody>
      </p:sp>
      <p:sp>
        <p:nvSpPr>
          <p:cNvPr id="118" name="Line 60"/>
          <p:cNvSpPr>
            <a:spLocks noChangeShapeType="1"/>
          </p:cNvSpPr>
          <p:nvPr/>
        </p:nvSpPr>
        <p:spPr bwMode="auto">
          <a:xfrm flipV="1">
            <a:off x="6302828" y="5373189"/>
            <a:ext cx="7620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9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25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0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26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891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/>
      <p:bldP spid="45" grpId="0" animBg="1"/>
      <p:bldP spid="79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/>
      <p:bldP spid="89" grpId="0" animBg="1"/>
      <p:bldP spid="90" grpId="0"/>
      <p:bldP spid="91" grpId="0"/>
      <p:bldP spid="92" grpId="0" animBg="1"/>
      <p:bldP spid="93" grpId="0" animBg="1"/>
      <p:bldP spid="94" grpId="0" animBg="1"/>
      <p:bldP spid="95" grpId="0"/>
      <p:bldP spid="96" grpId="0"/>
      <p:bldP spid="97" grpId="0"/>
      <p:bldP spid="98" grpId="0"/>
      <p:bldP spid="99" grpId="0" animBg="1"/>
      <p:bldP spid="101" grpId="0" animBg="1"/>
      <p:bldP spid="105" grpId="0" animBg="1"/>
      <p:bldP spid="106" grpId="0"/>
      <p:bldP spid="109" grpId="0"/>
      <p:bldP spid="110" grpId="0"/>
      <p:bldP spid="111" grpId="0"/>
      <p:bldP spid="112" grpId="0"/>
      <p:bldP spid="117" grpId="0"/>
      <p:bldP spid="11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quadratic equations given in sin, cos or tan.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385352" y="2281646"/>
            <a:ext cx="30719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u="sng" dirty="0">
                <a:latin typeface="Comic Sans MS" pitchFamily="66" charset="0"/>
              </a:rPr>
              <a:t>Solve the following equation in the range -180 ≤ </a:t>
            </a:r>
            <a:r>
              <a:rPr lang="en-US" altLang="en-US" sz="1400" b="1" u="sng" dirty="0">
                <a:latin typeface="Comic Sans MS" pitchFamily="66" charset="0"/>
              </a:rPr>
              <a:t>x</a:t>
            </a:r>
            <a:r>
              <a:rPr lang="en-GB" altLang="en-US" sz="1400" b="1" u="sng" dirty="0">
                <a:latin typeface="Comic Sans MS" pitchFamily="66" charset="0"/>
              </a:rPr>
              <a:t> ≤ 180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53291" y="2934789"/>
                <a:ext cx="26005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91" y="2934789"/>
                <a:ext cx="2600584" cy="276999"/>
              </a:xfrm>
              <a:prstGeom prst="rect">
                <a:avLst/>
              </a:prstGeom>
              <a:blipFill>
                <a:blip r:embed="rId2"/>
                <a:stretch>
                  <a:fillRect l="-1878" t="-4348" r="-93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3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4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82880" y="3313612"/>
                <a:ext cx="31674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)+9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" y="3313612"/>
                <a:ext cx="3167470" cy="276999"/>
              </a:xfrm>
              <a:prstGeom prst="rect">
                <a:avLst/>
              </a:prstGeom>
              <a:blipFill>
                <a:blip r:embed="rId5"/>
                <a:stretch>
                  <a:fillRect l="-1154" t="-4444" r="-577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70114" y="3709852"/>
                <a:ext cx="29751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14" y="3709852"/>
                <a:ext cx="2975110" cy="276999"/>
              </a:xfrm>
              <a:prstGeom prst="rect">
                <a:avLst/>
              </a:prstGeom>
              <a:blipFill>
                <a:blip r:embed="rId6"/>
                <a:stretch>
                  <a:fillRect l="-1434" t="-4444" r="-615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74468" y="4079966"/>
                <a:ext cx="24191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68" y="4079966"/>
                <a:ext cx="2419188" cy="276999"/>
              </a:xfrm>
              <a:prstGeom prst="rect">
                <a:avLst/>
              </a:prstGeom>
              <a:blipFill>
                <a:blip r:embed="rId7"/>
                <a:stretch>
                  <a:fillRect l="-2015" t="-4348" r="-2015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00148" y="4476206"/>
                <a:ext cx="26925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−2)=0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48" y="4476206"/>
                <a:ext cx="2692597" cy="276999"/>
              </a:xfrm>
              <a:prstGeom prst="rect">
                <a:avLst/>
              </a:prstGeom>
              <a:blipFill>
                <a:blip r:embed="rId8"/>
                <a:stretch>
                  <a:fillRect l="-2715" t="-2174" r="-158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859279" y="4876801"/>
                <a:ext cx="1138710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9279" y="4876801"/>
                <a:ext cx="1138710" cy="52046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Line 13"/>
          <p:cNvSpPr>
            <a:spLocks noChangeShapeType="1"/>
          </p:cNvSpPr>
          <p:nvPr/>
        </p:nvSpPr>
        <p:spPr bwMode="auto">
          <a:xfrm>
            <a:off x="7141028" y="3341914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" name="Line 14"/>
          <p:cNvSpPr>
            <a:spLocks noChangeShapeType="1"/>
          </p:cNvSpPr>
          <p:nvPr/>
        </p:nvSpPr>
        <p:spPr bwMode="auto">
          <a:xfrm>
            <a:off x="7141028" y="3646714"/>
            <a:ext cx="1367246" cy="217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" name="Line 15"/>
          <p:cNvSpPr>
            <a:spLocks noChangeShapeType="1"/>
          </p:cNvSpPr>
          <p:nvPr/>
        </p:nvSpPr>
        <p:spPr bwMode="auto">
          <a:xfrm>
            <a:off x="7826828" y="357051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Line 16"/>
          <p:cNvSpPr>
            <a:spLocks noChangeShapeType="1"/>
          </p:cNvSpPr>
          <p:nvPr/>
        </p:nvSpPr>
        <p:spPr bwMode="auto">
          <a:xfrm>
            <a:off x="8512628" y="357051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" name="Text Box 20"/>
          <p:cNvSpPr txBox="1">
            <a:spLocks noChangeArrowheads="1"/>
          </p:cNvSpPr>
          <p:nvPr/>
        </p:nvSpPr>
        <p:spPr bwMode="auto">
          <a:xfrm>
            <a:off x="7674428" y="3722914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64" name="Text Box 22"/>
          <p:cNvSpPr txBox="1">
            <a:spLocks noChangeArrowheads="1"/>
          </p:cNvSpPr>
          <p:nvPr/>
        </p:nvSpPr>
        <p:spPr bwMode="auto">
          <a:xfrm>
            <a:off x="5231674" y="3594461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dirty="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en-GB" altLang="en-US" sz="1400" b="1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altLang="en-US" sz="1400" b="1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sz="1400" b="1" baseline="-250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66" name="Arc 25"/>
          <p:cNvSpPr>
            <a:spLocks/>
          </p:cNvSpPr>
          <p:nvPr/>
        </p:nvSpPr>
        <p:spPr bwMode="auto">
          <a:xfrm flipH="1">
            <a:off x="7141028" y="3341914"/>
            <a:ext cx="708025" cy="914400"/>
          </a:xfrm>
          <a:custGeom>
            <a:avLst/>
            <a:gdLst>
              <a:gd name="T0" fmla="*/ 0 w 16744"/>
              <a:gd name="T1" fmla="*/ 19727 h 21600"/>
              <a:gd name="T2" fmla="*/ 29939047 w 16744"/>
              <a:gd name="T3" fmla="*/ 12827931 h 21600"/>
              <a:gd name="T4" fmla="*/ 1219466 w 1674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44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</a:path>
              <a:path w="16744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" name="Arc 27"/>
          <p:cNvSpPr>
            <a:spLocks/>
          </p:cNvSpPr>
          <p:nvPr/>
        </p:nvSpPr>
        <p:spPr bwMode="auto">
          <a:xfrm>
            <a:off x="7826828" y="3341914"/>
            <a:ext cx="685800" cy="914400"/>
          </a:xfrm>
          <a:custGeom>
            <a:avLst/>
            <a:gdLst>
              <a:gd name="T0" fmla="*/ 0 w 16484"/>
              <a:gd name="T1" fmla="*/ 19727 h 21600"/>
              <a:gd name="T2" fmla="*/ 28532009 w 16484"/>
              <a:gd name="T3" fmla="*/ 12318958 h 21600"/>
              <a:gd name="T4" fmla="*/ 1180471 w 1648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84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74" y="0"/>
                  <a:pt x="12398" y="2489"/>
                  <a:pt x="16484" y="6873"/>
                </a:cubicBezTo>
              </a:path>
              <a:path w="16484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74" y="0"/>
                  <a:pt x="12398" y="2489"/>
                  <a:pt x="16484" y="6873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" name="Text Box 30"/>
          <p:cNvSpPr txBox="1">
            <a:spLocks noChangeArrowheads="1"/>
          </p:cNvSpPr>
          <p:nvPr/>
        </p:nvSpPr>
        <p:spPr bwMode="auto">
          <a:xfrm>
            <a:off x="8284028" y="3722914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72" name="Text Box 31"/>
          <p:cNvSpPr txBox="1">
            <a:spLocks noChangeArrowheads="1"/>
          </p:cNvSpPr>
          <p:nvPr/>
        </p:nvSpPr>
        <p:spPr bwMode="auto">
          <a:xfrm>
            <a:off x="6533606" y="3929741"/>
            <a:ext cx="8425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-11.5</a:t>
            </a:r>
          </a:p>
        </p:txBody>
      </p:sp>
      <p:sp>
        <p:nvSpPr>
          <p:cNvPr id="122" name="Line 16"/>
          <p:cNvSpPr>
            <a:spLocks noChangeShapeType="1"/>
          </p:cNvSpPr>
          <p:nvPr/>
        </p:nvSpPr>
        <p:spPr bwMode="auto">
          <a:xfrm>
            <a:off x="5765074" y="358357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" name="Line 17"/>
          <p:cNvSpPr>
            <a:spLocks noChangeShapeType="1"/>
          </p:cNvSpPr>
          <p:nvPr/>
        </p:nvSpPr>
        <p:spPr bwMode="auto">
          <a:xfrm>
            <a:off x="6450874" y="358357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" name="Line 21"/>
          <p:cNvSpPr>
            <a:spLocks noChangeShapeType="1"/>
          </p:cNvSpPr>
          <p:nvPr/>
        </p:nvSpPr>
        <p:spPr bwMode="auto">
          <a:xfrm flipV="1">
            <a:off x="5760720" y="3759926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1" name="Arc 26"/>
          <p:cNvSpPr>
            <a:spLocks/>
          </p:cNvSpPr>
          <p:nvPr/>
        </p:nvSpPr>
        <p:spPr bwMode="auto">
          <a:xfrm flipH="1" flipV="1">
            <a:off x="5773783" y="3041469"/>
            <a:ext cx="687388" cy="914400"/>
          </a:xfrm>
          <a:custGeom>
            <a:avLst/>
            <a:gdLst>
              <a:gd name="T0" fmla="*/ 0 w 16235"/>
              <a:gd name="T1" fmla="*/ 8975 h 21600"/>
              <a:gd name="T2" fmla="*/ 29103927 w 16235"/>
              <a:gd name="T3" fmla="*/ 12292076 h 21600"/>
              <a:gd name="T4" fmla="*/ 801325 w 16235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5" h="21600" fill="none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</a:path>
              <a:path w="16235" h="21600" stroke="0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  <a:lnTo>
                  <a:pt x="447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Text Box 28"/>
          <p:cNvSpPr txBox="1">
            <a:spLocks noChangeArrowheads="1"/>
          </p:cNvSpPr>
          <p:nvPr/>
        </p:nvSpPr>
        <p:spPr bwMode="auto">
          <a:xfrm>
            <a:off x="6230983" y="3727269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dirty="0">
                <a:latin typeface="Comic Sans MS" pitchFamily="66" charset="0"/>
              </a:rPr>
              <a:t>-90</a:t>
            </a:r>
            <a:endParaRPr lang="el-GR" altLang="en-US" sz="1200" dirty="0">
              <a:latin typeface="Comic Sans MS" pitchFamily="66" charset="0"/>
            </a:endParaRPr>
          </a:p>
        </p:txBody>
      </p:sp>
      <p:sp>
        <p:nvSpPr>
          <p:cNvPr id="135" name="Text Box 30"/>
          <p:cNvSpPr txBox="1">
            <a:spLocks noChangeArrowheads="1"/>
          </p:cNvSpPr>
          <p:nvPr/>
        </p:nvSpPr>
        <p:spPr bwMode="auto">
          <a:xfrm>
            <a:off x="5545182" y="3727269"/>
            <a:ext cx="5508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dirty="0">
                <a:latin typeface="Comic Sans MS" pitchFamily="66" charset="0"/>
              </a:rPr>
              <a:t>-180</a:t>
            </a:r>
            <a:endParaRPr lang="el-GR" altLang="en-US" sz="1200" dirty="0">
              <a:latin typeface="Comic Sans MS" pitchFamily="66" charset="0"/>
            </a:endParaRPr>
          </a:p>
        </p:txBody>
      </p:sp>
      <p:sp>
        <p:nvSpPr>
          <p:cNvPr id="137" name="Text Box 52"/>
          <p:cNvSpPr txBox="1">
            <a:spLocks noChangeArrowheads="1"/>
          </p:cNvSpPr>
          <p:nvPr/>
        </p:nvSpPr>
        <p:spPr bwMode="auto">
          <a:xfrm>
            <a:off x="5294811" y="3968931"/>
            <a:ext cx="7837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-168.5</a:t>
            </a:r>
          </a:p>
        </p:txBody>
      </p:sp>
      <p:sp>
        <p:nvSpPr>
          <p:cNvPr id="138" name="Line 14"/>
          <p:cNvSpPr>
            <a:spLocks noChangeShapeType="1"/>
          </p:cNvSpPr>
          <p:nvPr/>
        </p:nvSpPr>
        <p:spPr bwMode="auto">
          <a:xfrm flipV="1">
            <a:off x="5769428" y="3650388"/>
            <a:ext cx="1366089" cy="67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" name="Arc 19"/>
          <p:cNvSpPr>
            <a:spLocks/>
          </p:cNvSpPr>
          <p:nvPr/>
        </p:nvSpPr>
        <p:spPr bwMode="auto">
          <a:xfrm flipV="1">
            <a:off x="6459583" y="3041469"/>
            <a:ext cx="698500" cy="914400"/>
          </a:xfrm>
          <a:custGeom>
            <a:avLst/>
            <a:gdLst>
              <a:gd name="T0" fmla="*/ 0 w 16484"/>
              <a:gd name="T1" fmla="*/ 0 h 21600"/>
              <a:gd name="T2" fmla="*/ 29598535 w 16484"/>
              <a:gd name="T3" fmla="*/ 13693521 h 21600"/>
              <a:gd name="T4" fmla="*/ 0 w 1648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84" h="21600" fill="none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</a:path>
              <a:path w="16484" h="21600" stroke="0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81498" y="5603966"/>
                <a:ext cx="1090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=−11.5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498" y="5603966"/>
                <a:ext cx="1090620" cy="276999"/>
              </a:xfrm>
              <a:prstGeom prst="rect">
                <a:avLst/>
              </a:prstGeom>
              <a:blipFill>
                <a:blip r:embed="rId10"/>
                <a:stretch>
                  <a:fillRect l="-2793" r="-502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3257007" y="5599611"/>
                <a:ext cx="7518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168.5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007" y="5599611"/>
                <a:ext cx="751809" cy="276999"/>
              </a:xfrm>
              <a:prstGeom prst="rect">
                <a:avLst/>
              </a:prstGeom>
              <a:blipFill>
                <a:blip r:embed="rId11"/>
                <a:stretch>
                  <a:fillRect r="-806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0" name="Arc 47"/>
          <p:cNvSpPr>
            <a:spLocks/>
          </p:cNvSpPr>
          <p:nvPr/>
        </p:nvSpPr>
        <p:spPr bwMode="auto">
          <a:xfrm>
            <a:off x="3398520" y="3039293"/>
            <a:ext cx="128452" cy="452844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Text Box 48"/>
          <p:cNvSpPr txBox="1">
            <a:spLocks noChangeArrowheads="1"/>
          </p:cNvSpPr>
          <p:nvPr/>
        </p:nvSpPr>
        <p:spPr bwMode="auto">
          <a:xfrm>
            <a:off x="3437707" y="3019698"/>
            <a:ext cx="16306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dirty="0">
                <a:solidFill>
                  <a:srgbClr val="FF0000"/>
                </a:solidFill>
                <a:latin typeface="Comic Sans MS" pitchFamily="66" charset="0"/>
              </a:rPr>
              <a:t>Replace </a:t>
            </a:r>
            <a:r>
              <a:rPr lang="en-GB" altLang="en-US" sz="1200" dirty="0" err="1">
                <a:solidFill>
                  <a:srgbClr val="FF0000"/>
                </a:solidFill>
                <a:latin typeface="Comic Sans MS" pitchFamily="66" charset="0"/>
              </a:rPr>
              <a:t>cosx</a:t>
            </a:r>
            <a:r>
              <a:rPr lang="en-GB" altLang="en-US" sz="1200" dirty="0">
                <a:solidFill>
                  <a:srgbClr val="FF0000"/>
                </a:solidFill>
                <a:latin typeface="Comic Sans MS" pitchFamily="66" charset="0"/>
              </a:rPr>
              <a:t> using the identity above</a:t>
            </a:r>
          </a:p>
        </p:txBody>
      </p:sp>
      <p:sp>
        <p:nvSpPr>
          <p:cNvPr id="142" name="Arc 47"/>
          <p:cNvSpPr>
            <a:spLocks/>
          </p:cNvSpPr>
          <p:nvPr/>
        </p:nvSpPr>
        <p:spPr bwMode="auto">
          <a:xfrm>
            <a:off x="3420292" y="3479075"/>
            <a:ext cx="141514" cy="387531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Arc 47"/>
          <p:cNvSpPr>
            <a:spLocks/>
          </p:cNvSpPr>
          <p:nvPr/>
        </p:nvSpPr>
        <p:spPr bwMode="auto">
          <a:xfrm>
            <a:off x="3363686" y="3849189"/>
            <a:ext cx="141514" cy="387531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Arc 47"/>
          <p:cNvSpPr>
            <a:spLocks/>
          </p:cNvSpPr>
          <p:nvPr/>
        </p:nvSpPr>
        <p:spPr bwMode="auto">
          <a:xfrm>
            <a:off x="2793275" y="4201886"/>
            <a:ext cx="141514" cy="387531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Arc 47"/>
          <p:cNvSpPr>
            <a:spLocks/>
          </p:cNvSpPr>
          <p:nvPr/>
        </p:nvSpPr>
        <p:spPr bwMode="auto">
          <a:xfrm>
            <a:off x="3128556" y="4624251"/>
            <a:ext cx="119742" cy="496389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Arc 47"/>
          <p:cNvSpPr>
            <a:spLocks/>
          </p:cNvSpPr>
          <p:nvPr/>
        </p:nvSpPr>
        <p:spPr bwMode="auto">
          <a:xfrm>
            <a:off x="3995059" y="5177245"/>
            <a:ext cx="119742" cy="496389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Text Box 48"/>
          <p:cNvSpPr txBox="1">
            <a:spLocks noChangeArrowheads="1"/>
          </p:cNvSpPr>
          <p:nvPr/>
        </p:nvSpPr>
        <p:spPr bwMode="auto">
          <a:xfrm>
            <a:off x="3489959" y="3524795"/>
            <a:ext cx="17438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dirty="0">
                <a:solidFill>
                  <a:srgbClr val="FF0000"/>
                </a:solidFill>
                <a:latin typeface="Comic Sans MS" pitchFamily="66" charset="0"/>
              </a:rPr>
              <a:t>Multiply the bracket</a:t>
            </a:r>
          </a:p>
        </p:txBody>
      </p:sp>
      <p:sp>
        <p:nvSpPr>
          <p:cNvPr id="148" name="Text Box 48"/>
          <p:cNvSpPr txBox="1">
            <a:spLocks noChangeArrowheads="1"/>
          </p:cNvSpPr>
          <p:nvPr/>
        </p:nvSpPr>
        <p:spPr bwMode="auto">
          <a:xfrm>
            <a:off x="3433354" y="3921035"/>
            <a:ext cx="10515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</a:p>
        </p:txBody>
      </p:sp>
      <p:sp>
        <p:nvSpPr>
          <p:cNvPr id="149" name="Text Box 48"/>
          <p:cNvSpPr txBox="1">
            <a:spLocks noChangeArrowheads="1"/>
          </p:cNvSpPr>
          <p:nvPr/>
        </p:nvSpPr>
        <p:spPr bwMode="auto">
          <a:xfrm>
            <a:off x="2867298" y="4243252"/>
            <a:ext cx="10515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150" name="Text Box 48"/>
          <p:cNvSpPr txBox="1">
            <a:spLocks noChangeArrowheads="1"/>
          </p:cNvSpPr>
          <p:nvPr/>
        </p:nvSpPr>
        <p:spPr bwMode="auto">
          <a:xfrm>
            <a:off x="3215640" y="4635138"/>
            <a:ext cx="17569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dirty="0">
                <a:solidFill>
                  <a:srgbClr val="FF0000"/>
                </a:solidFill>
                <a:latin typeface="Comic Sans MS" pitchFamily="66" charset="0"/>
              </a:rPr>
              <a:t>Solve (</a:t>
            </a:r>
            <a:r>
              <a:rPr lang="en-GB" altLang="en-US" sz="1200" dirty="0" err="1">
                <a:solidFill>
                  <a:srgbClr val="FF0000"/>
                </a:solidFill>
                <a:latin typeface="Comic Sans MS" pitchFamily="66" charset="0"/>
              </a:rPr>
              <a:t>sinx</a:t>
            </a:r>
            <a:r>
              <a:rPr lang="en-GB" altLang="en-US" sz="1200" dirty="0">
                <a:solidFill>
                  <a:srgbClr val="FF0000"/>
                </a:solidFill>
                <a:latin typeface="Comic Sans MS" pitchFamily="66" charset="0"/>
              </a:rPr>
              <a:t> = 2 has no solutions)</a:t>
            </a:r>
          </a:p>
        </p:txBody>
      </p:sp>
      <p:sp>
        <p:nvSpPr>
          <p:cNvPr id="151" name="Text Box 48"/>
          <p:cNvSpPr txBox="1">
            <a:spLocks noChangeArrowheads="1"/>
          </p:cNvSpPr>
          <p:nvPr/>
        </p:nvSpPr>
        <p:spPr bwMode="auto">
          <a:xfrm>
            <a:off x="4138750" y="5114110"/>
            <a:ext cx="175695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dirty="0">
                <a:solidFill>
                  <a:srgbClr val="FF0000"/>
                </a:solidFill>
                <a:latin typeface="Comic Sans MS" pitchFamily="66" charset="0"/>
              </a:rPr>
              <a:t>You can use a sketch to find other values in the given range</a:t>
            </a:r>
          </a:p>
        </p:txBody>
      </p:sp>
    </p:spTree>
    <p:extLst>
      <p:ext uri="{BB962C8B-B14F-4D97-AF65-F5344CB8AC3E}">
        <p14:creationId xmlns:p14="http://schemas.microsoft.com/office/powerpoint/2010/main" val="330811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" grpId="0"/>
      <p:bldP spid="50" grpId="0"/>
      <p:bldP spid="51" grpId="0"/>
      <p:bldP spid="52" grpId="0"/>
      <p:bldP spid="53" grpId="0"/>
      <p:bldP spid="54" grpId="0"/>
      <p:bldP spid="55" grpId="0" animBg="1"/>
      <p:bldP spid="56" grpId="0" animBg="1"/>
      <p:bldP spid="57" grpId="0" animBg="1"/>
      <p:bldP spid="58" grpId="0" animBg="1"/>
      <p:bldP spid="62" grpId="0"/>
      <p:bldP spid="64" grpId="0"/>
      <p:bldP spid="66" grpId="0" animBg="1"/>
      <p:bldP spid="68" grpId="0" animBg="1"/>
      <p:bldP spid="71" grpId="0"/>
      <p:bldP spid="72" grpId="0"/>
      <p:bldP spid="122" grpId="0" animBg="1"/>
      <p:bldP spid="123" grpId="0" animBg="1"/>
      <p:bldP spid="127" grpId="0" animBg="1"/>
      <p:bldP spid="131" grpId="0" animBg="1"/>
      <p:bldP spid="133" grpId="0"/>
      <p:bldP spid="135" grpId="0"/>
      <p:bldP spid="137" grpId="0"/>
      <p:bldP spid="138" grpId="0" animBg="1"/>
      <p:bldP spid="125" grpId="0" animBg="1"/>
      <p:bldP spid="6" grpId="0"/>
      <p:bldP spid="139" grpId="0"/>
      <p:bldP spid="140" grpId="0" animBg="1"/>
      <p:bldP spid="141" grpId="0"/>
      <p:bldP spid="142" grpId="0" animBg="1"/>
      <p:bldP spid="143" grpId="0" animBg="1"/>
      <p:bldP spid="144" grpId="0" animBg="1"/>
      <p:bldP spid="145" grpId="0" animBg="1"/>
      <p:bldP spid="146" grpId="0" animBg="1"/>
      <p:bldP spid="147" grpId="0"/>
      <p:bldP spid="148" grpId="0"/>
      <p:bldP spid="149" grpId="0"/>
      <p:bldP spid="150" grpId="0"/>
      <p:bldP spid="1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understand how to use the trig graphs to find other values of sine, cosine or tan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FE5B41C-2A5D-4D7A-B071-E01E242613B7}"/>
              </a:ext>
            </a:extLst>
          </p:cNvPr>
          <p:cNvSpPr txBox="1">
            <a:spLocks noChangeArrowheads="1"/>
          </p:cNvSpPr>
          <p:nvPr/>
        </p:nvSpPr>
        <p:spPr>
          <a:xfrm>
            <a:off x="-152400" y="2352583"/>
            <a:ext cx="3738563" cy="3773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You need to be able to work out larger values of sin, cos and tan as acute angles (0º - 90º)</a:t>
            </a:r>
          </a:p>
          <a:p>
            <a:pPr algn="ctr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 dirty="0">
                <a:latin typeface="Comic Sans MS" pitchFamily="66" charset="0"/>
              </a:rPr>
              <a:t>Write sin 130º as sine of an acute angle</a:t>
            </a:r>
          </a:p>
          <a:p>
            <a:pPr algn="ctr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(sometimes asked as a ‘trigonometric ratio’)</a:t>
            </a:r>
          </a:p>
          <a:p>
            <a:pPr algn="ctr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Sin 130º  =  Sin 50º</a:t>
            </a:r>
          </a:p>
        </p:txBody>
      </p:sp>
      <p:sp>
        <p:nvSpPr>
          <p:cNvPr id="6" name="Text Box 171">
            <a:extLst>
              <a:ext uri="{FF2B5EF4-FFF2-40B4-BE49-F238E27FC236}">
                <a16:creationId xmlns:a16="http://schemas.microsoft.com/office/drawing/2014/main" id="{27B1FF45-224F-4608-805F-0C0AF319C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9025" y="1549400"/>
            <a:ext cx="93186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7" name="Rectangle 144">
            <a:extLst>
              <a:ext uri="{FF2B5EF4-FFF2-40B4-BE49-F238E27FC236}">
                <a16:creationId xmlns:a16="http://schemas.microsoft.com/office/drawing/2014/main" id="{7F82AB34-DDF3-4130-B1C2-AB9508F0E2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72400" y="3678238"/>
            <a:ext cx="498475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8" name="Rectangle 150">
            <a:extLst>
              <a:ext uri="{FF2B5EF4-FFF2-40B4-BE49-F238E27FC236}">
                <a16:creationId xmlns:a16="http://schemas.microsoft.com/office/drawing/2014/main" id="{13B2A8E4-D1C8-4E9E-BD5C-E77F370D34C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4663" y="3678238"/>
            <a:ext cx="496887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9" name="Rectangle 151">
            <a:extLst>
              <a:ext uri="{FF2B5EF4-FFF2-40B4-BE49-F238E27FC236}">
                <a16:creationId xmlns:a16="http://schemas.microsoft.com/office/drawing/2014/main" id="{B47CA969-96B3-4852-80AB-5C5C98BA70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4663" y="3335338"/>
            <a:ext cx="4968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0" name="Rectangle 152">
            <a:extLst>
              <a:ext uri="{FF2B5EF4-FFF2-40B4-BE49-F238E27FC236}">
                <a16:creationId xmlns:a16="http://schemas.microsoft.com/office/drawing/2014/main" id="{82653DF8-0980-4576-BDC4-8C712FEE50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4663" y="2994025"/>
            <a:ext cx="496887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1" name="Rectangle 153">
            <a:extLst>
              <a:ext uri="{FF2B5EF4-FFF2-40B4-BE49-F238E27FC236}">
                <a16:creationId xmlns:a16="http://schemas.microsoft.com/office/drawing/2014/main" id="{A746654B-A22D-4534-83D1-64D004DA33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4663" y="2652713"/>
            <a:ext cx="496887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2" name="Rectangle 154">
            <a:extLst>
              <a:ext uri="{FF2B5EF4-FFF2-40B4-BE49-F238E27FC236}">
                <a16:creationId xmlns:a16="http://schemas.microsoft.com/office/drawing/2014/main" id="{BBB89D1B-069E-49DC-AFB6-88F9DEFAF2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4663" y="2311400"/>
            <a:ext cx="496887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" name="Rectangle 161">
            <a:extLst>
              <a:ext uri="{FF2B5EF4-FFF2-40B4-BE49-F238E27FC236}">
                <a16:creationId xmlns:a16="http://schemas.microsoft.com/office/drawing/2014/main" id="{2B52F6D3-A905-4880-9251-4AC821AB7C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4663" y="1968500"/>
            <a:ext cx="4968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4" name="Line 162">
            <a:extLst>
              <a:ext uri="{FF2B5EF4-FFF2-40B4-BE49-F238E27FC236}">
                <a16:creationId xmlns:a16="http://schemas.microsoft.com/office/drawing/2014/main" id="{9078D423-EA69-48A3-8898-75192D33E8DD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284663" y="2994025"/>
            <a:ext cx="39862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Line 163">
            <a:extLst>
              <a:ext uri="{FF2B5EF4-FFF2-40B4-BE49-F238E27FC236}">
                <a16:creationId xmlns:a16="http://schemas.microsoft.com/office/drawing/2014/main" id="{17617394-AC27-4F48-B633-645C05375AB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284663" y="1968500"/>
            <a:ext cx="0" cy="20510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Text Box 164">
            <a:extLst>
              <a:ext uri="{FF2B5EF4-FFF2-40B4-BE49-F238E27FC236}">
                <a16:creationId xmlns:a16="http://schemas.microsoft.com/office/drawing/2014/main" id="{DEC6C9ED-9778-4A77-BA2A-0F482383308D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881438" y="2055813"/>
            <a:ext cx="504825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17" name="Text Box 165">
            <a:extLst>
              <a:ext uri="{FF2B5EF4-FFF2-40B4-BE49-F238E27FC236}">
                <a16:creationId xmlns:a16="http://schemas.microsoft.com/office/drawing/2014/main" id="{3405477A-DFEC-43CC-8059-27A61ECB440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032375" y="2967038"/>
            <a:ext cx="4619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18" name="Text Box 166">
            <a:extLst>
              <a:ext uri="{FF2B5EF4-FFF2-40B4-BE49-F238E27FC236}">
                <a16:creationId xmlns:a16="http://schemas.microsoft.com/office/drawing/2014/main" id="{E5D02039-42EF-44D7-832C-B8CEB469473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924550" y="2967038"/>
            <a:ext cx="8207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19" name="Text Box 167">
            <a:extLst>
              <a:ext uri="{FF2B5EF4-FFF2-40B4-BE49-F238E27FC236}">
                <a16:creationId xmlns:a16="http://schemas.microsoft.com/office/drawing/2014/main" id="{E3D44F61-A4EB-4592-AAE4-64EE0154502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913563" y="2967038"/>
            <a:ext cx="995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0" name="Text Box 168">
            <a:extLst>
              <a:ext uri="{FF2B5EF4-FFF2-40B4-BE49-F238E27FC236}">
                <a16:creationId xmlns:a16="http://schemas.microsoft.com/office/drawing/2014/main" id="{B39773DD-8A77-4A77-A92C-110A267561A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927975" y="2963863"/>
            <a:ext cx="995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1" name="Text Box 169">
            <a:extLst>
              <a:ext uri="{FF2B5EF4-FFF2-40B4-BE49-F238E27FC236}">
                <a16:creationId xmlns:a16="http://schemas.microsoft.com/office/drawing/2014/main" id="{5DCA44BF-0272-4D5C-9543-DA69CC51FC5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144963" y="1577975"/>
            <a:ext cx="461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2" name="Text Box 170">
            <a:extLst>
              <a:ext uri="{FF2B5EF4-FFF2-40B4-BE49-F238E27FC236}">
                <a16:creationId xmlns:a16="http://schemas.microsoft.com/office/drawing/2014/main" id="{C12AA543-B902-47A0-B70E-7DB569BE00A6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129588" y="2700338"/>
            <a:ext cx="461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3" name="Text Box 172">
            <a:extLst>
              <a:ext uri="{FF2B5EF4-FFF2-40B4-BE49-F238E27FC236}">
                <a16:creationId xmlns:a16="http://schemas.microsoft.com/office/drawing/2014/main" id="{9E75CE38-469E-453A-A16A-0E3980FE561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881438" y="2732088"/>
            <a:ext cx="5048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4" name="Freeform 173">
            <a:extLst>
              <a:ext uri="{FF2B5EF4-FFF2-40B4-BE49-F238E27FC236}">
                <a16:creationId xmlns:a16="http://schemas.microsoft.com/office/drawing/2014/main" id="{F5901533-DF71-4B0A-B040-14F118B078E1}"/>
              </a:ext>
            </a:extLst>
          </p:cNvPr>
          <p:cNvSpPr>
            <a:spLocks noChangeAspect="1"/>
          </p:cNvSpPr>
          <p:nvPr/>
        </p:nvSpPr>
        <p:spPr bwMode="auto">
          <a:xfrm>
            <a:off x="4268788" y="2298700"/>
            <a:ext cx="3990975" cy="1368425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Text Box 175">
            <a:extLst>
              <a:ext uri="{FF2B5EF4-FFF2-40B4-BE49-F238E27FC236}">
                <a16:creationId xmlns:a16="http://schemas.microsoft.com/office/drawing/2014/main" id="{424A0FA0-7D1D-4EDB-96A1-9EAC5063E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1913" y="3478213"/>
            <a:ext cx="512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grpSp>
        <p:nvGrpSpPr>
          <p:cNvPr id="26" name="Group 178">
            <a:extLst>
              <a:ext uri="{FF2B5EF4-FFF2-40B4-BE49-F238E27FC236}">
                <a16:creationId xmlns:a16="http://schemas.microsoft.com/office/drawing/2014/main" id="{C1D86AC6-F39C-4C11-9E24-C0EE9E15555A}"/>
              </a:ext>
            </a:extLst>
          </p:cNvPr>
          <p:cNvGrpSpPr>
            <a:grpSpLocks/>
          </p:cNvGrpSpPr>
          <p:nvPr/>
        </p:nvGrpSpPr>
        <p:grpSpPr bwMode="auto">
          <a:xfrm>
            <a:off x="5591175" y="2401888"/>
            <a:ext cx="136525" cy="144462"/>
            <a:chOff x="2766" y="3467"/>
            <a:chExt cx="86" cy="91"/>
          </a:xfrm>
        </p:grpSpPr>
        <p:sp>
          <p:nvSpPr>
            <p:cNvPr id="27" name="Line 176">
              <a:extLst>
                <a:ext uri="{FF2B5EF4-FFF2-40B4-BE49-F238E27FC236}">
                  <a16:creationId xmlns:a16="http://schemas.microsoft.com/office/drawing/2014/main" id="{42D58484-0A42-4CBC-A195-E8FDDD20D1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7" y="3467"/>
              <a:ext cx="85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Line 177">
              <a:extLst>
                <a:ext uri="{FF2B5EF4-FFF2-40B4-BE49-F238E27FC236}">
                  <a16:creationId xmlns:a16="http://schemas.microsoft.com/office/drawing/2014/main" id="{67132E61-8A37-4B2D-81E3-0595704F72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66" y="3467"/>
              <a:ext cx="85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9" name="Group 179">
            <a:extLst>
              <a:ext uri="{FF2B5EF4-FFF2-40B4-BE49-F238E27FC236}">
                <a16:creationId xmlns:a16="http://schemas.microsoft.com/office/drawing/2014/main" id="{022AC0DD-6005-426E-BD92-AA6BE249CF51}"/>
              </a:ext>
            </a:extLst>
          </p:cNvPr>
          <p:cNvGrpSpPr>
            <a:grpSpLocks/>
          </p:cNvGrpSpPr>
          <p:nvPr/>
        </p:nvGrpSpPr>
        <p:grpSpPr bwMode="auto">
          <a:xfrm>
            <a:off x="4783138" y="2401888"/>
            <a:ext cx="136525" cy="144462"/>
            <a:chOff x="2766" y="3467"/>
            <a:chExt cx="86" cy="91"/>
          </a:xfrm>
        </p:grpSpPr>
        <p:sp>
          <p:nvSpPr>
            <p:cNvPr id="30" name="Line 180">
              <a:extLst>
                <a:ext uri="{FF2B5EF4-FFF2-40B4-BE49-F238E27FC236}">
                  <a16:creationId xmlns:a16="http://schemas.microsoft.com/office/drawing/2014/main" id="{80AE216C-FFCE-4D0D-A7C3-F7002E4E11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7" y="3467"/>
              <a:ext cx="85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Line 181">
              <a:extLst>
                <a:ext uri="{FF2B5EF4-FFF2-40B4-BE49-F238E27FC236}">
                  <a16:creationId xmlns:a16="http://schemas.microsoft.com/office/drawing/2014/main" id="{51415C47-14FE-4A66-B97B-A172BC8D43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66" y="3467"/>
              <a:ext cx="85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" name="Line 182">
            <a:extLst>
              <a:ext uri="{FF2B5EF4-FFF2-40B4-BE49-F238E27FC236}">
                <a16:creationId xmlns:a16="http://schemas.microsoft.com/office/drawing/2014/main" id="{68E77A5C-E3DA-425D-9467-8AED85C3FB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5100" y="2187575"/>
            <a:ext cx="0" cy="287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Arc 183">
            <a:extLst>
              <a:ext uri="{FF2B5EF4-FFF2-40B4-BE49-F238E27FC236}">
                <a16:creationId xmlns:a16="http://schemas.microsoft.com/office/drawing/2014/main" id="{7E5AAF66-1802-4686-AF0F-8F52C91F9B2A}"/>
              </a:ext>
            </a:extLst>
          </p:cNvPr>
          <p:cNvSpPr>
            <a:spLocks/>
          </p:cNvSpPr>
          <p:nvPr/>
        </p:nvSpPr>
        <p:spPr bwMode="auto">
          <a:xfrm>
            <a:off x="5191125" y="2090738"/>
            <a:ext cx="530225" cy="911225"/>
          </a:xfrm>
          <a:custGeom>
            <a:avLst/>
            <a:gdLst>
              <a:gd name="T0" fmla="*/ 147100945 w 12510"/>
              <a:gd name="T1" fmla="*/ 0 h 21513"/>
              <a:gd name="T2" fmla="*/ 952502209 w 12510"/>
              <a:gd name="T3" fmla="*/ 296677756 h 21513"/>
              <a:gd name="T4" fmla="*/ 0 w 12510"/>
              <a:gd name="T5" fmla="*/ 1634838756 h 2151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510" h="21513" fill="none" extrusionOk="0">
                <a:moveTo>
                  <a:pt x="1932" y="-1"/>
                </a:moveTo>
                <a:cubicBezTo>
                  <a:pt x="5741" y="341"/>
                  <a:pt x="9391" y="1689"/>
                  <a:pt x="12509" y="3904"/>
                </a:cubicBezTo>
              </a:path>
              <a:path w="12510" h="21513" stroke="0" extrusionOk="0">
                <a:moveTo>
                  <a:pt x="1932" y="-1"/>
                </a:moveTo>
                <a:cubicBezTo>
                  <a:pt x="5741" y="341"/>
                  <a:pt x="9391" y="1689"/>
                  <a:pt x="12509" y="3904"/>
                </a:cubicBezTo>
                <a:lnTo>
                  <a:pt x="0" y="21513"/>
                </a:lnTo>
                <a:lnTo>
                  <a:pt x="1932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Arc 184">
            <a:extLst>
              <a:ext uri="{FF2B5EF4-FFF2-40B4-BE49-F238E27FC236}">
                <a16:creationId xmlns:a16="http://schemas.microsoft.com/office/drawing/2014/main" id="{2125EB76-C094-40F4-91BB-0689B952FA22}"/>
              </a:ext>
            </a:extLst>
          </p:cNvPr>
          <p:cNvSpPr>
            <a:spLocks/>
          </p:cNvSpPr>
          <p:nvPr/>
        </p:nvSpPr>
        <p:spPr bwMode="auto">
          <a:xfrm rot="-572191">
            <a:off x="4843463" y="2112963"/>
            <a:ext cx="430212" cy="914400"/>
          </a:xfrm>
          <a:custGeom>
            <a:avLst/>
            <a:gdLst>
              <a:gd name="T0" fmla="*/ 0 w 10163"/>
              <a:gd name="T1" fmla="*/ 158711138 h 21600"/>
              <a:gd name="T2" fmla="*/ 770910061 w 10163"/>
              <a:gd name="T3" fmla="*/ 1365589 h 21600"/>
              <a:gd name="T4" fmla="*/ 703399075 w 10163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163" h="21600" fill="none" extrusionOk="0">
                <a:moveTo>
                  <a:pt x="-1" y="2091"/>
                </a:moveTo>
                <a:cubicBezTo>
                  <a:pt x="2897" y="714"/>
                  <a:pt x="6064" y="-1"/>
                  <a:pt x="9273" y="0"/>
                </a:cubicBezTo>
                <a:cubicBezTo>
                  <a:pt x="9569" y="0"/>
                  <a:pt x="9866" y="6"/>
                  <a:pt x="10162" y="18"/>
                </a:cubicBezTo>
              </a:path>
              <a:path w="10163" h="21600" stroke="0" extrusionOk="0">
                <a:moveTo>
                  <a:pt x="-1" y="2091"/>
                </a:moveTo>
                <a:cubicBezTo>
                  <a:pt x="2897" y="714"/>
                  <a:pt x="6064" y="-1"/>
                  <a:pt x="9273" y="0"/>
                </a:cubicBezTo>
                <a:cubicBezTo>
                  <a:pt x="9569" y="0"/>
                  <a:pt x="9866" y="6"/>
                  <a:pt x="10162" y="18"/>
                </a:cubicBezTo>
                <a:lnTo>
                  <a:pt x="9273" y="21600"/>
                </a:lnTo>
                <a:lnTo>
                  <a:pt x="-1" y="209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Text Box 185">
            <a:extLst>
              <a:ext uri="{FF2B5EF4-FFF2-40B4-BE49-F238E27FC236}">
                <a16:creationId xmlns:a16="http://schemas.microsoft.com/office/drawing/2014/main" id="{F9D1B566-96EF-4D5D-9DBC-ABC9FBC33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6263" y="2239963"/>
            <a:ext cx="546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130</a:t>
            </a:r>
          </a:p>
        </p:txBody>
      </p:sp>
      <p:sp>
        <p:nvSpPr>
          <p:cNvPr id="36" name="Text Box 186">
            <a:extLst>
              <a:ext uri="{FF2B5EF4-FFF2-40B4-BE49-F238E27FC236}">
                <a16:creationId xmlns:a16="http://schemas.microsoft.com/office/drawing/2014/main" id="{9F731C40-82C4-44A1-8884-9ECDA44FC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950" y="2195513"/>
            <a:ext cx="546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50</a:t>
            </a:r>
          </a:p>
        </p:txBody>
      </p:sp>
      <p:sp>
        <p:nvSpPr>
          <p:cNvPr id="37" name="Text Box 187">
            <a:extLst>
              <a:ext uri="{FF2B5EF4-FFF2-40B4-BE49-F238E27FC236}">
                <a16:creationId xmlns:a16="http://schemas.microsoft.com/office/drawing/2014/main" id="{3867451C-E70B-45C5-956D-A00207161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938" y="1846263"/>
            <a:ext cx="4937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0000FF"/>
                </a:solidFill>
                <a:latin typeface="Comic Sans MS" pitchFamily="66" charset="0"/>
              </a:rPr>
              <a:t>-40</a:t>
            </a:r>
          </a:p>
        </p:txBody>
      </p:sp>
      <p:sp>
        <p:nvSpPr>
          <p:cNvPr id="38" name="Text Box 188">
            <a:extLst>
              <a:ext uri="{FF2B5EF4-FFF2-40B4-BE49-F238E27FC236}">
                <a16:creationId xmlns:a16="http://schemas.microsoft.com/office/drawing/2014/main" id="{ED39BB94-83DF-42F6-9E58-D4D95EA2B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300" y="1854200"/>
            <a:ext cx="493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0000FF"/>
                </a:solidFill>
                <a:latin typeface="Comic Sans MS" pitchFamily="66" charset="0"/>
              </a:rPr>
              <a:t>-40</a:t>
            </a:r>
          </a:p>
        </p:txBody>
      </p:sp>
      <p:sp>
        <p:nvSpPr>
          <p:cNvPr id="39" name="Text Box 189">
            <a:extLst>
              <a:ext uri="{FF2B5EF4-FFF2-40B4-BE49-F238E27FC236}">
                <a16:creationId xmlns:a16="http://schemas.microsoft.com/office/drawing/2014/main" id="{2D338BA8-D5F8-4E7B-9206-610898EB6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675" y="4868863"/>
            <a:ext cx="5389563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>
                <a:latin typeface="Comic Sans MS" pitchFamily="66" charset="0"/>
              </a:rPr>
              <a:t>Draw a sketch of the graph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>
                <a:latin typeface="Comic Sans MS" pitchFamily="66" charset="0"/>
              </a:rPr>
              <a:t>Mark on 130º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>
                <a:latin typeface="Comic Sans MS" pitchFamily="66" charset="0"/>
              </a:rPr>
              <a:t>Using the fact that the graph has symmetry, find an acute value of 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which has the same value as sin 130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40" name="Oval 190">
            <a:extLst>
              <a:ext uri="{FF2B5EF4-FFF2-40B4-BE49-F238E27FC236}">
                <a16:creationId xmlns:a16="http://schemas.microsoft.com/office/drawing/2014/main" id="{B7410A95-B974-4F3F-93A9-8AC444A9B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337" y="5231075"/>
            <a:ext cx="2244294" cy="4667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71874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understand how to use the trig graphs to find other values of sine, cosine or tan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Text Box 110">
            <a:extLst>
              <a:ext uri="{FF2B5EF4-FFF2-40B4-BE49-F238E27FC236}">
                <a16:creationId xmlns:a16="http://schemas.microsoft.com/office/drawing/2014/main" id="{154ABEA0-AEBE-4CD6-95F8-6F02FD881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475" y="2670175"/>
            <a:ext cx="527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CC0000"/>
                </a:solidFill>
                <a:latin typeface="Comic Sans MS" pitchFamily="66" charset="0"/>
              </a:rPr>
              <a:t>+30</a:t>
            </a:r>
          </a:p>
        </p:txBody>
      </p:sp>
      <p:sp>
        <p:nvSpPr>
          <p:cNvPr id="42" name="Text Box 111">
            <a:extLst>
              <a:ext uri="{FF2B5EF4-FFF2-40B4-BE49-F238E27FC236}">
                <a16:creationId xmlns:a16="http://schemas.microsoft.com/office/drawing/2014/main" id="{C84C9F27-728D-49C4-A2FD-77802106C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2838" y="2319338"/>
            <a:ext cx="527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CC0000"/>
                </a:solidFill>
                <a:latin typeface="Comic Sans MS" pitchFamily="66" charset="0"/>
              </a:rPr>
              <a:t>+30</a:t>
            </a:r>
          </a:p>
        </p:txBody>
      </p:sp>
      <p:sp>
        <p:nvSpPr>
          <p:cNvPr id="43" name="Freeform 65">
            <a:extLst>
              <a:ext uri="{FF2B5EF4-FFF2-40B4-BE49-F238E27FC236}">
                <a16:creationId xmlns:a16="http://schemas.microsoft.com/office/drawing/2014/main" id="{E5C3ED09-DD76-47A1-9C9F-C21B09FFD472}"/>
              </a:ext>
            </a:extLst>
          </p:cNvPr>
          <p:cNvSpPr>
            <a:spLocks noChangeAspect="1"/>
          </p:cNvSpPr>
          <p:nvPr/>
        </p:nvSpPr>
        <p:spPr bwMode="auto">
          <a:xfrm>
            <a:off x="3706813" y="2036763"/>
            <a:ext cx="4933950" cy="1379537"/>
          </a:xfrm>
          <a:custGeom>
            <a:avLst/>
            <a:gdLst>
              <a:gd name="T0" fmla="*/ 0 w 2349"/>
              <a:gd name="T1" fmla="*/ 2147483647 h 537"/>
              <a:gd name="T2" fmla="*/ 2147483647 w 2349"/>
              <a:gd name="T3" fmla="*/ 2147483647 h 537"/>
              <a:gd name="T4" fmla="*/ 2147483647 w 2349"/>
              <a:gd name="T5" fmla="*/ 2147483647 h 537"/>
              <a:gd name="T6" fmla="*/ 2147483647 w 2349"/>
              <a:gd name="T7" fmla="*/ 0 h 537"/>
              <a:gd name="T8" fmla="*/ 2147483647 w 2349"/>
              <a:gd name="T9" fmla="*/ 2147483647 h 537"/>
              <a:gd name="T10" fmla="*/ 2147483647 w 2349"/>
              <a:gd name="T11" fmla="*/ 2147483647 h 537"/>
              <a:gd name="T12" fmla="*/ 2147483647 w 2349"/>
              <a:gd name="T13" fmla="*/ 2147483647 h 5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49" h="537">
                <a:moveTo>
                  <a:pt x="0" y="266"/>
                </a:moveTo>
                <a:cubicBezTo>
                  <a:pt x="132" y="401"/>
                  <a:pt x="265" y="537"/>
                  <a:pt x="396" y="537"/>
                </a:cubicBezTo>
                <a:cubicBezTo>
                  <a:pt x="527" y="537"/>
                  <a:pt x="655" y="355"/>
                  <a:pt x="785" y="266"/>
                </a:cubicBezTo>
                <a:cubicBezTo>
                  <a:pt x="915" y="177"/>
                  <a:pt x="1044" y="0"/>
                  <a:pt x="1175" y="0"/>
                </a:cubicBezTo>
                <a:cubicBezTo>
                  <a:pt x="1306" y="0"/>
                  <a:pt x="1440" y="177"/>
                  <a:pt x="1570" y="266"/>
                </a:cubicBezTo>
                <a:cubicBezTo>
                  <a:pt x="1700" y="355"/>
                  <a:pt x="1824" y="537"/>
                  <a:pt x="1954" y="537"/>
                </a:cubicBezTo>
                <a:cubicBezTo>
                  <a:pt x="2084" y="537"/>
                  <a:pt x="2216" y="401"/>
                  <a:pt x="2349" y="266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Rectangle 3">
            <a:extLst>
              <a:ext uri="{FF2B5EF4-FFF2-40B4-BE49-F238E27FC236}">
                <a16:creationId xmlns:a16="http://schemas.microsoft.com/office/drawing/2014/main" id="{FF75E45F-54E2-4D81-80D0-3BF5F1F33ABF}"/>
              </a:ext>
            </a:extLst>
          </p:cNvPr>
          <p:cNvSpPr txBox="1">
            <a:spLocks noChangeArrowheads="1"/>
          </p:cNvSpPr>
          <p:nvPr/>
        </p:nvSpPr>
        <p:spPr>
          <a:xfrm>
            <a:off x="-142875" y="2423604"/>
            <a:ext cx="3738563" cy="3693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You need to be able to work out larger values of sin, cos and tan as acute angles (0º - 90º)</a:t>
            </a:r>
          </a:p>
          <a:p>
            <a:pPr algn="ctr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 dirty="0">
                <a:latin typeface="Comic Sans MS" pitchFamily="66" charset="0"/>
              </a:rPr>
              <a:t>Write cos (-120)º as cos of an acute angle</a:t>
            </a:r>
          </a:p>
          <a:p>
            <a:pPr algn="ctr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Cos(-120)º  =  -Cos 60º</a:t>
            </a:r>
          </a:p>
        </p:txBody>
      </p:sp>
      <p:sp>
        <p:nvSpPr>
          <p:cNvPr id="45" name="Text Box 38">
            <a:extLst>
              <a:ext uri="{FF2B5EF4-FFF2-40B4-BE49-F238E27FC236}">
                <a16:creationId xmlns:a16="http://schemas.microsoft.com/office/drawing/2014/main" id="{07BB7716-E9E4-40D2-8D15-46328B76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25" y="4357688"/>
            <a:ext cx="5389563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>
                <a:latin typeface="Comic Sans MS" pitchFamily="66" charset="0"/>
              </a:rPr>
              <a:t>Draw a sketch of the graph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>
                <a:latin typeface="Comic Sans MS" pitchFamily="66" charset="0"/>
              </a:rPr>
              <a:t>Mark on -120º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>
                <a:latin typeface="Comic Sans MS" pitchFamily="66" charset="0"/>
              </a:rPr>
              <a:t>Using the fact that the graph has symmetry, find an acute value of 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which has the same numerical value as cos (-120)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46" name="Oval 39">
            <a:extLst>
              <a:ext uri="{FF2B5EF4-FFF2-40B4-BE49-F238E27FC236}">
                <a16:creationId xmlns:a16="http://schemas.microsoft.com/office/drawing/2014/main" id="{AD20F38C-A322-4E0B-BB07-EF5FCD8DE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334" y="4341182"/>
            <a:ext cx="2524217" cy="522118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7" name="Text Box 71">
            <a:extLst>
              <a:ext uri="{FF2B5EF4-FFF2-40B4-BE49-F238E27FC236}">
                <a16:creationId xmlns:a16="http://schemas.microsoft.com/office/drawing/2014/main" id="{1CAAEB1E-201A-49D9-9515-3E42E6A88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2075" y="1273175"/>
            <a:ext cx="103028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cos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48" name="Text Box 77">
            <a:extLst>
              <a:ext uri="{FF2B5EF4-FFF2-40B4-BE49-F238E27FC236}">
                <a16:creationId xmlns:a16="http://schemas.microsoft.com/office/drawing/2014/main" id="{DA3062F9-5B0A-4E4D-A710-49BFB5CD0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2705100"/>
            <a:ext cx="695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-270º</a:t>
            </a:r>
          </a:p>
        </p:txBody>
      </p:sp>
      <p:sp>
        <p:nvSpPr>
          <p:cNvPr id="49" name="Text Box 40">
            <a:extLst>
              <a:ext uri="{FF2B5EF4-FFF2-40B4-BE49-F238E27FC236}">
                <a16:creationId xmlns:a16="http://schemas.microsoft.com/office/drawing/2014/main" id="{F58C2056-977A-4A51-BEFD-82DB4822373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008688" y="1281113"/>
            <a:ext cx="3794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50" name="Rectangle 44">
            <a:extLst>
              <a:ext uri="{FF2B5EF4-FFF2-40B4-BE49-F238E27FC236}">
                <a16:creationId xmlns:a16="http://schemas.microsoft.com/office/drawing/2014/main" id="{D34D9169-C8E2-41B4-8411-4D971FECC3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91563" y="2851150"/>
            <a:ext cx="411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51" name="Rectangle 45">
            <a:extLst>
              <a:ext uri="{FF2B5EF4-FFF2-40B4-BE49-F238E27FC236}">
                <a16:creationId xmlns:a16="http://schemas.microsoft.com/office/drawing/2014/main" id="{6A1FF20C-63A8-41CE-9D98-84EA885A0A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81988" y="2851150"/>
            <a:ext cx="409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52" name="Rectangle 46">
            <a:extLst>
              <a:ext uri="{FF2B5EF4-FFF2-40B4-BE49-F238E27FC236}">
                <a16:creationId xmlns:a16="http://schemas.microsoft.com/office/drawing/2014/main" id="{A896278F-C4CB-432A-84E3-A788026311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69238" y="2851150"/>
            <a:ext cx="412750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53" name="Rectangle 47">
            <a:extLst>
              <a:ext uri="{FF2B5EF4-FFF2-40B4-BE49-F238E27FC236}">
                <a16:creationId xmlns:a16="http://schemas.microsoft.com/office/drawing/2014/main" id="{4A7CA3A9-0341-49C7-927B-22F2443E9E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459663" y="2851150"/>
            <a:ext cx="409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54" name="Line 52">
            <a:extLst>
              <a:ext uri="{FF2B5EF4-FFF2-40B4-BE49-F238E27FC236}">
                <a16:creationId xmlns:a16="http://schemas.microsoft.com/office/drawing/2014/main" id="{31E73E5E-8626-4BE9-8AA9-B8B13517EE23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3749675" y="2727325"/>
            <a:ext cx="24114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Rectangle 60">
            <a:extLst>
              <a:ext uri="{FF2B5EF4-FFF2-40B4-BE49-F238E27FC236}">
                <a16:creationId xmlns:a16="http://schemas.microsoft.com/office/drawing/2014/main" id="{235D998A-BDAC-4ABC-977D-8807D85459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11775" y="2387600"/>
            <a:ext cx="407988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56" name="Rectangle 61">
            <a:extLst>
              <a:ext uri="{FF2B5EF4-FFF2-40B4-BE49-F238E27FC236}">
                <a16:creationId xmlns:a16="http://schemas.microsoft.com/office/drawing/2014/main" id="{B8E48ECD-3163-4B5B-9BC6-5C5208C324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59400" y="2043113"/>
            <a:ext cx="4095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57" name="Line 62">
            <a:extLst>
              <a:ext uri="{FF2B5EF4-FFF2-40B4-BE49-F238E27FC236}">
                <a16:creationId xmlns:a16="http://schemas.microsoft.com/office/drawing/2014/main" id="{22BD3EF8-96AA-4A58-B01C-F6A51A8F8C7A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6140450" y="2732088"/>
            <a:ext cx="25241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Line 63">
            <a:extLst>
              <a:ext uri="{FF2B5EF4-FFF2-40B4-BE49-F238E27FC236}">
                <a16:creationId xmlns:a16="http://schemas.microsoft.com/office/drawing/2014/main" id="{58A14A5F-F958-4A7D-AB61-BFACF1B5AE6A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6186488" y="1698625"/>
            <a:ext cx="0" cy="2063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" name="Text Box 67">
            <a:extLst>
              <a:ext uri="{FF2B5EF4-FFF2-40B4-BE49-F238E27FC236}">
                <a16:creationId xmlns:a16="http://schemas.microsoft.com/office/drawing/2014/main" id="{EAEE76E4-EA4C-47DE-95AD-D0C584BF1EE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876925" y="1808163"/>
            <a:ext cx="4159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60" name="Text Box 68">
            <a:extLst>
              <a:ext uri="{FF2B5EF4-FFF2-40B4-BE49-F238E27FC236}">
                <a16:creationId xmlns:a16="http://schemas.microsoft.com/office/drawing/2014/main" id="{6C9E685B-8111-4B1D-9D5E-AA2442B5CA7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878805" y="2474389"/>
            <a:ext cx="414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61" name="Text Box 69">
            <a:extLst>
              <a:ext uri="{FF2B5EF4-FFF2-40B4-BE49-F238E27FC236}">
                <a16:creationId xmlns:a16="http://schemas.microsoft.com/office/drawing/2014/main" id="{BC311210-642A-4044-93E2-74B9C790344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789613" y="3225800"/>
            <a:ext cx="498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62" name="Text Box 70">
            <a:extLst>
              <a:ext uri="{FF2B5EF4-FFF2-40B4-BE49-F238E27FC236}">
                <a16:creationId xmlns:a16="http://schemas.microsoft.com/office/drawing/2014/main" id="{D6B07D76-8F3B-4694-AF9F-C54363DA3816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577263" y="2446338"/>
            <a:ext cx="3794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63" name="Text Box 72">
            <a:extLst>
              <a:ext uri="{FF2B5EF4-FFF2-40B4-BE49-F238E27FC236}">
                <a16:creationId xmlns:a16="http://schemas.microsoft.com/office/drawing/2014/main" id="{645B8CDB-12A5-467B-8A5F-8A119F249EFD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740525" y="2697163"/>
            <a:ext cx="5921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64" name="Text Box 73">
            <a:extLst>
              <a:ext uri="{FF2B5EF4-FFF2-40B4-BE49-F238E27FC236}">
                <a16:creationId xmlns:a16="http://schemas.microsoft.com/office/drawing/2014/main" id="{8CFFA411-396C-4805-991D-C87EBB53B93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510463" y="269716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65" name="Text Box 74">
            <a:extLst>
              <a:ext uri="{FF2B5EF4-FFF2-40B4-BE49-F238E27FC236}">
                <a16:creationId xmlns:a16="http://schemas.microsoft.com/office/drawing/2014/main" id="{932111B5-84B3-4274-BC63-892DCD65F8A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324850" y="2697163"/>
            <a:ext cx="8191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66" name="Text Box 80">
            <a:extLst>
              <a:ext uri="{FF2B5EF4-FFF2-40B4-BE49-F238E27FC236}">
                <a16:creationId xmlns:a16="http://schemas.microsoft.com/office/drawing/2014/main" id="{CEEF424B-68BE-4330-9065-F9B985052DB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205288" y="2697163"/>
            <a:ext cx="793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-180º</a:t>
            </a:r>
          </a:p>
        </p:txBody>
      </p:sp>
      <p:grpSp>
        <p:nvGrpSpPr>
          <p:cNvPr id="67" name="Group 91">
            <a:extLst>
              <a:ext uri="{FF2B5EF4-FFF2-40B4-BE49-F238E27FC236}">
                <a16:creationId xmlns:a16="http://schemas.microsoft.com/office/drawing/2014/main" id="{5699EE7F-0956-40F5-986E-F29CFBFB842B}"/>
              </a:ext>
            </a:extLst>
          </p:cNvPr>
          <p:cNvGrpSpPr>
            <a:grpSpLocks/>
          </p:cNvGrpSpPr>
          <p:nvPr/>
        </p:nvGrpSpPr>
        <p:grpSpPr bwMode="auto">
          <a:xfrm>
            <a:off x="4970463" y="2994025"/>
            <a:ext cx="136525" cy="144463"/>
            <a:chOff x="2766" y="3467"/>
            <a:chExt cx="86" cy="91"/>
          </a:xfrm>
        </p:grpSpPr>
        <p:sp>
          <p:nvSpPr>
            <p:cNvPr id="68" name="Line 92">
              <a:extLst>
                <a:ext uri="{FF2B5EF4-FFF2-40B4-BE49-F238E27FC236}">
                  <a16:creationId xmlns:a16="http://schemas.microsoft.com/office/drawing/2014/main" id="{7E4FCAE1-A39B-449B-94EF-CF9F0A9DED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7" y="3467"/>
              <a:ext cx="85" cy="9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Line 93">
              <a:extLst>
                <a:ext uri="{FF2B5EF4-FFF2-40B4-BE49-F238E27FC236}">
                  <a16:creationId xmlns:a16="http://schemas.microsoft.com/office/drawing/2014/main" id="{0EFB0DE4-71CD-435C-B66A-4EF418E698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66" y="3467"/>
              <a:ext cx="85" cy="9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0" name="Group 94">
            <a:extLst>
              <a:ext uri="{FF2B5EF4-FFF2-40B4-BE49-F238E27FC236}">
                <a16:creationId xmlns:a16="http://schemas.microsoft.com/office/drawing/2014/main" id="{6CAD80BB-84B5-4FB0-BFCD-7D818FA1B32F}"/>
              </a:ext>
            </a:extLst>
          </p:cNvPr>
          <p:cNvGrpSpPr>
            <a:grpSpLocks/>
          </p:cNvGrpSpPr>
          <p:nvPr/>
        </p:nvGrpSpPr>
        <p:grpSpPr bwMode="auto">
          <a:xfrm>
            <a:off x="5535613" y="2393950"/>
            <a:ext cx="136525" cy="144463"/>
            <a:chOff x="2766" y="3467"/>
            <a:chExt cx="86" cy="91"/>
          </a:xfrm>
        </p:grpSpPr>
        <p:sp>
          <p:nvSpPr>
            <p:cNvPr id="71" name="Line 95">
              <a:extLst>
                <a:ext uri="{FF2B5EF4-FFF2-40B4-BE49-F238E27FC236}">
                  <a16:creationId xmlns:a16="http://schemas.microsoft.com/office/drawing/2014/main" id="{85DEC5F3-DB40-42CA-A09C-D9EED50948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7" y="3467"/>
              <a:ext cx="85" cy="9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Line 96">
              <a:extLst>
                <a:ext uri="{FF2B5EF4-FFF2-40B4-BE49-F238E27FC236}">
                  <a16:creationId xmlns:a16="http://schemas.microsoft.com/office/drawing/2014/main" id="{827DDD6A-0640-468E-98E8-BCC58E1893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66" y="3467"/>
              <a:ext cx="85" cy="9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3" name="Group 97">
            <a:extLst>
              <a:ext uri="{FF2B5EF4-FFF2-40B4-BE49-F238E27FC236}">
                <a16:creationId xmlns:a16="http://schemas.microsoft.com/office/drawing/2014/main" id="{DF2F4C17-5637-4ABC-94DE-9B03389CDD0D}"/>
              </a:ext>
            </a:extLst>
          </p:cNvPr>
          <p:cNvGrpSpPr>
            <a:grpSpLocks/>
          </p:cNvGrpSpPr>
          <p:nvPr/>
        </p:nvGrpSpPr>
        <p:grpSpPr bwMode="auto">
          <a:xfrm>
            <a:off x="6675438" y="2392363"/>
            <a:ext cx="136525" cy="144462"/>
            <a:chOff x="2766" y="3467"/>
            <a:chExt cx="86" cy="91"/>
          </a:xfrm>
        </p:grpSpPr>
        <p:sp>
          <p:nvSpPr>
            <p:cNvPr id="74" name="Line 98">
              <a:extLst>
                <a:ext uri="{FF2B5EF4-FFF2-40B4-BE49-F238E27FC236}">
                  <a16:creationId xmlns:a16="http://schemas.microsoft.com/office/drawing/2014/main" id="{676C05E3-CC30-4F1B-B5B0-D8703235D5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7" y="3467"/>
              <a:ext cx="85" cy="9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Line 99">
              <a:extLst>
                <a:ext uri="{FF2B5EF4-FFF2-40B4-BE49-F238E27FC236}">
                  <a16:creationId xmlns:a16="http://schemas.microsoft.com/office/drawing/2014/main" id="{BB99221E-9AC4-42D5-A24A-DF36285694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66" y="3467"/>
              <a:ext cx="85" cy="9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6" name="Text Box 100">
            <a:extLst>
              <a:ext uri="{FF2B5EF4-FFF2-40B4-BE49-F238E27FC236}">
                <a16:creationId xmlns:a16="http://schemas.microsoft.com/office/drawing/2014/main" id="{5AFD50EE-F1C9-49AB-9446-02BA9DD33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3128963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-120</a:t>
            </a:r>
          </a:p>
        </p:txBody>
      </p:sp>
      <p:sp>
        <p:nvSpPr>
          <p:cNvPr id="77" name="Text Box 101">
            <a:extLst>
              <a:ext uri="{FF2B5EF4-FFF2-40B4-BE49-F238E27FC236}">
                <a16:creationId xmlns:a16="http://schemas.microsoft.com/office/drawing/2014/main" id="{6396FBD8-7982-4066-9700-C64FFBA5D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159000"/>
            <a:ext cx="527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-60</a:t>
            </a:r>
          </a:p>
        </p:txBody>
      </p:sp>
      <p:sp>
        <p:nvSpPr>
          <p:cNvPr id="78" name="Text Box 102">
            <a:extLst>
              <a:ext uri="{FF2B5EF4-FFF2-40B4-BE49-F238E27FC236}">
                <a16:creationId xmlns:a16="http://schemas.microsoft.com/office/drawing/2014/main" id="{9EAB22A2-A9E3-46B4-854E-1435561EF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2113" y="2159000"/>
            <a:ext cx="527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60</a:t>
            </a:r>
          </a:p>
        </p:txBody>
      </p:sp>
      <p:sp>
        <p:nvSpPr>
          <p:cNvPr id="79" name="Text Box 76">
            <a:extLst>
              <a:ext uri="{FF2B5EF4-FFF2-40B4-BE49-F238E27FC236}">
                <a16:creationId xmlns:a16="http://schemas.microsoft.com/office/drawing/2014/main" id="{2B5F6417-32D4-4A18-8E40-ED377AB277E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057775" y="2681288"/>
            <a:ext cx="674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-90º</a:t>
            </a:r>
          </a:p>
        </p:txBody>
      </p:sp>
      <p:sp>
        <p:nvSpPr>
          <p:cNvPr id="80" name="Arc 104">
            <a:extLst>
              <a:ext uri="{FF2B5EF4-FFF2-40B4-BE49-F238E27FC236}">
                <a16:creationId xmlns:a16="http://schemas.microsoft.com/office/drawing/2014/main" id="{4D04F661-27F6-4C89-9052-00E9B74D622B}"/>
              </a:ext>
            </a:extLst>
          </p:cNvPr>
          <p:cNvSpPr>
            <a:spLocks/>
          </p:cNvSpPr>
          <p:nvPr/>
        </p:nvSpPr>
        <p:spPr bwMode="auto">
          <a:xfrm>
            <a:off x="5510213" y="1714500"/>
            <a:ext cx="979487" cy="1316038"/>
          </a:xfrm>
          <a:custGeom>
            <a:avLst/>
            <a:gdLst>
              <a:gd name="T0" fmla="*/ 0 w 17442"/>
              <a:gd name="T1" fmla="*/ 2044527884 h 20719"/>
              <a:gd name="T2" fmla="*/ 2007731023 w 17442"/>
              <a:gd name="T3" fmla="*/ 0 h 20719"/>
              <a:gd name="T4" fmla="*/ 2147483647 w 17442"/>
              <a:gd name="T5" fmla="*/ 2147483647 h 207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442" h="20719" fill="none" extrusionOk="0">
                <a:moveTo>
                  <a:pt x="-1" y="7977"/>
                </a:moveTo>
                <a:cubicBezTo>
                  <a:pt x="2799" y="4145"/>
                  <a:pt x="6783" y="1341"/>
                  <a:pt x="11336" y="-1"/>
                </a:cubicBezTo>
              </a:path>
              <a:path w="17442" h="20719" stroke="0" extrusionOk="0">
                <a:moveTo>
                  <a:pt x="-1" y="7977"/>
                </a:moveTo>
                <a:cubicBezTo>
                  <a:pt x="2799" y="4145"/>
                  <a:pt x="6783" y="1341"/>
                  <a:pt x="11336" y="-1"/>
                </a:cubicBezTo>
                <a:lnTo>
                  <a:pt x="17442" y="20719"/>
                </a:lnTo>
                <a:lnTo>
                  <a:pt x="-1" y="7977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" name="Arc 105">
            <a:extLst>
              <a:ext uri="{FF2B5EF4-FFF2-40B4-BE49-F238E27FC236}">
                <a16:creationId xmlns:a16="http://schemas.microsoft.com/office/drawing/2014/main" id="{D387ECFD-0156-44D6-8520-D24E075B1225}"/>
              </a:ext>
            </a:extLst>
          </p:cNvPr>
          <p:cNvSpPr>
            <a:spLocks/>
          </p:cNvSpPr>
          <p:nvPr/>
        </p:nvSpPr>
        <p:spPr bwMode="auto">
          <a:xfrm rot="4606330">
            <a:off x="5716588" y="1571625"/>
            <a:ext cx="979488" cy="1316037"/>
          </a:xfrm>
          <a:custGeom>
            <a:avLst/>
            <a:gdLst>
              <a:gd name="T0" fmla="*/ 0 w 17442"/>
              <a:gd name="T1" fmla="*/ 2044524743 h 20719"/>
              <a:gd name="T2" fmla="*/ 2007735151 w 17442"/>
              <a:gd name="T3" fmla="*/ 0 h 20719"/>
              <a:gd name="T4" fmla="*/ 2147483647 w 17442"/>
              <a:gd name="T5" fmla="*/ 2147483647 h 207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442" h="20719" fill="none" extrusionOk="0">
                <a:moveTo>
                  <a:pt x="-1" y="7977"/>
                </a:moveTo>
                <a:cubicBezTo>
                  <a:pt x="2799" y="4145"/>
                  <a:pt x="6783" y="1341"/>
                  <a:pt x="11336" y="-1"/>
                </a:cubicBezTo>
              </a:path>
              <a:path w="17442" h="20719" stroke="0" extrusionOk="0">
                <a:moveTo>
                  <a:pt x="-1" y="7977"/>
                </a:moveTo>
                <a:cubicBezTo>
                  <a:pt x="2799" y="4145"/>
                  <a:pt x="6783" y="1341"/>
                  <a:pt x="11336" y="-1"/>
                </a:cubicBezTo>
                <a:lnTo>
                  <a:pt x="17442" y="20719"/>
                </a:lnTo>
                <a:lnTo>
                  <a:pt x="-1" y="7977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" name="Text Box 106">
            <a:extLst>
              <a:ext uri="{FF2B5EF4-FFF2-40B4-BE49-F238E27FC236}">
                <a16:creationId xmlns:a16="http://schemas.microsoft.com/office/drawing/2014/main" id="{4AE6D45C-816B-4BBD-B963-73CC229BB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1665288"/>
            <a:ext cx="527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CC0000"/>
                </a:solidFill>
                <a:latin typeface="Comic Sans MS" pitchFamily="66" charset="0"/>
              </a:rPr>
              <a:t>+60</a:t>
            </a:r>
          </a:p>
        </p:txBody>
      </p:sp>
      <p:sp>
        <p:nvSpPr>
          <p:cNvPr id="83" name="Text Box 107">
            <a:extLst>
              <a:ext uri="{FF2B5EF4-FFF2-40B4-BE49-F238E27FC236}">
                <a16:creationId xmlns:a16="http://schemas.microsoft.com/office/drawing/2014/main" id="{CCD1D05F-8BCB-4B3F-B7A2-E41B9FD93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3825" y="1674813"/>
            <a:ext cx="527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CC0000"/>
                </a:solidFill>
                <a:latin typeface="Comic Sans MS" pitchFamily="66" charset="0"/>
              </a:rPr>
              <a:t>+60</a:t>
            </a:r>
          </a:p>
        </p:txBody>
      </p:sp>
      <p:sp>
        <p:nvSpPr>
          <p:cNvPr id="84" name="Line 108">
            <a:extLst>
              <a:ext uri="{FF2B5EF4-FFF2-40B4-BE49-F238E27FC236}">
                <a16:creationId xmlns:a16="http://schemas.microsoft.com/office/drawing/2014/main" id="{83133534-164F-45B7-AADB-78FB23B29B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75225" y="2687638"/>
            <a:ext cx="215900" cy="314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" name="Line 109">
            <a:extLst>
              <a:ext uri="{FF2B5EF4-FFF2-40B4-BE49-F238E27FC236}">
                <a16:creationId xmlns:a16="http://schemas.microsoft.com/office/drawing/2014/main" id="{26D50366-C9CE-43BB-8344-E562FF8B57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3988" y="2436813"/>
            <a:ext cx="269875" cy="2079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" name="Text Box 113">
            <a:extLst>
              <a:ext uri="{FF2B5EF4-FFF2-40B4-BE49-F238E27FC236}">
                <a16:creationId xmlns:a16="http://schemas.microsoft.com/office/drawing/2014/main" id="{2EA55E39-86CA-4A49-A4C3-0412D6F6C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25" y="5980113"/>
            <a:ext cx="43211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>
                <a:latin typeface="Comic Sans MS" pitchFamily="66" charset="0"/>
              </a:rPr>
              <a:t>The value you find here will have the same digits in it, but will be multiplied by -1</a:t>
            </a:r>
          </a:p>
        </p:txBody>
      </p:sp>
    </p:spTree>
    <p:extLst>
      <p:ext uri="{BB962C8B-B14F-4D97-AF65-F5344CB8AC3E}">
        <p14:creationId xmlns:p14="http://schemas.microsoft.com/office/powerpoint/2010/main" val="169691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77" grpId="0"/>
      <p:bldP spid="78" grpId="0"/>
      <p:bldP spid="79" grpId="0"/>
      <p:bldP spid="80" grpId="0" animBg="1"/>
      <p:bldP spid="81" grpId="0" animBg="1"/>
      <p:bldP spid="82" grpId="0"/>
      <p:bldP spid="83" grpId="0"/>
      <p:bldP spid="84" grpId="0" animBg="1"/>
      <p:bldP spid="85" grpId="0" animBg="1"/>
      <p:bldP spid="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>
                <a:latin typeface="Comic Sans MS" pitchFamily="66" charset="0"/>
              </a:rPr>
              <a:t>Graphs of Trigonometric Functions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-142875" y="1590675"/>
            <a:ext cx="3738563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  <a:r>
              <a:rPr lang="en-GB" altLang="en-US" sz="1600" b="1" u="sng" dirty="0">
                <a:latin typeface="Comic Sans MS" pitchFamily="66" charset="0"/>
              </a:rPr>
              <a:t>You need to be able to recognise the graphs of sin</a:t>
            </a:r>
            <a:r>
              <a:rPr lang="el-GR" altLang="en-US" sz="1600" b="1" u="sng" dirty="0">
                <a:latin typeface="Comic Sans MS" pitchFamily="66" charset="0"/>
              </a:rPr>
              <a:t>θ</a:t>
            </a:r>
            <a:r>
              <a:rPr lang="en-GB" altLang="en-US" sz="1600" b="1" u="sng" dirty="0">
                <a:latin typeface="Comic Sans MS" pitchFamily="66" charset="0"/>
              </a:rPr>
              <a:t>, cos</a:t>
            </a:r>
            <a:r>
              <a:rPr lang="el-GR" altLang="en-US" sz="1600" b="1" u="sng" dirty="0">
                <a:latin typeface="Comic Sans MS" pitchFamily="66" charset="0"/>
              </a:rPr>
              <a:t>θ</a:t>
            </a:r>
            <a:r>
              <a:rPr lang="en-GB" altLang="en-US" sz="1600" b="1" u="sng" dirty="0">
                <a:latin typeface="Comic Sans MS" pitchFamily="66" charset="0"/>
              </a:rPr>
              <a:t> and tan</a:t>
            </a:r>
            <a:r>
              <a:rPr lang="el-GR" altLang="en-US" sz="1600" b="1" u="sng" dirty="0">
                <a:latin typeface="Comic Sans MS" pitchFamily="66" charset="0"/>
              </a:rPr>
              <a:t>θ</a:t>
            </a:r>
            <a:endParaRPr lang="en-GB" altLang="en-US" sz="16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You need to be able to work out larger values of sin, cos and tan as acute angles (0º - 90º)</a:t>
            </a:r>
          </a:p>
          <a:p>
            <a:pPr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 dirty="0">
                <a:latin typeface="Comic Sans MS" pitchFamily="66" charset="0"/>
              </a:rPr>
              <a:t>Write tan190 as tan of an acute angle</a:t>
            </a:r>
          </a:p>
          <a:p>
            <a:pPr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Tan190 =  Tan10</a:t>
            </a:r>
            <a:endParaRPr lang="el-GR" altLang="en-US" sz="1600" baseline="-25000" dirty="0">
              <a:latin typeface="Comic Sans MS" pitchFamily="66" charset="0"/>
            </a:endParaRP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8610599" y="6491288"/>
            <a:ext cx="6117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10A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540125" y="4357688"/>
            <a:ext cx="5389563" cy="158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 dirty="0">
                <a:latin typeface="Comic Sans MS" pitchFamily="66" charset="0"/>
              </a:rPr>
              <a:t>Draw a sketch of the graph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 dirty="0">
                <a:latin typeface="Comic Sans MS" pitchFamily="66" charset="0"/>
              </a:rPr>
              <a:t>Mark on 190</a:t>
            </a:r>
            <a:endParaRPr lang="el-GR" altLang="en-US" sz="1600" baseline="-250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 dirty="0">
                <a:latin typeface="Comic Sans MS" pitchFamily="66" charset="0"/>
              </a:rPr>
              <a:t>Using the fact that the graph has symmetry, find an acute value of </a:t>
            </a:r>
            <a:r>
              <a:rPr lang="el-GR" altLang="en-US" sz="1600" dirty="0">
                <a:latin typeface="Comic Sans MS" pitchFamily="66" charset="0"/>
              </a:rPr>
              <a:t>θ</a:t>
            </a:r>
            <a:r>
              <a:rPr lang="en-GB" altLang="en-US" sz="1600" dirty="0">
                <a:latin typeface="Comic Sans MS" pitchFamily="66" charset="0"/>
              </a:rPr>
              <a:t> which has the same numerical value as </a:t>
            </a:r>
            <a:r>
              <a:rPr lang="en-US" altLang="en-US" sz="1600" dirty="0">
                <a:latin typeface="Comic Sans MS" pitchFamily="66" charset="0"/>
              </a:rPr>
              <a:t>tan190</a:t>
            </a:r>
            <a:endParaRPr lang="el-GR" altLang="en-US" sz="1800" baseline="-25000" dirty="0">
              <a:latin typeface="Comic Sans MS" pitchFamily="66" charset="0"/>
            </a:endParaRP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735874" y="4728755"/>
            <a:ext cx="2222500" cy="466725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63" name="Rectangle 51"/>
          <p:cNvSpPr>
            <a:spLocks noChangeArrowheads="1"/>
          </p:cNvSpPr>
          <p:nvPr/>
        </p:nvSpPr>
        <p:spPr bwMode="auto">
          <a:xfrm>
            <a:off x="7988300" y="147955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64" name="Rectangle 52"/>
          <p:cNvSpPr>
            <a:spLocks noChangeArrowheads="1"/>
          </p:cNvSpPr>
          <p:nvPr/>
        </p:nvSpPr>
        <p:spPr bwMode="auto">
          <a:xfrm>
            <a:off x="8297863" y="147955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65" name="Rectangle 53"/>
          <p:cNvSpPr>
            <a:spLocks noChangeArrowheads="1"/>
          </p:cNvSpPr>
          <p:nvPr/>
        </p:nvSpPr>
        <p:spPr bwMode="auto">
          <a:xfrm>
            <a:off x="7677150" y="147955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66" name="Rectangle 54"/>
          <p:cNvSpPr>
            <a:spLocks noChangeArrowheads="1"/>
          </p:cNvSpPr>
          <p:nvPr/>
        </p:nvSpPr>
        <p:spPr bwMode="auto">
          <a:xfrm>
            <a:off x="7367588" y="147955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67" name="Rectangle 55"/>
          <p:cNvSpPr>
            <a:spLocks noChangeArrowheads="1"/>
          </p:cNvSpPr>
          <p:nvPr/>
        </p:nvSpPr>
        <p:spPr bwMode="auto">
          <a:xfrm>
            <a:off x="7056438" y="147955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69" name="Rectangle 57"/>
          <p:cNvSpPr>
            <a:spLocks noChangeArrowheads="1"/>
          </p:cNvSpPr>
          <p:nvPr/>
        </p:nvSpPr>
        <p:spPr bwMode="auto">
          <a:xfrm>
            <a:off x="6435725" y="147955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71" name="Text Box 59"/>
          <p:cNvSpPr txBox="1">
            <a:spLocks noChangeArrowheads="1"/>
          </p:cNvSpPr>
          <p:nvPr/>
        </p:nvSpPr>
        <p:spPr bwMode="auto">
          <a:xfrm>
            <a:off x="7305675" y="1371600"/>
            <a:ext cx="103028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tan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13372" name="Rectangle 60"/>
          <p:cNvSpPr>
            <a:spLocks noChangeArrowheads="1"/>
          </p:cNvSpPr>
          <p:nvPr/>
        </p:nvSpPr>
        <p:spPr bwMode="auto">
          <a:xfrm>
            <a:off x="5500688" y="316230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74" name="Rectangle 62"/>
          <p:cNvSpPr>
            <a:spLocks noChangeArrowheads="1"/>
          </p:cNvSpPr>
          <p:nvPr/>
        </p:nvSpPr>
        <p:spPr bwMode="auto">
          <a:xfrm>
            <a:off x="5189538" y="316230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79" name="Rectangle 67"/>
          <p:cNvSpPr>
            <a:spLocks noChangeArrowheads="1"/>
          </p:cNvSpPr>
          <p:nvPr/>
        </p:nvSpPr>
        <p:spPr bwMode="auto">
          <a:xfrm>
            <a:off x="5500688" y="231298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0257" name="Rectangle 95"/>
          <p:cNvSpPr>
            <a:spLocks noChangeArrowheads="1"/>
          </p:cNvSpPr>
          <p:nvPr/>
        </p:nvSpPr>
        <p:spPr bwMode="auto">
          <a:xfrm>
            <a:off x="3602038" y="2746375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62" name="Rectangle 50"/>
          <p:cNvSpPr>
            <a:spLocks noChangeAspect="1" noChangeArrowheads="1"/>
          </p:cNvSpPr>
          <p:nvPr/>
        </p:nvSpPr>
        <p:spPr bwMode="auto">
          <a:xfrm>
            <a:off x="8367713" y="2466975"/>
            <a:ext cx="442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70" name="Rectangle 58"/>
          <p:cNvSpPr>
            <a:spLocks noChangeAspect="1" noChangeArrowheads="1"/>
          </p:cNvSpPr>
          <p:nvPr/>
        </p:nvSpPr>
        <p:spPr bwMode="auto">
          <a:xfrm>
            <a:off x="8367713" y="2470150"/>
            <a:ext cx="442912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77" name="Rectangle 65"/>
          <p:cNvSpPr>
            <a:spLocks noChangeAspect="1" noChangeArrowheads="1"/>
          </p:cNvSpPr>
          <p:nvPr/>
        </p:nvSpPr>
        <p:spPr bwMode="auto">
          <a:xfrm>
            <a:off x="5387975" y="3238500"/>
            <a:ext cx="44291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380" name="Line 68"/>
          <p:cNvSpPr>
            <a:spLocks noChangeAspect="1" noChangeShapeType="1"/>
          </p:cNvSpPr>
          <p:nvPr/>
        </p:nvSpPr>
        <p:spPr bwMode="auto">
          <a:xfrm>
            <a:off x="4502150" y="2630488"/>
            <a:ext cx="35448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81" name="Line 69"/>
          <p:cNvSpPr>
            <a:spLocks noChangeAspect="1" noChangeShapeType="1"/>
          </p:cNvSpPr>
          <p:nvPr/>
        </p:nvSpPr>
        <p:spPr bwMode="auto">
          <a:xfrm>
            <a:off x="4497388" y="1719263"/>
            <a:ext cx="0" cy="1822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82" name="Text Box 70"/>
          <p:cNvSpPr txBox="1">
            <a:spLocks noChangeAspect="1" noChangeArrowheads="1"/>
          </p:cNvSpPr>
          <p:nvPr/>
        </p:nvSpPr>
        <p:spPr bwMode="auto">
          <a:xfrm>
            <a:off x="4164013" y="1816100"/>
            <a:ext cx="4492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13383" name="Text Box 71"/>
          <p:cNvSpPr txBox="1">
            <a:spLocks noChangeAspect="1" noChangeArrowheads="1"/>
          </p:cNvSpPr>
          <p:nvPr/>
        </p:nvSpPr>
        <p:spPr bwMode="auto">
          <a:xfrm>
            <a:off x="4164013" y="2417763"/>
            <a:ext cx="4492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13384" name="Text Box 72"/>
          <p:cNvSpPr txBox="1">
            <a:spLocks noChangeAspect="1" noChangeArrowheads="1"/>
          </p:cNvSpPr>
          <p:nvPr/>
        </p:nvSpPr>
        <p:spPr bwMode="auto">
          <a:xfrm>
            <a:off x="4086225" y="3032125"/>
            <a:ext cx="53975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13386" name="Line 74"/>
          <p:cNvSpPr>
            <a:spLocks noChangeAspect="1" noChangeShapeType="1"/>
          </p:cNvSpPr>
          <p:nvPr/>
        </p:nvSpPr>
        <p:spPr bwMode="auto">
          <a:xfrm>
            <a:off x="5380038" y="1752600"/>
            <a:ext cx="0" cy="1792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89" name="Arc 77"/>
          <p:cNvSpPr>
            <a:spLocks noChangeAspect="1"/>
          </p:cNvSpPr>
          <p:nvPr/>
        </p:nvSpPr>
        <p:spPr bwMode="auto">
          <a:xfrm rot="5400000">
            <a:off x="4071937" y="1368426"/>
            <a:ext cx="1222375" cy="1301750"/>
          </a:xfrm>
          <a:custGeom>
            <a:avLst/>
            <a:gdLst>
              <a:gd name="T0" fmla="*/ 398853327 w 20204"/>
              <a:gd name="T1" fmla="*/ 0 h 21525"/>
              <a:gd name="T2" fmla="*/ 2147483647 w 20204"/>
              <a:gd name="T3" fmla="*/ 2147483647 h 21525"/>
              <a:gd name="T4" fmla="*/ 0 w 20204"/>
              <a:gd name="T5" fmla="*/ 2147483647 h 215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204" h="21525" fill="none" extrusionOk="0">
                <a:moveTo>
                  <a:pt x="1800" y="0"/>
                </a:moveTo>
                <a:cubicBezTo>
                  <a:pt x="10099" y="694"/>
                  <a:pt x="17259" y="6097"/>
                  <a:pt x="20204" y="13886"/>
                </a:cubicBezTo>
              </a:path>
              <a:path w="20204" h="21525" stroke="0" extrusionOk="0">
                <a:moveTo>
                  <a:pt x="1800" y="0"/>
                </a:moveTo>
                <a:cubicBezTo>
                  <a:pt x="10099" y="694"/>
                  <a:pt x="17259" y="6097"/>
                  <a:pt x="20204" y="13886"/>
                </a:cubicBezTo>
                <a:lnTo>
                  <a:pt x="0" y="21525"/>
                </a:lnTo>
                <a:lnTo>
                  <a:pt x="1800" y="0"/>
                </a:lnTo>
                <a:close/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91" name="Line 79"/>
          <p:cNvSpPr>
            <a:spLocks noChangeAspect="1" noChangeShapeType="1"/>
          </p:cNvSpPr>
          <p:nvPr/>
        </p:nvSpPr>
        <p:spPr bwMode="auto">
          <a:xfrm>
            <a:off x="7170738" y="1752600"/>
            <a:ext cx="0" cy="1792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3392" name="Group 80"/>
          <p:cNvGrpSpPr>
            <a:grpSpLocks noChangeAspect="1"/>
          </p:cNvGrpSpPr>
          <p:nvPr/>
        </p:nvGrpSpPr>
        <p:grpSpPr bwMode="auto">
          <a:xfrm>
            <a:off x="5438775" y="1419225"/>
            <a:ext cx="1662113" cy="2438400"/>
            <a:chOff x="2353" y="3084"/>
            <a:chExt cx="733" cy="1075"/>
          </a:xfrm>
        </p:grpSpPr>
        <p:sp>
          <p:nvSpPr>
            <p:cNvPr id="10298" name="Arc 81"/>
            <p:cNvSpPr>
              <a:spLocks noChangeAspect="1"/>
            </p:cNvSpPr>
            <p:nvPr/>
          </p:nvSpPr>
          <p:spPr bwMode="auto">
            <a:xfrm rot="-5400000">
              <a:off x="2370" y="3603"/>
              <a:ext cx="539" cy="574"/>
            </a:xfrm>
            <a:custGeom>
              <a:avLst/>
              <a:gdLst>
                <a:gd name="T0" fmla="*/ 0 w 20204"/>
                <a:gd name="T1" fmla="*/ 0 h 21525"/>
                <a:gd name="T2" fmla="*/ 0 w 20204"/>
                <a:gd name="T3" fmla="*/ 0 h 21525"/>
                <a:gd name="T4" fmla="*/ 0 w 20204"/>
                <a:gd name="T5" fmla="*/ 0 h 215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04" h="21525" fill="none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</a:path>
                <a:path w="20204" h="21525" stroke="0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  <a:lnTo>
                    <a:pt x="0" y="21525"/>
                  </a:lnTo>
                  <a:lnTo>
                    <a:pt x="1800" y="0"/>
                  </a:ln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99" name="Arc 82"/>
            <p:cNvSpPr>
              <a:spLocks noChangeAspect="1"/>
            </p:cNvSpPr>
            <p:nvPr/>
          </p:nvSpPr>
          <p:spPr bwMode="auto">
            <a:xfrm rot="5400000">
              <a:off x="2529" y="3067"/>
              <a:ext cx="539" cy="574"/>
            </a:xfrm>
            <a:custGeom>
              <a:avLst/>
              <a:gdLst>
                <a:gd name="T0" fmla="*/ 0 w 20204"/>
                <a:gd name="T1" fmla="*/ 0 h 21525"/>
                <a:gd name="T2" fmla="*/ 0 w 20204"/>
                <a:gd name="T3" fmla="*/ 0 h 21525"/>
                <a:gd name="T4" fmla="*/ 0 w 20204"/>
                <a:gd name="T5" fmla="*/ 0 h 215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04" h="21525" fill="none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</a:path>
                <a:path w="20204" h="21525" stroke="0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  <a:lnTo>
                    <a:pt x="0" y="21525"/>
                  </a:lnTo>
                  <a:lnTo>
                    <a:pt x="1800" y="0"/>
                  </a:ln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3398" name="Arc 86"/>
          <p:cNvSpPr>
            <a:spLocks noChangeAspect="1"/>
          </p:cNvSpPr>
          <p:nvPr/>
        </p:nvSpPr>
        <p:spPr bwMode="auto">
          <a:xfrm rot="-5400000">
            <a:off x="7308850" y="2581276"/>
            <a:ext cx="1222375" cy="1301750"/>
          </a:xfrm>
          <a:custGeom>
            <a:avLst/>
            <a:gdLst>
              <a:gd name="T0" fmla="*/ 398853327 w 20204"/>
              <a:gd name="T1" fmla="*/ 0 h 21525"/>
              <a:gd name="T2" fmla="*/ 2147483647 w 20204"/>
              <a:gd name="T3" fmla="*/ 2147483647 h 21525"/>
              <a:gd name="T4" fmla="*/ 0 w 20204"/>
              <a:gd name="T5" fmla="*/ 2147483647 h 215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204" h="21525" fill="none" extrusionOk="0">
                <a:moveTo>
                  <a:pt x="1800" y="0"/>
                </a:moveTo>
                <a:cubicBezTo>
                  <a:pt x="10099" y="694"/>
                  <a:pt x="17259" y="6097"/>
                  <a:pt x="20204" y="13886"/>
                </a:cubicBezTo>
              </a:path>
              <a:path w="20204" h="21525" stroke="0" extrusionOk="0">
                <a:moveTo>
                  <a:pt x="1800" y="0"/>
                </a:moveTo>
                <a:cubicBezTo>
                  <a:pt x="10099" y="694"/>
                  <a:pt x="17259" y="6097"/>
                  <a:pt x="20204" y="13886"/>
                </a:cubicBezTo>
                <a:lnTo>
                  <a:pt x="0" y="21525"/>
                </a:lnTo>
                <a:lnTo>
                  <a:pt x="1800" y="0"/>
                </a:lnTo>
                <a:close/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400" name="Text Box 88"/>
          <p:cNvSpPr txBox="1">
            <a:spLocks noChangeAspect="1" noChangeArrowheads="1"/>
          </p:cNvSpPr>
          <p:nvPr/>
        </p:nvSpPr>
        <p:spPr bwMode="auto">
          <a:xfrm>
            <a:off x="7991475" y="2287588"/>
            <a:ext cx="411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13401" name="Rectangle 89"/>
          <p:cNvSpPr>
            <a:spLocks noChangeAspect="1" noChangeArrowheads="1"/>
          </p:cNvSpPr>
          <p:nvPr/>
        </p:nvSpPr>
        <p:spPr bwMode="auto">
          <a:xfrm>
            <a:off x="8089900" y="2751138"/>
            <a:ext cx="444500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402" name="Rectangle 90"/>
          <p:cNvSpPr>
            <a:spLocks noChangeAspect="1" noChangeArrowheads="1"/>
          </p:cNvSpPr>
          <p:nvPr/>
        </p:nvSpPr>
        <p:spPr bwMode="auto">
          <a:xfrm>
            <a:off x="7646988" y="2751138"/>
            <a:ext cx="442912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403" name="Rectangle 91"/>
          <p:cNvSpPr>
            <a:spLocks noChangeAspect="1" noChangeArrowheads="1"/>
          </p:cNvSpPr>
          <p:nvPr/>
        </p:nvSpPr>
        <p:spPr bwMode="auto">
          <a:xfrm>
            <a:off x="7202488" y="2751138"/>
            <a:ext cx="444500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404" name="Rectangle 92"/>
          <p:cNvSpPr>
            <a:spLocks noChangeAspect="1" noChangeArrowheads="1"/>
          </p:cNvSpPr>
          <p:nvPr/>
        </p:nvSpPr>
        <p:spPr bwMode="auto">
          <a:xfrm>
            <a:off x="6761163" y="2751138"/>
            <a:ext cx="441325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13420" name="Text Box 108"/>
          <p:cNvSpPr txBox="1">
            <a:spLocks noChangeAspect="1" noChangeArrowheads="1"/>
          </p:cNvSpPr>
          <p:nvPr/>
        </p:nvSpPr>
        <p:spPr bwMode="auto">
          <a:xfrm>
            <a:off x="7824788" y="2613025"/>
            <a:ext cx="563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Comic Sans MS" pitchFamily="66" charset="0"/>
              </a:rPr>
              <a:t>360</a:t>
            </a:r>
            <a:endParaRPr lang="el-GR" altLang="en-US" sz="1200" dirty="0">
              <a:latin typeface="Comic Sans MS" pitchFamily="66" charset="0"/>
            </a:endParaRPr>
          </a:p>
        </p:txBody>
      </p:sp>
      <p:sp>
        <p:nvSpPr>
          <p:cNvPr id="13421" name="Text Box 109"/>
          <p:cNvSpPr txBox="1">
            <a:spLocks noChangeAspect="1" noChangeArrowheads="1"/>
          </p:cNvSpPr>
          <p:nvPr/>
        </p:nvSpPr>
        <p:spPr bwMode="auto">
          <a:xfrm>
            <a:off x="6916738" y="2616155"/>
            <a:ext cx="4762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Comic Sans MS" pitchFamily="66" charset="0"/>
              </a:rPr>
              <a:t>270</a:t>
            </a:r>
            <a:endParaRPr lang="el-GR" altLang="en-US" sz="1200" dirty="0">
              <a:latin typeface="Comic Sans MS" pitchFamily="66" charset="0"/>
            </a:endParaRPr>
          </a:p>
        </p:txBody>
      </p:sp>
      <p:sp>
        <p:nvSpPr>
          <p:cNvPr id="13422" name="Text Box 110"/>
          <p:cNvSpPr txBox="1">
            <a:spLocks noChangeAspect="1" noChangeArrowheads="1"/>
          </p:cNvSpPr>
          <p:nvPr/>
        </p:nvSpPr>
        <p:spPr bwMode="auto">
          <a:xfrm>
            <a:off x="5952400" y="2608989"/>
            <a:ext cx="5921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Comic Sans MS" pitchFamily="66" charset="0"/>
              </a:rPr>
              <a:t>180</a:t>
            </a:r>
            <a:endParaRPr lang="el-GR" altLang="en-US" sz="1200" dirty="0">
              <a:latin typeface="Comic Sans MS" pitchFamily="66" charset="0"/>
            </a:endParaRPr>
          </a:p>
        </p:txBody>
      </p:sp>
      <p:sp>
        <p:nvSpPr>
          <p:cNvPr id="13423" name="Text Box 111"/>
          <p:cNvSpPr txBox="1">
            <a:spLocks noChangeAspect="1" noChangeArrowheads="1"/>
          </p:cNvSpPr>
          <p:nvPr/>
        </p:nvSpPr>
        <p:spPr bwMode="auto">
          <a:xfrm>
            <a:off x="5180013" y="2618468"/>
            <a:ext cx="3952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Comic Sans MS" pitchFamily="66" charset="0"/>
              </a:rPr>
              <a:t>90</a:t>
            </a:r>
            <a:endParaRPr lang="el-GR" altLang="en-US" sz="1200" dirty="0">
              <a:latin typeface="Comic Sans MS" pitchFamily="66" charset="0"/>
            </a:endParaRPr>
          </a:p>
        </p:txBody>
      </p:sp>
      <p:grpSp>
        <p:nvGrpSpPr>
          <p:cNvPr id="13427" name="Group 115"/>
          <p:cNvGrpSpPr>
            <a:grpSpLocks/>
          </p:cNvGrpSpPr>
          <p:nvPr/>
        </p:nvGrpSpPr>
        <p:grpSpPr bwMode="auto">
          <a:xfrm>
            <a:off x="4795838" y="2339975"/>
            <a:ext cx="150812" cy="144463"/>
            <a:chOff x="1232" y="3620"/>
            <a:chExt cx="95" cy="91"/>
          </a:xfrm>
        </p:grpSpPr>
        <p:sp>
          <p:nvSpPr>
            <p:cNvPr id="10296" name="Line 113"/>
            <p:cNvSpPr>
              <a:spLocks noChangeShapeType="1"/>
            </p:cNvSpPr>
            <p:nvPr/>
          </p:nvSpPr>
          <p:spPr bwMode="auto">
            <a:xfrm>
              <a:off x="1237" y="3620"/>
              <a:ext cx="90" cy="9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97" name="Line 114"/>
            <p:cNvSpPr>
              <a:spLocks noChangeShapeType="1"/>
            </p:cNvSpPr>
            <p:nvPr/>
          </p:nvSpPr>
          <p:spPr bwMode="auto">
            <a:xfrm flipH="1">
              <a:off x="1232" y="3621"/>
              <a:ext cx="90" cy="9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428" name="Group 116"/>
          <p:cNvGrpSpPr>
            <a:grpSpLocks/>
          </p:cNvGrpSpPr>
          <p:nvPr/>
        </p:nvGrpSpPr>
        <p:grpSpPr bwMode="auto">
          <a:xfrm>
            <a:off x="6572250" y="2339975"/>
            <a:ext cx="150813" cy="144463"/>
            <a:chOff x="1232" y="3620"/>
            <a:chExt cx="95" cy="91"/>
          </a:xfrm>
        </p:grpSpPr>
        <p:sp>
          <p:nvSpPr>
            <p:cNvPr id="10294" name="Line 117"/>
            <p:cNvSpPr>
              <a:spLocks noChangeShapeType="1"/>
            </p:cNvSpPr>
            <p:nvPr/>
          </p:nvSpPr>
          <p:spPr bwMode="auto">
            <a:xfrm>
              <a:off x="1237" y="3620"/>
              <a:ext cx="90" cy="9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95" name="Line 118"/>
            <p:cNvSpPr>
              <a:spLocks noChangeShapeType="1"/>
            </p:cNvSpPr>
            <p:nvPr/>
          </p:nvSpPr>
          <p:spPr bwMode="auto">
            <a:xfrm flipH="1">
              <a:off x="1232" y="3621"/>
              <a:ext cx="90" cy="9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431" name="Arc 119"/>
          <p:cNvSpPr>
            <a:spLocks/>
          </p:cNvSpPr>
          <p:nvPr/>
        </p:nvSpPr>
        <p:spPr bwMode="auto">
          <a:xfrm>
            <a:off x="5556250" y="1982788"/>
            <a:ext cx="1166813" cy="777875"/>
          </a:xfrm>
          <a:custGeom>
            <a:avLst/>
            <a:gdLst>
              <a:gd name="T0" fmla="*/ 2147483647 w 17254"/>
              <a:gd name="T1" fmla="*/ 988060418 h 18361"/>
              <a:gd name="T2" fmla="*/ 2147483647 w 17254"/>
              <a:gd name="T3" fmla="*/ 1396165095 h 18361"/>
              <a:gd name="T4" fmla="*/ 0 w 17254"/>
              <a:gd name="T5" fmla="*/ 0 h 183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254" h="18361" fill="none" extrusionOk="0">
                <a:moveTo>
                  <a:pt x="17254" y="12994"/>
                </a:moveTo>
                <a:cubicBezTo>
                  <a:pt x="15644" y="15131"/>
                  <a:pt x="13652" y="16951"/>
                  <a:pt x="11377" y="18360"/>
                </a:cubicBezTo>
              </a:path>
              <a:path w="17254" h="18361" stroke="0" extrusionOk="0">
                <a:moveTo>
                  <a:pt x="17254" y="12994"/>
                </a:moveTo>
                <a:cubicBezTo>
                  <a:pt x="15644" y="15131"/>
                  <a:pt x="13652" y="16951"/>
                  <a:pt x="11377" y="18360"/>
                </a:cubicBezTo>
                <a:lnTo>
                  <a:pt x="0" y="0"/>
                </a:lnTo>
                <a:lnTo>
                  <a:pt x="17254" y="1299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432" name="Arc 120"/>
          <p:cNvSpPr>
            <a:spLocks/>
          </p:cNvSpPr>
          <p:nvPr/>
        </p:nvSpPr>
        <p:spPr bwMode="auto">
          <a:xfrm>
            <a:off x="3771900" y="1930400"/>
            <a:ext cx="1166813" cy="777875"/>
          </a:xfrm>
          <a:custGeom>
            <a:avLst/>
            <a:gdLst>
              <a:gd name="T0" fmla="*/ 2147483647 w 17254"/>
              <a:gd name="T1" fmla="*/ 988060418 h 18361"/>
              <a:gd name="T2" fmla="*/ 2147483647 w 17254"/>
              <a:gd name="T3" fmla="*/ 1396165095 h 18361"/>
              <a:gd name="T4" fmla="*/ 0 w 17254"/>
              <a:gd name="T5" fmla="*/ 0 h 183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254" h="18361" fill="none" extrusionOk="0">
                <a:moveTo>
                  <a:pt x="17254" y="12994"/>
                </a:moveTo>
                <a:cubicBezTo>
                  <a:pt x="15644" y="15131"/>
                  <a:pt x="13652" y="16951"/>
                  <a:pt x="11377" y="18360"/>
                </a:cubicBezTo>
              </a:path>
              <a:path w="17254" h="18361" stroke="0" extrusionOk="0">
                <a:moveTo>
                  <a:pt x="17254" y="12994"/>
                </a:moveTo>
                <a:cubicBezTo>
                  <a:pt x="15644" y="15131"/>
                  <a:pt x="13652" y="16951"/>
                  <a:pt x="11377" y="18360"/>
                </a:cubicBezTo>
                <a:lnTo>
                  <a:pt x="0" y="0"/>
                </a:lnTo>
                <a:lnTo>
                  <a:pt x="17254" y="1299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433" name="Text Box 121"/>
          <p:cNvSpPr txBox="1">
            <a:spLocks noChangeArrowheads="1"/>
          </p:cNvSpPr>
          <p:nvPr/>
        </p:nvSpPr>
        <p:spPr bwMode="auto">
          <a:xfrm>
            <a:off x="6339840" y="2022928"/>
            <a:ext cx="5243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0000FF"/>
                </a:solidFill>
                <a:latin typeface="Comic Sans MS" pitchFamily="66" charset="0"/>
              </a:rPr>
              <a:t>190</a:t>
            </a:r>
          </a:p>
        </p:txBody>
      </p:sp>
      <p:sp>
        <p:nvSpPr>
          <p:cNvPr id="13434" name="Text Box 122"/>
          <p:cNvSpPr txBox="1">
            <a:spLocks noChangeArrowheads="1"/>
          </p:cNvSpPr>
          <p:nvPr/>
        </p:nvSpPr>
        <p:spPr bwMode="auto">
          <a:xfrm>
            <a:off x="4659313" y="2040300"/>
            <a:ext cx="3778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0000FF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13435" name="Line 123"/>
          <p:cNvSpPr>
            <a:spLocks noChangeShapeType="1"/>
          </p:cNvSpPr>
          <p:nvPr/>
        </p:nvSpPr>
        <p:spPr bwMode="auto">
          <a:xfrm flipH="1">
            <a:off x="4859338" y="2419350"/>
            <a:ext cx="1774825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3438" name="Group 126"/>
          <p:cNvGrpSpPr>
            <a:grpSpLocks/>
          </p:cNvGrpSpPr>
          <p:nvPr/>
        </p:nvGrpSpPr>
        <p:grpSpPr bwMode="auto">
          <a:xfrm>
            <a:off x="6407156" y="2697167"/>
            <a:ext cx="547688" cy="325438"/>
            <a:chOff x="4036" y="1699"/>
            <a:chExt cx="345" cy="205"/>
          </a:xfrm>
        </p:grpSpPr>
        <p:sp>
          <p:nvSpPr>
            <p:cNvPr id="10292" name="Text Box 124"/>
            <p:cNvSpPr txBox="1">
              <a:spLocks noChangeArrowheads="1"/>
            </p:cNvSpPr>
            <p:nvPr/>
          </p:nvSpPr>
          <p:spPr bwMode="auto">
            <a:xfrm>
              <a:off x="4143" y="1710"/>
              <a:ext cx="23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dirty="0">
                  <a:solidFill>
                    <a:srgbClr val="0000FF"/>
                  </a:solidFill>
                  <a:latin typeface="Comic Sans MS" pitchFamily="66" charset="0"/>
                </a:rPr>
                <a:t>10</a:t>
              </a:r>
            </a:p>
          </p:txBody>
        </p:sp>
        <p:sp>
          <p:nvSpPr>
            <p:cNvPr id="10293" name="Text Box 125"/>
            <p:cNvSpPr txBox="1">
              <a:spLocks noChangeArrowheads="1"/>
            </p:cNvSpPr>
            <p:nvPr/>
          </p:nvSpPr>
          <p:spPr bwMode="auto">
            <a:xfrm>
              <a:off x="4036" y="1699"/>
              <a:ext cx="23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dirty="0">
                  <a:solidFill>
                    <a:srgbClr val="0000FF"/>
                  </a:solidFill>
                  <a:latin typeface="Comic Sans MS" pitchFamily="66" charset="0"/>
                </a:rPr>
                <a:t>+</a:t>
              </a:r>
            </a:p>
          </p:txBody>
        </p:sp>
      </p:grpSp>
      <p:grpSp>
        <p:nvGrpSpPr>
          <p:cNvPr id="13439" name="Group 127"/>
          <p:cNvGrpSpPr>
            <a:grpSpLocks/>
          </p:cNvGrpSpPr>
          <p:nvPr/>
        </p:nvGrpSpPr>
        <p:grpSpPr bwMode="auto">
          <a:xfrm>
            <a:off x="4495805" y="2687637"/>
            <a:ext cx="582613" cy="307975"/>
            <a:chOff x="4036" y="1699"/>
            <a:chExt cx="367" cy="194"/>
          </a:xfrm>
        </p:grpSpPr>
        <p:sp>
          <p:nvSpPr>
            <p:cNvPr id="10290" name="Text Box 128"/>
            <p:cNvSpPr txBox="1">
              <a:spLocks noChangeArrowheads="1"/>
            </p:cNvSpPr>
            <p:nvPr/>
          </p:nvSpPr>
          <p:spPr bwMode="auto">
            <a:xfrm>
              <a:off x="4165" y="1699"/>
              <a:ext cx="23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dirty="0">
                  <a:solidFill>
                    <a:srgbClr val="0000FF"/>
                  </a:solidFill>
                  <a:latin typeface="Comic Sans MS" pitchFamily="66" charset="0"/>
                </a:rPr>
                <a:t>10</a:t>
              </a:r>
            </a:p>
          </p:txBody>
        </p:sp>
        <p:sp>
          <p:nvSpPr>
            <p:cNvPr id="10291" name="Text Box 129"/>
            <p:cNvSpPr txBox="1">
              <a:spLocks noChangeArrowheads="1"/>
            </p:cNvSpPr>
            <p:nvPr/>
          </p:nvSpPr>
          <p:spPr bwMode="auto">
            <a:xfrm>
              <a:off x="4036" y="1699"/>
              <a:ext cx="23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>
                  <a:solidFill>
                    <a:srgbClr val="0000FF"/>
                  </a:solidFill>
                  <a:latin typeface="Comic Sans MS" pitchFamily="66" charset="0"/>
                </a:rPr>
                <a:t>+</a:t>
              </a:r>
            </a:p>
          </p:txBody>
        </p:sp>
      </p:grpSp>
      <p:pic>
        <p:nvPicPr>
          <p:cNvPr id="10289" name="Picture 6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112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457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3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3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3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3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3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3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/>
      <p:bldP spid="13363" grpId="0"/>
      <p:bldP spid="13364" grpId="0"/>
      <p:bldP spid="13365" grpId="0"/>
      <p:bldP spid="13366" grpId="0"/>
      <p:bldP spid="13367" grpId="0"/>
      <p:bldP spid="13369" grpId="0"/>
      <p:bldP spid="13371" grpId="0" animBg="1"/>
      <p:bldP spid="13372" grpId="0"/>
      <p:bldP spid="13374" grpId="0"/>
      <p:bldP spid="13379" grpId="0"/>
      <p:bldP spid="13362" grpId="0"/>
      <p:bldP spid="13370" grpId="0"/>
      <p:bldP spid="13377" grpId="0"/>
      <p:bldP spid="13380" grpId="0" animBg="1"/>
      <p:bldP spid="13381" grpId="0" animBg="1"/>
      <p:bldP spid="13382" grpId="0"/>
      <p:bldP spid="13383" grpId="0"/>
      <p:bldP spid="13384" grpId="0"/>
      <p:bldP spid="13386" grpId="0" animBg="1"/>
      <p:bldP spid="13389" grpId="0" animBg="1"/>
      <p:bldP spid="13391" grpId="0" animBg="1"/>
      <p:bldP spid="13398" grpId="0" animBg="1"/>
      <p:bldP spid="13400" grpId="0"/>
      <p:bldP spid="13401" grpId="0"/>
      <p:bldP spid="13402" grpId="0"/>
      <p:bldP spid="13403" grpId="0"/>
      <p:bldP spid="13404" grpId="0"/>
      <p:bldP spid="13420" grpId="0"/>
      <p:bldP spid="13421" grpId="0"/>
      <p:bldP spid="13422" grpId="0"/>
      <p:bldP spid="13423" grpId="0"/>
      <p:bldP spid="13431" grpId="1" animBg="1"/>
      <p:bldP spid="13432" grpId="0" animBg="1"/>
      <p:bldP spid="13433" grpId="0"/>
      <p:bldP spid="13434" grpId="0"/>
      <p:bldP spid="134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EF88D2-8A79-4C94-BEEB-C9EE97687043}"/>
              </a:ext>
            </a:extLst>
          </p:cNvPr>
          <p:cNvSpPr/>
          <p:nvPr/>
        </p:nvSpPr>
        <p:spPr>
          <a:xfrm>
            <a:off x="1370834" y="2416926"/>
            <a:ext cx="6491201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10B</a:t>
            </a:r>
            <a:endParaRPr lang="ja-JP" altLang="en-US" sz="6000" b="1" dirty="0">
              <a:ln w="38100">
                <a:solidFill>
                  <a:schemeClr val="accent6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Lucida Handwriting" panose="030101010101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730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656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dirty="0">
                <a:latin typeface="Comic Sans MS" pitchFamily="66" charset="0"/>
              </a:rPr>
              <a:t>You need to be able to find the exact values of some Trigonometrical Ratios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Some values of Sin, Cos or Tan can be written using fractions, surds, or combinations of both…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We can use an Equilateral Triangle with sides of length 2 to show this.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Using Pythagoras, the missing side in the right angled triangle is √3 (Square root of 2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-1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) </a:t>
            </a:r>
            <a:endParaRPr lang="el-GR" altLang="en-US" sz="1600" b="1" u="sng" dirty="0">
              <a:latin typeface="Comic Sans MS" pitchFamily="66" charset="0"/>
            </a:endParaRPr>
          </a:p>
        </p:txBody>
      </p:sp>
      <p:sp>
        <p:nvSpPr>
          <p:cNvPr id="15365" name="AutoShape 5"/>
          <p:cNvSpPr>
            <a:spLocks noChangeAspect="1" noChangeArrowheads="1"/>
          </p:cNvSpPr>
          <p:nvPr/>
        </p:nvSpPr>
        <p:spPr bwMode="auto">
          <a:xfrm>
            <a:off x="5867400" y="1524000"/>
            <a:ext cx="2076450" cy="1795463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6" name="Arc 6"/>
          <p:cNvSpPr>
            <a:spLocks/>
          </p:cNvSpPr>
          <p:nvPr/>
        </p:nvSpPr>
        <p:spPr bwMode="auto">
          <a:xfrm>
            <a:off x="5257800" y="3087688"/>
            <a:ext cx="874713" cy="495300"/>
          </a:xfrm>
          <a:custGeom>
            <a:avLst/>
            <a:gdLst>
              <a:gd name="T0" fmla="*/ 1379009815 w 20658"/>
              <a:gd name="T1" fmla="*/ 0 h 11687"/>
              <a:gd name="T2" fmla="*/ 1568267679 w 20658"/>
              <a:gd name="T3" fmla="*/ 409295332 h 11687"/>
              <a:gd name="T4" fmla="*/ 0 w 20658"/>
              <a:gd name="T5" fmla="*/ 889608427 h 116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58" h="11687" fill="none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</a:path>
              <a:path w="20658" h="11687" stroke="0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  <a:lnTo>
                  <a:pt x="0" y="11687"/>
                </a:lnTo>
                <a:lnTo>
                  <a:pt x="18165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Arc 7"/>
          <p:cNvSpPr>
            <a:spLocks/>
          </p:cNvSpPr>
          <p:nvPr/>
        </p:nvSpPr>
        <p:spPr bwMode="auto">
          <a:xfrm flipH="1">
            <a:off x="7651750" y="3059113"/>
            <a:ext cx="881063" cy="520700"/>
          </a:xfrm>
          <a:custGeom>
            <a:avLst/>
            <a:gdLst>
              <a:gd name="T0" fmla="*/ 1345945759 w 20816"/>
              <a:gd name="T1" fmla="*/ 0 h 12309"/>
              <a:gd name="T2" fmla="*/ 1578433634 w 20816"/>
              <a:gd name="T3" fmla="*/ 495227410 h 12309"/>
              <a:gd name="T4" fmla="*/ 0 w 20816"/>
              <a:gd name="T5" fmla="*/ 931788145 h 123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816" h="12309" fill="none" extrusionOk="0">
                <a:moveTo>
                  <a:pt x="17749" y="0"/>
                </a:moveTo>
                <a:cubicBezTo>
                  <a:pt x="19131" y="1993"/>
                  <a:pt x="20168" y="4204"/>
                  <a:pt x="20815" y="6542"/>
                </a:cubicBezTo>
              </a:path>
              <a:path w="20816" h="12309" stroke="0" extrusionOk="0">
                <a:moveTo>
                  <a:pt x="17749" y="0"/>
                </a:moveTo>
                <a:cubicBezTo>
                  <a:pt x="19131" y="1993"/>
                  <a:pt x="20168" y="4204"/>
                  <a:pt x="20815" y="6542"/>
                </a:cubicBezTo>
                <a:lnTo>
                  <a:pt x="0" y="12309"/>
                </a:lnTo>
                <a:lnTo>
                  <a:pt x="1774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8" name="Arc 8"/>
          <p:cNvSpPr>
            <a:spLocks/>
          </p:cNvSpPr>
          <p:nvPr/>
        </p:nvSpPr>
        <p:spPr bwMode="auto">
          <a:xfrm rot="15307960" flipH="1">
            <a:off x="6385719" y="1140619"/>
            <a:ext cx="908050" cy="347662"/>
          </a:xfrm>
          <a:custGeom>
            <a:avLst/>
            <a:gdLst>
              <a:gd name="T0" fmla="*/ 1514713028 w 21453"/>
              <a:gd name="T1" fmla="*/ 0 h 8222"/>
              <a:gd name="T2" fmla="*/ 1626871404 w 21453"/>
              <a:gd name="T3" fmla="*/ 431164687 h 8222"/>
              <a:gd name="T4" fmla="*/ 0 w 21453"/>
              <a:gd name="T5" fmla="*/ 621608197 h 822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53" h="8222" fill="none" extrusionOk="0">
                <a:moveTo>
                  <a:pt x="19973" y="0"/>
                </a:moveTo>
                <a:cubicBezTo>
                  <a:pt x="20725" y="1824"/>
                  <a:pt x="21222" y="3743"/>
                  <a:pt x="21452" y="5703"/>
                </a:cubicBezTo>
              </a:path>
              <a:path w="21453" h="8222" stroke="0" extrusionOk="0">
                <a:moveTo>
                  <a:pt x="19973" y="0"/>
                </a:moveTo>
                <a:cubicBezTo>
                  <a:pt x="20725" y="1824"/>
                  <a:pt x="21222" y="3743"/>
                  <a:pt x="21452" y="5703"/>
                </a:cubicBezTo>
                <a:lnTo>
                  <a:pt x="0" y="8222"/>
                </a:lnTo>
                <a:lnTo>
                  <a:pt x="19973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096000" y="2895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7239000" y="2895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629400" y="1828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705600" y="3352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6096000" y="2133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7391400" y="2133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5867400" y="4343400"/>
            <a:ext cx="99060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V="1">
            <a:off x="6858000" y="43434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 flipV="1">
            <a:off x="5867400" y="61722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6019800" y="4953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6248400" y="6172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1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6781800" y="5181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√3</a:t>
            </a:r>
          </a:p>
        </p:txBody>
      </p:sp>
      <p:sp>
        <p:nvSpPr>
          <p:cNvPr id="15382" name="Arc 22"/>
          <p:cNvSpPr>
            <a:spLocks/>
          </p:cNvSpPr>
          <p:nvPr/>
        </p:nvSpPr>
        <p:spPr bwMode="auto">
          <a:xfrm>
            <a:off x="5257800" y="5907088"/>
            <a:ext cx="874713" cy="495300"/>
          </a:xfrm>
          <a:custGeom>
            <a:avLst/>
            <a:gdLst>
              <a:gd name="T0" fmla="*/ 1379009815 w 20658"/>
              <a:gd name="T1" fmla="*/ 0 h 11687"/>
              <a:gd name="T2" fmla="*/ 1568267679 w 20658"/>
              <a:gd name="T3" fmla="*/ 409295332 h 11687"/>
              <a:gd name="T4" fmla="*/ 0 w 20658"/>
              <a:gd name="T5" fmla="*/ 889608427 h 116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58" h="11687" fill="none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</a:path>
              <a:path w="20658" h="11687" stroke="0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  <a:lnTo>
                  <a:pt x="0" y="11687"/>
                </a:lnTo>
                <a:lnTo>
                  <a:pt x="18165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6019800" y="5715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5384" name="Arc 24"/>
          <p:cNvSpPr>
            <a:spLocks/>
          </p:cNvSpPr>
          <p:nvPr/>
        </p:nvSpPr>
        <p:spPr bwMode="auto">
          <a:xfrm>
            <a:off x="6691313" y="3810000"/>
            <a:ext cx="395287" cy="885825"/>
          </a:xfrm>
          <a:custGeom>
            <a:avLst/>
            <a:gdLst>
              <a:gd name="T0" fmla="*/ 303685552 w 9343"/>
              <a:gd name="T1" fmla="*/ 1586586806 h 20931"/>
              <a:gd name="T2" fmla="*/ 0 w 9343"/>
              <a:gd name="T3" fmla="*/ 1476220231 h 20931"/>
              <a:gd name="T4" fmla="*/ 707562630 w 9343"/>
              <a:gd name="T5" fmla="*/ 0 h 209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343" h="20931" fill="none" extrusionOk="0">
                <a:moveTo>
                  <a:pt x="4009" y="20931"/>
                </a:moveTo>
                <a:cubicBezTo>
                  <a:pt x="2628" y="20579"/>
                  <a:pt x="1285" y="20091"/>
                  <a:pt x="0" y="19474"/>
                </a:cubicBezTo>
              </a:path>
              <a:path w="9343" h="20931" stroke="0" extrusionOk="0">
                <a:moveTo>
                  <a:pt x="4009" y="20931"/>
                </a:moveTo>
                <a:cubicBezTo>
                  <a:pt x="2628" y="20579"/>
                  <a:pt x="1285" y="20091"/>
                  <a:pt x="0" y="19474"/>
                </a:cubicBezTo>
                <a:lnTo>
                  <a:pt x="9343" y="0"/>
                </a:lnTo>
                <a:lnTo>
                  <a:pt x="4009" y="2093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6400800" y="4876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30˚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914400" y="53340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Opp</a:t>
            </a:r>
            <a:r>
              <a:rPr lang="en-GB" altLang="en-US" sz="1600">
                <a:latin typeface="Comic Sans MS" pitchFamily="66" charset="0"/>
              </a:rPr>
              <a:t> Hyp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5715000" y="6324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 err="1">
                <a:solidFill>
                  <a:srgbClr val="FF0000"/>
                </a:solidFill>
                <a:latin typeface="Comic Sans MS" pitchFamily="66" charset="0"/>
              </a:rPr>
              <a:t>Opp</a:t>
            </a:r>
            <a:endParaRPr lang="en-GB" altLang="en-US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5486400" y="4724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Hyp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28600" y="54864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Sin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743200" y="53340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1</a:t>
            </a:r>
            <a:r>
              <a:rPr lang="en-GB" altLang="en-US" sz="1600">
                <a:latin typeface="Comic Sans MS" pitchFamily="66" charset="0"/>
              </a:rPr>
              <a:t>     2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2057400" y="54864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Sin30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2743200" y="59436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√3</a:t>
            </a:r>
            <a:r>
              <a:rPr lang="en-GB" altLang="en-US" sz="1600">
                <a:latin typeface="Comic Sans MS" pitchFamily="66" charset="0"/>
              </a:rPr>
              <a:t>     2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2057400" y="60960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Sin60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7239000" y="5105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Opp</a:t>
            </a:r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8EE5A8AE-A48E-471E-90AC-BB9FB066C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0161109-B83C-4437-B03E-E291BC1C8771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3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6" grpId="0" animBg="1"/>
      <p:bldP spid="15367" grpId="0" animBg="1"/>
      <p:bldP spid="15368" grpId="0" animBg="1"/>
      <p:bldP spid="15369" grpId="0"/>
      <p:bldP spid="15370" grpId="0"/>
      <p:bldP spid="15371" grpId="0"/>
      <p:bldP spid="15372" grpId="0"/>
      <p:bldP spid="15373" grpId="0"/>
      <p:bldP spid="15374" grpId="0"/>
      <p:bldP spid="15375" grpId="0" animBg="1"/>
      <p:bldP spid="15376" grpId="0" animBg="1"/>
      <p:bldP spid="15377" grpId="0" animBg="1"/>
      <p:bldP spid="15379" grpId="0"/>
      <p:bldP spid="15380" grpId="0"/>
      <p:bldP spid="15381" grpId="0"/>
      <p:bldP spid="15382" grpId="0" animBg="1"/>
      <p:bldP spid="15383" grpId="0"/>
      <p:bldP spid="15384" grpId="0" animBg="1"/>
      <p:bldP spid="15385" grpId="0"/>
      <p:bldP spid="15386" grpId="0"/>
      <p:bldP spid="15387" grpId="0"/>
      <p:bldP spid="15387" grpId="1"/>
      <p:bldP spid="15389" grpId="0"/>
      <p:bldP spid="15390" grpId="0"/>
      <p:bldP spid="15391" grpId="0"/>
      <p:bldP spid="15392" grpId="0"/>
      <p:bldP spid="15393" grpId="0"/>
      <p:bldP spid="15394" grpId="0"/>
      <p:bldP spid="15395" grpId="0"/>
      <p:bldP spid="153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656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dirty="0">
                <a:latin typeface="Comic Sans MS" pitchFamily="66" charset="0"/>
              </a:rPr>
              <a:t>You need to be able to find the exact values of some Trigonometrical Ratios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Some values of Sin, Cos or Tan can be written using fractions, surds, or combinations of both…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We can use an Equilateral Triangle with sides of length 2 to show this.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Using Pythagoras, the missing side in the right angled triangle is √3 (Square root of 2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-1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) </a:t>
            </a:r>
            <a:endParaRPr lang="el-GR" altLang="en-US" sz="1600" b="1" u="sng" dirty="0">
              <a:latin typeface="Comic Sans MS" pitchFamily="66" charset="0"/>
            </a:endParaRPr>
          </a:p>
        </p:txBody>
      </p:sp>
      <p:sp>
        <p:nvSpPr>
          <p:cNvPr id="13317" name="AutoShape 5"/>
          <p:cNvSpPr>
            <a:spLocks noChangeAspect="1" noChangeArrowheads="1"/>
          </p:cNvSpPr>
          <p:nvPr/>
        </p:nvSpPr>
        <p:spPr bwMode="auto">
          <a:xfrm>
            <a:off x="5867400" y="1524000"/>
            <a:ext cx="2076450" cy="1795463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8" name="Arc 6"/>
          <p:cNvSpPr>
            <a:spLocks/>
          </p:cNvSpPr>
          <p:nvPr/>
        </p:nvSpPr>
        <p:spPr bwMode="auto">
          <a:xfrm>
            <a:off x="5257800" y="3087688"/>
            <a:ext cx="874713" cy="495300"/>
          </a:xfrm>
          <a:custGeom>
            <a:avLst/>
            <a:gdLst>
              <a:gd name="T0" fmla="*/ 1379009815 w 20658"/>
              <a:gd name="T1" fmla="*/ 0 h 11687"/>
              <a:gd name="T2" fmla="*/ 1568267679 w 20658"/>
              <a:gd name="T3" fmla="*/ 409295332 h 11687"/>
              <a:gd name="T4" fmla="*/ 0 w 20658"/>
              <a:gd name="T5" fmla="*/ 889608427 h 116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58" h="11687" fill="none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</a:path>
              <a:path w="20658" h="11687" stroke="0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  <a:lnTo>
                  <a:pt x="0" y="11687"/>
                </a:lnTo>
                <a:lnTo>
                  <a:pt x="18165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9" name="Arc 7"/>
          <p:cNvSpPr>
            <a:spLocks/>
          </p:cNvSpPr>
          <p:nvPr/>
        </p:nvSpPr>
        <p:spPr bwMode="auto">
          <a:xfrm flipH="1">
            <a:off x="7651750" y="3059113"/>
            <a:ext cx="881063" cy="520700"/>
          </a:xfrm>
          <a:custGeom>
            <a:avLst/>
            <a:gdLst>
              <a:gd name="T0" fmla="*/ 1345945759 w 20816"/>
              <a:gd name="T1" fmla="*/ 0 h 12309"/>
              <a:gd name="T2" fmla="*/ 1578433634 w 20816"/>
              <a:gd name="T3" fmla="*/ 495227410 h 12309"/>
              <a:gd name="T4" fmla="*/ 0 w 20816"/>
              <a:gd name="T5" fmla="*/ 931788145 h 123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816" h="12309" fill="none" extrusionOk="0">
                <a:moveTo>
                  <a:pt x="17749" y="0"/>
                </a:moveTo>
                <a:cubicBezTo>
                  <a:pt x="19131" y="1993"/>
                  <a:pt x="20168" y="4204"/>
                  <a:pt x="20815" y="6542"/>
                </a:cubicBezTo>
              </a:path>
              <a:path w="20816" h="12309" stroke="0" extrusionOk="0">
                <a:moveTo>
                  <a:pt x="17749" y="0"/>
                </a:moveTo>
                <a:cubicBezTo>
                  <a:pt x="19131" y="1993"/>
                  <a:pt x="20168" y="4204"/>
                  <a:pt x="20815" y="6542"/>
                </a:cubicBezTo>
                <a:lnTo>
                  <a:pt x="0" y="12309"/>
                </a:lnTo>
                <a:lnTo>
                  <a:pt x="1774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0" name="Arc 8"/>
          <p:cNvSpPr>
            <a:spLocks/>
          </p:cNvSpPr>
          <p:nvPr/>
        </p:nvSpPr>
        <p:spPr bwMode="auto">
          <a:xfrm rot="15307960" flipH="1">
            <a:off x="6385719" y="1140619"/>
            <a:ext cx="908050" cy="347662"/>
          </a:xfrm>
          <a:custGeom>
            <a:avLst/>
            <a:gdLst>
              <a:gd name="T0" fmla="*/ 1514713028 w 21453"/>
              <a:gd name="T1" fmla="*/ 0 h 8222"/>
              <a:gd name="T2" fmla="*/ 1626871404 w 21453"/>
              <a:gd name="T3" fmla="*/ 431164687 h 8222"/>
              <a:gd name="T4" fmla="*/ 0 w 21453"/>
              <a:gd name="T5" fmla="*/ 621608197 h 822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53" h="8222" fill="none" extrusionOk="0">
                <a:moveTo>
                  <a:pt x="19973" y="0"/>
                </a:moveTo>
                <a:cubicBezTo>
                  <a:pt x="20725" y="1824"/>
                  <a:pt x="21222" y="3743"/>
                  <a:pt x="21452" y="5703"/>
                </a:cubicBezTo>
              </a:path>
              <a:path w="21453" h="8222" stroke="0" extrusionOk="0">
                <a:moveTo>
                  <a:pt x="19973" y="0"/>
                </a:moveTo>
                <a:cubicBezTo>
                  <a:pt x="20725" y="1824"/>
                  <a:pt x="21222" y="3743"/>
                  <a:pt x="21452" y="5703"/>
                </a:cubicBezTo>
                <a:lnTo>
                  <a:pt x="0" y="8222"/>
                </a:lnTo>
                <a:lnTo>
                  <a:pt x="19973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096000" y="2895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7239000" y="2895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629400" y="1828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705600" y="3352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096000" y="2133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7391400" y="2133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V="1">
            <a:off x="5867400" y="4343400"/>
            <a:ext cx="99060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V="1">
            <a:off x="6858000" y="43434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 flipV="1">
            <a:off x="5867400" y="61722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6019800" y="4953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6248400" y="6172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1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781800" y="5181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√3</a:t>
            </a:r>
          </a:p>
        </p:txBody>
      </p:sp>
      <p:sp>
        <p:nvSpPr>
          <p:cNvPr id="13333" name="Arc 21"/>
          <p:cNvSpPr>
            <a:spLocks/>
          </p:cNvSpPr>
          <p:nvPr/>
        </p:nvSpPr>
        <p:spPr bwMode="auto">
          <a:xfrm>
            <a:off x="5257800" y="5907088"/>
            <a:ext cx="874713" cy="495300"/>
          </a:xfrm>
          <a:custGeom>
            <a:avLst/>
            <a:gdLst>
              <a:gd name="T0" fmla="*/ 1379009815 w 20658"/>
              <a:gd name="T1" fmla="*/ 0 h 11687"/>
              <a:gd name="T2" fmla="*/ 1568267679 w 20658"/>
              <a:gd name="T3" fmla="*/ 409295332 h 11687"/>
              <a:gd name="T4" fmla="*/ 0 w 20658"/>
              <a:gd name="T5" fmla="*/ 889608427 h 116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58" h="11687" fill="none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</a:path>
              <a:path w="20658" h="11687" stroke="0" extrusionOk="0">
                <a:moveTo>
                  <a:pt x="18165" y="-1"/>
                </a:moveTo>
                <a:cubicBezTo>
                  <a:pt x="19239" y="1669"/>
                  <a:pt x="20077" y="3478"/>
                  <a:pt x="20657" y="5377"/>
                </a:cubicBezTo>
                <a:lnTo>
                  <a:pt x="0" y="11687"/>
                </a:lnTo>
                <a:lnTo>
                  <a:pt x="18165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6019800" y="5715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60˚</a:t>
            </a:r>
          </a:p>
        </p:txBody>
      </p:sp>
      <p:sp>
        <p:nvSpPr>
          <p:cNvPr id="13335" name="Arc 23"/>
          <p:cNvSpPr>
            <a:spLocks/>
          </p:cNvSpPr>
          <p:nvPr/>
        </p:nvSpPr>
        <p:spPr bwMode="auto">
          <a:xfrm>
            <a:off x="6691313" y="3810000"/>
            <a:ext cx="395287" cy="885825"/>
          </a:xfrm>
          <a:custGeom>
            <a:avLst/>
            <a:gdLst>
              <a:gd name="T0" fmla="*/ 303685552 w 9343"/>
              <a:gd name="T1" fmla="*/ 1586586806 h 20931"/>
              <a:gd name="T2" fmla="*/ 0 w 9343"/>
              <a:gd name="T3" fmla="*/ 1476220231 h 20931"/>
              <a:gd name="T4" fmla="*/ 707562630 w 9343"/>
              <a:gd name="T5" fmla="*/ 0 h 209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343" h="20931" fill="none" extrusionOk="0">
                <a:moveTo>
                  <a:pt x="4009" y="20931"/>
                </a:moveTo>
                <a:cubicBezTo>
                  <a:pt x="2628" y="20579"/>
                  <a:pt x="1285" y="20091"/>
                  <a:pt x="0" y="19474"/>
                </a:cubicBezTo>
              </a:path>
              <a:path w="9343" h="20931" stroke="0" extrusionOk="0">
                <a:moveTo>
                  <a:pt x="4009" y="20931"/>
                </a:moveTo>
                <a:cubicBezTo>
                  <a:pt x="2628" y="20579"/>
                  <a:pt x="1285" y="20091"/>
                  <a:pt x="0" y="19474"/>
                </a:cubicBezTo>
                <a:lnTo>
                  <a:pt x="9343" y="0"/>
                </a:lnTo>
                <a:lnTo>
                  <a:pt x="4009" y="2093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6400800" y="4876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30˚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914400" y="53340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Adj</a:t>
            </a:r>
            <a:r>
              <a:rPr lang="en-GB" altLang="en-US" sz="1600">
                <a:latin typeface="Comic Sans MS" pitchFamily="66" charset="0"/>
              </a:rPr>
              <a:t> Hyp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5715000" y="6324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Adj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5486400" y="4724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 err="1">
                <a:solidFill>
                  <a:srgbClr val="FF0000"/>
                </a:solidFill>
                <a:latin typeface="Comic Sans MS" pitchFamily="66" charset="0"/>
              </a:rPr>
              <a:t>Hyp</a:t>
            </a:r>
            <a:endParaRPr lang="en-GB" altLang="en-US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228600" y="54864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Cos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2743200" y="53340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√3</a:t>
            </a:r>
            <a:r>
              <a:rPr lang="en-GB" altLang="en-US" sz="1600">
                <a:latin typeface="Comic Sans MS" pitchFamily="66" charset="0"/>
              </a:rPr>
              <a:t>     2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1981200" y="54864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Cos30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743200" y="5943600"/>
            <a:ext cx="68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u="sng">
                <a:latin typeface="Comic Sans MS" pitchFamily="66" charset="0"/>
              </a:rPr>
              <a:t>1</a:t>
            </a:r>
            <a:r>
              <a:rPr lang="en-GB" altLang="en-US" sz="1600">
                <a:latin typeface="Comic Sans MS" pitchFamily="66" charset="0"/>
              </a:rPr>
              <a:t>     2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1905000" y="6096000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Cos60 =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7239000" y="5105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Adj</a:t>
            </a:r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57840C46-5D99-4273-B326-1DCB98616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8F0628D-4B80-435A-A6A0-AF79C7ABFE52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68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7" grpId="0"/>
      <p:bldP spid="28699" grpId="0"/>
      <p:bldP spid="28700" grpId="0"/>
      <p:bldP spid="28705" grpId="0" build="allAtOnce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2803</Words>
  <Application>Microsoft Office PowerPoint</Application>
  <PresentationFormat>画面に合わせる (4:3)</PresentationFormat>
  <Paragraphs>738</Paragraphs>
  <Slides>37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37</vt:i4>
      </vt:variant>
    </vt:vector>
  </HeadingPairs>
  <TitlesOfParts>
    <vt:vector size="51" baseType="lpstr">
      <vt:lpstr>HGGyoshotai</vt:lpstr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Lucida Handwriting</vt:lpstr>
      <vt:lpstr>Segoe UI Black</vt:lpstr>
      <vt:lpstr>Wingdings</vt:lpstr>
      <vt:lpstr>Office テーマ</vt:lpstr>
      <vt:lpstr>Equation</vt:lpstr>
      <vt:lpstr>PowerPoint プレゼンテーション</vt:lpstr>
      <vt:lpstr>Prior Knowledge Check</vt:lpstr>
      <vt:lpstr>PowerPoint プレゼンテーション</vt:lpstr>
      <vt:lpstr>Trig Identities and Equations</vt:lpstr>
      <vt:lpstr>Trig Identities and Equations</vt:lpstr>
      <vt:lpstr>Graphs of Trigonometric Functions</vt:lpstr>
      <vt:lpstr>PowerPoint プレゼンテーション</vt:lpstr>
      <vt:lpstr>Trig Identities and Equations</vt:lpstr>
      <vt:lpstr>Trig Identities and Equations</vt:lpstr>
      <vt:lpstr>Trig Identities and Equations</vt:lpstr>
      <vt:lpstr>Trig Identities and Equations</vt:lpstr>
      <vt:lpstr>Trig Identities and Equations</vt:lpstr>
      <vt:lpstr>Trig Identities and Equations</vt:lpstr>
      <vt:lpstr>PowerPoint プレゼンテーション</vt:lpstr>
      <vt:lpstr>Trig Identities and Equations</vt:lpstr>
      <vt:lpstr>Trig Identities and Equations</vt:lpstr>
      <vt:lpstr>Trig Identities and Equations</vt:lpstr>
      <vt:lpstr>Trig Identities and Equations</vt:lpstr>
      <vt:lpstr>Trig Identities and Equations</vt:lpstr>
      <vt:lpstr>Trig Identities and Equations</vt:lpstr>
      <vt:lpstr>Trig Identities and Equations</vt:lpstr>
      <vt:lpstr>Trig Identities and Equations</vt:lpstr>
      <vt:lpstr>Trig Identities and Equations</vt:lpstr>
      <vt:lpstr>Trig Identities and Equations</vt:lpstr>
      <vt:lpstr>Trig Identities and Equations</vt:lpstr>
      <vt:lpstr>PowerPoint プレゼンテーション</vt:lpstr>
      <vt:lpstr>Trig Identities and Equations</vt:lpstr>
      <vt:lpstr>Trig Identities and Equations</vt:lpstr>
      <vt:lpstr>Trig Identities and Equations</vt:lpstr>
      <vt:lpstr>PowerPoint プレゼンテーション</vt:lpstr>
      <vt:lpstr>Trig Identities and Equations</vt:lpstr>
      <vt:lpstr>Trig Identities and Equations</vt:lpstr>
      <vt:lpstr>PowerPoint プレゼンテーション</vt:lpstr>
      <vt:lpstr>Trig Identities and Equations</vt:lpstr>
      <vt:lpstr>Trig Identities and Equations</vt:lpstr>
      <vt:lpstr>Trig Identities and Equations</vt:lpstr>
      <vt:lpstr>Trig Identities and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Mike Pye</cp:lastModifiedBy>
  <cp:revision>88</cp:revision>
  <dcterms:created xsi:type="dcterms:W3CDTF">2017-08-14T15:35:38Z</dcterms:created>
  <dcterms:modified xsi:type="dcterms:W3CDTF">2018-08-13T23:41:32Z</dcterms:modified>
</cp:coreProperties>
</file>