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39"/>
  </p:notesMasterIdLst>
  <p:sldIdLst>
    <p:sldId id="256" r:id="rId2"/>
    <p:sldId id="259" r:id="rId3"/>
    <p:sldId id="258" r:id="rId4"/>
    <p:sldId id="262" r:id="rId5"/>
    <p:sldId id="275" r:id="rId6"/>
    <p:sldId id="286" r:id="rId7"/>
    <p:sldId id="263" r:id="rId8"/>
    <p:sldId id="276" r:id="rId9"/>
    <p:sldId id="277" r:id="rId10"/>
    <p:sldId id="278" r:id="rId11"/>
    <p:sldId id="279" r:id="rId12"/>
    <p:sldId id="280" r:id="rId13"/>
    <p:sldId id="281" r:id="rId14"/>
    <p:sldId id="265" r:id="rId15"/>
    <p:sldId id="266" r:id="rId16"/>
    <p:sldId id="282" r:id="rId17"/>
    <p:sldId id="283" r:id="rId18"/>
    <p:sldId id="284" r:id="rId19"/>
    <p:sldId id="287" r:id="rId20"/>
    <p:sldId id="288" r:id="rId21"/>
    <p:sldId id="289" r:id="rId22"/>
    <p:sldId id="291" r:id="rId23"/>
    <p:sldId id="301" r:id="rId24"/>
    <p:sldId id="293" r:id="rId25"/>
    <p:sldId id="294" r:id="rId26"/>
    <p:sldId id="267" r:id="rId27"/>
    <p:sldId id="268" r:id="rId28"/>
    <p:sldId id="299" r:id="rId29"/>
    <p:sldId id="300" r:id="rId30"/>
    <p:sldId id="269" r:id="rId31"/>
    <p:sldId id="270" r:id="rId32"/>
    <p:sldId id="304" r:id="rId33"/>
    <p:sldId id="271" r:id="rId34"/>
    <p:sldId id="272" r:id="rId35"/>
    <p:sldId id="309" r:id="rId36"/>
    <p:sldId id="310" r:id="rId37"/>
    <p:sldId id="311" r:id="rId3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50021"/>
    <a:srgbClr val="FFFFCC"/>
    <a:srgbClr val="CC00CC"/>
    <a:srgbClr val="FFCCCC"/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 varScale="1">
        <p:scale>
          <a:sx n="108" d="100"/>
          <a:sy n="108" d="100"/>
        </p:scale>
        <p:origin x="1704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5" Type="http://schemas.openxmlformats.org/officeDocument/2006/relationships/image" Target="../media/image9.wmf"/><Relationship Id="rId4" Type="http://schemas.openxmlformats.org/officeDocument/2006/relationships/image" Target="../media/image8.wmf"/></Relationships>
</file>

<file path=ppt/drawings/_rels/vmlDrawing10.vml.rels><?xml version="1.0" encoding="UTF-8" standalone="yes"?>
<Relationships xmlns="http://schemas.openxmlformats.org/package/2006/relationships"><Relationship Id="rId8" Type="http://schemas.openxmlformats.org/officeDocument/2006/relationships/image" Target="../media/image76.wmf"/><Relationship Id="rId3" Type="http://schemas.openxmlformats.org/officeDocument/2006/relationships/image" Target="../media/image71.wmf"/><Relationship Id="rId7" Type="http://schemas.openxmlformats.org/officeDocument/2006/relationships/image" Target="../media/image75.wmf"/><Relationship Id="rId2" Type="http://schemas.openxmlformats.org/officeDocument/2006/relationships/image" Target="../media/image70.wmf"/><Relationship Id="rId1" Type="http://schemas.openxmlformats.org/officeDocument/2006/relationships/image" Target="../media/image69.wmf"/><Relationship Id="rId6" Type="http://schemas.openxmlformats.org/officeDocument/2006/relationships/image" Target="../media/image74.wmf"/><Relationship Id="rId11" Type="http://schemas.openxmlformats.org/officeDocument/2006/relationships/image" Target="../media/image79.wmf"/><Relationship Id="rId5" Type="http://schemas.openxmlformats.org/officeDocument/2006/relationships/image" Target="../media/image73.wmf"/><Relationship Id="rId10" Type="http://schemas.openxmlformats.org/officeDocument/2006/relationships/image" Target="../media/image78.wmf"/><Relationship Id="rId4" Type="http://schemas.openxmlformats.org/officeDocument/2006/relationships/image" Target="../media/image72.wmf"/><Relationship Id="rId9" Type="http://schemas.openxmlformats.org/officeDocument/2006/relationships/image" Target="../media/image77.w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2.wmf"/><Relationship Id="rId2" Type="http://schemas.openxmlformats.org/officeDocument/2006/relationships/image" Target="../media/image11.wmf"/><Relationship Id="rId1" Type="http://schemas.openxmlformats.org/officeDocument/2006/relationships/image" Target="../media/image10.wmf"/><Relationship Id="rId5" Type="http://schemas.openxmlformats.org/officeDocument/2006/relationships/image" Target="../media/image14.wmf"/><Relationship Id="rId4" Type="http://schemas.openxmlformats.org/officeDocument/2006/relationships/image" Target="../media/image13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7.wmf"/><Relationship Id="rId2" Type="http://schemas.openxmlformats.org/officeDocument/2006/relationships/image" Target="../media/image16.wmf"/><Relationship Id="rId1" Type="http://schemas.openxmlformats.org/officeDocument/2006/relationships/image" Target="../media/image15.wmf"/><Relationship Id="rId6" Type="http://schemas.openxmlformats.org/officeDocument/2006/relationships/image" Target="../media/image20.wmf"/><Relationship Id="rId5" Type="http://schemas.openxmlformats.org/officeDocument/2006/relationships/image" Target="../media/image19.wmf"/><Relationship Id="rId4" Type="http://schemas.openxmlformats.org/officeDocument/2006/relationships/image" Target="../media/image18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2.wmf"/><Relationship Id="rId7" Type="http://schemas.openxmlformats.org/officeDocument/2006/relationships/image" Target="../media/image26.wmf"/><Relationship Id="rId2" Type="http://schemas.openxmlformats.org/officeDocument/2006/relationships/image" Target="../media/image16.wmf"/><Relationship Id="rId1" Type="http://schemas.openxmlformats.org/officeDocument/2006/relationships/image" Target="../media/image21.wmf"/><Relationship Id="rId6" Type="http://schemas.openxmlformats.org/officeDocument/2006/relationships/image" Target="../media/image25.wmf"/><Relationship Id="rId5" Type="http://schemas.openxmlformats.org/officeDocument/2006/relationships/image" Target="../media/image24.wmf"/><Relationship Id="rId4" Type="http://schemas.openxmlformats.org/officeDocument/2006/relationships/image" Target="../media/image23.wmf"/></Relationships>
</file>

<file path=ppt/drawings/_rels/vmlDrawing5.vml.rels><?xml version="1.0" encoding="UTF-8" standalone="yes"?>
<Relationships xmlns="http://schemas.openxmlformats.org/package/2006/relationships"><Relationship Id="rId3" Type="http://schemas.openxmlformats.org/officeDocument/2006/relationships/image" Target="../media/image28.wmf"/><Relationship Id="rId7" Type="http://schemas.openxmlformats.org/officeDocument/2006/relationships/image" Target="../media/image32.wmf"/><Relationship Id="rId2" Type="http://schemas.openxmlformats.org/officeDocument/2006/relationships/image" Target="../media/image16.wmf"/><Relationship Id="rId1" Type="http://schemas.openxmlformats.org/officeDocument/2006/relationships/image" Target="../media/image27.wmf"/><Relationship Id="rId6" Type="http://schemas.openxmlformats.org/officeDocument/2006/relationships/image" Target="../media/image31.wmf"/><Relationship Id="rId5" Type="http://schemas.openxmlformats.org/officeDocument/2006/relationships/image" Target="../media/image30.wmf"/><Relationship Id="rId4" Type="http://schemas.openxmlformats.org/officeDocument/2006/relationships/image" Target="../media/image29.wmf"/></Relationships>
</file>

<file path=ppt/drawings/_rels/vmlDrawing6.vml.rels><?xml version="1.0" encoding="UTF-8" standalone="yes"?>
<Relationships xmlns="http://schemas.openxmlformats.org/package/2006/relationships"><Relationship Id="rId8" Type="http://schemas.openxmlformats.org/officeDocument/2006/relationships/image" Target="../media/image40.wmf"/><Relationship Id="rId3" Type="http://schemas.openxmlformats.org/officeDocument/2006/relationships/image" Target="../media/image35.wmf"/><Relationship Id="rId7" Type="http://schemas.openxmlformats.org/officeDocument/2006/relationships/image" Target="../media/image39.wmf"/><Relationship Id="rId2" Type="http://schemas.openxmlformats.org/officeDocument/2006/relationships/image" Target="../media/image34.wmf"/><Relationship Id="rId1" Type="http://schemas.openxmlformats.org/officeDocument/2006/relationships/image" Target="../media/image33.wmf"/><Relationship Id="rId6" Type="http://schemas.openxmlformats.org/officeDocument/2006/relationships/image" Target="../media/image38.wmf"/><Relationship Id="rId11" Type="http://schemas.openxmlformats.org/officeDocument/2006/relationships/image" Target="../media/image43.wmf"/><Relationship Id="rId5" Type="http://schemas.openxmlformats.org/officeDocument/2006/relationships/image" Target="../media/image37.wmf"/><Relationship Id="rId10" Type="http://schemas.openxmlformats.org/officeDocument/2006/relationships/image" Target="../media/image42.wmf"/><Relationship Id="rId4" Type="http://schemas.openxmlformats.org/officeDocument/2006/relationships/image" Target="../media/image36.wmf"/><Relationship Id="rId9" Type="http://schemas.openxmlformats.org/officeDocument/2006/relationships/image" Target="../media/image41.wmf"/></Relationships>
</file>

<file path=ppt/drawings/_rels/vmlDrawing7.vml.rels><?xml version="1.0" encoding="UTF-8" standalone="yes"?>
<Relationships xmlns="http://schemas.openxmlformats.org/package/2006/relationships"><Relationship Id="rId8" Type="http://schemas.openxmlformats.org/officeDocument/2006/relationships/image" Target="../media/image51.wmf"/><Relationship Id="rId13" Type="http://schemas.openxmlformats.org/officeDocument/2006/relationships/image" Target="../media/image56.wmf"/><Relationship Id="rId3" Type="http://schemas.openxmlformats.org/officeDocument/2006/relationships/image" Target="../media/image46.wmf"/><Relationship Id="rId7" Type="http://schemas.openxmlformats.org/officeDocument/2006/relationships/image" Target="../media/image50.wmf"/><Relationship Id="rId12" Type="http://schemas.openxmlformats.org/officeDocument/2006/relationships/image" Target="../media/image55.wmf"/><Relationship Id="rId2" Type="http://schemas.openxmlformats.org/officeDocument/2006/relationships/image" Target="../media/image45.wmf"/><Relationship Id="rId1" Type="http://schemas.openxmlformats.org/officeDocument/2006/relationships/image" Target="../media/image44.wmf"/><Relationship Id="rId6" Type="http://schemas.openxmlformats.org/officeDocument/2006/relationships/image" Target="../media/image49.wmf"/><Relationship Id="rId11" Type="http://schemas.openxmlformats.org/officeDocument/2006/relationships/image" Target="../media/image54.wmf"/><Relationship Id="rId5" Type="http://schemas.openxmlformats.org/officeDocument/2006/relationships/image" Target="../media/image48.wmf"/><Relationship Id="rId10" Type="http://schemas.openxmlformats.org/officeDocument/2006/relationships/image" Target="../media/image53.wmf"/><Relationship Id="rId4" Type="http://schemas.openxmlformats.org/officeDocument/2006/relationships/image" Target="../media/image47.wmf"/><Relationship Id="rId9" Type="http://schemas.openxmlformats.org/officeDocument/2006/relationships/image" Target="../media/image52.wmf"/><Relationship Id="rId14" Type="http://schemas.openxmlformats.org/officeDocument/2006/relationships/image" Target="../media/image57.wmf"/></Relationships>
</file>

<file path=ppt/drawings/_rels/vmlDrawing8.vml.rels><?xml version="1.0" encoding="UTF-8" standalone="yes"?>
<Relationships xmlns="http://schemas.openxmlformats.org/package/2006/relationships"><Relationship Id="rId3" Type="http://schemas.openxmlformats.org/officeDocument/2006/relationships/image" Target="../media/image60.wmf"/><Relationship Id="rId7" Type="http://schemas.openxmlformats.org/officeDocument/2006/relationships/image" Target="../media/image64.wmf"/><Relationship Id="rId2" Type="http://schemas.openxmlformats.org/officeDocument/2006/relationships/image" Target="../media/image59.wmf"/><Relationship Id="rId1" Type="http://schemas.openxmlformats.org/officeDocument/2006/relationships/image" Target="../media/image58.wmf"/><Relationship Id="rId6" Type="http://schemas.openxmlformats.org/officeDocument/2006/relationships/image" Target="../media/image63.wmf"/><Relationship Id="rId5" Type="http://schemas.openxmlformats.org/officeDocument/2006/relationships/image" Target="../media/image62.wmf"/><Relationship Id="rId4" Type="http://schemas.openxmlformats.org/officeDocument/2006/relationships/image" Target="../media/image61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67.wmf"/><Relationship Id="rId2" Type="http://schemas.openxmlformats.org/officeDocument/2006/relationships/image" Target="../media/image66.wmf"/><Relationship Id="rId1" Type="http://schemas.openxmlformats.org/officeDocument/2006/relationships/image" Target="../media/image65.wmf"/><Relationship Id="rId4" Type="http://schemas.openxmlformats.org/officeDocument/2006/relationships/image" Target="../media/image68.w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BDBF664-B1CB-40D4-BA91-7250AF96608D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GB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7C45B7A-A0F1-4F30-A2D0-F9DBB1018CA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7317530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79349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506674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452683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97595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0413906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9736511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339771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043817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40146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20382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0077741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rgbClr val="A50021"/>
            </a:gs>
            <a:gs pos="7000">
              <a:schemeClr val="accent2">
                <a:lumMod val="20000"/>
                <a:lumOff val="80000"/>
              </a:schemeClr>
            </a:gs>
            <a:gs pos="95000">
              <a:schemeClr val="accent2">
                <a:lumMod val="20000"/>
                <a:lumOff val="80000"/>
              </a:schemeClr>
            </a:gs>
            <a:gs pos="100000">
              <a:srgbClr val="A50021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450C350-365A-4F35-859D-17F134836970}" type="datetimeFigureOut">
              <a:rPr lang="en-GB" smtClean="0"/>
              <a:t>14/08/2018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B55662A-1E8C-41A9-AAAB-2F6E2B9C335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8499737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4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7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3" Type="http://schemas.openxmlformats.org/officeDocument/2006/relationships/image" Target="../media/image13.png"/><Relationship Id="rId7" Type="http://schemas.openxmlformats.org/officeDocument/2006/relationships/image" Target="../media/image21.png"/><Relationship Id="rId12" Type="http://schemas.openxmlformats.org/officeDocument/2006/relationships/image" Target="../media/image26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3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9.png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5.png"/><Relationship Id="rId3" Type="http://schemas.openxmlformats.org/officeDocument/2006/relationships/image" Target="../media/image13.png"/><Relationship Id="rId7" Type="http://schemas.openxmlformats.org/officeDocument/2006/relationships/image" Target="../media/image34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33.png"/><Relationship Id="rId5" Type="http://schemas.openxmlformats.org/officeDocument/2006/relationships/image" Target="../media/image32.png"/><Relationship Id="rId4" Type="http://schemas.openxmlformats.org/officeDocument/2006/relationships/image" Target="../media/image31.png"/><Relationship Id="rId9" Type="http://schemas.openxmlformats.org/officeDocument/2006/relationships/image" Target="../media/image36.png"/></Relationships>
</file>

<file path=ppt/slides/_rels/slide22.xml.rels><?xml version="1.0" encoding="UTF-8" standalone="yes"?>
<Relationships xmlns="http://schemas.openxmlformats.org/package/2006/relationships"><Relationship Id="rId13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14" Type="http://schemas.openxmlformats.org/officeDocument/2006/relationships/image" Target="../media/image13.png"/></Relationships>
</file>

<file path=ppt/slides/_rels/slide2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13" Type="http://schemas.openxmlformats.org/officeDocument/2006/relationships/image" Target="../media/image9.png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9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11" Type="http://schemas.openxmlformats.org/officeDocument/2006/relationships/oleObject" Target="../embeddings/oleObject5.bin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13.png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wmf"/><Relationship Id="rId13" Type="http://schemas.openxmlformats.org/officeDocument/2006/relationships/image" Target="../media/image9.png"/><Relationship Id="rId3" Type="http://schemas.openxmlformats.org/officeDocument/2006/relationships/oleObject" Target="../embeddings/oleObject6.bin"/><Relationship Id="rId7" Type="http://schemas.openxmlformats.org/officeDocument/2006/relationships/oleObject" Target="../embeddings/oleObject8.bin"/><Relationship Id="rId12" Type="http://schemas.openxmlformats.org/officeDocument/2006/relationships/image" Target="../media/image14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1.wmf"/><Relationship Id="rId11" Type="http://schemas.openxmlformats.org/officeDocument/2006/relationships/oleObject" Target="../embeddings/oleObject10.bin"/><Relationship Id="rId5" Type="http://schemas.openxmlformats.org/officeDocument/2006/relationships/oleObject" Target="../embeddings/oleObject7.bin"/><Relationship Id="rId10" Type="http://schemas.openxmlformats.org/officeDocument/2006/relationships/image" Target="../media/image13.wmf"/><Relationship Id="rId4" Type="http://schemas.openxmlformats.org/officeDocument/2006/relationships/image" Target="../media/image10.wmf"/><Relationship Id="rId9" Type="http://schemas.openxmlformats.org/officeDocument/2006/relationships/oleObject" Target="../embeddings/oleObject9.bin"/><Relationship Id="rId14" Type="http://schemas.openxmlformats.org/officeDocument/2006/relationships/image" Target="../media/image13.png"/></Relationships>
</file>

<file path=ppt/slides/_rels/slide25.xml.rels><?xml version="1.0" encoding="UTF-8" standalone="yes"?>
<Relationships xmlns="http://schemas.openxmlformats.org/package/2006/relationships"><Relationship Id="rId8" Type="http://schemas.openxmlformats.org/officeDocument/2006/relationships/image" Target="../media/image51.png"/><Relationship Id="rId3" Type="http://schemas.openxmlformats.org/officeDocument/2006/relationships/image" Target="../media/image9.png"/><Relationship Id="rId7" Type="http://schemas.openxmlformats.org/officeDocument/2006/relationships/image" Target="../media/image50.png"/><Relationship Id="rId12" Type="http://schemas.openxmlformats.org/officeDocument/2006/relationships/image" Target="../media/image55.png"/><Relationship Id="rId2" Type="http://schemas.openxmlformats.org/officeDocument/2006/relationships/image" Target="../media/image47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9.png"/><Relationship Id="rId11" Type="http://schemas.openxmlformats.org/officeDocument/2006/relationships/image" Target="../media/image54.png"/><Relationship Id="rId5" Type="http://schemas.openxmlformats.org/officeDocument/2006/relationships/image" Target="../media/image48.png"/><Relationship Id="rId10" Type="http://schemas.openxmlformats.org/officeDocument/2006/relationships/image" Target="../media/image53.png"/><Relationship Id="rId4" Type="http://schemas.openxmlformats.org/officeDocument/2006/relationships/image" Target="../media/image13.png"/><Relationship Id="rId9" Type="http://schemas.openxmlformats.org/officeDocument/2006/relationships/image" Target="../media/image52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7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13.bin"/><Relationship Id="rId13" Type="http://schemas.openxmlformats.org/officeDocument/2006/relationships/image" Target="../media/image19.wmf"/><Relationship Id="rId18" Type="http://schemas.openxmlformats.org/officeDocument/2006/relationships/image" Target="../media/image41.png"/><Relationship Id="rId3" Type="http://schemas.openxmlformats.org/officeDocument/2006/relationships/image" Target="../media/image37.png"/><Relationship Id="rId7" Type="http://schemas.openxmlformats.org/officeDocument/2006/relationships/image" Target="../media/image16.wmf"/><Relationship Id="rId12" Type="http://schemas.openxmlformats.org/officeDocument/2006/relationships/oleObject" Target="../embeddings/oleObject15.bin"/><Relationship Id="rId17" Type="http://schemas.openxmlformats.org/officeDocument/2006/relationships/image" Target="../media/image39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8.png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12.bin"/><Relationship Id="rId11" Type="http://schemas.openxmlformats.org/officeDocument/2006/relationships/image" Target="../media/image18.wmf"/><Relationship Id="rId5" Type="http://schemas.openxmlformats.org/officeDocument/2006/relationships/image" Target="../media/image15.wmf"/><Relationship Id="rId15" Type="http://schemas.openxmlformats.org/officeDocument/2006/relationships/image" Target="../media/image20.wmf"/><Relationship Id="rId10" Type="http://schemas.openxmlformats.org/officeDocument/2006/relationships/oleObject" Target="../embeddings/oleObject14.bin"/><Relationship Id="rId4" Type="http://schemas.openxmlformats.org/officeDocument/2006/relationships/oleObject" Target="../embeddings/oleObject11.bin"/><Relationship Id="rId9" Type="http://schemas.openxmlformats.org/officeDocument/2006/relationships/image" Target="../media/image17.wmf"/><Relationship Id="rId14" Type="http://schemas.openxmlformats.org/officeDocument/2006/relationships/oleObject" Target="../embeddings/oleObject16.bin"/></Relationships>
</file>

<file path=ppt/slides/_rels/slide2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wmf"/><Relationship Id="rId13" Type="http://schemas.openxmlformats.org/officeDocument/2006/relationships/oleObject" Target="../embeddings/oleObject20.bin"/><Relationship Id="rId18" Type="http://schemas.openxmlformats.org/officeDocument/2006/relationships/image" Target="../media/image25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17.bin"/><Relationship Id="rId12" Type="http://schemas.openxmlformats.org/officeDocument/2006/relationships/image" Target="../media/image22.wmf"/><Relationship Id="rId17" Type="http://schemas.openxmlformats.org/officeDocument/2006/relationships/oleObject" Target="../embeddings/oleObject22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24.wmf"/><Relationship Id="rId20" Type="http://schemas.openxmlformats.org/officeDocument/2006/relationships/image" Target="../media/image26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19.bin"/><Relationship Id="rId5" Type="http://schemas.openxmlformats.org/officeDocument/2006/relationships/image" Target="../media/image39.png"/><Relationship Id="rId15" Type="http://schemas.openxmlformats.org/officeDocument/2006/relationships/oleObject" Target="../embeddings/oleObject21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23.bin"/><Relationship Id="rId4" Type="http://schemas.openxmlformats.org/officeDocument/2006/relationships/image" Target="../media/image38.png"/><Relationship Id="rId9" Type="http://schemas.openxmlformats.org/officeDocument/2006/relationships/oleObject" Target="../embeddings/oleObject18.bin"/><Relationship Id="rId14" Type="http://schemas.openxmlformats.org/officeDocument/2006/relationships/image" Target="../media/image23.wmf"/></Relationships>
</file>

<file path=ppt/slides/_rels/slide2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oleObject" Target="../embeddings/oleObject27.bin"/><Relationship Id="rId18" Type="http://schemas.openxmlformats.org/officeDocument/2006/relationships/image" Target="../media/image31.wmf"/><Relationship Id="rId3" Type="http://schemas.openxmlformats.org/officeDocument/2006/relationships/image" Target="../media/image37.png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8.wmf"/><Relationship Id="rId17" Type="http://schemas.openxmlformats.org/officeDocument/2006/relationships/oleObject" Target="../embeddings/oleObject29.bin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30.wmf"/><Relationship Id="rId20" Type="http://schemas.openxmlformats.org/officeDocument/2006/relationships/image" Target="../media/image32.wmf"/><Relationship Id="rId1" Type="http://schemas.openxmlformats.org/officeDocument/2006/relationships/vmlDrawing" Target="../drawings/vmlDrawing5.vml"/><Relationship Id="rId6" Type="http://schemas.openxmlformats.org/officeDocument/2006/relationships/image" Target="../media/image41.png"/><Relationship Id="rId11" Type="http://schemas.openxmlformats.org/officeDocument/2006/relationships/oleObject" Target="../embeddings/oleObject26.bin"/><Relationship Id="rId5" Type="http://schemas.openxmlformats.org/officeDocument/2006/relationships/image" Target="../media/image39.png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16.wmf"/><Relationship Id="rId19" Type="http://schemas.openxmlformats.org/officeDocument/2006/relationships/oleObject" Target="../embeddings/oleObject30.bin"/><Relationship Id="rId4" Type="http://schemas.openxmlformats.org/officeDocument/2006/relationships/image" Target="../media/image38.png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9.wmf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1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image" Target="../media/image37.wmf"/><Relationship Id="rId18" Type="http://schemas.openxmlformats.org/officeDocument/2006/relationships/oleObject" Target="../embeddings/oleObject38.bin"/><Relationship Id="rId3" Type="http://schemas.openxmlformats.org/officeDocument/2006/relationships/image" Target="../media/image200.png"/><Relationship Id="rId21" Type="http://schemas.openxmlformats.org/officeDocument/2006/relationships/image" Target="../media/image41.wmf"/><Relationship Id="rId7" Type="http://schemas.openxmlformats.org/officeDocument/2006/relationships/image" Target="../media/image34.wmf"/><Relationship Id="rId12" Type="http://schemas.openxmlformats.org/officeDocument/2006/relationships/oleObject" Target="../embeddings/oleObject35.bin"/><Relationship Id="rId17" Type="http://schemas.openxmlformats.org/officeDocument/2006/relationships/image" Target="../media/image39.wmf"/><Relationship Id="rId25" Type="http://schemas.openxmlformats.org/officeDocument/2006/relationships/image" Target="../media/image43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37.bin"/><Relationship Id="rId20" Type="http://schemas.openxmlformats.org/officeDocument/2006/relationships/oleObject" Target="../embeddings/oleObject39.bin"/><Relationship Id="rId1" Type="http://schemas.openxmlformats.org/officeDocument/2006/relationships/vmlDrawing" Target="../drawings/vmlDrawing6.v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36.wmf"/><Relationship Id="rId24" Type="http://schemas.openxmlformats.org/officeDocument/2006/relationships/oleObject" Target="../embeddings/oleObject41.bin"/><Relationship Id="rId5" Type="http://schemas.openxmlformats.org/officeDocument/2006/relationships/image" Target="../media/image33.wmf"/><Relationship Id="rId15" Type="http://schemas.openxmlformats.org/officeDocument/2006/relationships/image" Target="../media/image38.wmf"/><Relationship Id="rId23" Type="http://schemas.openxmlformats.org/officeDocument/2006/relationships/image" Target="../media/image42.wmf"/><Relationship Id="rId10" Type="http://schemas.openxmlformats.org/officeDocument/2006/relationships/oleObject" Target="../embeddings/oleObject34.bin"/><Relationship Id="rId19" Type="http://schemas.openxmlformats.org/officeDocument/2006/relationships/image" Target="../media/image40.wmf"/><Relationship Id="rId4" Type="http://schemas.openxmlformats.org/officeDocument/2006/relationships/oleObject" Target="../embeddings/oleObject31.bin"/><Relationship Id="rId9" Type="http://schemas.openxmlformats.org/officeDocument/2006/relationships/image" Target="../media/image35.wmf"/><Relationship Id="rId14" Type="http://schemas.openxmlformats.org/officeDocument/2006/relationships/oleObject" Target="../embeddings/oleObject36.bin"/><Relationship Id="rId22" Type="http://schemas.openxmlformats.org/officeDocument/2006/relationships/oleObject" Target="../embeddings/oleObject40.bin"/></Relationships>
</file>

<file path=ppt/slides/_rels/slide3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4.bin"/><Relationship Id="rId13" Type="http://schemas.openxmlformats.org/officeDocument/2006/relationships/image" Target="../media/image48.wmf"/><Relationship Id="rId18" Type="http://schemas.openxmlformats.org/officeDocument/2006/relationships/oleObject" Target="../embeddings/oleObject49.bin"/><Relationship Id="rId26" Type="http://schemas.openxmlformats.org/officeDocument/2006/relationships/oleObject" Target="../embeddings/oleObject53.bin"/><Relationship Id="rId3" Type="http://schemas.openxmlformats.org/officeDocument/2006/relationships/image" Target="../media/image200.png"/><Relationship Id="rId21" Type="http://schemas.openxmlformats.org/officeDocument/2006/relationships/image" Target="../media/image52.wmf"/><Relationship Id="rId7" Type="http://schemas.openxmlformats.org/officeDocument/2006/relationships/image" Target="../media/image45.wmf"/><Relationship Id="rId12" Type="http://schemas.openxmlformats.org/officeDocument/2006/relationships/oleObject" Target="../embeddings/oleObject46.bin"/><Relationship Id="rId17" Type="http://schemas.openxmlformats.org/officeDocument/2006/relationships/image" Target="../media/image50.wmf"/><Relationship Id="rId25" Type="http://schemas.openxmlformats.org/officeDocument/2006/relationships/image" Target="../media/image54.wmf"/><Relationship Id="rId2" Type="http://schemas.openxmlformats.org/officeDocument/2006/relationships/slideLayout" Target="../slideLayouts/slideLayout2.xml"/><Relationship Id="rId16" Type="http://schemas.openxmlformats.org/officeDocument/2006/relationships/oleObject" Target="../embeddings/oleObject48.bin"/><Relationship Id="rId20" Type="http://schemas.openxmlformats.org/officeDocument/2006/relationships/oleObject" Target="../embeddings/oleObject50.bin"/><Relationship Id="rId29" Type="http://schemas.openxmlformats.org/officeDocument/2006/relationships/image" Target="../media/image56.wmf"/><Relationship Id="rId1" Type="http://schemas.openxmlformats.org/officeDocument/2006/relationships/vmlDrawing" Target="../drawings/vmlDrawing7.vml"/><Relationship Id="rId6" Type="http://schemas.openxmlformats.org/officeDocument/2006/relationships/oleObject" Target="../embeddings/oleObject43.bin"/><Relationship Id="rId11" Type="http://schemas.openxmlformats.org/officeDocument/2006/relationships/image" Target="../media/image47.wmf"/><Relationship Id="rId24" Type="http://schemas.openxmlformats.org/officeDocument/2006/relationships/oleObject" Target="../embeddings/oleObject52.bin"/><Relationship Id="rId5" Type="http://schemas.openxmlformats.org/officeDocument/2006/relationships/image" Target="../media/image44.wmf"/><Relationship Id="rId15" Type="http://schemas.openxmlformats.org/officeDocument/2006/relationships/image" Target="../media/image49.wmf"/><Relationship Id="rId23" Type="http://schemas.openxmlformats.org/officeDocument/2006/relationships/image" Target="../media/image53.wmf"/><Relationship Id="rId28" Type="http://schemas.openxmlformats.org/officeDocument/2006/relationships/oleObject" Target="../embeddings/oleObject54.bin"/><Relationship Id="rId10" Type="http://schemas.openxmlformats.org/officeDocument/2006/relationships/oleObject" Target="../embeddings/oleObject45.bin"/><Relationship Id="rId19" Type="http://schemas.openxmlformats.org/officeDocument/2006/relationships/image" Target="../media/image51.wmf"/><Relationship Id="rId31" Type="http://schemas.openxmlformats.org/officeDocument/2006/relationships/image" Target="../media/image57.wmf"/><Relationship Id="rId4" Type="http://schemas.openxmlformats.org/officeDocument/2006/relationships/oleObject" Target="../embeddings/oleObject42.bin"/><Relationship Id="rId9" Type="http://schemas.openxmlformats.org/officeDocument/2006/relationships/image" Target="../media/image46.wmf"/><Relationship Id="rId14" Type="http://schemas.openxmlformats.org/officeDocument/2006/relationships/oleObject" Target="../embeddings/oleObject47.bin"/><Relationship Id="rId22" Type="http://schemas.openxmlformats.org/officeDocument/2006/relationships/oleObject" Target="../embeddings/oleObject51.bin"/><Relationship Id="rId27" Type="http://schemas.openxmlformats.org/officeDocument/2006/relationships/image" Target="../media/image55.wmf"/><Relationship Id="rId30" Type="http://schemas.openxmlformats.org/officeDocument/2006/relationships/oleObject" Target="../embeddings/oleObject55.bin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4.xml.rels><?xml version="1.0" encoding="UTF-8" standalone="yes"?>
<Relationships xmlns="http://schemas.openxmlformats.org/package/2006/relationships"><Relationship Id="rId8" Type="http://schemas.openxmlformats.org/officeDocument/2006/relationships/image" Target="../media/image60.wmf"/><Relationship Id="rId13" Type="http://schemas.openxmlformats.org/officeDocument/2006/relationships/oleObject" Target="../embeddings/oleObject61.bin"/><Relationship Id="rId18" Type="http://schemas.openxmlformats.org/officeDocument/2006/relationships/image" Target="../media/image66.png"/><Relationship Id="rId3" Type="http://schemas.openxmlformats.org/officeDocument/2006/relationships/oleObject" Target="../embeddings/oleObject56.bin"/><Relationship Id="rId7" Type="http://schemas.openxmlformats.org/officeDocument/2006/relationships/oleObject" Target="../embeddings/oleObject58.bin"/><Relationship Id="rId12" Type="http://schemas.openxmlformats.org/officeDocument/2006/relationships/image" Target="../media/image62.wmf"/><Relationship Id="rId17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64.wmf"/><Relationship Id="rId1" Type="http://schemas.openxmlformats.org/officeDocument/2006/relationships/vmlDrawing" Target="../drawings/vmlDrawing8.vml"/><Relationship Id="rId6" Type="http://schemas.openxmlformats.org/officeDocument/2006/relationships/image" Target="../media/image59.wmf"/><Relationship Id="rId11" Type="http://schemas.openxmlformats.org/officeDocument/2006/relationships/oleObject" Target="../embeddings/oleObject60.bin"/><Relationship Id="rId5" Type="http://schemas.openxmlformats.org/officeDocument/2006/relationships/oleObject" Target="../embeddings/oleObject57.bin"/><Relationship Id="rId15" Type="http://schemas.openxmlformats.org/officeDocument/2006/relationships/oleObject" Target="../embeddings/oleObject62.bin"/><Relationship Id="rId10" Type="http://schemas.openxmlformats.org/officeDocument/2006/relationships/image" Target="../media/image61.wmf"/><Relationship Id="rId4" Type="http://schemas.openxmlformats.org/officeDocument/2006/relationships/image" Target="../media/image58.wmf"/><Relationship Id="rId9" Type="http://schemas.openxmlformats.org/officeDocument/2006/relationships/oleObject" Target="../embeddings/oleObject59.bin"/><Relationship Id="rId14" Type="http://schemas.openxmlformats.org/officeDocument/2006/relationships/image" Target="../media/image63.wmf"/></Relationships>
</file>

<file path=ppt/slides/_rels/slide35.xml.rels><?xml version="1.0" encoding="UTF-8" standalone="yes"?>
<Relationships xmlns="http://schemas.openxmlformats.org/package/2006/relationships"><Relationship Id="rId8" Type="http://schemas.openxmlformats.org/officeDocument/2006/relationships/image" Target="../media/image67.wmf"/><Relationship Id="rId3" Type="http://schemas.openxmlformats.org/officeDocument/2006/relationships/oleObject" Target="../embeddings/oleObject63.bin"/><Relationship Id="rId7" Type="http://schemas.openxmlformats.org/officeDocument/2006/relationships/oleObject" Target="../embeddings/oleObject65.bin"/><Relationship Id="rId12" Type="http://schemas.openxmlformats.org/officeDocument/2006/relationships/image" Target="../media/image66.png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66.wmf"/><Relationship Id="rId11" Type="http://schemas.openxmlformats.org/officeDocument/2006/relationships/image" Target="../media/image65.png"/><Relationship Id="rId5" Type="http://schemas.openxmlformats.org/officeDocument/2006/relationships/oleObject" Target="../embeddings/oleObject64.bin"/><Relationship Id="rId10" Type="http://schemas.openxmlformats.org/officeDocument/2006/relationships/image" Target="../media/image68.wmf"/><Relationship Id="rId4" Type="http://schemas.openxmlformats.org/officeDocument/2006/relationships/image" Target="../media/image65.wmf"/><Relationship Id="rId9" Type="http://schemas.openxmlformats.org/officeDocument/2006/relationships/oleObject" Target="../embeddings/oleObject66.bin"/></Relationships>
</file>

<file path=ppt/slides/_rels/slide3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1.wmf"/><Relationship Id="rId13" Type="http://schemas.openxmlformats.org/officeDocument/2006/relationships/oleObject" Target="../embeddings/oleObject72.bin"/><Relationship Id="rId18" Type="http://schemas.openxmlformats.org/officeDocument/2006/relationships/image" Target="../media/image76.wmf"/><Relationship Id="rId26" Type="http://schemas.openxmlformats.org/officeDocument/2006/relationships/image" Target="../media/image66.png"/><Relationship Id="rId3" Type="http://schemas.openxmlformats.org/officeDocument/2006/relationships/oleObject" Target="../embeddings/oleObject67.bin"/><Relationship Id="rId21" Type="http://schemas.openxmlformats.org/officeDocument/2006/relationships/oleObject" Target="../embeddings/oleObject76.bin"/><Relationship Id="rId7" Type="http://schemas.openxmlformats.org/officeDocument/2006/relationships/oleObject" Target="../embeddings/oleObject69.bin"/><Relationship Id="rId12" Type="http://schemas.openxmlformats.org/officeDocument/2006/relationships/image" Target="../media/image73.wmf"/><Relationship Id="rId17" Type="http://schemas.openxmlformats.org/officeDocument/2006/relationships/oleObject" Target="../embeddings/oleObject74.bin"/><Relationship Id="rId25" Type="http://schemas.openxmlformats.org/officeDocument/2006/relationships/image" Target="../media/image65.png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75.wmf"/><Relationship Id="rId20" Type="http://schemas.openxmlformats.org/officeDocument/2006/relationships/image" Target="../media/image77.wmf"/><Relationship Id="rId1" Type="http://schemas.openxmlformats.org/officeDocument/2006/relationships/vmlDrawing" Target="../drawings/vmlDrawing10.vml"/><Relationship Id="rId6" Type="http://schemas.openxmlformats.org/officeDocument/2006/relationships/image" Target="../media/image70.wmf"/><Relationship Id="rId11" Type="http://schemas.openxmlformats.org/officeDocument/2006/relationships/oleObject" Target="../embeddings/oleObject71.bin"/><Relationship Id="rId24" Type="http://schemas.openxmlformats.org/officeDocument/2006/relationships/image" Target="../media/image79.wmf"/><Relationship Id="rId5" Type="http://schemas.openxmlformats.org/officeDocument/2006/relationships/oleObject" Target="../embeddings/oleObject68.bin"/><Relationship Id="rId15" Type="http://schemas.openxmlformats.org/officeDocument/2006/relationships/oleObject" Target="../embeddings/oleObject73.bin"/><Relationship Id="rId23" Type="http://schemas.openxmlformats.org/officeDocument/2006/relationships/oleObject" Target="../embeddings/oleObject77.bin"/><Relationship Id="rId10" Type="http://schemas.openxmlformats.org/officeDocument/2006/relationships/image" Target="../media/image72.wmf"/><Relationship Id="rId19" Type="http://schemas.openxmlformats.org/officeDocument/2006/relationships/oleObject" Target="../embeddings/oleObject75.bin"/><Relationship Id="rId4" Type="http://schemas.openxmlformats.org/officeDocument/2006/relationships/image" Target="../media/image69.wmf"/><Relationship Id="rId9" Type="http://schemas.openxmlformats.org/officeDocument/2006/relationships/oleObject" Target="../embeddings/oleObject70.bin"/><Relationship Id="rId14" Type="http://schemas.openxmlformats.org/officeDocument/2006/relationships/image" Target="../media/image74.wmf"/><Relationship Id="rId22" Type="http://schemas.openxmlformats.org/officeDocument/2006/relationships/image" Target="../media/image78.wmf"/></Relationships>
</file>

<file path=ppt/slides/_rels/slide37.xml.rels><?xml version="1.0" encoding="UTF-8" standalone="yes"?>
<Relationships xmlns="http://schemas.openxmlformats.org/package/2006/relationships"><Relationship Id="rId8" Type="http://schemas.openxmlformats.org/officeDocument/2006/relationships/image" Target="../media/image86.png"/><Relationship Id="rId3" Type="http://schemas.openxmlformats.org/officeDocument/2006/relationships/image" Target="../media/image65.png"/><Relationship Id="rId7" Type="http://schemas.openxmlformats.org/officeDocument/2006/relationships/image" Target="../media/image85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4.png"/><Relationship Id="rId11" Type="http://schemas.openxmlformats.org/officeDocument/2006/relationships/image" Target="../media/image89.png"/><Relationship Id="rId5" Type="http://schemas.openxmlformats.org/officeDocument/2006/relationships/image" Target="../media/image83.png"/><Relationship Id="rId10" Type="http://schemas.openxmlformats.org/officeDocument/2006/relationships/image" Target="../media/image88.png"/><Relationship Id="rId4" Type="http://schemas.openxmlformats.org/officeDocument/2006/relationships/image" Target="../media/image66.png"/><Relationship Id="rId9" Type="http://schemas.openxmlformats.org/officeDocument/2006/relationships/image" Target="../media/image87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>
            <a:extLst>
              <a:ext uri="{FF2B5EF4-FFF2-40B4-BE49-F238E27FC236}">
                <a16:creationId xmlns:a16="http://schemas.microsoft.com/office/drawing/2014/main" id="{951BC11E-75C5-4612-8041-02DDC84458DD}"/>
              </a:ext>
            </a:extLst>
          </p:cNvPr>
          <p:cNvSpPr/>
          <p:nvPr/>
        </p:nvSpPr>
        <p:spPr>
          <a:xfrm>
            <a:off x="939681" y="1520281"/>
            <a:ext cx="7371249" cy="2100575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6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Trig Identities </a:t>
            </a:r>
          </a:p>
          <a:p>
            <a:pPr algn="ctr"/>
            <a:r>
              <a:rPr lang="en-US" altLang="ja-JP" sz="66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and Equations</a:t>
            </a:r>
            <a:endParaRPr lang="ja-JP" altLang="en-US" sz="66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  <p:sp>
        <p:nvSpPr>
          <p:cNvPr id="3" name="テキスト ボックス 1">
            <a:extLst>
              <a:ext uri="{FF2B5EF4-FFF2-40B4-BE49-F238E27FC236}">
                <a16:creationId xmlns:a16="http://schemas.microsoft.com/office/drawing/2014/main" id="{34EE6802-411D-4732-B86A-00E62DEC8AD7}"/>
              </a:ext>
            </a:extLst>
          </p:cNvPr>
          <p:cNvSpPr txBox="1"/>
          <p:nvPr/>
        </p:nvSpPr>
        <p:spPr>
          <a:xfrm>
            <a:off x="2247184" y="3846224"/>
            <a:ext cx="4720652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4572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dirty="0">
                <a:latin typeface="Arial Black" panose="020B0A04020102020204" pitchFamily="34" charset="0"/>
              </a:rPr>
              <a:t>Twitter: @Owen134866</a:t>
            </a:r>
          </a:p>
          <a:p>
            <a:pPr algn="ctr"/>
            <a:endParaRPr lang="en-US" dirty="0">
              <a:latin typeface="Arial Black" panose="020B0A04020102020204" pitchFamily="34" charset="0"/>
            </a:endParaRPr>
          </a:p>
          <a:p>
            <a:pPr algn="ctr"/>
            <a:r>
              <a:rPr lang="en-US" dirty="0">
                <a:latin typeface="Arial Black" panose="020B0A04020102020204" pitchFamily="34" charset="0"/>
              </a:rPr>
              <a:t>www.mathsfreeresourcelibrary.com</a:t>
            </a:r>
            <a:endParaRPr lang="en-GB" dirty="0"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917632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4341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4342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3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4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45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6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7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48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49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0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1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2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3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354" name="Text Box 18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4355" name="Text Box 19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4356" name="Text Box 20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4357" name="Arc 21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58" name="Text Box 22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4359" name="Arc 23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60" name="Text Box 24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29721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Adj</a:t>
            </a:r>
          </a:p>
        </p:txBody>
      </p:sp>
      <p:sp>
        <p:nvSpPr>
          <p:cNvPr id="29722" name="Text Box 26"/>
          <p:cNvSpPr txBox="1">
            <a:spLocks noChangeArrowheads="1"/>
          </p:cNvSpPr>
          <p:nvPr/>
        </p:nvSpPr>
        <p:spPr bwMode="auto">
          <a:xfrm>
            <a:off x="58674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9723" name="Text Box 27"/>
          <p:cNvSpPr txBox="1">
            <a:spLocks noChangeArrowheads="1"/>
          </p:cNvSpPr>
          <p:nvPr/>
        </p:nvSpPr>
        <p:spPr bwMode="auto">
          <a:xfrm>
            <a:off x="58674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9724" name="Text Box 28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5" name="Text Box 29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√3</a:t>
            </a:r>
          </a:p>
        </p:txBody>
      </p:sp>
      <p:sp>
        <p:nvSpPr>
          <p:cNvPr id="29726" name="Text Box 30"/>
          <p:cNvSpPr txBox="1">
            <a:spLocks noChangeArrowheads="1"/>
          </p:cNvSpPr>
          <p:nvPr/>
        </p:nvSpPr>
        <p:spPr bwMode="auto">
          <a:xfrm>
            <a:off x="1981200" y="5486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7" name="Text Box 31"/>
          <p:cNvSpPr txBox="1">
            <a:spLocks noChangeArrowheads="1"/>
          </p:cNvSpPr>
          <p:nvPr/>
        </p:nvSpPr>
        <p:spPr bwMode="auto">
          <a:xfrm>
            <a:off x="2743200" y="60960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√3</a:t>
            </a:r>
          </a:p>
        </p:txBody>
      </p:sp>
      <p:sp>
        <p:nvSpPr>
          <p:cNvPr id="29728" name="Text Box 32"/>
          <p:cNvSpPr txBox="1">
            <a:spLocks noChangeArrowheads="1"/>
          </p:cNvSpPr>
          <p:nvPr/>
        </p:nvSpPr>
        <p:spPr bwMode="auto">
          <a:xfrm>
            <a:off x="1981200" y="60960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9729" name="Text Box 33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14370" name="Rectangle 34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9731" name="Text Box 35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9732" name="Text Box 36"/>
          <p:cNvSpPr txBox="1">
            <a:spLocks noChangeArrowheads="1"/>
          </p:cNvSpPr>
          <p:nvPr/>
        </p:nvSpPr>
        <p:spPr bwMode="auto">
          <a:xfrm>
            <a:off x="33528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3</a:t>
            </a:r>
          </a:p>
        </p:txBody>
      </p:sp>
      <p:sp>
        <p:nvSpPr>
          <p:cNvPr id="29733" name="Text Box 37"/>
          <p:cNvSpPr txBox="1">
            <a:spLocks noChangeArrowheads="1"/>
          </p:cNvSpPr>
          <p:nvPr/>
        </p:nvSpPr>
        <p:spPr bwMode="auto">
          <a:xfrm>
            <a:off x="3048000" y="5410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41" name="タイトル 1">
            <a:extLst>
              <a:ext uri="{FF2B5EF4-FFF2-40B4-BE49-F238E27FC236}">
                <a16:creationId xmlns:a16="http://schemas.microsoft.com/office/drawing/2014/main" id="{FC930D0D-9205-4DD3-992D-D5749F3D9D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42" name="テキスト ボックス 41">
            <a:extLst>
              <a:ext uri="{FF2B5EF4-FFF2-40B4-BE49-F238E27FC236}">
                <a16:creationId xmlns:a16="http://schemas.microsoft.com/office/drawing/2014/main" id="{F6ED02F5-0189-479E-87D5-CBFB90E3B20D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251876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97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97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97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97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97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97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972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1" dur="500"/>
                                        <p:tgtEl>
                                          <p:spTgt spid="297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4" dur="500"/>
                                        <p:tgtEl>
                                          <p:spTgt spid="2973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7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297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 nodeType="clickPar">
                      <p:stCondLst>
                        <p:cond delay="indefinite"/>
                      </p:stCondLst>
                      <p:childTnLst>
                        <p:par>
                          <p:cTn id="6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297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7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97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9721" grpId="0"/>
      <p:bldP spid="29722" grpId="0"/>
      <p:bldP spid="29723" grpId="0"/>
      <p:bldP spid="29723" grpId="1"/>
      <p:bldP spid="29724" grpId="0"/>
      <p:bldP spid="29725" grpId="0"/>
      <p:bldP spid="29726" grpId="0"/>
      <p:bldP spid="29727" grpId="0"/>
      <p:bldP spid="29729" grpId="0"/>
      <p:bldP spid="29731" grpId="0"/>
      <p:bldP spid="29731" grpId="1"/>
      <p:bldP spid="29732" grpId="0"/>
      <p:bldP spid="29733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31782" name="AutoShape 38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83" name="Rectangle 39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1785" name="Arc 41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1787" name="Text Box 43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31788" name="Text Box 44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31789" name="Text Box 45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31790" name="Text Box 46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1791" name="Text Box 47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31792" name="Text Box 48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1793" name="Text Box 49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√2</a:t>
            </a:r>
          </a:p>
        </p:txBody>
      </p:sp>
      <p:sp>
        <p:nvSpPr>
          <p:cNvPr id="31794" name="Text Box 50"/>
          <p:cNvSpPr txBox="1">
            <a:spLocks noChangeArrowheads="1"/>
          </p:cNvSpPr>
          <p:nvPr/>
        </p:nvSpPr>
        <p:spPr bwMode="auto">
          <a:xfrm>
            <a:off x="65532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1797" name="Text Box 53"/>
          <p:cNvSpPr txBox="1">
            <a:spLocks noChangeArrowheads="1"/>
          </p:cNvSpPr>
          <p:nvPr/>
        </p:nvSpPr>
        <p:spPr bwMode="auto">
          <a:xfrm>
            <a:off x="5029200" y="3276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31798" name="Text Box 54"/>
          <p:cNvSpPr txBox="1">
            <a:spLocks noChangeArrowheads="1"/>
          </p:cNvSpPr>
          <p:nvPr/>
        </p:nvSpPr>
        <p:spPr bwMode="auto">
          <a:xfrm>
            <a:off x="7086600" y="2667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31799" name="Text Box 55"/>
          <p:cNvSpPr txBox="1">
            <a:spLocks noChangeArrowheads="1"/>
          </p:cNvSpPr>
          <p:nvPr/>
        </p:nvSpPr>
        <p:spPr bwMode="auto">
          <a:xfrm>
            <a:off x="79248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√2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31800" name="Text Box 56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327243D8-DF42-4D44-94F5-698B6F4DC48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A470897-B139-4ABB-B77B-DABB9558E99A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32216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174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174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1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1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1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31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317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317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 nodeType="clickPar">
                      <p:stCondLst>
                        <p:cond delay="indefinite"/>
                      </p:stCondLst>
                      <p:childTnLst>
                        <p:par>
                          <p:cTn id="3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9" dur="500"/>
                                        <p:tgtEl>
                                          <p:spTgt spid="317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317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17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17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17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317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17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8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18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7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17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1782" grpId="0" animBg="1"/>
      <p:bldP spid="31783" grpId="0" animBg="1"/>
      <p:bldP spid="31785" grpId="0" animBg="1"/>
      <p:bldP spid="31787" grpId="0"/>
      <p:bldP spid="31788" grpId="0"/>
      <p:bldP spid="31789" grpId="0"/>
      <p:bldP spid="31790" grpId="0"/>
      <p:bldP spid="31791" grpId="0"/>
      <p:bldP spid="31792" grpId="0"/>
      <p:bldP spid="31793" grpId="0"/>
      <p:bldP spid="31794" grpId="0"/>
      <p:bldP spid="31797" grpId="0"/>
      <p:bldP spid="31798" grpId="0"/>
      <p:bldP spid="31799" grpId="0"/>
      <p:bldP spid="3180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16389" name="AutoShape 5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0" name="Rectangle 6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6391" name="Arc 7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6392" name="Text Box 8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16393" name="Text Box 9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6394" name="Text Box 10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6395" name="Text Box 11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2780" name="Text Box 12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Adj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32781" name="Text Box 13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2782" name="Text Box 14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√2</a:t>
            </a:r>
          </a:p>
        </p:txBody>
      </p:sp>
      <p:sp>
        <p:nvSpPr>
          <p:cNvPr id="32783" name="Text Box 15"/>
          <p:cNvSpPr txBox="1">
            <a:spLocks noChangeArrowheads="1"/>
          </p:cNvSpPr>
          <p:nvPr/>
        </p:nvSpPr>
        <p:spPr bwMode="auto">
          <a:xfrm>
            <a:off x="6477000" y="56388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2784" name="Text Box 16"/>
          <p:cNvSpPr txBox="1">
            <a:spLocks noChangeArrowheads="1"/>
          </p:cNvSpPr>
          <p:nvPr/>
        </p:nvSpPr>
        <p:spPr bwMode="auto">
          <a:xfrm>
            <a:off x="6477000" y="4800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Adj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2785" name="Text Box 17"/>
          <p:cNvSpPr txBox="1">
            <a:spLocks noChangeArrowheads="1"/>
          </p:cNvSpPr>
          <p:nvPr/>
        </p:nvSpPr>
        <p:spPr bwMode="auto">
          <a:xfrm>
            <a:off x="7086600" y="2667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32786" name="Text Box 18"/>
          <p:cNvSpPr txBox="1">
            <a:spLocks noChangeArrowheads="1"/>
          </p:cNvSpPr>
          <p:nvPr/>
        </p:nvSpPr>
        <p:spPr bwMode="auto">
          <a:xfrm>
            <a:off x="79248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√2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32787" name="Text Box 19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389B07D5-4A3B-43A3-B234-8A9823D28FE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19F9C473-135C-4531-85EA-3A589581846A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2515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27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27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27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27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27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27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27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7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27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2780" grpId="0"/>
      <p:bldP spid="32781" grpId="0"/>
      <p:bldP spid="32782" grpId="0"/>
      <p:bldP spid="32783" grpId="0"/>
      <p:bldP spid="32784" grpId="0"/>
      <p:bldP spid="32785" grpId="0"/>
      <p:bldP spid="32786" grpId="0"/>
      <p:bldP spid="3278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also do a similar demonstration with a right-angled Isosceles triangle, with the equal sides being of length 1 unit.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Pythagoras’ Theorem, the hypotenuse will be of length √2 (Square root of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 + 1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</a:t>
            </a:r>
            <a:endParaRPr lang="en-GB" altLang="en-US" sz="1600" b="1" u="sng" dirty="0">
              <a:latin typeface="Comic Sans MS" pitchFamily="66" charset="0"/>
            </a:endParaRPr>
          </a:p>
        </p:txBody>
      </p:sp>
      <p:sp>
        <p:nvSpPr>
          <p:cNvPr id="17413" name="AutoShape 5"/>
          <p:cNvSpPr>
            <a:spLocks noChangeAspect="1" noChangeArrowheads="1"/>
          </p:cNvSpPr>
          <p:nvPr/>
        </p:nvSpPr>
        <p:spPr bwMode="auto">
          <a:xfrm>
            <a:off x="5943600" y="2590800"/>
            <a:ext cx="1905000" cy="1905000"/>
          </a:xfrm>
          <a:prstGeom prst="rtTriangle">
            <a:avLst/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4" name="Rectangle 6"/>
          <p:cNvSpPr>
            <a:spLocks noChangeArrowheads="1"/>
          </p:cNvSpPr>
          <p:nvPr/>
        </p:nvSpPr>
        <p:spPr bwMode="auto">
          <a:xfrm>
            <a:off x="5943600" y="4267200"/>
            <a:ext cx="228600" cy="2286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7415" name="Arc 7"/>
          <p:cNvSpPr>
            <a:spLocks/>
          </p:cNvSpPr>
          <p:nvPr/>
        </p:nvSpPr>
        <p:spPr bwMode="auto">
          <a:xfrm rot="-4495670">
            <a:off x="7708900" y="3997326"/>
            <a:ext cx="346075" cy="914400"/>
          </a:xfrm>
          <a:custGeom>
            <a:avLst/>
            <a:gdLst>
              <a:gd name="T0" fmla="*/ 3042816 w 8168"/>
              <a:gd name="T1" fmla="*/ 0 h 21600"/>
              <a:gd name="T2" fmla="*/ 621268349 w 8168"/>
              <a:gd name="T3" fmla="*/ 121689707 h 21600"/>
              <a:gd name="T4" fmla="*/ 0 w 8168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8168" h="21600" fill="none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</a:path>
              <a:path w="8168" h="21600" stroke="0" extrusionOk="0">
                <a:moveTo>
                  <a:pt x="39" y="0"/>
                </a:moveTo>
                <a:cubicBezTo>
                  <a:pt x="2827" y="5"/>
                  <a:pt x="5587" y="549"/>
                  <a:pt x="8168" y="1603"/>
                </a:cubicBezTo>
                <a:lnTo>
                  <a:pt x="0" y="21600"/>
                </a:lnTo>
                <a:lnTo>
                  <a:pt x="3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7416" name="Text Box 8"/>
          <p:cNvSpPr txBox="1">
            <a:spLocks noChangeArrowheads="1"/>
          </p:cNvSpPr>
          <p:nvPr/>
        </p:nvSpPr>
        <p:spPr bwMode="auto">
          <a:xfrm>
            <a:off x="6934200" y="4114800"/>
            <a:ext cx="6096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45˚</a:t>
            </a:r>
          </a:p>
        </p:txBody>
      </p:sp>
      <p:sp>
        <p:nvSpPr>
          <p:cNvPr id="17417" name="Text Box 9"/>
          <p:cNvSpPr txBox="1">
            <a:spLocks noChangeArrowheads="1"/>
          </p:cNvSpPr>
          <p:nvPr/>
        </p:nvSpPr>
        <p:spPr bwMode="auto">
          <a:xfrm>
            <a:off x="5562600" y="34290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7418" name="Text Box 10"/>
          <p:cNvSpPr txBox="1">
            <a:spLocks noChangeArrowheads="1"/>
          </p:cNvSpPr>
          <p:nvPr/>
        </p:nvSpPr>
        <p:spPr bwMode="auto">
          <a:xfrm>
            <a:off x="6705600" y="4495800"/>
            <a:ext cx="304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7419" name="Text Box 11"/>
          <p:cNvSpPr txBox="1">
            <a:spLocks noChangeArrowheads="1"/>
          </p:cNvSpPr>
          <p:nvPr/>
        </p:nvSpPr>
        <p:spPr bwMode="auto">
          <a:xfrm>
            <a:off x="6781800" y="31242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√2</a:t>
            </a:r>
          </a:p>
        </p:txBody>
      </p:sp>
      <p:sp>
        <p:nvSpPr>
          <p:cNvPr id="33804" name="Text Box 12"/>
          <p:cNvSpPr txBox="1">
            <a:spLocks noChangeArrowheads="1"/>
          </p:cNvSpPr>
          <p:nvPr/>
        </p:nvSpPr>
        <p:spPr bwMode="auto">
          <a:xfrm>
            <a:off x="54102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Adj</a:t>
            </a:r>
          </a:p>
        </p:txBody>
      </p:sp>
      <p:sp>
        <p:nvSpPr>
          <p:cNvPr id="33805" name="Text Box 13"/>
          <p:cNvSpPr txBox="1">
            <a:spLocks noChangeArrowheads="1"/>
          </p:cNvSpPr>
          <p:nvPr/>
        </p:nvSpPr>
        <p:spPr bwMode="auto">
          <a:xfrm>
            <a:off x="4724400" y="56388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3806" name="Text Box 14"/>
          <p:cNvSpPr txBox="1">
            <a:spLocks noChangeArrowheads="1"/>
          </p:cNvSpPr>
          <p:nvPr/>
        </p:nvSpPr>
        <p:spPr bwMode="auto">
          <a:xfrm>
            <a:off x="7239000" y="54864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 1</a:t>
            </a:r>
          </a:p>
        </p:txBody>
      </p:sp>
      <p:sp>
        <p:nvSpPr>
          <p:cNvPr id="33807" name="Text Box 15"/>
          <p:cNvSpPr txBox="1">
            <a:spLocks noChangeArrowheads="1"/>
          </p:cNvSpPr>
          <p:nvPr/>
        </p:nvSpPr>
        <p:spPr bwMode="auto">
          <a:xfrm>
            <a:off x="6477000" y="56388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Tan45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33808" name="Text Box 16"/>
          <p:cNvSpPr txBox="1">
            <a:spLocks noChangeArrowheads="1"/>
          </p:cNvSpPr>
          <p:nvPr/>
        </p:nvSpPr>
        <p:spPr bwMode="auto">
          <a:xfrm>
            <a:off x="5029200" y="3429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3809" name="Text Box 17"/>
          <p:cNvSpPr txBox="1">
            <a:spLocks noChangeArrowheads="1"/>
          </p:cNvSpPr>
          <p:nvPr/>
        </p:nvSpPr>
        <p:spPr bwMode="auto">
          <a:xfrm>
            <a:off x="6553200" y="4800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33810" name="Text Box 18"/>
          <p:cNvSpPr txBox="1">
            <a:spLocks noChangeArrowheads="1"/>
          </p:cNvSpPr>
          <p:nvPr/>
        </p:nvSpPr>
        <p:spPr bwMode="auto">
          <a:xfrm>
            <a:off x="7924800" y="5562600"/>
            <a:ext cx="533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1</a:t>
            </a:r>
          </a:p>
        </p:txBody>
      </p:sp>
      <p:sp>
        <p:nvSpPr>
          <p:cNvPr id="33811" name="Text Box 19"/>
          <p:cNvSpPr txBox="1">
            <a:spLocks noChangeArrowheads="1"/>
          </p:cNvSpPr>
          <p:nvPr/>
        </p:nvSpPr>
        <p:spPr bwMode="auto">
          <a:xfrm>
            <a:off x="7772400" y="5562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=</a:t>
            </a:r>
          </a:p>
        </p:txBody>
      </p:sp>
      <p:sp>
        <p:nvSpPr>
          <p:cNvPr id="23" name="タイトル 1">
            <a:extLst>
              <a:ext uri="{FF2B5EF4-FFF2-40B4-BE49-F238E27FC236}">
                <a16:creationId xmlns:a16="http://schemas.microsoft.com/office/drawing/2014/main" id="{CAED6933-8A74-4AE2-837D-DE125C705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EF94C897-CC61-45DC-B9E0-FB7761318BE1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68983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38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338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338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338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338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338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338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8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338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3804" grpId="0"/>
      <p:bldP spid="33805" grpId="0"/>
      <p:bldP spid="33806" grpId="0"/>
      <p:bldP spid="33807" grpId="0"/>
      <p:bldP spid="33808" grpId="0"/>
      <p:bldP spid="33809" grpId="0"/>
      <p:bldP spid="33810" grpId="0"/>
      <p:bldP spid="33811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10C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506201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To the right is a ‘unit circle’, a circle with a radius of 1 and a </a:t>
            </a:r>
            <a:r>
              <a:rPr lang="en-US" sz="1600" dirty="0" err="1">
                <a:latin typeface="Comic Sans MS" panose="030F0702030302020204" pitchFamily="66" charset="0"/>
              </a:rPr>
              <a:t>centre</a:t>
            </a:r>
            <a:r>
              <a:rPr lang="en-US" sz="1600" dirty="0">
                <a:latin typeface="Comic Sans MS" panose="030F0702030302020204" pitchFamily="66" charset="0"/>
              </a:rPr>
              <a:t> at (0,0)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draw a right-angled triangle and label sides using GCSE trigonometry</a:t>
            </a: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5" name="テキスト ボックス 24">
            <a:extLst>
              <a:ext uri="{FF2B5EF4-FFF2-40B4-BE49-F238E27FC236}">
                <a16:creationId xmlns:a16="http://schemas.microsoft.com/office/drawing/2014/main" id="{03998F0D-6D32-45B7-93C4-72B0CE048160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6" name="テキスト ボックス 25">
            <a:extLst>
              <a:ext uri="{FF2B5EF4-FFF2-40B4-BE49-F238E27FC236}">
                <a16:creationId xmlns:a16="http://schemas.microsoft.com/office/drawing/2014/main" id="{07237004-6EF3-44E6-AAF8-1121929F44E7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7" name="テキスト ボックス 26">
            <a:extLst>
              <a:ext uri="{FF2B5EF4-FFF2-40B4-BE49-F238E27FC236}">
                <a16:creationId xmlns:a16="http://schemas.microsoft.com/office/drawing/2014/main" id="{112BF2BF-7BAF-4AA7-8033-2D7A95E7DEC5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7" name="Oval 33">
            <a:extLst>
              <a:ext uri="{FF2B5EF4-FFF2-40B4-BE49-F238E27FC236}">
                <a16:creationId xmlns:a16="http://schemas.microsoft.com/office/drawing/2014/main" id="{CCECFF9B-8257-4DE3-AC2C-7CF79A4014C7}"/>
              </a:ext>
            </a:extLst>
          </p:cNvPr>
          <p:cNvSpPr>
            <a:spLocks noChangeArrowheads="1"/>
          </p:cNvSpPr>
          <p:nvPr/>
        </p:nvSpPr>
        <p:spPr bwMode="auto">
          <a:xfrm>
            <a:off x="6189955" y="450024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8" name="Oval 34">
            <a:extLst>
              <a:ext uri="{FF2B5EF4-FFF2-40B4-BE49-F238E27FC236}">
                <a16:creationId xmlns:a16="http://schemas.microsoft.com/office/drawing/2014/main" id="{D4926E1B-3268-4CE3-A013-23C9BF807DCF}"/>
              </a:ext>
            </a:extLst>
          </p:cNvPr>
          <p:cNvSpPr>
            <a:spLocks noChangeArrowheads="1"/>
          </p:cNvSpPr>
          <p:nvPr/>
        </p:nvSpPr>
        <p:spPr bwMode="auto">
          <a:xfrm>
            <a:off x="5046955" y="4500240"/>
            <a:ext cx="1295400" cy="1219200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49" name="Rectangle 36">
            <a:extLst>
              <a:ext uri="{FF2B5EF4-FFF2-40B4-BE49-F238E27FC236}">
                <a16:creationId xmlns:a16="http://schemas.microsoft.com/office/drawing/2014/main" id="{7CB618B1-3B6D-4544-8F3D-BF18035E4719}"/>
              </a:ext>
            </a:extLst>
          </p:cNvPr>
          <p:cNvSpPr>
            <a:spLocks noChangeArrowheads="1"/>
          </p:cNvSpPr>
          <p:nvPr/>
        </p:nvSpPr>
        <p:spPr bwMode="auto">
          <a:xfrm>
            <a:off x="5427955" y="462089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50" name="Rectangle 37">
            <a:extLst>
              <a:ext uri="{FF2B5EF4-FFF2-40B4-BE49-F238E27FC236}">
                <a16:creationId xmlns:a16="http://schemas.microsoft.com/office/drawing/2014/main" id="{F54B7B33-9435-485E-BC3F-05F0CC182900}"/>
              </a:ext>
            </a:extLst>
          </p:cNvPr>
          <p:cNvSpPr>
            <a:spLocks noChangeArrowheads="1"/>
          </p:cNvSpPr>
          <p:nvPr/>
        </p:nvSpPr>
        <p:spPr bwMode="auto">
          <a:xfrm>
            <a:off x="6570955" y="4620890"/>
            <a:ext cx="533400" cy="381000"/>
          </a:xfrm>
          <a:prstGeom prst="rect">
            <a:avLst/>
          </a:prstGeom>
          <a:solidFill>
            <a:srgbClr val="FF0000"/>
          </a:solidFill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50A86F3-6A08-45BB-B564-61D2C60E7918}"/>
                  </a:ext>
                </a:extLst>
              </p:cNvPr>
              <p:cNvSpPr txBox="1"/>
              <p:nvPr/>
            </p:nvSpPr>
            <p:spPr>
              <a:xfrm>
                <a:off x="5126852" y="5819312"/>
                <a:ext cx="114890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𝑂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𝐻𝑆𝑖𝑛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テキスト ボックス 51">
                <a:extLst>
                  <a:ext uri="{FF2B5EF4-FFF2-40B4-BE49-F238E27FC236}">
                    <a16:creationId xmlns:a16="http://schemas.microsoft.com/office/drawing/2014/main" id="{E50A86F3-6A08-45BB-B564-61D2C60E791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26852" y="5819312"/>
                <a:ext cx="1148904" cy="276999"/>
              </a:xfrm>
              <a:prstGeom prst="rect">
                <a:avLst/>
              </a:prstGeom>
              <a:blipFill>
                <a:blip r:embed="rId3"/>
                <a:stretch>
                  <a:fillRect l="-4255" r="-47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40AC83D-3D13-468C-B165-D0C89AD4BB38}"/>
                  </a:ext>
                </a:extLst>
              </p:cNvPr>
              <p:cNvSpPr txBox="1"/>
              <p:nvPr/>
            </p:nvSpPr>
            <p:spPr>
              <a:xfrm>
                <a:off x="6264674" y="5803036"/>
                <a:ext cx="11759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𝐴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𝐻𝐶𝑜𝑠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テキスト ボックス 52">
                <a:extLst>
                  <a:ext uri="{FF2B5EF4-FFF2-40B4-BE49-F238E27FC236}">
                    <a16:creationId xmlns:a16="http://schemas.microsoft.com/office/drawing/2014/main" id="{B40AC83D-3D13-468C-B165-D0C89AD4BB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4674" y="5803036"/>
                <a:ext cx="1175963" cy="276999"/>
              </a:xfrm>
              <a:prstGeom prst="rect">
                <a:avLst/>
              </a:prstGeom>
              <a:blipFill>
                <a:blip r:embed="rId4"/>
                <a:stretch>
                  <a:fillRect l="-4663" r="-3627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99273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3" presetClass="entr" presetSubtype="5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08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1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4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9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5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" grpId="0" animBg="1"/>
      <p:bldP spid="20" grpId="0"/>
      <p:bldP spid="22" grpId="0"/>
      <p:bldP spid="23" grpId="0"/>
      <p:bldP spid="24" grpId="0"/>
      <p:bldP spid="25" grpId="0"/>
      <p:bldP spid="26" grpId="0"/>
      <p:bldP spid="27" grpId="0"/>
      <p:bldP spid="28" grpId="0"/>
      <p:bldP spid="32" grpId="0"/>
      <p:bldP spid="33" grpId="0"/>
      <p:bldP spid="34" grpId="0"/>
      <p:bldP spid="38" grpId="0"/>
      <p:bldP spid="39" grpId="0"/>
      <p:bldP spid="40" grpId="0"/>
      <p:bldP spid="44" grpId="0"/>
      <p:bldP spid="45" grpId="0"/>
      <p:bldP spid="47" grpId="0" animBg="1"/>
      <p:bldP spid="47" grpId="1" animBg="1"/>
      <p:bldP spid="48" grpId="0" animBg="1"/>
      <p:bldP spid="48" grpId="1" animBg="1"/>
      <p:bldP spid="49" grpId="0" animBg="1"/>
      <p:bldP spid="49" grpId="1" animBg="1"/>
      <p:bldP spid="50" grpId="0" animBg="1"/>
      <p:bldP spid="50" grpId="1" animBg="1"/>
      <p:bldP spid="52" grpId="0"/>
      <p:bldP spid="52" grpId="1"/>
      <p:bldP spid="53" grpId="0"/>
      <p:bldP spid="53" grpId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see from the triangle in the unit circle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GB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D04E475-890A-4E65-94FC-6F314B6C4676}"/>
                  </a:ext>
                </a:extLst>
              </p:cNvPr>
              <p:cNvSpPr txBox="1"/>
              <p:nvPr/>
            </p:nvSpPr>
            <p:spPr>
              <a:xfrm>
                <a:off x="1353845" y="2987335"/>
                <a:ext cx="1166153" cy="57618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𝑂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𝐴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ED04E475-890A-4E65-94FC-6F314B6C4676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3845" y="2987335"/>
                <a:ext cx="1166153" cy="576183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1494BE8-0480-4693-946A-B0F4D2E80E2C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C3002C8-942B-4F3B-B2CC-4B48DADC0A5A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67BD63B-7263-46F3-9A69-915D08490C4D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1185170" y="4576438"/>
                <a:ext cx="1545680" cy="58099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85170" y="4576438"/>
                <a:ext cx="1545680" cy="580993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7721679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円弧 20">
            <a:extLst>
              <a:ext uri="{FF2B5EF4-FFF2-40B4-BE49-F238E27FC236}">
                <a16:creationId xmlns:a16="http://schemas.microsoft.com/office/drawing/2014/main" id="{DB04BBD6-75B3-4626-B0D3-D0E3393E5E26}"/>
              </a:ext>
            </a:extLst>
          </p:cNvPr>
          <p:cNvSpPr/>
          <p:nvPr/>
        </p:nvSpPr>
        <p:spPr>
          <a:xfrm>
            <a:off x="6249880" y="2308194"/>
            <a:ext cx="914400" cy="914400"/>
          </a:xfrm>
          <a:prstGeom prst="arc">
            <a:avLst>
              <a:gd name="adj1" fmla="val 19785116"/>
              <a:gd name="adj2" fmla="val 21326331"/>
            </a:avLst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Given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We can see from the triangle in the unit circle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p:cxnSp>
        <p:nvCxnSpPr>
          <p:cNvPr id="6" name="直線矢印コネクタ 5">
            <a:extLst>
              <a:ext uri="{FF2B5EF4-FFF2-40B4-BE49-F238E27FC236}">
                <a16:creationId xmlns:a16="http://schemas.microsoft.com/office/drawing/2014/main" id="{511A2382-EB33-4172-90AE-9B8CBDFC077C}"/>
              </a:ext>
            </a:extLst>
          </p:cNvPr>
          <p:cNvCxnSpPr>
            <a:cxnSpLocks/>
          </p:cNvCxnSpPr>
          <p:nvPr/>
        </p:nvCxnSpPr>
        <p:spPr>
          <a:xfrm flipV="1">
            <a:off x="6844683" y="1127466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" name="直線矢印コネクタ 10">
            <a:extLst>
              <a:ext uri="{FF2B5EF4-FFF2-40B4-BE49-F238E27FC236}">
                <a16:creationId xmlns:a16="http://schemas.microsoft.com/office/drawing/2014/main" id="{DEAE0A35-651D-4823-ABF4-C8FDA48E6C39}"/>
              </a:ext>
            </a:extLst>
          </p:cNvPr>
          <p:cNvCxnSpPr>
            <a:cxnSpLocks/>
          </p:cNvCxnSpPr>
          <p:nvPr/>
        </p:nvCxnSpPr>
        <p:spPr>
          <a:xfrm rot="5400000" flipV="1">
            <a:off x="6872795" y="1244355"/>
            <a:ext cx="0" cy="2965140"/>
          </a:xfrm>
          <a:prstGeom prst="straightConnector1">
            <a:avLst/>
          </a:prstGeom>
          <a:ln w="3175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楕円 11">
            <a:extLst>
              <a:ext uri="{FF2B5EF4-FFF2-40B4-BE49-F238E27FC236}">
                <a16:creationId xmlns:a16="http://schemas.microsoft.com/office/drawing/2014/main" id="{AE979662-3D97-4214-AFA7-ABBB9E0A129A}"/>
              </a:ext>
            </a:extLst>
          </p:cNvPr>
          <p:cNvSpPr>
            <a:spLocks noChangeAspect="1"/>
          </p:cNvSpPr>
          <p:nvPr/>
        </p:nvSpPr>
        <p:spPr>
          <a:xfrm>
            <a:off x="5513032" y="1358282"/>
            <a:ext cx="2689936" cy="2689936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cxnSp>
        <p:nvCxnSpPr>
          <p:cNvPr id="14" name="直線コネクタ 13">
            <a:extLst>
              <a:ext uri="{FF2B5EF4-FFF2-40B4-BE49-F238E27FC236}">
                <a16:creationId xmlns:a16="http://schemas.microsoft.com/office/drawing/2014/main" id="{D8DA889B-2192-44A7-BB84-02C32FD3C397}"/>
              </a:ext>
            </a:extLst>
          </p:cNvPr>
          <p:cNvCxnSpPr/>
          <p:nvPr/>
        </p:nvCxnSpPr>
        <p:spPr>
          <a:xfrm flipV="1">
            <a:off x="6826928" y="1908699"/>
            <a:ext cx="1091954" cy="834501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直線コネクタ 14">
            <a:extLst>
              <a:ext uri="{FF2B5EF4-FFF2-40B4-BE49-F238E27FC236}">
                <a16:creationId xmlns:a16="http://schemas.microsoft.com/office/drawing/2014/main" id="{59207169-2B9C-4A5D-BB49-FB136BABF85C}"/>
              </a:ext>
            </a:extLst>
          </p:cNvPr>
          <p:cNvCxnSpPr>
            <a:cxnSpLocks/>
          </p:cNvCxnSpPr>
          <p:nvPr/>
        </p:nvCxnSpPr>
        <p:spPr>
          <a:xfrm flipV="1">
            <a:off x="7927759" y="1908699"/>
            <a:ext cx="0" cy="816746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直線コネクタ 17">
            <a:extLst>
              <a:ext uri="{FF2B5EF4-FFF2-40B4-BE49-F238E27FC236}">
                <a16:creationId xmlns:a16="http://schemas.microsoft.com/office/drawing/2014/main" id="{741C9FFE-A5EA-48F2-B95D-241A4BBB8B1E}"/>
              </a:ext>
            </a:extLst>
          </p:cNvPr>
          <p:cNvCxnSpPr>
            <a:cxnSpLocks/>
          </p:cNvCxnSpPr>
          <p:nvPr/>
        </p:nvCxnSpPr>
        <p:spPr>
          <a:xfrm flipH="1">
            <a:off x="6846162" y="2718047"/>
            <a:ext cx="1090474" cy="0"/>
          </a:xfrm>
          <a:prstGeom prst="line">
            <a:avLst/>
          </a:prstGeom>
          <a:ln w="254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テキスト ボックス 19">
            <a:extLst>
              <a:ext uri="{FF2B5EF4-FFF2-40B4-BE49-F238E27FC236}">
                <a16:creationId xmlns:a16="http://schemas.microsoft.com/office/drawing/2014/main" id="{75D31A15-E335-4E1F-8BB9-446631954D5F}"/>
              </a:ext>
            </a:extLst>
          </p:cNvPr>
          <p:cNvSpPr txBox="1"/>
          <p:nvPr/>
        </p:nvSpPr>
        <p:spPr>
          <a:xfrm>
            <a:off x="7173157" y="2041863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2" name="テキスト ボックス 21">
            <a:extLst>
              <a:ext uri="{FF2B5EF4-FFF2-40B4-BE49-F238E27FC236}">
                <a16:creationId xmlns:a16="http://schemas.microsoft.com/office/drawing/2014/main" id="{0F1412E9-A808-44B5-BBD2-0C38D644C44D}"/>
              </a:ext>
            </a:extLst>
          </p:cNvPr>
          <p:cNvSpPr txBox="1"/>
          <p:nvPr/>
        </p:nvSpPr>
        <p:spPr>
          <a:xfrm>
            <a:off x="7858215" y="2167630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Sin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/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GB" sz="1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23" name="テキスト ボックス 22">
                <a:extLst>
                  <a:ext uri="{FF2B5EF4-FFF2-40B4-BE49-F238E27FC236}">
                    <a16:creationId xmlns:a16="http://schemas.microsoft.com/office/drawing/2014/main" id="{051A68B8-1A78-408E-9192-3FB1C70E0025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59840" y="2481309"/>
                <a:ext cx="146322" cy="215444"/>
              </a:xfrm>
              <a:prstGeom prst="rect">
                <a:avLst/>
              </a:prstGeom>
              <a:blipFill>
                <a:blip r:embed="rId2"/>
                <a:stretch>
                  <a:fillRect l="-33333" r="-20833" b="-8571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4" name="テキスト ボックス 23">
            <a:extLst>
              <a:ext uri="{FF2B5EF4-FFF2-40B4-BE49-F238E27FC236}">
                <a16:creationId xmlns:a16="http://schemas.microsoft.com/office/drawing/2014/main" id="{CB4ABD25-1BD9-4A1C-9BB1-4E53C85A5253}"/>
              </a:ext>
            </a:extLst>
          </p:cNvPr>
          <p:cNvSpPr txBox="1"/>
          <p:nvPr/>
        </p:nvSpPr>
        <p:spPr>
          <a:xfrm>
            <a:off x="7167237" y="2701769"/>
            <a:ext cx="62883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Cos</a:t>
            </a:r>
            <a:r>
              <a:rPr lang="el-GR" sz="1400" dirty="0">
                <a:solidFill>
                  <a:srgbClr val="0000FF"/>
                </a:solidFill>
                <a:latin typeface="Comic Sans MS" panose="030F0702030302020204" pitchFamily="66" charset="0"/>
              </a:rPr>
              <a:t>θ</a:t>
            </a:r>
            <a:endParaRPr lang="en-GB" sz="1400" dirty="0">
              <a:solidFill>
                <a:srgbClr val="0000FF"/>
              </a:solidFill>
              <a:latin typeface="Comic Sans MS" panose="030F0702030302020204" pitchFamily="66" charset="0"/>
            </a:endParaRPr>
          </a:p>
        </p:txBody>
      </p:sp>
      <p:sp>
        <p:nvSpPr>
          <p:cNvPr id="28" name="Text Box 5">
            <a:extLst>
              <a:ext uri="{FF2B5EF4-FFF2-40B4-BE49-F238E27FC236}">
                <a16:creationId xmlns:a16="http://schemas.microsoft.com/office/drawing/2014/main" id="{EBD0FF72-BDF0-4974-BD2F-513859274C2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75868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29" name="Group 6">
            <a:extLst>
              <a:ext uri="{FF2B5EF4-FFF2-40B4-BE49-F238E27FC236}">
                <a16:creationId xmlns:a16="http://schemas.microsoft.com/office/drawing/2014/main" id="{A16B0E1E-3D7F-430C-AF5E-C86B915B4AEE}"/>
              </a:ext>
            </a:extLst>
          </p:cNvPr>
          <p:cNvGrpSpPr>
            <a:grpSpLocks/>
          </p:cNvGrpSpPr>
          <p:nvPr/>
        </p:nvGrpSpPr>
        <p:grpSpPr bwMode="auto">
          <a:xfrm>
            <a:off x="7409155" y="4576440"/>
            <a:ext cx="1143000" cy="838200"/>
            <a:chOff x="3888" y="1536"/>
            <a:chExt cx="1440" cy="1104"/>
          </a:xfrm>
        </p:grpSpPr>
        <p:sp>
          <p:nvSpPr>
            <p:cNvPr id="30" name="AutoShape 7">
              <a:extLst>
                <a:ext uri="{FF2B5EF4-FFF2-40B4-BE49-F238E27FC236}">
                  <a16:creationId xmlns:a16="http://schemas.microsoft.com/office/drawing/2014/main" id="{30E849A1-F4BA-4446-8F45-82CBC3157FFC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1" name="Line 8">
              <a:extLst>
                <a:ext uri="{FF2B5EF4-FFF2-40B4-BE49-F238E27FC236}">
                  <a16:creationId xmlns:a16="http://schemas.microsoft.com/office/drawing/2014/main" id="{1B8B743C-684D-4920-AF32-7170FD98A9C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Text Box 9">
            <a:extLst>
              <a:ext uri="{FF2B5EF4-FFF2-40B4-BE49-F238E27FC236}">
                <a16:creationId xmlns:a16="http://schemas.microsoft.com/office/drawing/2014/main" id="{1BD036A2-0EDB-45ED-84BD-C5AFD333106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5615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T</a:t>
            </a:r>
          </a:p>
        </p:txBody>
      </p:sp>
      <p:sp>
        <p:nvSpPr>
          <p:cNvPr id="33" name="Text Box 10">
            <a:extLst>
              <a:ext uri="{FF2B5EF4-FFF2-40B4-BE49-F238E27FC236}">
                <a16:creationId xmlns:a16="http://schemas.microsoft.com/office/drawing/2014/main" id="{36163AC6-94C9-41D9-B0AB-1C9D68703E1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8018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sp>
        <p:nvSpPr>
          <p:cNvPr id="34" name="Text Box 11">
            <a:extLst>
              <a:ext uri="{FF2B5EF4-FFF2-40B4-BE49-F238E27FC236}">
                <a16:creationId xmlns:a16="http://schemas.microsoft.com/office/drawing/2014/main" id="{F0C5E574-15FC-451A-A098-FC6CC79EA2E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618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A</a:t>
            </a:r>
          </a:p>
        </p:txBody>
      </p:sp>
      <p:grpSp>
        <p:nvGrpSpPr>
          <p:cNvPr id="35" name="Group 12">
            <a:extLst>
              <a:ext uri="{FF2B5EF4-FFF2-40B4-BE49-F238E27FC236}">
                <a16:creationId xmlns:a16="http://schemas.microsoft.com/office/drawing/2014/main" id="{5EE4B99B-88F8-45EB-9EBC-0D0B643C1C16}"/>
              </a:ext>
            </a:extLst>
          </p:cNvPr>
          <p:cNvGrpSpPr>
            <a:grpSpLocks/>
          </p:cNvGrpSpPr>
          <p:nvPr/>
        </p:nvGrpSpPr>
        <p:grpSpPr bwMode="auto">
          <a:xfrm>
            <a:off x="6266155" y="4576440"/>
            <a:ext cx="1143000" cy="838200"/>
            <a:chOff x="3888" y="1536"/>
            <a:chExt cx="1440" cy="1104"/>
          </a:xfrm>
        </p:grpSpPr>
        <p:sp>
          <p:nvSpPr>
            <p:cNvPr id="36" name="AutoShape 13">
              <a:extLst>
                <a:ext uri="{FF2B5EF4-FFF2-40B4-BE49-F238E27FC236}">
                  <a16:creationId xmlns:a16="http://schemas.microsoft.com/office/drawing/2014/main" id="{4D00F46A-2AC9-46E6-9F6B-5E3960ED59C2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37" name="Line 14">
              <a:extLst>
                <a:ext uri="{FF2B5EF4-FFF2-40B4-BE49-F238E27FC236}">
                  <a16:creationId xmlns:a16="http://schemas.microsoft.com/office/drawing/2014/main" id="{644D87A8-95C1-41E9-B56E-B98EBB18E619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8" name="Text Box 15">
            <a:extLst>
              <a:ext uri="{FF2B5EF4-FFF2-40B4-BE49-F238E27FC236}">
                <a16:creationId xmlns:a16="http://schemas.microsoft.com/office/drawing/2014/main" id="{49093E15-5793-473B-9A6F-A695C6BBD5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388393" y="5017765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C</a:t>
            </a:r>
          </a:p>
        </p:txBody>
      </p:sp>
      <p:sp>
        <p:nvSpPr>
          <p:cNvPr id="39" name="Text Box 16">
            <a:extLst>
              <a:ext uri="{FF2B5EF4-FFF2-40B4-BE49-F238E27FC236}">
                <a16:creationId xmlns:a16="http://schemas.microsoft.com/office/drawing/2014/main" id="{037B3C2D-6730-4920-B104-FCCD1B1F7560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875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40" name="Text Box 17">
            <a:extLst>
              <a:ext uri="{FF2B5EF4-FFF2-40B4-BE49-F238E27FC236}">
                <a16:creationId xmlns:a16="http://schemas.microsoft.com/office/drawing/2014/main" id="{138F7B39-10D9-4A5E-BDED-A2DB57CFD9A8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475580" y="4652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O</a:t>
            </a:r>
          </a:p>
        </p:txBody>
      </p:sp>
      <p:grpSp>
        <p:nvGrpSpPr>
          <p:cNvPr id="41" name="Group 18">
            <a:extLst>
              <a:ext uri="{FF2B5EF4-FFF2-40B4-BE49-F238E27FC236}">
                <a16:creationId xmlns:a16="http://schemas.microsoft.com/office/drawing/2014/main" id="{A64B7FA0-F74A-4140-97F3-828EF0C98AD4}"/>
              </a:ext>
            </a:extLst>
          </p:cNvPr>
          <p:cNvGrpSpPr>
            <a:grpSpLocks/>
          </p:cNvGrpSpPr>
          <p:nvPr/>
        </p:nvGrpSpPr>
        <p:grpSpPr bwMode="auto">
          <a:xfrm>
            <a:off x="5123155" y="4576440"/>
            <a:ext cx="1143000" cy="838200"/>
            <a:chOff x="3888" y="1536"/>
            <a:chExt cx="1440" cy="1104"/>
          </a:xfrm>
        </p:grpSpPr>
        <p:sp>
          <p:nvSpPr>
            <p:cNvPr id="42" name="AutoShape 19">
              <a:extLst>
                <a:ext uri="{FF2B5EF4-FFF2-40B4-BE49-F238E27FC236}">
                  <a16:creationId xmlns:a16="http://schemas.microsoft.com/office/drawing/2014/main" id="{D9F0B657-6683-4FDC-8196-43EFDD94B1DF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3888" y="1536"/>
              <a:ext cx="1440" cy="1104"/>
            </a:xfrm>
            <a:prstGeom prst="triangle">
              <a:avLst>
                <a:gd name="adj" fmla="val 50000"/>
              </a:avLst>
            </a:prstGeom>
            <a:noFill/>
            <a:ln w="25400">
              <a:solidFill>
                <a:schemeClr val="tx1"/>
              </a:solidFill>
              <a:miter lim="800000"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/>
              <a:endParaRPr lang="en-US" altLang="en-US"/>
            </a:p>
          </p:txBody>
        </p:sp>
        <p:sp>
          <p:nvSpPr>
            <p:cNvPr id="43" name="Line 20">
              <a:extLst>
                <a:ext uri="{FF2B5EF4-FFF2-40B4-BE49-F238E27FC236}">
                  <a16:creationId xmlns:a16="http://schemas.microsoft.com/office/drawing/2014/main" id="{EFA16612-9B5E-43D4-B921-14F5E2EF6E12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4224" y="2112"/>
              <a:ext cx="768" cy="0"/>
            </a:xfrm>
            <a:prstGeom prst="line">
              <a:avLst/>
            </a:prstGeom>
            <a:noFill/>
            <a:ln w="25400">
              <a:solidFill>
                <a:schemeClr val="tx1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44" name="Text Box 21">
            <a:extLst>
              <a:ext uri="{FF2B5EF4-FFF2-40B4-BE49-F238E27FC236}">
                <a16:creationId xmlns:a16="http://schemas.microsoft.com/office/drawing/2014/main" id="{9E21328C-EC2C-468C-AA99-226F692F931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245393" y="5019353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S</a:t>
            </a:r>
          </a:p>
        </p:txBody>
      </p:sp>
      <p:sp>
        <p:nvSpPr>
          <p:cNvPr id="45" name="Text Box 22">
            <a:extLst>
              <a:ext uri="{FF2B5EF4-FFF2-40B4-BE49-F238E27FC236}">
                <a16:creationId xmlns:a16="http://schemas.microsoft.com/office/drawing/2014/main" id="{6621A581-86C9-4597-A329-5F752593BD6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732755" y="5033640"/>
            <a:ext cx="3429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altLang="en-US" sz="2400">
                <a:latin typeface="Comic Sans MS" pitchFamily="66" charset="0"/>
              </a:rPr>
              <a:t>H</a:t>
            </a:r>
          </a:p>
        </p:txBody>
      </p:sp>
      <p:sp>
        <p:nvSpPr>
          <p:cNvPr id="54" name="テキスト ボックス 53">
            <a:extLst>
              <a:ext uri="{FF2B5EF4-FFF2-40B4-BE49-F238E27FC236}">
                <a16:creationId xmlns:a16="http://schemas.microsoft.com/office/drawing/2014/main" id="{863C7E82-527D-485B-BFD4-AAD9D790635D}"/>
              </a:ext>
            </a:extLst>
          </p:cNvPr>
          <p:cNvSpPr txBox="1"/>
          <p:nvPr/>
        </p:nvSpPr>
        <p:spPr>
          <a:xfrm>
            <a:off x="8167455" y="2743199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5" name="テキスト ボックス 54">
            <a:extLst>
              <a:ext uri="{FF2B5EF4-FFF2-40B4-BE49-F238E27FC236}">
                <a16:creationId xmlns:a16="http://schemas.microsoft.com/office/drawing/2014/main" id="{772C0C8A-43EC-4408-9DC8-EE4F321718AE}"/>
              </a:ext>
            </a:extLst>
          </p:cNvPr>
          <p:cNvSpPr txBox="1"/>
          <p:nvPr/>
        </p:nvSpPr>
        <p:spPr>
          <a:xfrm>
            <a:off x="6826927" y="1047564"/>
            <a:ext cx="28408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6" name="テキスト ボックス 55">
            <a:extLst>
              <a:ext uri="{FF2B5EF4-FFF2-40B4-BE49-F238E27FC236}">
                <a16:creationId xmlns:a16="http://schemas.microsoft.com/office/drawing/2014/main" id="{8F673768-4ED0-4E63-893B-DA88E2B36600}"/>
              </a:ext>
            </a:extLst>
          </p:cNvPr>
          <p:cNvSpPr txBox="1"/>
          <p:nvPr/>
        </p:nvSpPr>
        <p:spPr>
          <a:xfrm>
            <a:off x="5237823" y="2707688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7" name="テキスト ボックス 56">
            <a:extLst>
              <a:ext uri="{FF2B5EF4-FFF2-40B4-BE49-F238E27FC236}">
                <a16:creationId xmlns:a16="http://schemas.microsoft.com/office/drawing/2014/main" id="{C22320D5-90E4-448B-84B9-F7933285FE56}"/>
              </a:ext>
            </a:extLst>
          </p:cNvPr>
          <p:cNvSpPr txBox="1"/>
          <p:nvPr/>
        </p:nvSpPr>
        <p:spPr>
          <a:xfrm>
            <a:off x="6764782" y="4012705"/>
            <a:ext cx="38174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-1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51" name="テキスト ボックス 50">
            <a:extLst>
              <a:ext uri="{FF2B5EF4-FFF2-40B4-BE49-F238E27FC236}">
                <a16:creationId xmlns:a16="http://schemas.microsoft.com/office/drawing/2014/main" id="{D1494BE8-0480-4693-946A-B0F4D2E80E2C}"/>
              </a:ext>
            </a:extLst>
          </p:cNvPr>
          <p:cNvSpPr txBox="1"/>
          <p:nvPr/>
        </p:nvSpPr>
        <p:spPr>
          <a:xfrm>
            <a:off x="7075503" y="1819922"/>
            <a:ext cx="32252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H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8" name="テキスト ボックス 57">
            <a:extLst>
              <a:ext uri="{FF2B5EF4-FFF2-40B4-BE49-F238E27FC236}">
                <a16:creationId xmlns:a16="http://schemas.microsoft.com/office/drawing/2014/main" id="{0C3002C8-942B-4F3B-B2CC-4B48DADC0A5A}"/>
              </a:ext>
            </a:extLst>
          </p:cNvPr>
          <p:cNvSpPr txBox="1"/>
          <p:nvPr/>
        </p:nvSpPr>
        <p:spPr>
          <a:xfrm>
            <a:off x="8231079" y="2354062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O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p:sp>
        <p:nvSpPr>
          <p:cNvPr id="59" name="テキスト ボックス 58">
            <a:extLst>
              <a:ext uri="{FF2B5EF4-FFF2-40B4-BE49-F238E27FC236}">
                <a16:creationId xmlns:a16="http://schemas.microsoft.com/office/drawing/2014/main" id="{A67BD63B-7263-46F3-9A69-915D08490C4D}"/>
              </a:ext>
            </a:extLst>
          </p:cNvPr>
          <p:cNvSpPr txBox="1"/>
          <p:nvPr/>
        </p:nvSpPr>
        <p:spPr>
          <a:xfrm>
            <a:off x="7309282" y="2914835"/>
            <a:ext cx="32733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mic Sans MS" panose="030F0702030302020204" pitchFamily="66" charset="0"/>
              </a:rPr>
              <a:t>A</a:t>
            </a:r>
            <a:endParaRPr lang="en-GB" sz="140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EF7CE25-9BA7-4AF0-842E-26A744640D98}"/>
                  </a:ext>
                </a:extLst>
              </p:cNvPr>
              <p:cNvSpPr txBox="1"/>
              <p:nvPr/>
            </p:nvSpPr>
            <p:spPr>
              <a:xfrm>
                <a:off x="1211801" y="3000652"/>
                <a:ext cx="1483932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𝑎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𝑏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7" name="テキスト ボックス 6">
                <a:extLst>
                  <a:ext uri="{FF2B5EF4-FFF2-40B4-BE49-F238E27FC236}">
                    <a16:creationId xmlns:a16="http://schemas.microsoft.com/office/drawing/2014/main" id="{3EF7CE25-9BA7-4AF0-842E-26A744640D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1801" y="3000652"/>
                <a:ext cx="1483932" cy="307777"/>
              </a:xfrm>
              <a:prstGeom prst="rect">
                <a:avLst/>
              </a:prstGeom>
              <a:blipFill>
                <a:blip r:embed="rId4"/>
                <a:stretch>
                  <a:fillRect l="-2058" t="-1961" r="-1235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51B95B-D6D8-41D5-A510-E2FDE05DC6F1}"/>
                  </a:ext>
                </a:extLst>
              </p:cNvPr>
              <p:cNvSpPr txBox="1"/>
              <p:nvPr/>
            </p:nvSpPr>
            <p:spPr>
              <a:xfrm>
                <a:off x="812306" y="4234649"/>
                <a:ext cx="2514663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20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6" name="テキスト ボックス 45">
                <a:extLst>
                  <a:ext uri="{FF2B5EF4-FFF2-40B4-BE49-F238E27FC236}">
                    <a16:creationId xmlns:a16="http://schemas.microsoft.com/office/drawing/2014/main" id="{DC51B95B-D6D8-41D5-A510-E2FDE05DC6F1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2306" y="4234649"/>
                <a:ext cx="2514663" cy="307777"/>
              </a:xfrm>
              <a:prstGeom prst="rect">
                <a:avLst/>
              </a:prstGeom>
              <a:blipFill>
                <a:blip r:embed="rId5"/>
                <a:stretch>
                  <a:fillRect l="-3148" t="-4000" r="-484" b="-3600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991338" y="4768788"/>
                <a:ext cx="2173544" cy="30777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sz="200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sz="20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sz="20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sz="20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20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20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2000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sz="2000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91338" y="4768788"/>
                <a:ext cx="2173544" cy="307777"/>
              </a:xfrm>
              <a:prstGeom prst="rect">
                <a:avLst/>
              </a:prstGeom>
              <a:blipFill>
                <a:blip r:embed="rId6"/>
                <a:stretch>
                  <a:fillRect l="-2528" t="-1961" r="-2247" b="-588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974240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6" grpId="0"/>
      <p:bldP spid="47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216240" y="3009530"/>
                <a:ext cx="1738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6240" y="3009530"/>
                <a:ext cx="1738681" cy="276999"/>
              </a:xfrm>
              <a:prstGeom prst="rect">
                <a:avLst/>
              </a:prstGeom>
              <a:blipFill>
                <a:blip r:embed="rId4"/>
                <a:stretch>
                  <a:fillRect l="-2807" t="-4444" r="-245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461959" y="1507302"/>
                <a:ext cx="173868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3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61959" y="1507302"/>
                <a:ext cx="1738681" cy="276999"/>
              </a:xfrm>
              <a:prstGeom prst="rect">
                <a:avLst/>
              </a:prstGeom>
              <a:blipFill>
                <a:blip r:embed="rId5"/>
                <a:stretch>
                  <a:fillRect l="-2807" t="-4348" r="-2456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5145582" y="1964502"/>
                <a:ext cx="4183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45582" y="1964502"/>
                <a:ext cx="418384" cy="276999"/>
              </a:xfrm>
              <a:prstGeom prst="rect">
                <a:avLst/>
              </a:prstGeom>
              <a:blipFill>
                <a:blip r:embed="rId6"/>
                <a:stretch>
                  <a:fillRect l="-4348" r="-1304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flipV="1">
            <a:off x="6107838" y="1637212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TextBox 6"/>
              <p:cNvSpPr txBox="1"/>
              <p:nvPr/>
            </p:nvSpPr>
            <p:spPr>
              <a:xfrm>
                <a:off x="6333498" y="1528397"/>
                <a:ext cx="2730603" cy="73866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/>
                <a:r>
                  <a:rPr lang="en-US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Use the identity above (it will always work as long as the amounts of </a:t>
                </a:r>
                <a14:m>
                  <m:oMath xmlns:m="http://schemas.openxmlformats.org/officeDocument/2006/math">
                    <m:r>
                      <a:rPr lang="en-US" sz="1400" i="1" smtClean="0">
                        <a:solidFill>
                          <a:srgbClr val="FF0000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sz="1400" dirty="0">
                    <a:solidFill>
                      <a:srgbClr val="FF0000"/>
                    </a:solidFill>
                    <a:latin typeface="Comic Sans MS" panose="030F0702030302020204" pitchFamily="66" charset="0"/>
                  </a:rPr>
                  <a:t> are the same)</a:t>
                </a:r>
              </a:p>
            </p:txBody>
          </p:sp>
        </mc:Choice>
        <mc:Fallback xmlns="">
          <p:sp>
            <p:nvSpPr>
              <p:cNvPr id="7" name="TextBox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33498" y="1528397"/>
                <a:ext cx="2730603" cy="738664"/>
              </a:xfrm>
              <a:prstGeom prst="rect">
                <a:avLst/>
              </a:prstGeom>
              <a:blipFill>
                <a:blip r:embed="rId7"/>
                <a:stretch>
                  <a:fillRect t="-1653" r="-670" b="-743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316372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 animBg="1"/>
      <p:bldP spid="7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494914" y="3009530"/>
                <a:ext cx="1147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−5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94914" y="3009530"/>
                <a:ext cx="1147174" cy="276999"/>
              </a:xfrm>
              <a:prstGeom prst="rect">
                <a:avLst/>
              </a:prstGeom>
              <a:blipFill>
                <a:blip r:embed="rId4"/>
                <a:stretch>
                  <a:fillRect l="-4787" t="-4444" r="-4787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775467" y="1507302"/>
                <a:ext cx="11471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5−5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75467" y="1507302"/>
                <a:ext cx="1147174" cy="276999"/>
              </a:xfrm>
              <a:prstGeom prst="rect">
                <a:avLst/>
              </a:prstGeom>
              <a:blipFill>
                <a:blip r:embed="rId5"/>
                <a:stretch>
                  <a:fillRect l="-4762" t="-4348" r="-4233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79525" y="2025462"/>
                <a:ext cx="15767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(1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9525" y="2025462"/>
                <a:ext cx="1576778" cy="276999"/>
              </a:xfrm>
              <a:prstGeom prst="rect">
                <a:avLst/>
              </a:prstGeom>
              <a:blipFill>
                <a:blip r:embed="rId6"/>
                <a:stretch>
                  <a:fillRect l="-772" t="-4348" r="-4633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Arc 5"/>
          <p:cNvSpPr/>
          <p:nvPr/>
        </p:nvSpPr>
        <p:spPr>
          <a:xfrm flipV="1">
            <a:off x="6107838" y="1637212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/>
          <p:cNvSpPr txBox="1"/>
          <p:nvPr/>
        </p:nvSpPr>
        <p:spPr>
          <a:xfrm>
            <a:off x="6359624" y="1754820"/>
            <a:ext cx="115587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75171" y="2534913"/>
                <a:ext cx="10098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 smtClean="0">
                          <a:latin typeface="Cambria Math" panose="02040503050406030204" pitchFamily="18" charset="0"/>
                        </a:rPr>
                        <m:t>=5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171" y="2534913"/>
                <a:ext cx="1009892" cy="276999"/>
              </a:xfrm>
              <a:prstGeom prst="rect">
                <a:avLst/>
              </a:prstGeom>
              <a:blipFill>
                <a:blip r:embed="rId7"/>
                <a:stretch>
                  <a:fillRect l="-2424" t="-4444" r="-4848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5030335" y="3722915"/>
                <a:ext cx="1925912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m:rPr>
                          <m:nor/>
                        </m:rP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30335" y="3722915"/>
                <a:ext cx="1925912" cy="276999"/>
              </a:xfrm>
              <a:prstGeom prst="rect">
                <a:avLst/>
              </a:prstGeom>
              <a:blipFill>
                <a:blip r:embed="rId8"/>
                <a:stretch>
                  <a:fillRect l="-2532" t="-4444" r="-253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Straight Arrow Connector 10"/>
          <p:cNvCxnSpPr/>
          <p:nvPr/>
        </p:nvCxnSpPr>
        <p:spPr>
          <a:xfrm flipH="1">
            <a:off x="4972594" y="4101737"/>
            <a:ext cx="748937" cy="51380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Straight Arrow Connector 15"/>
          <p:cNvCxnSpPr/>
          <p:nvPr/>
        </p:nvCxnSpPr>
        <p:spPr>
          <a:xfrm>
            <a:off x="6152606" y="4106091"/>
            <a:ext cx="748937" cy="513806"/>
          </a:xfrm>
          <a:prstGeom prst="straightConnector1">
            <a:avLst/>
          </a:prstGeom>
          <a:ln w="25400">
            <a:solidFill>
              <a:srgbClr val="0000FF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3798072" y="4781006"/>
                <a:ext cx="195829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98072" y="4781006"/>
                <a:ext cx="1958293" cy="276999"/>
              </a:xfrm>
              <a:prstGeom prst="rect">
                <a:avLst/>
              </a:prstGeom>
              <a:blipFill>
                <a:blip r:embed="rId9"/>
                <a:stretch>
                  <a:fillRect l="-2492" t="-4348" r="-2492" b="-6522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6432415" y="4776652"/>
                <a:ext cx="1958293" cy="276999"/>
              </a:xfrm>
              <a:prstGeom prst="rect">
                <a:avLst/>
              </a:prstGeom>
              <a:noFill/>
              <a:ln w="25400">
                <a:noFill/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432415" y="4776652"/>
                <a:ext cx="1958293" cy="276999"/>
              </a:xfrm>
              <a:prstGeom prst="rect">
                <a:avLst/>
              </a:prstGeom>
              <a:blipFill>
                <a:blip r:embed="rId10"/>
                <a:stretch>
                  <a:fillRect l="-2181" t="-4444" r="-2492" b="-8889"/>
                </a:stretch>
              </a:blipFill>
              <a:ln w="25400">
                <a:noFill/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4" name="TextBox 13"/>
              <p:cNvSpPr txBox="1"/>
              <p:nvPr/>
            </p:nvSpPr>
            <p:spPr>
              <a:xfrm>
                <a:off x="3875315" y="4153989"/>
                <a:ext cx="1486625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𝐶𝑜𝑠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4" name="TextBox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5315" y="4153989"/>
                <a:ext cx="1486625" cy="307777"/>
              </a:xfrm>
              <a:prstGeom prst="rect">
                <a:avLst/>
              </a:prstGeom>
              <a:blipFill>
                <a:blip r:embed="rId11"/>
                <a:stretch>
                  <a:fillRect l="-1230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TextBox 19"/>
              <p:cNvSpPr txBox="1"/>
              <p:nvPr/>
            </p:nvSpPr>
            <p:spPr>
              <a:xfrm>
                <a:off x="6605452" y="4140926"/>
                <a:ext cx="1447576" cy="30777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sz="1400" dirty="0">
                    <a:solidFill>
                      <a:srgbClr val="0000FF"/>
                    </a:solidFill>
                    <a:latin typeface="Comic Sans MS" panose="030F0702030302020204" pitchFamily="66" charset="0"/>
                  </a:rPr>
                  <a:t>Subtract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40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𝑆𝑖𝑛</m:t>
                        </m:r>
                      </m:e>
                      <m:sup>
                        <m:r>
                          <a:rPr lang="en-US" sz="1400" b="0" i="1" smtClean="0">
                            <a:solidFill>
                              <a:srgbClr val="0000FF"/>
                            </a:solidFill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400" i="1" smtClean="0">
                        <a:solidFill>
                          <a:srgbClr val="0000FF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endParaRPr lang="en-GB" sz="1400" dirty="0">
                  <a:solidFill>
                    <a:srgbClr val="0000FF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20" name="TextBox 1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605452" y="4140926"/>
                <a:ext cx="1447576" cy="307777"/>
              </a:xfrm>
              <a:prstGeom prst="rect">
                <a:avLst/>
              </a:prstGeom>
              <a:blipFill>
                <a:blip r:embed="rId12"/>
                <a:stretch>
                  <a:fillRect l="-1266" t="-1961" b="-1960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Arc 20"/>
          <p:cNvSpPr/>
          <p:nvPr/>
        </p:nvSpPr>
        <p:spPr>
          <a:xfrm flipV="1">
            <a:off x="6112192" y="2190206"/>
            <a:ext cx="330926" cy="505097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2" name="TextBox 21"/>
          <p:cNvSpPr txBox="1"/>
          <p:nvPr/>
        </p:nvSpPr>
        <p:spPr>
          <a:xfrm>
            <a:off x="6316081" y="2050911"/>
            <a:ext cx="2758250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use a rearranged version of the identity above to replace the bracket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02816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8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1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4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3" presetClass="exit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0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3" presetID="3" presetClass="exit" presetSubtype="1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4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6" grpId="0" animBg="1"/>
      <p:bldP spid="7" grpId="0"/>
      <p:bldP spid="12" grpId="0"/>
      <p:bldP spid="13" grpId="0"/>
      <p:bldP spid="13" grpId="1"/>
      <p:bldP spid="17" grpId="0"/>
      <p:bldP spid="17" grpId="1"/>
      <p:bldP spid="18" grpId="0"/>
      <p:bldP spid="18" grpId="1"/>
      <p:bldP spid="14" grpId="0"/>
      <p:bldP spid="14" grpId="1"/>
      <p:bldP spid="20" grpId="0"/>
      <p:bldP spid="20" grpId="1"/>
      <p:bldP spid="21" grpId="0" animBg="1"/>
      <p:bldP spid="22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0"/>
            <a:ext cx="7886700" cy="1325563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Prior Knowledge Check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355107" y="1825625"/>
                <a:ext cx="3497801" cy="4351338"/>
              </a:xfrm>
            </p:spPr>
            <p:txBody>
              <a:bodyPr>
                <a:noAutofit/>
              </a:bodyPr>
              <a:lstStyle/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1a) Sketch the graph of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𝑦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for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≤54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</a:t>
                </a:r>
                <a:r>
                  <a:rPr lang="en-GB" sz="1600" dirty="0">
                    <a:latin typeface="Comic Sans MS" panose="030F0702030302020204" pitchFamily="66" charset="0"/>
                  </a:rPr>
                  <a:t>) How many solutions are there to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in the range </a:t>
                </a:r>
                <a14:m>
                  <m:oMath xmlns:m="http://schemas.openxmlformats.org/officeDocument/2006/math">
                    <m:r>
                      <a:rPr lang="en-US" sz="1600" i="1">
                        <a:latin typeface="Cambria Math" panose="02040503050406030204" pitchFamily="18" charset="0"/>
                      </a:rPr>
                      <m:t>0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sz="16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≤54</m:t>
                    </m:r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0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?</a:t>
                </a:r>
              </a:p>
              <a:p>
                <a:pPr marL="0" indent="0">
                  <a:buNone/>
                </a:pPr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Given that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𝑛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−1</m:t>
                        </m:r>
                      </m:sup>
                    </m:sSup>
                    <m:d>
                      <m:d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0.6</m:t>
                        </m:r>
                      </m:e>
                    </m:d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=36.</m:t>
                    </m:r>
                    <m:sSup>
                      <m:sSupPr>
                        <m:ctrlPr>
                          <a:rPr lang="en-US" sz="16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9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°</m:t>
                        </m:r>
                      </m:sup>
                    </m:sSup>
                  </m:oMath>
                </a14:m>
                <a:r>
                  <a:rPr lang="en-GB" sz="1600" dirty="0">
                    <a:latin typeface="Comic Sans MS" panose="030F0702030302020204" pitchFamily="66" charset="0"/>
                  </a:rPr>
                  <a:t> (to 3sf), write down three other solutions to the equation </a:t>
                </a:r>
                <a14:m>
                  <m:oMath xmlns:m="http://schemas.openxmlformats.org/officeDocument/2006/math"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=0.6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2</a:t>
                </a:r>
                <a:r>
                  <a:rPr lang="en-GB" sz="1600" dirty="0">
                    <a:latin typeface="Comic Sans MS" panose="030F0702030302020204" pitchFamily="66" charset="0"/>
                  </a:rPr>
                  <a:t>) Solve the equation </a:t>
                </a:r>
                <a14:m>
                  <m:oMath xmlns:m="http://schemas.openxmlformats.org/officeDocument/2006/math"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𝑠𝑖𝑛𝑥</m:t>
                    </m:r>
                    <m:r>
                      <a:rPr lang="en-GB" sz="1600" i="1" dirty="0" smtClean="0">
                        <a:latin typeface="Cambria Math" panose="02040503050406030204" pitchFamily="18" charset="0"/>
                      </a:rPr>
                      <m:t>=−0.7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355107" y="1825625"/>
                <a:ext cx="3497801" cy="4351338"/>
              </a:xfrm>
              <a:blipFill>
                <a:blip r:embed="rId2"/>
                <a:stretch>
                  <a:fillRect l="-871" t="-840" r="-191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7BF047A-1FC1-4464-B63E-5B5925EBC098}"/>
                  </a:ext>
                </a:extLst>
              </p:cNvPr>
              <p:cNvSpPr txBox="1">
                <a:spLocks/>
              </p:cNvSpPr>
              <p:nvPr/>
            </p:nvSpPr>
            <p:spPr>
              <a:xfrm>
                <a:off x="4829453" y="1798992"/>
                <a:ext cx="3497801" cy="4351338"/>
              </a:xfrm>
              <a:prstGeom prst="rect">
                <a:avLst/>
              </a:prstGeom>
            </p:spPr>
            <p:txBody>
              <a:bodyPr vert="horz" lIns="91440" tIns="45720" rIns="91440" bIns="45720" rtlCol="0">
                <a:noAutofit/>
              </a:bodyPr>
              <a:lstStyle>
                <a:lvl1pPr marL="228600" indent="-228600" algn="l" defTabSz="914400" rtl="0" eaLnBrk="1" latinLnBrk="0" hangingPunct="1">
                  <a:lnSpc>
                    <a:spcPct val="90000"/>
                  </a:lnSpc>
                  <a:spcBef>
                    <a:spcPts val="1000"/>
                  </a:spcBef>
                  <a:buFont typeface="Arial" panose="020B0604020202020204" pitchFamily="34" charset="0"/>
                  <a:buChar char="•"/>
                  <a:defRPr sz="2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1pPr>
                <a:lvl2pPr marL="685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4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2pPr>
                <a:lvl3pPr marL="1143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20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3pPr>
                <a:lvl4pPr marL="1600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4pPr>
                <a:lvl5pPr marL="20574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5pPr>
                <a:lvl6pPr marL="25146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6pPr>
                <a:lvl7pPr marL="29718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7pPr>
                <a:lvl8pPr marL="34290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8pPr>
                <a:lvl9pPr marL="3886200" indent="-228600" algn="l" defTabSz="914400" rtl="0" eaLnBrk="1" latinLnBrk="0" hangingPunct="1">
                  <a:lnSpc>
                    <a:spcPct val="90000"/>
                  </a:lnSpc>
                  <a:spcBef>
                    <a:spcPts val="500"/>
                  </a:spcBef>
                  <a:buFont typeface="Arial" panose="020B0604020202020204" pitchFamily="34" charset="0"/>
                  <a:buChar char="•"/>
                  <a:defRPr sz="1800" kern="1200">
                    <a:solidFill>
                      <a:schemeClr val="tx1"/>
                    </a:solidFill>
                    <a:latin typeface="+mn-lt"/>
                    <a:ea typeface="+mn-ea"/>
                    <a:cs typeface="+mn-cs"/>
                  </a:defRPr>
                </a:lvl9pPr>
              </a:lstStyle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3) Solve these equations</a:t>
                </a: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a)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−4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+3=0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b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sz="1600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i="1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+8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−9</m:t>
                    </m:r>
                    <m:r>
                      <a:rPr lang="en-US" sz="1600" i="1">
                        <a:latin typeface="Cambria Math" panose="02040503050406030204" pitchFamily="18" charset="0"/>
                      </a:rPr>
                      <m:t>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>
                  <a:buFont typeface="Arial" panose="020B0604020202020204" pitchFamily="34" charset="0"/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c</a:t>
                </a:r>
                <a:r>
                  <a:rPr lang="en-GB" sz="1600" dirty="0">
                    <a:latin typeface="Comic Sans MS" panose="030F0702030302020204" pitchFamily="66" charset="0"/>
                  </a:rPr>
                  <a:t>)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sz="16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e>
                      <m:sup>
                        <m:r>
                          <a:rPr lang="en-US" sz="16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−3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𝑥</m:t>
                    </m:r>
                    <m:r>
                      <a:rPr lang="en-US" sz="1600" b="0" i="1" smtClean="0">
                        <a:latin typeface="Cambria Math" panose="02040503050406030204" pitchFamily="18" charset="0"/>
                      </a:rPr>
                      <m:t>−7=0</m:t>
                    </m:r>
                  </m:oMath>
                </a14:m>
                <a:endParaRPr lang="en-GB" sz="1600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4" name="コンテンツ プレースホルダー 2">
                <a:extLst>
                  <a:ext uri="{FF2B5EF4-FFF2-40B4-BE49-F238E27FC236}">
                    <a16:creationId xmlns:a16="http://schemas.microsoft.com/office/drawing/2014/main" id="{37BF047A-1FC1-4464-B63E-5B5925EBC09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829453" y="1798992"/>
                <a:ext cx="3497801" cy="4351338"/>
              </a:xfrm>
              <a:prstGeom prst="rect">
                <a:avLst/>
              </a:prstGeom>
              <a:blipFill>
                <a:blip r:embed="rId3"/>
                <a:stretch>
                  <a:fillRect l="-871" t="-840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>
            <a:extLst>
              <a:ext uri="{FF2B5EF4-FFF2-40B4-BE49-F238E27FC236}">
                <a16:creationId xmlns:a16="http://schemas.microsoft.com/office/drawing/2014/main" id="{12AE6F19-D73D-4301-8CC2-258F59899AFE}"/>
              </a:ext>
            </a:extLst>
          </p:cNvPr>
          <p:cNvSpPr txBox="1"/>
          <p:nvPr/>
        </p:nvSpPr>
        <p:spPr>
          <a:xfrm>
            <a:off x="2290439" y="3293616"/>
            <a:ext cx="325730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6" name="テキスト ボックス 5">
            <a:extLst>
              <a:ext uri="{FF2B5EF4-FFF2-40B4-BE49-F238E27FC236}">
                <a16:creationId xmlns:a16="http://schemas.microsoft.com/office/drawing/2014/main" id="{CBC06214-159C-4B96-A00F-73662DD2AAD1}"/>
              </a:ext>
            </a:extLst>
          </p:cNvPr>
          <p:cNvSpPr txBox="1"/>
          <p:nvPr/>
        </p:nvSpPr>
        <p:spPr>
          <a:xfrm>
            <a:off x="1136342" y="4731798"/>
            <a:ext cx="234391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143.1,  396.9,  503.1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7" name="テキスト ボックス 6">
            <a:extLst>
              <a:ext uri="{FF2B5EF4-FFF2-40B4-BE49-F238E27FC236}">
                <a16:creationId xmlns:a16="http://schemas.microsoft.com/office/drawing/2014/main" id="{D0068FC1-8A75-4B6D-9BAA-DDC5B1CD2F81}"/>
              </a:ext>
            </a:extLst>
          </p:cNvPr>
          <p:cNvSpPr txBox="1"/>
          <p:nvPr/>
        </p:nvSpPr>
        <p:spPr>
          <a:xfrm>
            <a:off x="1642370" y="5788241"/>
            <a:ext cx="76174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-44.4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8" name="テキスト ボックス 7">
            <a:extLst>
              <a:ext uri="{FF2B5EF4-FFF2-40B4-BE49-F238E27FC236}">
                <a16:creationId xmlns:a16="http://schemas.microsoft.com/office/drawing/2014/main" id="{202AAEA8-5903-409C-A21F-702472A14B8D}"/>
              </a:ext>
            </a:extLst>
          </p:cNvPr>
          <p:cNvSpPr txBox="1"/>
          <p:nvPr/>
        </p:nvSpPr>
        <p:spPr>
          <a:xfrm>
            <a:off x="5468646" y="2911876"/>
            <a:ext cx="56297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1, 3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9" name="テキスト ボックス 8">
            <a:extLst>
              <a:ext uri="{FF2B5EF4-FFF2-40B4-BE49-F238E27FC236}">
                <a16:creationId xmlns:a16="http://schemas.microsoft.com/office/drawing/2014/main" id="{873EC0E6-E189-4322-9F21-57D4511F77DD}"/>
              </a:ext>
            </a:extLst>
          </p:cNvPr>
          <p:cNvSpPr txBox="1"/>
          <p:nvPr/>
        </p:nvSpPr>
        <p:spPr>
          <a:xfrm>
            <a:off x="5557423" y="3923930"/>
            <a:ext cx="65915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1, -9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FDD858C-CA42-430E-855D-5481275FCDBD}"/>
                  </a:ext>
                </a:extLst>
              </p:cNvPr>
              <p:cNvSpPr txBox="1"/>
              <p:nvPr/>
            </p:nvSpPr>
            <p:spPr>
              <a:xfrm>
                <a:off x="5477524" y="5113538"/>
                <a:ext cx="1065613" cy="67601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±</m:t>
                          </m:r>
                          <m:rad>
                            <m:radPr>
                              <m:degHide m:val="on"/>
                              <m:ctrlP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65</m:t>
                              </m:r>
                            </m:e>
                          </m:rad>
                        </m:num>
                        <m:den>
                          <m:r>
                            <a:rPr lang="en-US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</m:oMath>
                  </m:oMathPara>
                </a14:m>
                <a:endParaRPr lang="en-GB" dirty="0">
                  <a:solidFill>
                    <a:srgbClr val="FF0000"/>
                  </a:solidFill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10" name="テキスト ボックス 9">
                <a:extLst>
                  <a:ext uri="{FF2B5EF4-FFF2-40B4-BE49-F238E27FC236}">
                    <a16:creationId xmlns:a16="http://schemas.microsoft.com/office/drawing/2014/main" id="{CFDD858C-CA42-430E-855D-5481275FCDB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77524" y="5113538"/>
                <a:ext cx="1065613" cy="676019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8959380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7" grpId="0"/>
      <p:bldP spid="8" grpId="0"/>
      <p:bldP spid="9" grpId="0"/>
      <p:bldP spid="10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Simplify the following expression: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1320742" y="3000821"/>
                <a:ext cx="1306063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20742" y="3000821"/>
                <a:ext cx="1306063" cy="574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51622" y="1354901"/>
                <a:ext cx="1306063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1−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𝑠𝑖</m:t>
                              </m:r>
                              <m:sSup>
                                <m:sSupPr>
                                  <m:ctrlP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𝑛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51622" y="1354901"/>
                <a:ext cx="1306063" cy="574581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4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12435" y="2264947"/>
                <a:ext cx="1161472" cy="57458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radPr>
                            <m:deg/>
                            <m:e>
                              <m:sSup>
                                <m:sSupPr>
                                  <m:ctrlPr>
                                    <a:rPr lang="en-GB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sSupPr>
                                <m:e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𝑐𝑜𝑠</m:t>
                                  </m:r>
                                </m:e>
                                <m:sup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𝜃</m:t>
                              </m:r>
                            </m:e>
                          </m:rad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4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2435" y="2264947"/>
                <a:ext cx="1161472" cy="574581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16789" y="3079199"/>
                <a:ext cx="891590" cy="5227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i="1" smtClean="0">
                              <a:latin typeface="Cambria Math" panose="02040503050406030204" pitchFamily="18" charset="0"/>
                            </a:rPr>
                            <m:t>𝑐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𝑜𝑠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16789" y="3079199"/>
                <a:ext cx="891590" cy="522772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521143" y="3997954"/>
                <a:ext cx="907621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6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21143" y="3997954"/>
                <a:ext cx="907621" cy="276999"/>
              </a:xfrm>
              <a:prstGeom prst="rect">
                <a:avLst/>
              </a:prstGeom>
              <a:blipFill>
                <a:blip r:embed="rId7"/>
                <a:stretch>
                  <a:fillRect l="-2685" r="-4698" b="-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7" name="Arc 26"/>
          <p:cNvSpPr/>
          <p:nvPr/>
        </p:nvSpPr>
        <p:spPr>
          <a:xfrm flipV="1">
            <a:off x="5942375" y="1680754"/>
            <a:ext cx="292962" cy="818605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28" name="TextBox 27"/>
          <p:cNvSpPr txBox="1"/>
          <p:nvPr/>
        </p:nvSpPr>
        <p:spPr>
          <a:xfrm>
            <a:off x="6217920" y="1702569"/>
            <a:ext cx="218585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the rooted part as in the previous example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29" name="Arc 28"/>
          <p:cNvSpPr/>
          <p:nvPr/>
        </p:nvSpPr>
        <p:spPr>
          <a:xfrm flipV="1">
            <a:off x="5720307" y="2573383"/>
            <a:ext cx="292962" cy="818605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0" name="Arc 29"/>
          <p:cNvSpPr/>
          <p:nvPr/>
        </p:nvSpPr>
        <p:spPr>
          <a:xfrm flipV="1">
            <a:off x="5472113" y="3387635"/>
            <a:ext cx="327796" cy="77506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1" name="TextBox 30"/>
          <p:cNvSpPr txBox="1"/>
          <p:nvPr/>
        </p:nvSpPr>
        <p:spPr>
          <a:xfrm>
            <a:off x="5891349" y="2690992"/>
            <a:ext cx="218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work out the square root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2" name="TextBox 31"/>
          <p:cNvSpPr txBox="1"/>
          <p:nvPr/>
        </p:nvSpPr>
        <p:spPr>
          <a:xfrm>
            <a:off x="5560423" y="3518307"/>
            <a:ext cx="218585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This is equal to the other identity!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342883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3" grpId="0"/>
      <p:bldP spid="24" grpId="0"/>
      <p:bldP spid="25" grpId="0"/>
      <p:bldP spid="26" grpId="0"/>
      <p:bldP spid="27" grpId="0" animBg="1"/>
      <p:bldP spid="28" grpId="0"/>
      <p:bldP spid="29" grpId="0" animBg="1"/>
      <p:bldP spid="30" grpId="0" animBg="1"/>
      <p:bldP spid="31" grpId="0"/>
      <p:bldP spid="32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can use sin, cos and tan along with Pythagoras’ Theorem to find two useful identities.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r>
              <a:rPr lang="en-US" sz="1600" dirty="0">
                <a:latin typeface="Comic Sans MS" panose="030F0702030302020204" pitchFamily="66" charset="0"/>
              </a:rPr>
              <a:t>Prove that:</a:t>
            </a: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  <a:p>
            <a:pPr marL="0" indent="0" algn="ctr">
              <a:buNone/>
            </a:pPr>
            <a:endParaRPr lang="en-US" sz="1600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60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7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3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606639" y="2887609"/>
                <a:ext cx="2788071" cy="55470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1−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𝑡𝑎𝑛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6639" y="2887609"/>
                <a:ext cx="2788071" cy="554704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4068295" y="1890478"/>
                <a:ext cx="1313372" cy="49314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18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068295" y="1890478"/>
                <a:ext cx="1313372" cy="493148"/>
              </a:xfrm>
              <a:prstGeom prst="rect">
                <a:avLst/>
              </a:prstGeom>
              <a:blipFill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TextBox 5"/>
          <p:cNvSpPr txBox="1"/>
          <p:nvPr/>
        </p:nvSpPr>
        <p:spPr>
          <a:xfrm>
            <a:off x="4345578" y="1445623"/>
            <a:ext cx="3698448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should choose one side to begin with…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0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46226" y="2617644"/>
                <a:ext cx="3130985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+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0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226" y="2617644"/>
                <a:ext cx="3130985" cy="494174"/>
              </a:xfrm>
              <a:prstGeom prst="rect">
                <a:avLst/>
              </a:prstGeom>
              <a:blipFill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1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50580" y="3379643"/>
                <a:ext cx="1694182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(</m:t>
                          </m:r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)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1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50580" y="3379643"/>
                <a:ext cx="1694182" cy="494174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46226" y="4115517"/>
                <a:ext cx="1560299" cy="49417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n-GB" sz="16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𝑐𝑜𝑠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f>
                        <m:fPr>
                          <m:ctrlPr>
                            <a:rPr lang="en-GB" sz="1600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GB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𝑠𝑖𝑛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GB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600" i="1">
                              <a:latin typeface="Cambria Math" panose="02040503050406030204" pitchFamily="18" charset="0"/>
                            </a:rPr>
                            <m:t>𝑐𝑜</m:t>
                          </m:r>
                          <m:sSup>
                            <m:sSupPr>
                              <m:ctrlPr>
                                <a:rPr lang="en-US" sz="1600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𝑠</m:t>
                              </m:r>
                            </m:e>
                            <m:sup>
                              <m:r>
                                <a:rPr lang="en-US" sz="1600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22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46226" y="4115517"/>
                <a:ext cx="1560299" cy="494174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/>
              <p:nvPr/>
            </p:nvSpPr>
            <p:spPr>
              <a:xfrm>
                <a:off x="3833164" y="4999437"/>
                <a:ext cx="1153906" cy="24622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1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−</m:t>
                      </m:r>
                      <m:r>
                        <a:rPr lang="en-US" sz="1600" i="1" smtClean="0">
                          <a:latin typeface="Cambria Math" panose="02040503050406030204" pitchFamily="18" charset="0"/>
                        </a:rPr>
                        <m:t>𝑡</m:t>
                      </m:r>
                      <m:r>
                        <a:rPr lang="en-US" sz="1600" b="0" i="1" smtClean="0">
                          <a:latin typeface="Cambria Math" panose="02040503050406030204" pitchFamily="18" charset="0"/>
                        </a:rPr>
                        <m:t>𝑎</m:t>
                      </m:r>
                      <m:sSup>
                        <m:sSupPr>
                          <m:ctrlPr>
                            <a:rPr lang="en-US" sz="1600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𝑛</m:t>
                          </m:r>
                        </m:e>
                        <m:sup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sz="1600" dirty="0"/>
              </a:p>
            </p:txBody>
          </p:sp>
        </mc:Choice>
        <mc:Fallback xmlns="">
          <p:sp>
            <p:nvSpPr>
              <p:cNvPr id="33" name="テキスト ボックス 4">
                <a:extLst>
                  <a:ext uri="{FF2B5EF4-FFF2-40B4-BE49-F238E27FC236}">
                    <a16:creationId xmlns:a16="http://schemas.microsoft.com/office/drawing/2014/main" id="{D30D38AB-3A69-4A03-82B4-6211E15E361E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33164" y="4999437"/>
                <a:ext cx="1153906" cy="246221"/>
              </a:xfrm>
              <a:prstGeom prst="rect">
                <a:avLst/>
              </a:prstGeom>
              <a:blipFill>
                <a:blip r:embed="rId9"/>
                <a:stretch>
                  <a:fillRect l="-1058" r="-3704" b="-4878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4" name="Arc 33"/>
          <p:cNvSpPr/>
          <p:nvPr/>
        </p:nvSpPr>
        <p:spPr>
          <a:xfrm flipV="1">
            <a:off x="6926444" y="2133600"/>
            <a:ext cx="327796" cy="77506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5" name="TextBox 34"/>
          <p:cNvSpPr txBox="1"/>
          <p:nvPr/>
        </p:nvSpPr>
        <p:spPr>
          <a:xfrm>
            <a:off x="7180217" y="2168479"/>
            <a:ext cx="1963783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</a:t>
            </a:r>
            <a:r>
              <a:rPr lang="en-US" sz="1200" dirty="0" err="1">
                <a:solidFill>
                  <a:srgbClr val="FF0000"/>
                </a:solidFill>
                <a:latin typeface="Comic Sans MS" panose="030F0702030302020204" pitchFamily="66" charset="0"/>
              </a:rPr>
              <a:t>factorise</a:t>
            </a:r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 the top (similar to the difference of 2 squares)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36" name="Arc 35"/>
          <p:cNvSpPr/>
          <p:nvPr/>
        </p:nvSpPr>
        <p:spPr>
          <a:xfrm flipV="1">
            <a:off x="6852420" y="2956560"/>
            <a:ext cx="349567" cy="683622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7" name="Arc 36"/>
          <p:cNvSpPr/>
          <p:nvPr/>
        </p:nvSpPr>
        <p:spPr>
          <a:xfrm flipV="1">
            <a:off x="5454696" y="3683726"/>
            <a:ext cx="284252" cy="757646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8" name="Arc 37"/>
          <p:cNvSpPr/>
          <p:nvPr/>
        </p:nvSpPr>
        <p:spPr>
          <a:xfrm flipV="1">
            <a:off x="5311004" y="4463143"/>
            <a:ext cx="332149" cy="69233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39" name="TextBox 38"/>
          <p:cNvSpPr txBox="1"/>
          <p:nvPr/>
        </p:nvSpPr>
        <p:spPr>
          <a:xfrm>
            <a:off x="7101840" y="3056754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 left of the brackets is equal to 1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0" name="TextBox 39"/>
          <p:cNvSpPr txBox="1"/>
          <p:nvPr/>
        </p:nvSpPr>
        <p:spPr>
          <a:xfrm>
            <a:off x="5660571" y="3801337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You can write this as 2 separate fractions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41" name="TextBox 40"/>
          <p:cNvSpPr txBox="1"/>
          <p:nvPr/>
        </p:nvSpPr>
        <p:spPr>
          <a:xfrm>
            <a:off x="5508171" y="4580755"/>
            <a:ext cx="187669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200" dirty="0">
                <a:solidFill>
                  <a:srgbClr val="FF0000"/>
                </a:solidFill>
                <a:latin typeface="Comic Sans MS" panose="030F0702030302020204" pitchFamily="66" charset="0"/>
              </a:rPr>
              <a:t>These fractions can then be simplified</a:t>
            </a:r>
            <a:endParaRPr lang="en-GB" sz="12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cxnSp>
        <p:nvCxnSpPr>
          <p:cNvPr id="8" name="Straight Connector 7"/>
          <p:cNvCxnSpPr>
            <a:endCxn id="20" idx="0"/>
          </p:cNvCxnSpPr>
          <p:nvPr/>
        </p:nvCxnSpPr>
        <p:spPr>
          <a:xfrm flipV="1">
            <a:off x="4066903" y="2617644"/>
            <a:ext cx="1344816" cy="230059"/>
          </a:xfrm>
          <a:prstGeom prst="line">
            <a:avLst/>
          </a:prstGeom>
          <a:ln w="38100">
            <a:solidFill>
              <a:srgbClr val="0000FF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5326186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6" grpId="0"/>
      <p:bldP spid="20" grpId="0"/>
      <p:bldP spid="21" grpId="0"/>
      <p:bldP spid="22" grpId="0"/>
      <p:bldP spid="33" grpId="0"/>
      <p:bldP spid="34" grpId="0" animBg="1"/>
      <p:bldP spid="35" grpId="0"/>
      <p:bldP spid="36" grpId="0" animBg="1"/>
      <p:bldP spid="37" grpId="0" animBg="1"/>
      <p:bldP spid="38" grpId="0" animBg="1"/>
      <p:bldP spid="39" grpId="0"/>
      <p:bldP spid="40" grpId="0"/>
      <p:bldP spid="41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4191423" y="28590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4191423" y="31638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48772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55630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62488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6934623" y="30876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>
            <a:off x="4191423" y="40782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2" name="Line 92"/>
          <p:cNvSpPr>
            <a:spLocks noChangeShapeType="1"/>
          </p:cNvSpPr>
          <p:nvPr/>
        </p:nvSpPr>
        <p:spPr bwMode="auto">
          <a:xfrm>
            <a:off x="48772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3" name="Line 93"/>
          <p:cNvSpPr>
            <a:spLocks noChangeShapeType="1"/>
          </p:cNvSpPr>
          <p:nvPr/>
        </p:nvSpPr>
        <p:spPr bwMode="auto">
          <a:xfrm>
            <a:off x="55630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>
            <a:off x="62488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5" name="Line 95"/>
          <p:cNvSpPr>
            <a:spLocks noChangeShapeType="1"/>
          </p:cNvSpPr>
          <p:nvPr/>
        </p:nvSpPr>
        <p:spPr bwMode="auto">
          <a:xfrm>
            <a:off x="6934623" y="40020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>
            <a:off x="4191423" y="4992675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>
            <a:off x="48772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55630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1" name="Line 101"/>
          <p:cNvSpPr>
            <a:spLocks noChangeShapeType="1"/>
          </p:cNvSpPr>
          <p:nvPr/>
        </p:nvSpPr>
        <p:spPr bwMode="auto">
          <a:xfrm>
            <a:off x="62488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2" name="Line 102"/>
          <p:cNvSpPr>
            <a:spLocks noChangeShapeType="1"/>
          </p:cNvSpPr>
          <p:nvPr/>
        </p:nvSpPr>
        <p:spPr bwMode="auto">
          <a:xfrm>
            <a:off x="6934623" y="4916475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8" name="Arc 108"/>
          <p:cNvSpPr>
            <a:spLocks/>
          </p:cNvSpPr>
          <p:nvPr/>
        </p:nvSpPr>
        <p:spPr bwMode="auto">
          <a:xfrm>
            <a:off x="4191423" y="37734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69" name="Arc 109"/>
          <p:cNvSpPr>
            <a:spLocks/>
          </p:cNvSpPr>
          <p:nvPr/>
        </p:nvSpPr>
        <p:spPr bwMode="auto">
          <a:xfrm flipH="1" flipV="1">
            <a:off x="4878811" y="3468675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0" name="Arc 110"/>
          <p:cNvSpPr>
            <a:spLocks/>
          </p:cNvSpPr>
          <p:nvPr/>
        </p:nvSpPr>
        <p:spPr bwMode="auto">
          <a:xfrm flipH="1">
            <a:off x="6248823" y="37734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1" name="Arc 111"/>
          <p:cNvSpPr>
            <a:spLocks/>
          </p:cNvSpPr>
          <p:nvPr/>
        </p:nvSpPr>
        <p:spPr bwMode="auto">
          <a:xfrm flipV="1">
            <a:off x="5563023" y="3468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2" name="Arc 112"/>
          <p:cNvSpPr>
            <a:spLocks/>
          </p:cNvSpPr>
          <p:nvPr/>
        </p:nvSpPr>
        <p:spPr bwMode="auto">
          <a:xfrm>
            <a:off x="4877223" y="2859075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3" name="Arc 113"/>
          <p:cNvSpPr>
            <a:spLocks/>
          </p:cNvSpPr>
          <p:nvPr/>
        </p:nvSpPr>
        <p:spPr bwMode="auto">
          <a:xfrm flipH="1">
            <a:off x="4193011" y="2859075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5" name="Arc 115"/>
          <p:cNvSpPr>
            <a:spLocks/>
          </p:cNvSpPr>
          <p:nvPr/>
        </p:nvSpPr>
        <p:spPr bwMode="auto">
          <a:xfrm flipH="1" flipV="1">
            <a:off x="5563023" y="2554275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6" name="Arc 116"/>
          <p:cNvSpPr>
            <a:spLocks/>
          </p:cNvSpPr>
          <p:nvPr/>
        </p:nvSpPr>
        <p:spPr bwMode="auto">
          <a:xfrm flipV="1">
            <a:off x="6248823" y="2554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7" name="Arc 117"/>
          <p:cNvSpPr>
            <a:spLocks/>
          </p:cNvSpPr>
          <p:nvPr/>
        </p:nvSpPr>
        <p:spPr bwMode="auto">
          <a:xfrm flipV="1">
            <a:off x="4191423" y="4078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8" name="Arc 118"/>
          <p:cNvSpPr>
            <a:spLocks/>
          </p:cNvSpPr>
          <p:nvPr/>
        </p:nvSpPr>
        <p:spPr bwMode="auto">
          <a:xfrm flipV="1">
            <a:off x="5563023" y="40782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9" name="Arc 119"/>
          <p:cNvSpPr>
            <a:spLocks/>
          </p:cNvSpPr>
          <p:nvPr/>
        </p:nvSpPr>
        <p:spPr bwMode="auto">
          <a:xfrm flipH="1">
            <a:off x="4877223" y="4992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0" name="Arc 120"/>
          <p:cNvSpPr>
            <a:spLocks/>
          </p:cNvSpPr>
          <p:nvPr/>
        </p:nvSpPr>
        <p:spPr bwMode="auto">
          <a:xfrm flipH="1">
            <a:off x="6248823" y="4992675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1" name="Text Box 121"/>
          <p:cNvSpPr txBox="1">
            <a:spLocks noChangeArrowheads="1"/>
          </p:cNvSpPr>
          <p:nvPr/>
        </p:nvSpPr>
        <p:spPr bwMode="auto">
          <a:xfrm>
            <a:off x="4685136" y="3228963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5490" name="Line 130"/>
          <p:cNvSpPr>
            <a:spLocks noChangeShapeType="1"/>
          </p:cNvSpPr>
          <p:nvPr/>
        </p:nvSpPr>
        <p:spPr bwMode="auto">
          <a:xfrm>
            <a:off x="4191423" y="46878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1" name="Line 131"/>
          <p:cNvSpPr>
            <a:spLocks noChangeShapeType="1"/>
          </p:cNvSpPr>
          <p:nvPr/>
        </p:nvSpPr>
        <p:spPr bwMode="auto">
          <a:xfrm>
            <a:off x="4191423" y="3773475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5334423" y="3240075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5493" name="Text Box 133"/>
          <p:cNvSpPr txBox="1">
            <a:spLocks noChangeArrowheads="1"/>
          </p:cNvSpPr>
          <p:nvPr/>
        </p:nvSpPr>
        <p:spPr bwMode="auto">
          <a:xfrm>
            <a:off x="6020223" y="32400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6706023" y="3240075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7087023" y="30114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6" name="Text Box 136"/>
          <p:cNvSpPr txBox="1">
            <a:spLocks noChangeArrowheads="1"/>
          </p:cNvSpPr>
          <p:nvPr/>
        </p:nvSpPr>
        <p:spPr bwMode="auto">
          <a:xfrm>
            <a:off x="7087023" y="39258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7" name="Text Box 137"/>
          <p:cNvSpPr txBox="1">
            <a:spLocks noChangeArrowheads="1"/>
          </p:cNvSpPr>
          <p:nvPr/>
        </p:nvSpPr>
        <p:spPr bwMode="auto">
          <a:xfrm>
            <a:off x="7087023" y="4840275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" name="TextBox 1"/>
          <p:cNvSpPr txBox="1"/>
          <p:nvPr/>
        </p:nvSpPr>
        <p:spPr>
          <a:xfrm>
            <a:off x="470686" y="3025764"/>
            <a:ext cx="32845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Look at the 3 graphs. What can we say about the values for each when the angle is:</a:t>
            </a:r>
          </a:p>
          <a:p>
            <a:endParaRPr lang="en-US" dirty="0">
              <a:solidFill>
                <a:srgbClr val="FF0000"/>
              </a:solidFill>
              <a:latin typeface="Comic Sans MS" panose="030F0702030302020204" pitchFamily="66" charset="0"/>
            </a:endParaRP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Acute?</a:t>
            </a: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Obtuse?</a:t>
            </a:r>
          </a:p>
          <a:p>
            <a:pPr marL="342900" indent="-342900">
              <a:buAutoNum type="alphaLcParenR"/>
            </a:pPr>
            <a:r>
              <a:rPr lang="en-US" dirty="0">
                <a:solidFill>
                  <a:srgbClr val="FF0000"/>
                </a:solidFill>
                <a:latin typeface="Comic Sans MS" panose="030F0702030302020204" pitchFamily="66" charset="0"/>
              </a:rPr>
              <a:t>Reflex?</a:t>
            </a:r>
            <a:endParaRPr lang="en-GB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247953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also need to be able to work out exact values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or Tan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having been given one of the others.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will also need to use whether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Acute, Obtuse, or Reflex…</a:t>
            </a:r>
            <a:endParaRPr lang="el-GR" altLang="en-US" sz="1400" dirty="0">
              <a:latin typeface="Comic Sans MS" pitchFamily="66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4935538" y="1816100"/>
            <a:ext cx="35814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dirty="0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Given that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-</a:t>
            </a:r>
            <a:r>
              <a:rPr lang="en-GB" altLang="en-US" sz="1400" baseline="30000" dirty="0">
                <a:latin typeface="Comic Sans MS" pitchFamily="66" charset="0"/>
              </a:rPr>
              <a:t>3</a:t>
            </a:r>
            <a:r>
              <a:rPr lang="en-GB" altLang="en-US" sz="1400" dirty="0">
                <a:latin typeface="Comic Sans MS" pitchFamily="66" charset="0"/>
              </a:rPr>
              <a:t>/</a:t>
            </a:r>
            <a:r>
              <a:rPr lang="en-GB" altLang="en-US" sz="1400" baseline="-25000" dirty="0">
                <a:latin typeface="Comic Sans MS" pitchFamily="66" charset="0"/>
              </a:rPr>
              <a:t>5</a:t>
            </a:r>
            <a:r>
              <a:rPr lang="en-GB" altLang="en-US" sz="1400" dirty="0">
                <a:latin typeface="Comic Sans MS" pitchFamily="66" charset="0"/>
              </a:rPr>
              <a:t> and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reflex, find the value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</a:p>
        </p:txBody>
      </p:sp>
      <p:grpSp>
        <p:nvGrpSpPr>
          <p:cNvPr id="15398" name="Group 38"/>
          <p:cNvGrpSpPr>
            <a:grpSpLocks/>
          </p:cNvGrpSpPr>
          <p:nvPr/>
        </p:nvGrpSpPr>
        <p:grpSpPr bwMode="auto">
          <a:xfrm>
            <a:off x="5334000" y="2819400"/>
            <a:ext cx="2286000" cy="914400"/>
            <a:chOff x="3360" y="1680"/>
            <a:chExt cx="1440" cy="576"/>
          </a:xfrm>
        </p:grpSpPr>
        <p:grpSp>
          <p:nvGrpSpPr>
            <p:cNvPr id="12373" name="Group 32"/>
            <p:cNvGrpSpPr>
              <a:grpSpLocks/>
            </p:cNvGrpSpPr>
            <p:nvPr/>
          </p:nvGrpSpPr>
          <p:grpSpPr bwMode="auto">
            <a:xfrm>
              <a:off x="3360" y="1680"/>
              <a:ext cx="1440" cy="576"/>
              <a:chOff x="3312" y="1056"/>
              <a:chExt cx="1680" cy="699"/>
            </a:xfrm>
          </p:grpSpPr>
          <p:grpSp>
            <p:nvGrpSpPr>
              <p:cNvPr id="12375" name="Group 33"/>
              <p:cNvGrpSpPr>
                <a:grpSpLocks/>
              </p:cNvGrpSpPr>
              <p:nvPr/>
            </p:nvGrpSpPr>
            <p:grpSpPr bwMode="auto">
              <a:xfrm>
                <a:off x="3648" y="1056"/>
                <a:ext cx="1344" cy="656"/>
                <a:chOff x="3552" y="1056"/>
                <a:chExt cx="1344" cy="656"/>
              </a:xfrm>
            </p:grpSpPr>
            <p:sp>
              <p:nvSpPr>
                <p:cNvPr id="12377" name="AutoShape 34"/>
                <p:cNvSpPr>
                  <a:spLocks noChangeArrowheads="1"/>
                </p:cNvSpPr>
                <p:nvPr/>
              </p:nvSpPr>
              <p:spPr bwMode="auto">
                <a:xfrm flipH="1">
                  <a:off x="3552" y="1056"/>
                  <a:ext cx="1344" cy="656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2378" name="Rectangle 35"/>
                <p:cNvSpPr>
                  <a:spLocks noChangeArrowheads="1"/>
                </p:cNvSpPr>
                <p:nvPr/>
              </p:nvSpPr>
              <p:spPr bwMode="auto">
                <a:xfrm>
                  <a:off x="4800" y="1610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2376" name="Arc 36"/>
              <p:cNvSpPr>
                <a:spLocks/>
              </p:cNvSpPr>
              <p:nvPr/>
            </p:nvSpPr>
            <p:spPr bwMode="auto">
              <a:xfrm>
                <a:off x="3312" y="1612"/>
                <a:ext cx="575" cy="143"/>
              </a:xfrm>
              <a:custGeom>
                <a:avLst/>
                <a:gdLst>
                  <a:gd name="T0" fmla="*/ 15 w 21549"/>
                  <a:gd name="T1" fmla="*/ 0 h 5352"/>
                  <a:gd name="T2" fmla="*/ 15 w 21549"/>
                  <a:gd name="T3" fmla="*/ 3 h 5352"/>
                  <a:gd name="T4" fmla="*/ 0 w 21549"/>
                  <a:gd name="T5" fmla="*/ 4 h 53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49" h="5352" fill="none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</a:path>
                  <a:path w="21549" h="5352" stroke="0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  <a:lnTo>
                      <a:pt x="0" y="5352"/>
                    </a:lnTo>
                    <a:lnTo>
                      <a:pt x="20926" y="-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2374" name="Text Box 37"/>
            <p:cNvSpPr txBox="1">
              <a:spLocks noChangeArrowheads="1"/>
            </p:cNvSpPr>
            <p:nvPr/>
          </p:nvSpPr>
          <p:spPr bwMode="auto">
            <a:xfrm>
              <a:off x="3840" y="2064"/>
              <a:ext cx="2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1400"/>
                <a:t>θ</a:t>
              </a:r>
            </a:p>
          </p:txBody>
        </p:sp>
      </p:grpSp>
      <p:grpSp>
        <p:nvGrpSpPr>
          <p:cNvPr id="12295" name="Group 64"/>
          <p:cNvGrpSpPr>
            <a:grpSpLocks/>
          </p:cNvGrpSpPr>
          <p:nvPr/>
        </p:nvGrpSpPr>
        <p:grpSpPr bwMode="auto">
          <a:xfrm>
            <a:off x="5640388" y="1166813"/>
            <a:ext cx="2209800" cy="569912"/>
            <a:chOff x="2304" y="2640"/>
            <a:chExt cx="1392" cy="359"/>
          </a:xfrm>
        </p:grpSpPr>
        <p:sp>
          <p:nvSpPr>
            <p:cNvPr id="12355" name="Text Box 39"/>
            <p:cNvSpPr txBox="1">
              <a:spLocks noChangeArrowheads="1"/>
            </p:cNvSpPr>
            <p:nvPr/>
          </p:nvSpPr>
          <p:spPr bwMode="auto">
            <a:xfrm>
              <a:off x="3363" y="2659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2356" name="Group 40"/>
            <p:cNvGrpSpPr>
              <a:grpSpLocks/>
            </p:cNvGrpSpPr>
            <p:nvPr/>
          </p:nvGrpSpPr>
          <p:grpSpPr bwMode="auto">
            <a:xfrm>
              <a:off x="3232" y="2640"/>
              <a:ext cx="464" cy="326"/>
              <a:chOff x="3888" y="1536"/>
              <a:chExt cx="1440" cy="1104"/>
            </a:xfrm>
          </p:grpSpPr>
          <p:sp>
            <p:nvSpPr>
              <p:cNvPr id="12371" name="AutoShape 41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72" name="Line 42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57" name="Text Box 43"/>
            <p:cNvSpPr txBox="1">
              <a:spLocks noChangeArrowheads="1"/>
            </p:cNvSpPr>
            <p:nvPr/>
          </p:nvSpPr>
          <p:spPr bwMode="auto">
            <a:xfrm>
              <a:off x="3282" y="2806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12358" name="Text Box 44"/>
            <p:cNvSpPr txBox="1">
              <a:spLocks noChangeArrowheads="1"/>
            </p:cNvSpPr>
            <p:nvPr/>
          </p:nvSpPr>
          <p:spPr bwMode="auto">
            <a:xfrm>
              <a:off x="3469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2359" name="Text Box 45"/>
            <p:cNvSpPr txBox="1">
              <a:spLocks noChangeArrowheads="1"/>
            </p:cNvSpPr>
            <p:nvPr/>
          </p:nvSpPr>
          <p:spPr bwMode="auto">
            <a:xfrm>
              <a:off x="2905" y="2658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grpSp>
          <p:nvGrpSpPr>
            <p:cNvPr id="12360" name="Group 46"/>
            <p:cNvGrpSpPr>
              <a:grpSpLocks/>
            </p:cNvGrpSpPr>
            <p:nvPr/>
          </p:nvGrpSpPr>
          <p:grpSpPr bwMode="auto">
            <a:xfrm>
              <a:off x="2768" y="2640"/>
              <a:ext cx="464" cy="326"/>
              <a:chOff x="3888" y="1536"/>
              <a:chExt cx="1440" cy="1104"/>
            </a:xfrm>
          </p:grpSpPr>
          <p:sp>
            <p:nvSpPr>
              <p:cNvPr id="12369" name="AutoShape 47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70" name="Line 48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61" name="Text Box 49"/>
            <p:cNvSpPr txBox="1">
              <a:spLocks noChangeArrowheads="1"/>
            </p:cNvSpPr>
            <p:nvPr/>
          </p:nvSpPr>
          <p:spPr bwMode="auto">
            <a:xfrm>
              <a:off x="2812" y="2801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2362" name="Text Box 50"/>
            <p:cNvSpPr txBox="1">
              <a:spLocks noChangeArrowheads="1"/>
            </p:cNvSpPr>
            <p:nvPr/>
          </p:nvSpPr>
          <p:spPr bwMode="auto">
            <a:xfrm>
              <a:off x="2999" y="2807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2363" name="Text Box 51"/>
            <p:cNvSpPr txBox="1">
              <a:spLocks noChangeArrowheads="1"/>
            </p:cNvSpPr>
            <p:nvPr/>
          </p:nvSpPr>
          <p:spPr bwMode="auto">
            <a:xfrm>
              <a:off x="2430" y="2664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2364" name="Group 52"/>
            <p:cNvGrpSpPr>
              <a:grpSpLocks/>
            </p:cNvGrpSpPr>
            <p:nvPr/>
          </p:nvGrpSpPr>
          <p:grpSpPr bwMode="auto">
            <a:xfrm>
              <a:off x="2304" y="2640"/>
              <a:ext cx="464" cy="326"/>
              <a:chOff x="3888" y="1536"/>
              <a:chExt cx="1440" cy="1104"/>
            </a:xfrm>
          </p:grpSpPr>
          <p:sp>
            <p:nvSpPr>
              <p:cNvPr id="12367" name="AutoShape 53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2368" name="Line 54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2365" name="Text Box 55"/>
            <p:cNvSpPr txBox="1">
              <a:spLocks noChangeArrowheads="1"/>
            </p:cNvSpPr>
            <p:nvPr/>
          </p:nvSpPr>
          <p:spPr bwMode="auto">
            <a:xfrm>
              <a:off x="2348" y="2800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2366" name="Text Box 56"/>
            <p:cNvSpPr txBox="1">
              <a:spLocks noChangeArrowheads="1"/>
            </p:cNvSpPr>
            <p:nvPr/>
          </p:nvSpPr>
          <p:spPr bwMode="auto">
            <a:xfrm>
              <a:off x="2530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15426" name="Object 66"/>
          <p:cNvGraphicFramePr>
            <a:graphicFrameLocks noChangeAspect="1"/>
          </p:cNvGraphicFramePr>
          <p:nvPr/>
        </p:nvGraphicFramePr>
        <p:xfrm>
          <a:off x="4800600" y="44958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2" name="Equation" r:id="rId3" imgW="685800" imgH="393700" progId="Equation.DSMT4">
                  <p:embed/>
                </p:oleObj>
              </mc:Choice>
              <mc:Fallback>
                <p:oleObj name="Equation" r:id="rId3" imgW="685800" imgH="393700" progId="Equation.DSMT4">
                  <p:embed/>
                  <p:pic>
                    <p:nvPicPr>
                      <p:cNvPr id="15426" name="Object 6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44958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27" name="Object 67"/>
          <p:cNvGraphicFramePr>
            <a:graphicFrameLocks noChangeAspect="1"/>
          </p:cNvGraphicFramePr>
          <p:nvPr/>
        </p:nvGraphicFramePr>
        <p:xfrm>
          <a:off x="7391400" y="4495800"/>
          <a:ext cx="101917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3" name="Equation" r:id="rId5" imgW="723586" imgH="393529" progId="Equation.DSMT4">
                  <p:embed/>
                </p:oleObj>
              </mc:Choice>
              <mc:Fallback>
                <p:oleObj name="Equation" r:id="rId5" imgW="723586" imgH="393529" progId="Equation.DSMT4">
                  <p:embed/>
                  <p:pic>
                    <p:nvPicPr>
                      <p:cNvPr id="15427" name="Object 6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391400" y="4495800"/>
                        <a:ext cx="101917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429" name="Text Box 69"/>
          <p:cNvSpPr txBox="1">
            <a:spLocks noChangeArrowheads="1"/>
          </p:cNvSpPr>
          <p:nvPr/>
        </p:nvSpPr>
        <p:spPr bwMode="auto">
          <a:xfrm>
            <a:off x="64770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5430" name="Text Box 70"/>
          <p:cNvSpPr txBox="1">
            <a:spLocks noChangeArrowheads="1"/>
          </p:cNvSpPr>
          <p:nvPr/>
        </p:nvSpPr>
        <p:spPr bwMode="auto">
          <a:xfrm>
            <a:off x="6553200" y="3657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3</a:t>
            </a:r>
          </a:p>
        </p:txBody>
      </p:sp>
      <p:sp>
        <p:nvSpPr>
          <p:cNvPr id="15431" name="Text Box 71"/>
          <p:cNvSpPr txBox="1">
            <a:spLocks noChangeArrowheads="1"/>
          </p:cNvSpPr>
          <p:nvPr/>
        </p:nvSpPr>
        <p:spPr bwMode="auto">
          <a:xfrm>
            <a:off x="7620000" y="30480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4</a:t>
            </a:r>
          </a:p>
        </p:txBody>
      </p:sp>
      <p:sp>
        <p:nvSpPr>
          <p:cNvPr id="15432" name="Line 72"/>
          <p:cNvSpPr>
            <a:spLocks noChangeShapeType="1"/>
          </p:cNvSpPr>
          <p:nvPr/>
        </p:nvSpPr>
        <p:spPr bwMode="auto">
          <a:xfrm>
            <a:off x="6019800" y="48006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3" name="Text Box 73"/>
          <p:cNvSpPr txBox="1">
            <a:spLocks noChangeArrowheads="1"/>
          </p:cNvSpPr>
          <p:nvPr/>
        </p:nvSpPr>
        <p:spPr bwMode="auto">
          <a:xfrm>
            <a:off x="4800600" y="3962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You were effectively told A and H in the question. IGNORE the negative for now…</a:t>
            </a:r>
          </a:p>
        </p:txBody>
      </p:sp>
      <p:sp>
        <p:nvSpPr>
          <p:cNvPr id="15435" name="Text Box 75"/>
          <p:cNvSpPr txBox="1">
            <a:spLocks noChangeArrowheads="1"/>
          </p:cNvSpPr>
          <p:nvPr/>
        </p:nvSpPr>
        <p:spPr bwMode="auto">
          <a:xfrm>
            <a:off x="4800600" y="5105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The other side should be worked out using Pythagoras’ Theorem…</a:t>
            </a:r>
          </a:p>
        </p:txBody>
      </p:sp>
      <p:sp>
        <p:nvSpPr>
          <p:cNvPr id="15436" name="Line 76"/>
          <p:cNvSpPr>
            <a:spLocks noChangeShapeType="1"/>
          </p:cNvSpPr>
          <p:nvPr/>
        </p:nvSpPr>
        <p:spPr bwMode="auto">
          <a:xfrm>
            <a:off x="5334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39" name="Line 79"/>
          <p:cNvSpPr>
            <a:spLocks noChangeShapeType="1"/>
          </p:cNvSpPr>
          <p:nvPr/>
        </p:nvSpPr>
        <p:spPr bwMode="auto">
          <a:xfrm>
            <a:off x="5334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5" name="Line 85"/>
          <p:cNvSpPr>
            <a:spLocks noChangeShapeType="1"/>
          </p:cNvSpPr>
          <p:nvPr/>
        </p:nvSpPr>
        <p:spPr bwMode="auto">
          <a:xfrm>
            <a:off x="1219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6" name="Line 86"/>
          <p:cNvSpPr>
            <a:spLocks noChangeShapeType="1"/>
          </p:cNvSpPr>
          <p:nvPr/>
        </p:nvSpPr>
        <p:spPr bwMode="auto">
          <a:xfrm>
            <a:off x="1905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7" name="Line 87"/>
          <p:cNvSpPr>
            <a:spLocks noChangeShapeType="1"/>
          </p:cNvSpPr>
          <p:nvPr/>
        </p:nvSpPr>
        <p:spPr bwMode="auto">
          <a:xfrm>
            <a:off x="25908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48" name="Line 88"/>
          <p:cNvSpPr>
            <a:spLocks noChangeShapeType="1"/>
          </p:cNvSpPr>
          <p:nvPr/>
        </p:nvSpPr>
        <p:spPr bwMode="auto">
          <a:xfrm>
            <a:off x="3276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1" name="Line 91"/>
          <p:cNvSpPr>
            <a:spLocks noChangeShapeType="1"/>
          </p:cNvSpPr>
          <p:nvPr/>
        </p:nvSpPr>
        <p:spPr bwMode="auto">
          <a:xfrm>
            <a:off x="533400" y="5334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2" name="Line 92"/>
          <p:cNvSpPr>
            <a:spLocks noChangeShapeType="1"/>
          </p:cNvSpPr>
          <p:nvPr/>
        </p:nvSpPr>
        <p:spPr bwMode="auto">
          <a:xfrm>
            <a:off x="12192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3" name="Line 93"/>
          <p:cNvSpPr>
            <a:spLocks noChangeShapeType="1"/>
          </p:cNvSpPr>
          <p:nvPr/>
        </p:nvSpPr>
        <p:spPr bwMode="auto">
          <a:xfrm>
            <a:off x="19050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4" name="Line 94"/>
          <p:cNvSpPr>
            <a:spLocks noChangeShapeType="1"/>
          </p:cNvSpPr>
          <p:nvPr/>
        </p:nvSpPr>
        <p:spPr bwMode="auto">
          <a:xfrm>
            <a:off x="25908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5" name="Line 95"/>
          <p:cNvSpPr>
            <a:spLocks noChangeShapeType="1"/>
          </p:cNvSpPr>
          <p:nvPr/>
        </p:nvSpPr>
        <p:spPr bwMode="auto">
          <a:xfrm>
            <a:off x="32766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8" name="Line 98"/>
          <p:cNvSpPr>
            <a:spLocks noChangeShapeType="1"/>
          </p:cNvSpPr>
          <p:nvPr/>
        </p:nvSpPr>
        <p:spPr bwMode="auto">
          <a:xfrm>
            <a:off x="533400" y="6248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59" name="Line 99"/>
          <p:cNvSpPr>
            <a:spLocks noChangeShapeType="1"/>
          </p:cNvSpPr>
          <p:nvPr/>
        </p:nvSpPr>
        <p:spPr bwMode="auto">
          <a:xfrm>
            <a:off x="12192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0" name="Line 100"/>
          <p:cNvSpPr>
            <a:spLocks noChangeShapeType="1"/>
          </p:cNvSpPr>
          <p:nvPr/>
        </p:nvSpPr>
        <p:spPr bwMode="auto">
          <a:xfrm>
            <a:off x="19050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1" name="Line 101"/>
          <p:cNvSpPr>
            <a:spLocks noChangeShapeType="1"/>
          </p:cNvSpPr>
          <p:nvPr/>
        </p:nvSpPr>
        <p:spPr bwMode="auto">
          <a:xfrm>
            <a:off x="25908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2" name="Line 102"/>
          <p:cNvSpPr>
            <a:spLocks noChangeShapeType="1"/>
          </p:cNvSpPr>
          <p:nvPr/>
        </p:nvSpPr>
        <p:spPr bwMode="auto">
          <a:xfrm>
            <a:off x="32766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68" name="Arc 108"/>
          <p:cNvSpPr>
            <a:spLocks/>
          </p:cNvSpPr>
          <p:nvPr/>
        </p:nvSpPr>
        <p:spPr bwMode="auto">
          <a:xfrm>
            <a:off x="5334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69" name="Arc 109"/>
          <p:cNvSpPr>
            <a:spLocks/>
          </p:cNvSpPr>
          <p:nvPr/>
        </p:nvSpPr>
        <p:spPr bwMode="auto">
          <a:xfrm flipH="1" flipV="1">
            <a:off x="1220788" y="47244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0" name="Arc 110"/>
          <p:cNvSpPr>
            <a:spLocks/>
          </p:cNvSpPr>
          <p:nvPr/>
        </p:nvSpPr>
        <p:spPr bwMode="auto">
          <a:xfrm flipH="1">
            <a:off x="25908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1" name="Arc 111"/>
          <p:cNvSpPr>
            <a:spLocks/>
          </p:cNvSpPr>
          <p:nvPr/>
        </p:nvSpPr>
        <p:spPr bwMode="auto">
          <a:xfrm flipV="1">
            <a:off x="1905000" y="4724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2" name="Arc 112"/>
          <p:cNvSpPr>
            <a:spLocks/>
          </p:cNvSpPr>
          <p:nvPr/>
        </p:nvSpPr>
        <p:spPr bwMode="auto">
          <a:xfrm>
            <a:off x="1219200" y="4114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3" name="Arc 113"/>
          <p:cNvSpPr>
            <a:spLocks/>
          </p:cNvSpPr>
          <p:nvPr/>
        </p:nvSpPr>
        <p:spPr bwMode="auto">
          <a:xfrm flipH="1">
            <a:off x="534988" y="4114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5" name="Arc 115"/>
          <p:cNvSpPr>
            <a:spLocks/>
          </p:cNvSpPr>
          <p:nvPr/>
        </p:nvSpPr>
        <p:spPr bwMode="auto">
          <a:xfrm flipH="1" flipV="1">
            <a:off x="1905000" y="3810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6" name="Arc 116"/>
          <p:cNvSpPr>
            <a:spLocks/>
          </p:cNvSpPr>
          <p:nvPr/>
        </p:nvSpPr>
        <p:spPr bwMode="auto">
          <a:xfrm flipV="1">
            <a:off x="2590800" y="3810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7" name="Arc 117"/>
          <p:cNvSpPr>
            <a:spLocks/>
          </p:cNvSpPr>
          <p:nvPr/>
        </p:nvSpPr>
        <p:spPr bwMode="auto">
          <a:xfrm flipV="1">
            <a:off x="5334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8" name="Arc 118"/>
          <p:cNvSpPr>
            <a:spLocks/>
          </p:cNvSpPr>
          <p:nvPr/>
        </p:nvSpPr>
        <p:spPr bwMode="auto">
          <a:xfrm flipV="1">
            <a:off x="19050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79" name="Arc 119"/>
          <p:cNvSpPr>
            <a:spLocks/>
          </p:cNvSpPr>
          <p:nvPr/>
        </p:nvSpPr>
        <p:spPr bwMode="auto">
          <a:xfrm flipH="1">
            <a:off x="12192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0" name="Arc 120"/>
          <p:cNvSpPr>
            <a:spLocks/>
          </p:cNvSpPr>
          <p:nvPr/>
        </p:nvSpPr>
        <p:spPr bwMode="auto">
          <a:xfrm flipH="1">
            <a:off x="25908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481" name="Text Box 121"/>
          <p:cNvSpPr txBox="1">
            <a:spLocks noChangeArrowheads="1"/>
          </p:cNvSpPr>
          <p:nvPr/>
        </p:nvSpPr>
        <p:spPr bwMode="auto">
          <a:xfrm>
            <a:off x="1027113" y="44846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5490" name="Line 130"/>
          <p:cNvSpPr>
            <a:spLocks noChangeShapeType="1"/>
          </p:cNvSpPr>
          <p:nvPr/>
        </p:nvSpPr>
        <p:spPr bwMode="auto">
          <a:xfrm>
            <a:off x="533400" y="5943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1" name="Line 131"/>
          <p:cNvSpPr>
            <a:spLocks noChangeShapeType="1"/>
          </p:cNvSpPr>
          <p:nvPr/>
        </p:nvSpPr>
        <p:spPr bwMode="auto">
          <a:xfrm>
            <a:off x="533400" y="5029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492" name="Text Box 132"/>
          <p:cNvSpPr txBox="1">
            <a:spLocks noChangeArrowheads="1"/>
          </p:cNvSpPr>
          <p:nvPr/>
        </p:nvSpPr>
        <p:spPr bwMode="auto">
          <a:xfrm>
            <a:off x="1676400" y="4495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5493" name="Text Box 133"/>
          <p:cNvSpPr txBox="1">
            <a:spLocks noChangeArrowheads="1"/>
          </p:cNvSpPr>
          <p:nvPr/>
        </p:nvSpPr>
        <p:spPr bwMode="auto">
          <a:xfrm>
            <a:off x="23622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5494" name="Text Box 134"/>
          <p:cNvSpPr txBox="1">
            <a:spLocks noChangeArrowheads="1"/>
          </p:cNvSpPr>
          <p:nvPr/>
        </p:nvSpPr>
        <p:spPr bwMode="auto">
          <a:xfrm>
            <a:off x="30480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5495" name="Text Box 135"/>
          <p:cNvSpPr txBox="1">
            <a:spLocks noChangeArrowheads="1"/>
          </p:cNvSpPr>
          <p:nvPr/>
        </p:nvSpPr>
        <p:spPr bwMode="auto">
          <a:xfrm>
            <a:off x="3429000" y="4267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6" name="Text Box 136"/>
          <p:cNvSpPr txBox="1">
            <a:spLocks noChangeArrowheads="1"/>
          </p:cNvSpPr>
          <p:nvPr/>
        </p:nvSpPr>
        <p:spPr bwMode="auto">
          <a:xfrm>
            <a:off x="3429000" y="5181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5497" name="Text Box 137"/>
          <p:cNvSpPr txBox="1">
            <a:spLocks noChangeArrowheads="1"/>
          </p:cNvSpPr>
          <p:nvPr/>
        </p:nvSpPr>
        <p:spPr bwMode="auto">
          <a:xfrm>
            <a:off x="3429000" y="6096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5498" name="Object 138"/>
          <p:cNvGraphicFramePr>
            <a:graphicFrameLocks noChangeAspect="1"/>
          </p:cNvGraphicFramePr>
          <p:nvPr/>
        </p:nvGraphicFramePr>
        <p:xfrm>
          <a:off x="4800600" y="5638800"/>
          <a:ext cx="9112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4" name="Equation" r:id="rId7" imgW="647419" imgH="393529" progId="Equation.DSMT4">
                  <p:embed/>
                </p:oleObj>
              </mc:Choice>
              <mc:Fallback>
                <p:oleObj name="Equation" r:id="rId7" imgW="647419" imgH="393529" progId="Equation.DSMT4">
                  <p:embed/>
                  <p:pic>
                    <p:nvPicPr>
                      <p:cNvPr id="15498" name="Object 1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5638800"/>
                        <a:ext cx="9112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499" name="Object 139"/>
          <p:cNvGraphicFramePr>
            <a:graphicFrameLocks noChangeAspect="1"/>
          </p:cNvGraphicFramePr>
          <p:nvPr/>
        </p:nvGraphicFramePr>
        <p:xfrm>
          <a:off x="6400800" y="5638800"/>
          <a:ext cx="8223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5" name="Equation" r:id="rId9" imgW="583947" imgH="393529" progId="Equation.DSMT4">
                  <p:embed/>
                </p:oleObj>
              </mc:Choice>
              <mc:Fallback>
                <p:oleObj name="Equation" r:id="rId9" imgW="583947" imgH="393529" progId="Equation.DSMT4">
                  <p:embed/>
                  <p:pic>
                    <p:nvPicPr>
                      <p:cNvPr id="15499" name="Object 1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00800" y="5638800"/>
                        <a:ext cx="8223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500" name="Object 140"/>
          <p:cNvGraphicFramePr>
            <a:graphicFrameLocks noChangeAspect="1"/>
          </p:cNvGraphicFramePr>
          <p:nvPr/>
        </p:nvGraphicFramePr>
        <p:xfrm>
          <a:off x="7848600" y="56388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36" name="Equation" r:id="rId11" imgW="685800" imgH="393700" progId="Equation.DSMT4">
                  <p:embed/>
                </p:oleObj>
              </mc:Choice>
              <mc:Fallback>
                <p:oleObj name="Equation" r:id="rId11" imgW="685800" imgH="393700" progId="Equation.DSMT4">
                  <p:embed/>
                  <p:pic>
                    <p:nvPicPr>
                      <p:cNvPr id="15500" name="Object 1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848600" y="56388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5501" name="Line 141"/>
          <p:cNvSpPr>
            <a:spLocks noChangeShapeType="1"/>
          </p:cNvSpPr>
          <p:nvPr/>
        </p:nvSpPr>
        <p:spPr bwMode="auto">
          <a:xfrm>
            <a:off x="58674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2" name="Line 142"/>
          <p:cNvSpPr>
            <a:spLocks noChangeShapeType="1"/>
          </p:cNvSpPr>
          <p:nvPr/>
        </p:nvSpPr>
        <p:spPr bwMode="auto">
          <a:xfrm>
            <a:off x="73152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3" name="Line 143"/>
          <p:cNvSpPr>
            <a:spLocks noChangeShapeType="1"/>
          </p:cNvSpPr>
          <p:nvPr/>
        </p:nvSpPr>
        <p:spPr bwMode="auto">
          <a:xfrm flipV="1">
            <a:off x="25908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4" name="Line 144"/>
          <p:cNvSpPr>
            <a:spLocks noChangeShapeType="1"/>
          </p:cNvSpPr>
          <p:nvPr/>
        </p:nvSpPr>
        <p:spPr bwMode="auto">
          <a:xfrm flipV="1">
            <a:off x="19050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505" name="Text Box 145"/>
          <p:cNvSpPr txBox="1">
            <a:spLocks noChangeArrowheads="1"/>
          </p:cNvSpPr>
          <p:nvPr/>
        </p:nvSpPr>
        <p:spPr bwMode="auto">
          <a:xfrm>
            <a:off x="5486400" y="6127750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in the values from the Triangle</a:t>
            </a:r>
          </a:p>
        </p:txBody>
      </p:sp>
      <p:sp>
        <p:nvSpPr>
          <p:cNvPr id="15506" name="Text Box 146"/>
          <p:cNvSpPr txBox="1">
            <a:spLocks noChangeArrowheads="1"/>
          </p:cNvSpPr>
          <p:nvPr/>
        </p:nvSpPr>
        <p:spPr bwMode="auto">
          <a:xfrm>
            <a:off x="6934200" y="6127750"/>
            <a:ext cx="1295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Consider the region on the diagram</a:t>
            </a:r>
          </a:p>
        </p:txBody>
      </p:sp>
      <p:sp>
        <p:nvSpPr>
          <p:cNvPr id="15507" name="Text Box 147"/>
          <p:cNvSpPr txBox="1">
            <a:spLocks noChangeArrowheads="1"/>
          </p:cNvSpPr>
          <p:nvPr/>
        </p:nvSpPr>
        <p:spPr bwMode="auto">
          <a:xfrm>
            <a:off x="4648200" y="2743200"/>
            <a:ext cx="1295400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Draw a Right Angled Triangle</a:t>
            </a:r>
          </a:p>
        </p:txBody>
      </p:sp>
      <p:sp>
        <p:nvSpPr>
          <p:cNvPr id="15508" name="Rectangle 148"/>
          <p:cNvSpPr>
            <a:spLocks noChangeArrowheads="1"/>
          </p:cNvSpPr>
          <p:nvPr/>
        </p:nvSpPr>
        <p:spPr bwMode="auto">
          <a:xfrm>
            <a:off x="6019800" y="2133600"/>
            <a:ext cx="24384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3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4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5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7475977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8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8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5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54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4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5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54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54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543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5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5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5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 nodeType="clickPar">
                      <p:stCondLst>
                        <p:cond delay="indefinite"/>
                      </p:stCondLst>
                      <p:childTnLst>
                        <p:par>
                          <p:cTn id="8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54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54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54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54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54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54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5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5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5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54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15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5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54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54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54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4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54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5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5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54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54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5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5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54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54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54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54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54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5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5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5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5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5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5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5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5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5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5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5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5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429" grpId="0"/>
      <p:bldP spid="15430" grpId="0"/>
      <p:bldP spid="15431" grpId="0"/>
      <p:bldP spid="15432" grpId="0" animBg="1"/>
      <p:bldP spid="15436" grpId="0" animBg="1"/>
      <p:bldP spid="15439" grpId="0" animBg="1"/>
      <p:bldP spid="15445" grpId="0" animBg="1"/>
      <p:bldP spid="15446" grpId="0" animBg="1"/>
      <p:bldP spid="15447" grpId="0" animBg="1"/>
      <p:bldP spid="15448" grpId="0" animBg="1"/>
      <p:bldP spid="15451" grpId="0" animBg="1"/>
      <p:bldP spid="15452" grpId="0" animBg="1"/>
      <p:bldP spid="15453" grpId="0" animBg="1"/>
      <p:bldP spid="15454" grpId="0" animBg="1"/>
      <p:bldP spid="15455" grpId="0" animBg="1"/>
      <p:bldP spid="15458" grpId="0" animBg="1"/>
      <p:bldP spid="15459" grpId="0" animBg="1"/>
      <p:bldP spid="15460" grpId="0" animBg="1"/>
      <p:bldP spid="15461" grpId="0" animBg="1"/>
      <p:bldP spid="15462" grpId="0" animBg="1"/>
      <p:bldP spid="15468" grpId="0" animBg="1"/>
      <p:bldP spid="15469" grpId="0" animBg="1"/>
      <p:bldP spid="15470" grpId="0" animBg="1"/>
      <p:bldP spid="15471" grpId="0" animBg="1"/>
      <p:bldP spid="15472" grpId="0" animBg="1"/>
      <p:bldP spid="15473" grpId="0" animBg="1"/>
      <p:bldP spid="15475" grpId="0" animBg="1"/>
      <p:bldP spid="15476" grpId="0" animBg="1"/>
      <p:bldP spid="15477" grpId="0" animBg="1"/>
      <p:bldP spid="15478" grpId="0" animBg="1"/>
      <p:bldP spid="15479" grpId="0" animBg="1"/>
      <p:bldP spid="15480" grpId="0" animBg="1"/>
      <p:bldP spid="15481" grpId="0"/>
      <p:bldP spid="15490" grpId="0" animBg="1"/>
      <p:bldP spid="15491" grpId="0" animBg="1"/>
      <p:bldP spid="15492" grpId="0"/>
      <p:bldP spid="15493" grpId="0"/>
      <p:bldP spid="15494" grpId="0"/>
      <p:bldP spid="15495" grpId="0"/>
      <p:bldP spid="15496" grpId="0"/>
      <p:bldP spid="15497" grpId="0"/>
      <p:bldP spid="15501" grpId="0" animBg="1"/>
      <p:bldP spid="15502" grpId="0" animBg="1"/>
      <p:bldP spid="15503" grpId="0" animBg="1"/>
      <p:bldP spid="15504" grpId="0" animBg="1"/>
      <p:bldP spid="15505" grpId="0"/>
      <p:bldP spid="15506" grpId="0"/>
      <p:bldP spid="15507" grpId="0" animBg="1"/>
      <p:bldP spid="15508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Text Box 121"/>
          <p:cNvSpPr txBox="1">
            <a:spLocks noChangeArrowheads="1"/>
          </p:cNvSpPr>
          <p:nvPr/>
        </p:nvSpPr>
        <p:spPr bwMode="auto">
          <a:xfrm>
            <a:off x="1027113" y="4484688"/>
            <a:ext cx="381000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1434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600200"/>
            <a:ext cx="4419600" cy="4525963"/>
          </a:xfrm>
        </p:spPr>
        <p:txBody>
          <a:bodyPr/>
          <a:lstStyle/>
          <a:p>
            <a:pPr marL="0" indent="0" algn="ctr" eaLnBrk="1" hangingPunct="1">
              <a:buFontTx/>
              <a:buNone/>
            </a:pPr>
            <a:r>
              <a:rPr lang="en-GB" altLang="en-US" sz="1400" b="1" u="sng" dirty="0">
                <a:latin typeface="Comic Sans MS" pitchFamily="66" charset="0"/>
              </a:rPr>
              <a:t>You need to be able to use the Trigonometrical identities</a:t>
            </a: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also need to be able to work out exact values of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or Tan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, having been given one of the others.</a:t>
            </a:r>
          </a:p>
          <a:p>
            <a:pPr marL="0" indent="0" algn="ctr" eaLnBrk="1" hangingPunct="1">
              <a:buFontTx/>
              <a:buNone/>
            </a:pPr>
            <a:endParaRPr lang="en-GB" altLang="en-US" sz="1400" dirty="0">
              <a:latin typeface="Comic Sans MS" pitchFamily="66" charset="0"/>
            </a:endParaRPr>
          </a:p>
          <a:p>
            <a:pPr marL="0" indent="0" algn="ctr" eaLnBrk="1" hangingPunct="1">
              <a:buFontTx/>
              <a:buNone/>
            </a:pPr>
            <a:r>
              <a:rPr lang="en-GB" altLang="en-US" sz="1400" dirty="0">
                <a:latin typeface="Comic Sans MS" pitchFamily="66" charset="0"/>
              </a:rPr>
              <a:t>You will also need to use whether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Acute, Obtuse, or Reflex…</a:t>
            </a:r>
            <a:endParaRPr lang="el-GR" altLang="en-US" sz="1400" dirty="0">
              <a:latin typeface="Comic Sans MS" pitchFamily="66" charset="0"/>
            </a:endParaRPr>
          </a:p>
        </p:txBody>
      </p:sp>
      <p:sp>
        <p:nvSpPr>
          <p:cNvPr id="18437" name="Text Box 5"/>
          <p:cNvSpPr txBox="1">
            <a:spLocks noChangeArrowheads="1"/>
          </p:cNvSpPr>
          <p:nvPr/>
        </p:nvSpPr>
        <p:spPr bwMode="auto">
          <a:xfrm>
            <a:off x="4935538" y="1816100"/>
            <a:ext cx="3581400" cy="8771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 dirty="0">
                <a:latin typeface="Comic Sans MS" pitchFamily="66" charset="0"/>
              </a:rPr>
              <a:t>Example Question</a:t>
            </a:r>
          </a:p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latin typeface="Comic Sans MS" pitchFamily="66" charset="0"/>
              </a:rPr>
              <a:t>Given that Sin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</a:t>
            </a:r>
            <a:r>
              <a:rPr lang="en-GB" altLang="en-US" sz="1400" baseline="30000" dirty="0">
                <a:latin typeface="Comic Sans MS" pitchFamily="66" charset="0"/>
              </a:rPr>
              <a:t>2</a:t>
            </a:r>
            <a:r>
              <a:rPr lang="en-GB" altLang="en-US" sz="1400" dirty="0">
                <a:latin typeface="Comic Sans MS" pitchFamily="66" charset="0"/>
              </a:rPr>
              <a:t>/</a:t>
            </a:r>
            <a:r>
              <a:rPr lang="en-GB" altLang="en-US" sz="1400" baseline="-25000" dirty="0">
                <a:latin typeface="Comic Sans MS" pitchFamily="66" charset="0"/>
              </a:rPr>
              <a:t>5</a:t>
            </a:r>
            <a:r>
              <a:rPr lang="en-GB" altLang="en-US" sz="1400" dirty="0">
                <a:latin typeface="Comic Sans MS" pitchFamily="66" charset="0"/>
              </a:rPr>
              <a:t> and </a:t>
            </a:r>
            <a:r>
              <a:rPr lang="el-GR" altLang="en-US" sz="1400" dirty="0">
                <a:latin typeface="Comic Sans MS" pitchFamily="66" charset="0"/>
              </a:rPr>
              <a:t>θ</a:t>
            </a:r>
            <a:r>
              <a:rPr lang="en-GB" altLang="en-US" sz="1400" dirty="0">
                <a:latin typeface="Comic Sans MS" pitchFamily="66" charset="0"/>
              </a:rPr>
              <a:t> is obtuse, find the value of Cos</a:t>
            </a:r>
            <a:r>
              <a:rPr lang="el-GR" altLang="en-US" sz="1400" dirty="0">
                <a:latin typeface="Comic Sans MS" pitchFamily="66" charset="0"/>
              </a:rPr>
              <a:t>θ</a:t>
            </a:r>
          </a:p>
        </p:txBody>
      </p:sp>
      <p:grpSp>
        <p:nvGrpSpPr>
          <p:cNvPr id="18438" name="Group 6"/>
          <p:cNvGrpSpPr>
            <a:grpSpLocks/>
          </p:cNvGrpSpPr>
          <p:nvPr/>
        </p:nvGrpSpPr>
        <p:grpSpPr bwMode="auto">
          <a:xfrm>
            <a:off x="5334000" y="2819400"/>
            <a:ext cx="2286000" cy="914400"/>
            <a:chOff x="3360" y="1680"/>
            <a:chExt cx="1440" cy="576"/>
          </a:xfrm>
        </p:grpSpPr>
        <p:grpSp>
          <p:nvGrpSpPr>
            <p:cNvPr id="14421" name="Group 7"/>
            <p:cNvGrpSpPr>
              <a:grpSpLocks/>
            </p:cNvGrpSpPr>
            <p:nvPr/>
          </p:nvGrpSpPr>
          <p:grpSpPr bwMode="auto">
            <a:xfrm>
              <a:off x="3360" y="1680"/>
              <a:ext cx="1440" cy="576"/>
              <a:chOff x="3312" y="1056"/>
              <a:chExt cx="1680" cy="699"/>
            </a:xfrm>
          </p:grpSpPr>
          <p:grpSp>
            <p:nvGrpSpPr>
              <p:cNvPr id="14423" name="Group 8"/>
              <p:cNvGrpSpPr>
                <a:grpSpLocks/>
              </p:cNvGrpSpPr>
              <p:nvPr/>
            </p:nvGrpSpPr>
            <p:grpSpPr bwMode="auto">
              <a:xfrm>
                <a:off x="3648" y="1056"/>
                <a:ext cx="1344" cy="656"/>
                <a:chOff x="3552" y="1056"/>
                <a:chExt cx="1344" cy="656"/>
              </a:xfrm>
            </p:grpSpPr>
            <p:sp>
              <p:nvSpPr>
                <p:cNvPr id="14425" name="AutoShape 9"/>
                <p:cNvSpPr>
                  <a:spLocks noChangeArrowheads="1"/>
                </p:cNvSpPr>
                <p:nvPr/>
              </p:nvSpPr>
              <p:spPr bwMode="auto">
                <a:xfrm flipH="1">
                  <a:off x="3552" y="1056"/>
                  <a:ext cx="1344" cy="656"/>
                </a:xfrm>
                <a:prstGeom prst="rtTriangle">
                  <a:avLst/>
                </a:prstGeom>
                <a:noFill/>
                <a:ln w="25400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  <p:sp>
              <p:nvSpPr>
                <p:cNvPr id="14426" name="Rectangle 10"/>
                <p:cNvSpPr>
                  <a:spLocks noChangeArrowheads="1"/>
                </p:cNvSpPr>
                <p:nvPr/>
              </p:nvSpPr>
              <p:spPr bwMode="auto">
                <a:xfrm>
                  <a:off x="4800" y="1610"/>
                  <a:ext cx="96" cy="96"/>
                </a:xfrm>
                <a:prstGeom prst="rect">
                  <a:avLst/>
                </a:prstGeom>
                <a:noFill/>
                <a:ln w="9525">
                  <a:solidFill>
                    <a:schemeClr val="tx1"/>
                  </a:solidFill>
                  <a:miter lim="800000"/>
                  <a:headEnd/>
                  <a:tailEnd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  <p:txBody>
                <a:bodyPr wrap="none" anchor="ctr"/>
                <a:lstStyle>
                  <a:lvl1pPr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1pPr>
                  <a:lvl2pPr marL="742950" indent="-28575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2pPr>
                  <a:lvl3pPr marL="11430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3pPr>
                  <a:lvl4pPr marL="16002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4pPr>
                  <a:lvl5pPr marL="2057400" indent="-228600" eaLnBrk="0" hangingPunct="0"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5pPr>
                  <a:lvl6pPr marL="25146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6pPr>
                  <a:lvl7pPr marL="29718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7pPr>
                  <a:lvl8pPr marL="34290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8pPr>
                  <a:lvl9pPr marL="3886200" indent="-228600" eaLnBrk="0" fontAlgn="base" hangingPunct="0">
                    <a:spcBef>
                      <a:spcPct val="0"/>
                    </a:spcBef>
                    <a:spcAft>
                      <a:spcPct val="0"/>
                    </a:spcAft>
                    <a:defRPr>
                      <a:solidFill>
                        <a:schemeClr val="tx1"/>
                      </a:solidFill>
                      <a:latin typeface="Arial" charset="0"/>
                      <a:cs typeface="Arial" charset="0"/>
                    </a:defRPr>
                  </a:lvl9pPr>
                </a:lstStyle>
                <a:p>
                  <a:pPr eaLnBrk="1" hangingPunct="1"/>
                  <a:endParaRPr lang="en-US" altLang="en-US"/>
                </a:p>
              </p:txBody>
            </p:sp>
          </p:grpSp>
          <p:sp>
            <p:nvSpPr>
              <p:cNvPr id="14424" name="Arc 11"/>
              <p:cNvSpPr>
                <a:spLocks/>
              </p:cNvSpPr>
              <p:nvPr/>
            </p:nvSpPr>
            <p:spPr bwMode="auto">
              <a:xfrm>
                <a:off x="3312" y="1612"/>
                <a:ext cx="575" cy="143"/>
              </a:xfrm>
              <a:custGeom>
                <a:avLst/>
                <a:gdLst>
                  <a:gd name="T0" fmla="*/ 15 w 21549"/>
                  <a:gd name="T1" fmla="*/ 0 h 5352"/>
                  <a:gd name="T2" fmla="*/ 15 w 21549"/>
                  <a:gd name="T3" fmla="*/ 3 h 5352"/>
                  <a:gd name="T4" fmla="*/ 0 w 21549"/>
                  <a:gd name="T5" fmla="*/ 4 h 5352"/>
                  <a:gd name="T6" fmla="*/ 0 60000 65536"/>
                  <a:gd name="T7" fmla="*/ 0 60000 65536"/>
                  <a:gd name="T8" fmla="*/ 0 60000 65536"/>
                </a:gdLst>
                <a:ahLst/>
                <a:cxnLst>
                  <a:cxn ang="T6">
                    <a:pos x="T0" y="T1"/>
                  </a:cxn>
                  <a:cxn ang="T7">
                    <a:pos x="T2" y="T3"/>
                  </a:cxn>
                  <a:cxn ang="T8">
                    <a:pos x="T4" y="T5"/>
                  </a:cxn>
                </a:cxnLst>
                <a:rect l="0" t="0" r="r" b="b"/>
                <a:pathLst>
                  <a:path w="21549" h="5352" fill="none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</a:path>
                  <a:path w="21549" h="5352" stroke="0" extrusionOk="0">
                    <a:moveTo>
                      <a:pt x="20926" y="-1"/>
                    </a:moveTo>
                    <a:cubicBezTo>
                      <a:pt x="21250" y="1268"/>
                      <a:pt x="21459" y="2563"/>
                      <a:pt x="21549" y="3868"/>
                    </a:cubicBezTo>
                    <a:lnTo>
                      <a:pt x="0" y="5352"/>
                    </a:lnTo>
                    <a:lnTo>
                      <a:pt x="20926" y="-1"/>
                    </a:lnTo>
                    <a:close/>
                  </a:path>
                </a:pathLst>
              </a:custGeom>
              <a:noFill/>
              <a:ln w="9525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/>
              <a:p>
                <a:endParaRPr lang="en-GB"/>
              </a:p>
            </p:txBody>
          </p:sp>
        </p:grpSp>
        <p:sp>
          <p:nvSpPr>
            <p:cNvPr id="14422" name="Text Box 12"/>
            <p:cNvSpPr txBox="1">
              <a:spLocks noChangeArrowheads="1"/>
            </p:cNvSpPr>
            <p:nvPr/>
          </p:nvSpPr>
          <p:spPr bwMode="auto">
            <a:xfrm>
              <a:off x="3840" y="2064"/>
              <a:ext cx="205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l-GR" altLang="en-US" sz="1400"/>
                <a:t>θ</a:t>
              </a:r>
            </a:p>
          </p:txBody>
        </p:sp>
      </p:grpSp>
      <p:grpSp>
        <p:nvGrpSpPr>
          <p:cNvPr id="14344" name="Group 13"/>
          <p:cNvGrpSpPr>
            <a:grpSpLocks/>
          </p:cNvGrpSpPr>
          <p:nvPr/>
        </p:nvGrpSpPr>
        <p:grpSpPr bwMode="auto">
          <a:xfrm>
            <a:off x="5640388" y="1166813"/>
            <a:ext cx="2209800" cy="569912"/>
            <a:chOff x="2304" y="2640"/>
            <a:chExt cx="1392" cy="359"/>
          </a:xfrm>
        </p:grpSpPr>
        <p:sp>
          <p:nvSpPr>
            <p:cNvPr id="14403" name="Text Box 14"/>
            <p:cNvSpPr txBox="1">
              <a:spLocks noChangeArrowheads="1"/>
            </p:cNvSpPr>
            <p:nvPr/>
          </p:nvSpPr>
          <p:spPr bwMode="auto">
            <a:xfrm>
              <a:off x="3363" y="2659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4404" name="Group 15"/>
            <p:cNvGrpSpPr>
              <a:grpSpLocks/>
            </p:cNvGrpSpPr>
            <p:nvPr/>
          </p:nvGrpSpPr>
          <p:grpSpPr bwMode="auto">
            <a:xfrm>
              <a:off x="3232" y="2640"/>
              <a:ext cx="464" cy="326"/>
              <a:chOff x="3888" y="1536"/>
              <a:chExt cx="1440" cy="1104"/>
            </a:xfrm>
          </p:grpSpPr>
          <p:sp>
            <p:nvSpPr>
              <p:cNvPr id="14419" name="AutoShape 16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20" name="Line 17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5" name="Text Box 18"/>
            <p:cNvSpPr txBox="1">
              <a:spLocks noChangeArrowheads="1"/>
            </p:cNvSpPr>
            <p:nvPr/>
          </p:nvSpPr>
          <p:spPr bwMode="auto">
            <a:xfrm>
              <a:off x="3282" y="2806"/>
              <a:ext cx="140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T</a:t>
              </a:r>
            </a:p>
          </p:txBody>
        </p:sp>
        <p:sp>
          <p:nvSpPr>
            <p:cNvPr id="14406" name="Text Box 19"/>
            <p:cNvSpPr txBox="1">
              <a:spLocks noChangeArrowheads="1"/>
            </p:cNvSpPr>
            <p:nvPr/>
          </p:nvSpPr>
          <p:spPr bwMode="auto">
            <a:xfrm>
              <a:off x="3469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sp>
          <p:nvSpPr>
            <p:cNvPr id="14407" name="Text Box 20"/>
            <p:cNvSpPr txBox="1">
              <a:spLocks noChangeArrowheads="1"/>
            </p:cNvSpPr>
            <p:nvPr/>
          </p:nvSpPr>
          <p:spPr bwMode="auto">
            <a:xfrm>
              <a:off x="2905" y="2658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A</a:t>
              </a:r>
            </a:p>
          </p:txBody>
        </p:sp>
        <p:grpSp>
          <p:nvGrpSpPr>
            <p:cNvPr id="14408" name="Group 21"/>
            <p:cNvGrpSpPr>
              <a:grpSpLocks/>
            </p:cNvGrpSpPr>
            <p:nvPr/>
          </p:nvGrpSpPr>
          <p:grpSpPr bwMode="auto">
            <a:xfrm>
              <a:off x="2768" y="2640"/>
              <a:ext cx="464" cy="326"/>
              <a:chOff x="3888" y="1536"/>
              <a:chExt cx="1440" cy="1104"/>
            </a:xfrm>
          </p:grpSpPr>
          <p:sp>
            <p:nvSpPr>
              <p:cNvPr id="14417" name="AutoShape 22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8" name="Line 23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09" name="Text Box 24"/>
            <p:cNvSpPr txBox="1">
              <a:spLocks noChangeArrowheads="1"/>
            </p:cNvSpPr>
            <p:nvPr/>
          </p:nvSpPr>
          <p:spPr bwMode="auto">
            <a:xfrm>
              <a:off x="2812" y="2801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C</a:t>
              </a:r>
            </a:p>
          </p:txBody>
        </p:sp>
        <p:sp>
          <p:nvSpPr>
            <p:cNvPr id="14410" name="Text Box 25"/>
            <p:cNvSpPr txBox="1">
              <a:spLocks noChangeArrowheads="1"/>
            </p:cNvSpPr>
            <p:nvPr/>
          </p:nvSpPr>
          <p:spPr bwMode="auto">
            <a:xfrm>
              <a:off x="2999" y="2807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  <p:sp>
          <p:nvSpPr>
            <p:cNvPr id="14411" name="Text Box 26"/>
            <p:cNvSpPr txBox="1">
              <a:spLocks noChangeArrowheads="1"/>
            </p:cNvSpPr>
            <p:nvPr/>
          </p:nvSpPr>
          <p:spPr bwMode="auto">
            <a:xfrm>
              <a:off x="2430" y="2664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O</a:t>
              </a:r>
            </a:p>
          </p:txBody>
        </p:sp>
        <p:grpSp>
          <p:nvGrpSpPr>
            <p:cNvPr id="14412" name="Group 27"/>
            <p:cNvGrpSpPr>
              <a:grpSpLocks/>
            </p:cNvGrpSpPr>
            <p:nvPr/>
          </p:nvGrpSpPr>
          <p:grpSpPr bwMode="auto">
            <a:xfrm>
              <a:off x="2304" y="2640"/>
              <a:ext cx="464" cy="326"/>
              <a:chOff x="3888" y="1536"/>
              <a:chExt cx="1440" cy="1104"/>
            </a:xfrm>
          </p:grpSpPr>
          <p:sp>
            <p:nvSpPr>
              <p:cNvPr id="14415" name="AutoShape 28"/>
              <p:cNvSpPr>
                <a:spLocks noChangeArrowheads="1"/>
              </p:cNvSpPr>
              <p:nvPr/>
            </p:nvSpPr>
            <p:spPr bwMode="auto">
              <a:xfrm>
                <a:off x="3888" y="1536"/>
                <a:ext cx="1440" cy="1104"/>
              </a:xfrm>
              <a:prstGeom prst="triangle">
                <a:avLst>
                  <a:gd name="adj" fmla="val 50000"/>
                </a:avLst>
              </a:prstGeom>
              <a:noFill/>
              <a:ln w="25400">
                <a:solidFill>
                  <a:schemeClr val="tx1"/>
                </a:solidFill>
                <a:miter lim="800000"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none" anchor="ctr"/>
              <a:lstStyle>
                <a:lvl1pPr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1pPr>
                <a:lvl2pPr marL="742950" indent="-28575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2pPr>
                <a:lvl3pPr marL="11430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3pPr>
                <a:lvl4pPr marL="16002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4pPr>
                <a:lvl5pPr marL="2057400" indent="-228600" eaLnBrk="0" hangingPunct="0"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5pPr>
                <a:lvl6pPr marL="25146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6pPr>
                <a:lvl7pPr marL="29718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7pPr>
                <a:lvl8pPr marL="34290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8pPr>
                <a:lvl9pPr marL="3886200" indent="-228600" eaLnBrk="0" fontAlgn="base" hangingPunct="0">
                  <a:spcBef>
                    <a:spcPct val="0"/>
                  </a:spcBef>
                  <a:spcAft>
                    <a:spcPct val="0"/>
                  </a:spcAft>
                  <a:defRPr>
                    <a:solidFill>
                      <a:schemeClr val="tx1"/>
                    </a:solidFill>
                    <a:latin typeface="Arial" charset="0"/>
                    <a:cs typeface="Arial" charset="0"/>
                  </a:defRPr>
                </a:lvl9pPr>
              </a:lstStyle>
              <a:p>
                <a:pPr eaLnBrk="1" hangingPunct="1"/>
                <a:endParaRPr lang="en-US" altLang="en-US"/>
              </a:p>
            </p:txBody>
          </p:sp>
          <p:sp>
            <p:nvSpPr>
              <p:cNvPr id="14416" name="Line 29"/>
              <p:cNvSpPr>
                <a:spLocks noChangeShapeType="1"/>
              </p:cNvSpPr>
              <p:nvPr/>
            </p:nvSpPr>
            <p:spPr bwMode="auto">
              <a:xfrm>
                <a:off x="4224" y="2112"/>
                <a:ext cx="768" cy="0"/>
              </a:xfrm>
              <a:prstGeom prst="line">
                <a:avLst/>
              </a:prstGeom>
              <a:noFill/>
              <a:ln w="25400">
                <a:solidFill>
                  <a:schemeClr val="tx1"/>
                </a:solidFill>
                <a:round/>
                <a:headEnd/>
                <a:tailEnd/>
              </a:ln>
              <a:effectLst/>
              <a:extLst>
                <a:ext uri="{909E8E84-426E-40DD-AFC4-6F175D3DCCD1}">
                  <a14:hiddenFill xmlns:a14="http://schemas.microsoft.com/office/drawing/2010/main">
                    <a:noFill/>
                  </a14:hiddenFill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/>
              <a:lstStyle/>
              <a:p>
                <a:endParaRPr lang="en-GB"/>
              </a:p>
            </p:txBody>
          </p:sp>
        </p:grpSp>
        <p:sp>
          <p:nvSpPr>
            <p:cNvPr id="14413" name="Text Box 30"/>
            <p:cNvSpPr txBox="1">
              <a:spLocks noChangeArrowheads="1"/>
            </p:cNvSpPr>
            <p:nvPr/>
          </p:nvSpPr>
          <p:spPr bwMode="auto">
            <a:xfrm>
              <a:off x="2348" y="2800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S</a:t>
              </a:r>
            </a:p>
          </p:txBody>
        </p:sp>
        <p:sp>
          <p:nvSpPr>
            <p:cNvPr id="14414" name="Text Box 31"/>
            <p:cNvSpPr txBox="1">
              <a:spLocks noChangeArrowheads="1"/>
            </p:cNvSpPr>
            <p:nvPr/>
          </p:nvSpPr>
          <p:spPr bwMode="auto">
            <a:xfrm>
              <a:off x="2530" y="2806"/>
              <a:ext cx="139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eaLnBrk="1" hangingPunct="1">
                <a:spcBef>
                  <a:spcPct val="50000"/>
                </a:spcBef>
              </a:pPr>
              <a:r>
                <a:rPr lang="en-US" altLang="en-US" sz="1400">
                  <a:latin typeface="Comic Sans MS" pitchFamily="66" charset="0"/>
                </a:rPr>
                <a:t>H</a:t>
              </a:r>
            </a:p>
          </p:txBody>
        </p:sp>
      </p:grpSp>
      <p:graphicFrame>
        <p:nvGraphicFramePr>
          <p:cNvPr id="18464" name="Object 32"/>
          <p:cNvGraphicFramePr>
            <a:graphicFrameLocks noChangeAspect="1"/>
          </p:cNvGraphicFramePr>
          <p:nvPr/>
        </p:nvGraphicFramePr>
        <p:xfrm>
          <a:off x="4827588" y="4495800"/>
          <a:ext cx="911225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0" name="Equation" r:id="rId3" imgW="647419" imgH="393529" progId="Equation.DSMT4">
                  <p:embed/>
                </p:oleObj>
              </mc:Choice>
              <mc:Fallback>
                <p:oleObj name="Equation" r:id="rId3" imgW="647419" imgH="393529" progId="Equation.DSMT4">
                  <p:embed/>
                  <p:pic>
                    <p:nvPicPr>
                      <p:cNvPr id="18464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7588" y="4495800"/>
                        <a:ext cx="911225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465" name="Object 33"/>
          <p:cNvGraphicFramePr>
            <a:graphicFrameLocks noChangeAspect="1"/>
          </p:cNvGraphicFramePr>
          <p:nvPr/>
        </p:nvGraphicFramePr>
        <p:xfrm>
          <a:off x="7488238" y="4495800"/>
          <a:ext cx="823912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1" name="Equation" r:id="rId5" imgW="583947" imgH="393529" progId="Equation.DSMT4">
                  <p:embed/>
                </p:oleObj>
              </mc:Choice>
              <mc:Fallback>
                <p:oleObj name="Equation" r:id="rId5" imgW="583947" imgH="393529" progId="Equation.DSMT4">
                  <p:embed/>
                  <p:pic>
                    <p:nvPicPr>
                      <p:cNvPr id="18465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88238" y="4495800"/>
                        <a:ext cx="823912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466" name="Text Box 34"/>
          <p:cNvSpPr txBox="1">
            <a:spLocks noChangeArrowheads="1"/>
          </p:cNvSpPr>
          <p:nvPr/>
        </p:nvSpPr>
        <p:spPr bwMode="auto">
          <a:xfrm>
            <a:off x="6477000" y="2895600"/>
            <a:ext cx="3810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18467" name="Text Box 35"/>
          <p:cNvSpPr txBox="1">
            <a:spLocks noChangeArrowheads="1"/>
          </p:cNvSpPr>
          <p:nvPr/>
        </p:nvSpPr>
        <p:spPr bwMode="auto">
          <a:xfrm>
            <a:off x="7620000" y="3124200"/>
            <a:ext cx="685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18468" name="Text Box 36"/>
          <p:cNvSpPr txBox="1">
            <a:spLocks noChangeArrowheads="1"/>
          </p:cNvSpPr>
          <p:nvPr/>
        </p:nvSpPr>
        <p:spPr bwMode="auto">
          <a:xfrm>
            <a:off x="6553200" y="3657600"/>
            <a:ext cx="609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600">
                <a:solidFill>
                  <a:srgbClr val="FF0000"/>
                </a:solidFill>
                <a:latin typeface="Comic Sans MS" pitchFamily="66" charset="0"/>
              </a:rPr>
              <a:t>√21</a:t>
            </a:r>
          </a:p>
        </p:txBody>
      </p:sp>
      <p:sp>
        <p:nvSpPr>
          <p:cNvPr id="18469" name="Line 37"/>
          <p:cNvSpPr>
            <a:spLocks noChangeShapeType="1"/>
          </p:cNvSpPr>
          <p:nvPr/>
        </p:nvSpPr>
        <p:spPr bwMode="auto">
          <a:xfrm>
            <a:off x="6019800" y="4800600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0" name="Text Box 38"/>
          <p:cNvSpPr txBox="1">
            <a:spLocks noChangeArrowheads="1"/>
          </p:cNvSpPr>
          <p:nvPr/>
        </p:nvSpPr>
        <p:spPr bwMode="auto">
          <a:xfrm>
            <a:off x="4800600" y="3962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You were effectively told O and H in the question.</a:t>
            </a:r>
          </a:p>
        </p:txBody>
      </p:sp>
      <p:sp>
        <p:nvSpPr>
          <p:cNvPr id="18471" name="Text Box 39"/>
          <p:cNvSpPr txBox="1">
            <a:spLocks noChangeArrowheads="1"/>
          </p:cNvSpPr>
          <p:nvPr/>
        </p:nvSpPr>
        <p:spPr bwMode="auto">
          <a:xfrm>
            <a:off x="4800600" y="5105400"/>
            <a:ext cx="3581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The other side should be worked out using Pythagoras’ Theorem…</a:t>
            </a:r>
          </a:p>
        </p:txBody>
      </p:sp>
      <p:sp>
        <p:nvSpPr>
          <p:cNvPr id="18473" name="Line 41"/>
          <p:cNvSpPr>
            <a:spLocks noChangeShapeType="1"/>
          </p:cNvSpPr>
          <p:nvPr/>
        </p:nvSpPr>
        <p:spPr bwMode="auto">
          <a:xfrm>
            <a:off x="533400" y="44196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4" name="Line 42"/>
          <p:cNvSpPr>
            <a:spLocks noChangeShapeType="1"/>
          </p:cNvSpPr>
          <p:nvPr/>
        </p:nvSpPr>
        <p:spPr bwMode="auto">
          <a:xfrm>
            <a:off x="12192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5" name="Line 43"/>
          <p:cNvSpPr>
            <a:spLocks noChangeShapeType="1"/>
          </p:cNvSpPr>
          <p:nvPr/>
        </p:nvSpPr>
        <p:spPr bwMode="auto">
          <a:xfrm>
            <a:off x="19050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6" name="Line 44"/>
          <p:cNvSpPr>
            <a:spLocks noChangeShapeType="1"/>
          </p:cNvSpPr>
          <p:nvPr/>
        </p:nvSpPr>
        <p:spPr bwMode="auto">
          <a:xfrm>
            <a:off x="25908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7" name="Line 45"/>
          <p:cNvSpPr>
            <a:spLocks noChangeShapeType="1"/>
          </p:cNvSpPr>
          <p:nvPr/>
        </p:nvSpPr>
        <p:spPr bwMode="auto">
          <a:xfrm>
            <a:off x="3276600" y="43434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8" name="Line 46"/>
          <p:cNvSpPr>
            <a:spLocks noChangeShapeType="1"/>
          </p:cNvSpPr>
          <p:nvPr/>
        </p:nvSpPr>
        <p:spPr bwMode="auto">
          <a:xfrm>
            <a:off x="533400" y="53340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79" name="Line 47"/>
          <p:cNvSpPr>
            <a:spLocks noChangeShapeType="1"/>
          </p:cNvSpPr>
          <p:nvPr/>
        </p:nvSpPr>
        <p:spPr bwMode="auto">
          <a:xfrm>
            <a:off x="12192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0" name="Line 48"/>
          <p:cNvSpPr>
            <a:spLocks noChangeShapeType="1"/>
          </p:cNvSpPr>
          <p:nvPr/>
        </p:nvSpPr>
        <p:spPr bwMode="auto">
          <a:xfrm>
            <a:off x="19050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1" name="Line 49"/>
          <p:cNvSpPr>
            <a:spLocks noChangeShapeType="1"/>
          </p:cNvSpPr>
          <p:nvPr/>
        </p:nvSpPr>
        <p:spPr bwMode="auto">
          <a:xfrm>
            <a:off x="25908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2" name="Line 50"/>
          <p:cNvSpPr>
            <a:spLocks noChangeShapeType="1"/>
          </p:cNvSpPr>
          <p:nvPr/>
        </p:nvSpPr>
        <p:spPr bwMode="auto">
          <a:xfrm>
            <a:off x="3276600" y="52578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3" name="Line 51"/>
          <p:cNvSpPr>
            <a:spLocks noChangeShapeType="1"/>
          </p:cNvSpPr>
          <p:nvPr/>
        </p:nvSpPr>
        <p:spPr bwMode="auto">
          <a:xfrm>
            <a:off x="533400" y="624840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4" name="Line 52"/>
          <p:cNvSpPr>
            <a:spLocks noChangeShapeType="1"/>
          </p:cNvSpPr>
          <p:nvPr/>
        </p:nvSpPr>
        <p:spPr bwMode="auto">
          <a:xfrm>
            <a:off x="12192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5" name="Line 53"/>
          <p:cNvSpPr>
            <a:spLocks noChangeShapeType="1"/>
          </p:cNvSpPr>
          <p:nvPr/>
        </p:nvSpPr>
        <p:spPr bwMode="auto">
          <a:xfrm>
            <a:off x="19050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6" name="Line 54"/>
          <p:cNvSpPr>
            <a:spLocks noChangeShapeType="1"/>
          </p:cNvSpPr>
          <p:nvPr/>
        </p:nvSpPr>
        <p:spPr bwMode="auto">
          <a:xfrm>
            <a:off x="25908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7" name="Line 55"/>
          <p:cNvSpPr>
            <a:spLocks noChangeShapeType="1"/>
          </p:cNvSpPr>
          <p:nvPr/>
        </p:nvSpPr>
        <p:spPr bwMode="auto">
          <a:xfrm>
            <a:off x="3276600" y="617220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488" name="Arc 56"/>
          <p:cNvSpPr>
            <a:spLocks/>
          </p:cNvSpPr>
          <p:nvPr/>
        </p:nvSpPr>
        <p:spPr bwMode="auto">
          <a:xfrm>
            <a:off x="5334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89" name="Arc 57"/>
          <p:cNvSpPr>
            <a:spLocks/>
          </p:cNvSpPr>
          <p:nvPr/>
        </p:nvSpPr>
        <p:spPr bwMode="auto">
          <a:xfrm flipH="1" flipV="1">
            <a:off x="1220788" y="4724400"/>
            <a:ext cx="688975" cy="914400"/>
          </a:xfrm>
          <a:custGeom>
            <a:avLst/>
            <a:gdLst>
              <a:gd name="T0" fmla="*/ 0 w 16272"/>
              <a:gd name="T1" fmla="*/ 8975 h 21600"/>
              <a:gd name="T2" fmla="*/ 29171986 w 16272"/>
              <a:gd name="T3" fmla="*/ 12292076 h 21600"/>
              <a:gd name="T4" fmla="*/ 867697 w 16272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72" h="21600" fill="none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</a:path>
              <a:path w="16272" h="21600" stroke="0" extrusionOk="0">
                <a:moveTo>
                  <a:pt x="0" y="5"/>
                </a:moveTo>
                <a:cubicBezTo>
                  <a:pt x="161" y="1"/>
                  <a:pt x="322" y="-1"/>
                  <a:pt x="484" y="0"/>
                </a:cubicBezTo>
                <a:cubicBezTo>
                  <a:pt x="6469" y="0"/>
                  <a:pt x="12187" y="2483"/>
                  <a:pt x="16272" y="6858"/>
                </a:cubicBezTo>
                <a:lnTo>
                  <a:pt x="484" y="21600"/>
                </a:lnTo>
                <a:lnTo>
                  <a:pt x="0" y="5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0" name="Arc 58"/>
          <p:cNvSpPr>
            <a:spLocks/>
          </p:cNvSpPr>
          <p:nvPr/>
        </p:nvSpPr>
        <p:spPr bwMode="auto">
          <a:xfrm flipH="1">
            <a:off x="2590800" y="50292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1" name="Arc 59"/>
          <p:cNvSpPr>
            <a:spLocks/>
          </p:cNvSpPr>
          <p:nvPr/>
        </p:nvSpPr>
        <p:spPr bwMode="auto">
          <a:xfrm flipV="1">
            <a:off x="1905000" y="4724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2" name="Arc 60"/>
          <p:cNvSpPr>
            <a:spLocks/>
          </p:cNvSpPr>
          <p:nvPr/>
        </p:nvSpPr>
        <p:spPr bwMode="auto">
          <a:xfrm>
            <a:off x="1219200" y="411480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3" name="Arc 61"/>
          <p:cNvSpPr>
            <a:spLocks/>
          </p:cNvSpPr>
          <p:nvPr/>
        </p:nvSpPr>
        <p:spPr bwMode="auto">
          <a:xfrm flipH="1">
            <a:off x="534988" y="4114800"/>
            <a:ext cx="696912" cy="914400"/>
          </a:xfrm>
          <a:custGeom>
            <a:avLst/>
            <a:gdLst>
              <a:gd name="T0" fmla="*/ 0 w 16470"/>
              <a:gd name="T1" fmla="*/ 19727 h 21600"/>
              <a:gd name="T2" fmla="*/ 29489152 w 16470"/>
              <a:gd name="T3" fmla="*/ 12292076 h 21600"/>
              <a:gd name="T4" fmla="*/ 1221098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5" name="Arc 63"/>
          <p:cNvSpPr>
            <a:spLocks/>
          </p:cNvSpPr>
          <p:nvPr/>
        </p:nvSpPr>
        <p:spPr bwMode="auto">
          <a:xfrm flipH="1" flipV="1">
            <a:off x="1905000" y="381000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6" name="Arc 64"/>
          <p:cNvSpPr>
            <a:spLocks/>
          </p:cNvSpPr>
          <p:nvPr/>
        </p:nvSpPr>
        <p:spPr bwMode="auto">
          <a:xfrm flipV="1">
            <a:off x="2590800" y="3810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7" name="Arc 65"/>
          <p:cNvSpPr>
            <a:spLocks/>
          </p:cNvSpPr>
          <p:nvPr/>
        </p:nvSpPr>
        <p:spPr bwMode="auto">
          <a:xfrm flipV="1">
            <a:off x="5334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8" name="Arc 66"/>
          <p:cNvSpPr>
            <a:spLocks/>
          </p:cNvSpPr>
          <p:nvPr/>
        </p:nvSpPr>
        <p:spPr bwMode="auto">
          <a:xfrm flipV="1">
            <a:off x="1905000" y="53340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499" name="Arc 67"/>
          <p:cNvSpPr>
            <a:spLocks/>
          </p:cNvSpPr>
          <p:nvPr/>
        </p:nvSpPr>
        <p:spPr bwMode="auto">
          <a:xfrm flipH="1">
            <a:off x="12192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00" name="Arc 68"/>
          <p:cNvSpPr>
            <a:spLocks/>
          </p:cNvSpPr>
          <p:nvPr/>
        </p:nvSpPr>
        <p:spPr bwMode="auto">
          <a:xfrm flipH="1">
            <a:off x="2590800" y="624840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502" name="Line 70"/>
          <p:cNvSpPr>
            <a:spLocks noChangeShapeType="1"/>
          </p:cNvSpPr>
          <p:nvPr/>
        </p:nvSpPr>
        <p:spPr bwMode="auto">
          <a:xfrm>
            <a:off x="533400" y="59436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3" name="Line 71"/>
          <p:cNvSpPr>
            <a:spLocks noChangeShapeType="1"/>
          </p:cNvSpPr>
          <p:nvPr/>
        </p:nvSpPr>
        <p:spPr bwMode="auto">
          <a:xfrm>
            <a:off x="533400" y="50292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04" name="Text Box 72"/>
          <p:cNvSpPr txBox="1">
            <a:spLocks noChangeArrowheads="1"/>
          </p:cNvSpPr>
          <p:nvPr/>
        </p:nvSpPr>
        <p:spPr bwMode="auto">
          <a:xfrm>
            <a:off x="1676400" y="449580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18505" name="Text Box 73"/>
          <p:cNvSpPr txBox="1">
            <a:spLocks noChangeArrowheads="1"/>
          </p:cNvSpPr>
          <p:nvPr/>
        </p:nvSpPr>
        <p:spPr bwMode="auto">
          <a:xfrm>
            <a:off x="23622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18506" name="Text Box 74"/>
          <p:cNvSpPr txBox="1">
            <a:spLocks noChangeArrowheads="1"/>
          </p:cNvSpPr>
          <p:nvPr/>
        </p:nvSpPr>
        <p:spPr bwMode="auto">
          <a:xfrm>
            <a:off x="3048000" y="449580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18507" name="Text Box 75"/>
          <p:cNvSpPr txBox="1">
            <a:spLocks noChangeArrowheads="1"/>
          </p:cNvSpPr>
          <p:nvPr/>
        </p:nvSpPr>
        <p:spPr bwMode="auto">
          <a:xfrm>
            <a:off x="3429000" y="42672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8508" name="Text Box 76"/>
          <p:cNvSpPr txBox="1">
            <a:spLocks noChangeArrowheads="1"/>
          </p:cNvSpPr>
          <p:nvPr/>
        </p:nvSpPr>
        <p:spPr bwMode="auto">
          <a:xfrm>
            <a:off x="3429000" y="51816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8509" name="Text Box 77"/>
          <p:cNvSpPr txBox="1">
            <a:spLocks noChangeArrowheads="1"/>
          </p:cNvSpPr>
          <p:nvPr/>
        </p:nvSpPr>
        <p:spPr bwMode="auto">
          <a:xfrm>
            <a:off x="3429000" y="609600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18510" name="Object 78"/>
          <p:cNvGraphicFramePr>
            <a:graphicFrameLocks noChangeAspect="1"/>
          </p:cNvGraphicFramePr>
          <p:nvPr/>
        </p:nvGraphicFramePr>
        <p:xfrm>
          <a:off x="4572000" y="5715000"/>
          <a:ext cx="965200" cy="554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2" name="Equation" r:id="rId7" imgW="685800" imgH="393700" progId="Equation.DSMT4">
                  <p:embed/>
                </p:oleObj>
              </mc:Choice>
              <mc:Fallback>
                <p:oleObj name="Equation" r:id="rId7" imgW="685800" imgH="393700" progId="Equation.DSMT4">
                  <p:embed/>
                  <p:pic>
                    <p:nvPicPr>
                      <p:cNvPr id="18510" name="Object 7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0" y="5715000"/>
                        <a:ext cx="965200" cy="554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11" name="Object 79"/>
          <p:cNvGraphicFramePr>
            <a:graphicFrameLocks noChangeAspect="1"/>
          </p:cNvGraphicFramePr>
          <p:nvPr/>
        </p:nvGraphicFramePr>
        <p:xfrm>
          <a:off x="6172200" y="5638800"/>
          <a:ext cx="1127125" cy="6080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3" name="Equation" r:id="rId9" imgW="799753" imgH="431613" progId="Equation.DSMT4">
                  <p:embed/>
                </p:oleObj>
              </mc:Choice>
              <mc:Fallback>
                <p:oleObj name="Equation" r:id="rId9" imgW="799753" imgH="431613" progId="Equation.DSMT4">
                  <p:embed/>
                  <p:pic>
                    <p:nvPicPr>
                      <p:cNvPr id="18511" name="Object 7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172200" y="5638800"/>
                        <a:ext cx="1127125" cy="6080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512" name="Object 80"/>
          <p:cNvGraphicFramePr>
            <a:graphicFrameLocks noChangeAspect="1"/>
          </p:cNvGraphicFramePr>
          <p:nvPr/>
        </p:nvGraphicFramePr>
        <p:xfrm>
          <a:off x="7773988" y="5611813"/>
          <a:ext cx="1268412" cy="608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04" name="Equation" r:id="rId11" imgW="901309" imgH="431613" progId="Equation.DSMT4">
                  <p:embed/>
                </p:oleObj>
              </mc:Choice>
              <mc:Fallback>
                <p:oleObj name="Equation" r:id="rId11" imgW="901309" imgH="431613" progId="Equation.DSMT4">
                  <p:embed/>
                  <p:pic>
                    <p:nvPicPr>
                      <p:cNvPr id="18512" name="Object 8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773988" y="5611813"/>
                        <a:ext cx="1268412" cy="6080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513" name="Line 81"/>
          <p:cNvSpPr>
            <a:spLocks noChangeShapeType="1"/>
          </p:cNvSpPr>
          <p:nvPr/>
        </p:nvSpPr>
        <p:spPr bwMode="auto">
          <a:xfrm>
            <a:off x="56388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4" name="Line 82"/>
          <p:cNvSpPr>
            <a:spLocks noChangeShapeType="1"/>
          </p:cNvSpPr>
          <p:nvPr/>
        </p:nvSpPr>
        <p:spPr bwMode="auto">
          <a:xfrm>
            <a:off x="7315200" y="5943600"/>
            <a:ext cx="4572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5" name="Line 83"/>
          <p:cNvSpPr>
            <a:spLocks noChangeShapeType="1"/>
          </p:cNvSpPr>
          <p:nvPr/>
        </p:nvSpPr>
        <p:spPr bwMode="auto">
          <a:xfrm flipV="1">
            <a:off x="19050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6" name="Line 84"/>
          <p:cNvSpPr>
            <a:spLocks noChangeShapeType="1"/>
          </p:cNvSpPr>
          <p:nvPr/>
        </p:nvSpPr>
        <p:spPr bwMode="auto">
          <a:xfrm flipV="1">
            <a:off x="1219200" y="4038600"/>
            <a:ext cx="0" cy="25908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517" name="Text Box 85"/>
          <p:cNvSpPr txBox="1">
            <a:spLocks noChangeArrowheads="1"/>
          </p:cNvSpPr>
          <p:nvPr/>
        </p:nvSpPr>
        <p:spPr bwMode="auto">
          <a:xfrm>
            <a:off x="5486400" y="6127750"/>
            <a:ext cx="1219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Put in the values from the Triangle</a:t>
            </a:r>
          </a:p>
        </p:txBody>
      </p:sp>
      <p:sp>
        <p:nvSpPr>
          <p:cNvPr id="18518" name="Text Box 86"/>
          <p:cNvSpPr txBox="1">
            <a:spLocks noChangeArrowheads="1"/>
          </p:cNvSpPr>
          <p:nvPr/>
        </p:nvSpPr>
        <p:spPr bwMode="auto">
          <a:xfrm>
            <a:off x="6934200" y="6127750"/>
            <a:ext cx="1295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Consider the region on the diagram</a:t>
            </a:r>
          </a:p>
        </p:txBody>
      </p:sp>
      <p:sp>
        <p:nvSpPr>
          <p:cNvPr id="18519" name="Text Box 87"/>
          <p:cNvSpPr txBox="1">
            <a:spLocks noChangeArrowheads="1"/>
          </p:cNvSpPr>
          <p:nvPr/>
        </p:nvSpPr>
        <p:spPr bwMode="auto">
          <a:xfrm>
            <a:off x="4648200" y="2743200"/>
            <a:ext cx="1295400" cy="7397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Draw a Right Angled Triangle</a:t>
            </a:r>
          </a:p>
        </p:txBody>
      </p:sp>
      <p:sp>
        <p:nvSpPr>
          <p:cNvPr id="18520" name="Rectangle 88"/>
          <p:cNvSpPr>
            <a:spLocks noChangeArrowheads="1"/>
          </p:cNvSpPr>
          <p:nvPr/>
        </p:nvSpPr>
        <p:spPr bwMode="auto">
          <a:xfrm>
            <a:off x="6019800" y="2133600"/>
            <a:ext cx="2438400" cy="3048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91" name="Line 76"/>
          <p:cNvSpPr>
            <a:spLocks noChangeShapeType="1"/>
          </p:cNvSpPr>
          <p:nvPr/>
        </p:nvSpPr>
        <p:spPr bwMode="auto">
          <a:xfrm>
            <a:off x="533400" y="411480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953315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84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843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85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8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847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84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84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84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 nodeType="clickPar">
                      <p:stCondLst>
                        <p:cond delay="indefinite"/>
                      </p:stCondLst>
                      <p:childTnLst>
                        <p:par>
                          <p:cTn id="4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84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84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 nodeType="clickPar">
                      <p:stCondLst>
                        <p:cond delay="indefinite"/>
                      </p:stCondLst>
                      <p:childTnLst>
                        <p:par>
                          <p:cTn id="5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84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84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5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5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 nodeType="clickPar">
                      <p:stCondLst>
                        <p:cond delay="indefinite"/>
                      </p:stCondLst>
                      <p:childTnLst>
                        <p:par>
                          <p:cTn id="7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85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85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84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84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184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184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184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184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184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84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184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85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185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85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85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84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84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84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84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84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84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84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184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8" dur="500"/>
                                        <p:tgtEl>
                                          <p:spTgt spid="184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185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85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 nodeType="clickPar">
                      <p:stCondLst>
                        <p:cond delay="indefinite"/>
                      </p:stCondLst>
                      <p:childTnLst>
                        <p:par>
                          <p:cTn id="16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84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84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184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8" dur="500"/>
                                        <p:tgtEl>
                                          <p:spTgt spid="184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1" dur="500"/>
                                        <p:tgtEl>
                                          <p:spTgt spid="184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4" dur="500"/>
                                        <p:tgtEl>
                                          <p:spTgt spid="184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184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4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184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3" dur="500"/>
                                        <p:tgtEl>
                                          <p:spTgt spid="185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6" dur="500"/>
                                        <p:tgtEl>
                                          <p:spTgt spid="185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9" dur="500"/>
                                        <p:tgtEl>
                                          <p:spTgt spid="185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0" fill="hold" nodeType="clickPar">
                      <p:stCondLst>
                        <p:cond delay="indefinite"/>
                      </p:stCondLst>
                      <p:childTnLst>
                        <p:par>
                          <p:cTn id="20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4" dur="500"/>
                                        <p:tgtEl>
                                          <p:spTgt spid="185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5" fill="hold" nodeType="clickPar">
                      <p:stCondLst>
                        <p:cond delay="indefinite"/>
                      </p:stCondLst>
                      <p:childTnLst>
                        <p:par>
                          <p:cTn id="20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9" dur="500"/>
                                        <p:tgtEl>
                                          <p:spTgt spid="185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 nodeType="clickPar">
                      <p:stCondLst>
                        <p:cond delay="indefinite"/>
                      </p:stCondLst>
                      <p:childTnLst>
                        <p:par>
                          <p:cTn id="2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4" dur="500"/>
                                        <p:tgtEl>
                                          <p:spTgt spid="185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5" fill="hold" nodeType="clickPar">
                      <p:stCondLst>
                        <p:cond delay="indefinite"/>
                      </p:stCondLst>
                      <p:childTnLst>
                        <p:par>
                          <p:cTn id="2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19" dur="500"/>
                                        <p:tgtEl>
                                          <p:spTgt spid="185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2" dur="500"/>
                                        <p:tgtEl>
                                          <p:spTgt spid="185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3" fill="hold" nodeType="clickPar">
                      <p:stCondLst>
                        <p:cond delay="indefinite"/>
                      </p:stCondLst>
                      <p:childTnLst>
                        <p:par>
                          <p:cTn id="2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5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7" dur="500"/>
                                        <p:tgtEl>
                                          <p:spTgt spid="185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2" grpId="0"/>
      <p:bldP spid="18466" grpId="0"/>
      <p:bldP spid="18467" grpId="0"/>
      <p:bldP spid="18468" grpId="0"/>
      <p:bldP spid="18469" grpId="0" animBg="1"/>
      <p:bldP spid="18473" grpId="0" animBg="1"/>
      <p:bldP spid="18474" grpId="0" animBg="1"/>
      <p:bldP spid="18475" grpId="0" animBg="1"/>
      <p:bldP spid="18476" grpId="0" animBg="1"/>
      <p:bldP spid="18477" grpId="0" animBg="1"/>
      <p:bldP spid="18478" grpId="0" animBg="1"/>
      <p:bldP spid="18479" grpId="0" animBg="1"/>
      <p:bldP spid="18480" grpId="0" animBg="1"/>
      <p:bldP spid="18481" grpId="0" animBg="1"/>
      <p:bldP spid="18482" grpId="0" animBg="1"/>
      <p:bldP spid="18483" grpId="0" animBg="1"/>
      <p:bldP spid="18484" grpId="0" animBg="1"/>
      <p:bldP spid="18485" grpId="0" animBg="1"/>
      <p:bldP spid="18486" grpId="0" animBg="1"/>
      <p:bldP spid="18487" grpId="0" animBg="1"/>
      <p:bldP spid="18488" grpId="0" animBg="1"/>
      <p:bldP spid="18489" grpId="0" animBg="1"/>
      <p:bldP spid="18490" grpId="0" animBg="1"/>
      <p:bldP spid="18491" grpId="0" animBg="1"/>
      <p:bldP spid="18492" grpId="0" animBg="1"/>
      <p:bldP spid="18493" grpId="0" animBg="1"/>
      <p:bldP spid="18495" grpId="0" animBg="1"/>
      <p:bldP spid="18496" grpId="0" animBg="1"/>
      <p:bldP spid="18497" grpId="0" animBg="1"/>
      <p:bldP spid="18498" grpId="0" animBg="1"/>
      <p:bldP spid="18499" grpId="0" animBg="1"/>
      <p:bldP spid="18500" grpId="0" animBg="1"/>
      <p:bldP spid="18502" grpId="0" animBg="1"/>
      <p:bldP spid="18503" grpId="0" animBg="1"/>
      <p:bldP spid="18504" grpId="0"/>
      <p:bldP spid="18505" grpId="0"/>
      <p:bldP spid="18506" grpId="0"/>
      <p:bldP spid="18507" grpId="0"/>
      <p:bldP spid="18508" grpId="0"/>
      <p:bldP spid="18509" grpId="0"/>
      <p:bldP spid="18513" grpId="0" animBg="1"/>
      <p:bldP spid="18514" grpId="0" animBg="1"/>
      <p:bldP spid="18515" grpId="0" animBg="1"/>
      <p:bldP spid="18516" grpId="0" animBg="1"/>
      <p:bldP spid="18517" grpId="0"/>
      <p:bldP spid="18518" grpId="0"/>
      <p:bldP spid="18519" grpId="0" animBg="1"/>
      <p:bldP spid="18520" grpId="0" animBg="1"/>
      <p:bldP spid="91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14340" name="Rectangle 3"/>
              <p:cNvSpPr>
                <a:spLocks noGrp="1" noChangeArrowheads="1"/>
              </p:cNvSpPr>
              <p:nvPr>
                <p:ph type="body" idx="1"/>
              </p:nvPr>
            </p:nvSpPr>
            <p:spPr>
              <a:xfrm>
                <a:off x="228600" y="1600200"/>
                <a:ext cx="3907971" cy="4525963"/>
              </a:xfrm>
            </p:spPr>
            <p:txBody>
              <a:bodyPr>
                <a:normAutofit/>
              </a:bodyPr>
              <a:lstStyle/>
              <a:p>
                <a:pPr marL="0" indent="0" algn="ctr" eaLnBrk="1" hangingPunct="1">
                  <a:buFontTx/>
                  <a:buNone/>
                </a:pPr>
                <a:r>
                  <a:rPr lang="en-GB" altLang="en-US" sz="1800" b="1" u="sng" dirty="0">
                    <a:latin typeface="Comic Sans MS" pitchFamily="66" charset="0"/>
                  </a:rPr>
                  <a:t>You need to be able to use the Trigonometrical identities</a:t>
                </a:r>
                <a:endParaRPr lang="en-GB" altLang="en-US" sz="1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endParaRPr lang="en-US" altLang="en-US" sz="1800" dirty="0">
                  <a:latin typeface="Comic Sans MS" pitchFamily="66" charset="0"/>
                </a:endParaRPr>
              </a:p>
              <a:p>
                <a:pPr marL="0" indent="0" algn="ctr" eaLnBrk="1" hangingPunct="1">
                  <a:buFontTx/>
                  <a:buNone/>
                </a:pPr>
                <a:r>
                  <a:rPr lang="en-US" altLang="en-US" sz="1800" dirty="0">
                    <a:latin typeface="Comic Sans MS" pitchFamily="66" charset="0"/>
                  </a:rPr>
                  <a:t>Given that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𝑐𝑜𝑠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 and that    </a:t>
                </a:r>
                <a14:m>
                  <m:oMath xmlns:m="http://schemas.openxmlformats.org/officeDocument/2006/math"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=2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𝑠𝑖𝑛</m:t>
                    </m:r>
                    <m:r>
                      <a:rPr lang="en-US" altLang="en-US" sz="1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𝜃</m:t>
                    </m:r>
                  </m:oMath>
                </a14:m>
                <a:r>
                  <a:rPr lang="en-GB" altLang="en-US" sz="1800" dirty="0">
                    <a:latin typeface="Comic Sans MS" pitchFamily="66" charset="0"/>
                  </a:rPr>
                  <a:t>, show that              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GB" altLang="en-US" sz="180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4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𝑝</m:t>
                        </m:r>
                      </m:e>
                      <m:sup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+</m:t>
                    </m:r>
                    <m:sSup>
                      <m:sSupPr>
                        <m:ctrlP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9</m:t>
                        </m:r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𝑞</m:t>
                        </m:r>
                      </m:e>
                      <m:sup>
                        <m:r>
                          <a:rPr lang="en-US" altLang="en-US" sz="1800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en-US" sz="1800" b="0" i="1" smtClean="0">
                        <a:latin typeface="Cambria Math" panose="02040503050406030204" pitchFamily="18" charset="0"/>
                      </a:rPr>
                      <m:t>=36</m:t>
                    </m:r>
                  </m:oMath>
                </a14:m>
                <a:endParaRPr lang="en-GB" altLang="en-US" sz="1800" dirty="0">
                  <a:latin typeface="Comic Sans MS" pitchFamily="66" charset="0"/>
                </a:endParaRPr>
              </a:p>
            </p:txBody>
          </p:sp>
        </mc:Choice>
        <mc:Fallback xmlns="">
          <p:sp>
            <p:nvSpPr>
              <p:cNvPr id="14340" name="Rectangle 3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idx="1"/>
              </p:nvPr>
            </p:nvSpPr>
            <p:spPr>
              <a:xfrm>
                <a:off x="228600" y="1600200"/>
                <a:ext cx="3907971" cy="4525963"/>
              </a:xfrm>
              <a:blipFill>
                <a:blip r:embed="rId2"/>
                <a:stretch>
                  <a:fillRect t="-1348" r="-7644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3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9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10C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95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6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Box 1"/>
              <p:cNvSpPr txBox="1"/>
              <p:nvPr/>
            </p:nvSpPr>
            <p:spPr>
              <a:xfrm>
                <a:off x="5338355" y="1545772"/>
                <a:ext cx="108677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=3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2" name="TextBox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38355" y="1545772"/>
                <a:ext cx="1086772" cy="276999"/>
              </a:xfrm>
              <a:prstGeom prst="rect">
                <a:avLst/>
              </a:prstGeom>
              <a:blipFill>
                <a:blip r:embed="rId5"/>
                <a:stretch>
                  <a:fillRect l="-5056" r="-3933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7" name="TextBox 96"/>
              <p:cNvSpPr txBox="1"/>
              <p:nvPr/>
            </p:nvSpPr>
            <p:spPr>
              <a:xfrm>
                <a:off x="6992984" y="1528355"/>
                <a:ext cx="106529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𝑞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=2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7" name="TextBox 9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992984" y="1528355"/>
                <a:ext cx="1065292" cy="276999"/>
              </a:xfrm>
              <a:prstGeom prst="rect">
                <a:avLst/>
              </a:prstGeom>
              <a:blipFill>
                <a:blip r:embed="rId6"/>
                <a:stretch>
                  <a:fillRect l="-5143" r="-4571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8" name="TextBox 97"/>
              <p:cNvSpPr txBox="1"/>
              <p:nvPr/>
            </p:nvSpPr>
            <p:spPr>
              <a:xfrm>
                <a:off x="5347063" y="2076995"/>
                <a:ext cx="958531" cy="47436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8" name="TextBox 9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47063" y="2076995"/>
                <a:ext cx="958531" cy="474361"/>
              </a:xfrm>
              <a:prstGeom prst="rect">
                <a:avLst/>
              </a:prstGeom>
              <a:blipFill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9" name="TextBox 98"/>
              <p:cNvSpPr txBox="1"/>
              <p:nvPr/>
            </p:nvSpPr>
            <p:spPr>
              <a:xfrm>
                <a:off x="7006046" y="2046514"/>
                <a:ext cx="937051" cy="4725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99" name="TextBox 9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6046" y="2046514"/>
                <a:ext cx="937051" cy="472565"/>
              </a:xfrm>
              <a:prstGeom prst="rect">
                <a:avLst/>
              </a:prstGeom>
              <a:blipFill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0" name="Arc 99"/>
          <p:cNvSpPr/>
          <p:nvPr/>
        </p:nvSpPr>
        <p:spPr>
          <a:xfrm flipH="1" flipV="1">
            <a:off x="5003073" y="1706880"/>
            <a:ext cx="478972" cy="66185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1" name="TextBox 100"/>
          <p:cNvSpPr txBox="1"/>
          <p:nvPr/>
        </p:nvSpPr>
        <p:spPr>
          <a:xfrm>
            <a:off x="4267201" y="1776592"/>
            <a:ext cx="883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by 3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2" name="Arc 101"/>
          <p:cNvSpPr/>
          <p:nvPr/>
        </p:nvSpPr>
        <p:spPr>
          <a:xfrm flipV="1">
            <a:off x="7898674" y="1693818"/>
            <a:ext cx="478972" cy="661851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3" name="TextBox 102"/>
          <p:cNvSpPr txBox="1"/>
          <p:nvPr/>
        </p:nvSpPr>
        <p:spPr>
          <a:xfrm>
            <a:off x="8260081" y="1763530"/>
            <a:ext cx="88391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Divide </a:t>
            </a:r>
            <a:r>
              <a:rPr lang="en-US" sz="1400">
                <a:solidFill>
                  <a:srgbClr val="FF0000"/>
                </a:solidFill>
                <a:latin typeface="Comic Sans MS" panose="030F0702030302020204" pitchFamily="66" charset="0"/>
              </a:rPr>
              <a:t>by 2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TextBox 2"/>
              <p:cNvSpPr txBox="1"/>
              <p:nvPr/>
            </p:nvSpPr>
            <p:spPr>
              <a:xfrm>
                <a:off x="4628605" y="3661954"/>
                <a:ext cx="201657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28605" y="3661954"/>
                <a:ext cx="2016578" cy="276999"/>
              </a:xfrm>
              <a:prstGeom prst="rect">
                <a:avLst/>
              </a:prstGeom>
              <a:blipFill>
                <a:blip r:embed="rId9"/>
                <a:stretch>
                  <a:fillRect l="-906" t="-4444" r="-9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4" name="TextBox 103"/>
              <p:cNvSpPr txBox="1"/>
              <p:nvPr/>
            </p:nvSpPr>
            <p:spPr>
              <a:xfrm>
                <a:off x="4929051" y="4101738"/>
                <a:ext cx="1689630" cy="52726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𝑞</m:t>
                                  </m:r>
                                </m:num>
                                <m:den>
                                  <m:r>
                                    <a:rPr lang="en-US" i="1">
                                      <a:latin typeface="Cambria Math" panose="02040503050406030204" pitchFamily="18" charset="0"/>
                                    </a:rPr>
                                    <m:t>2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d>
                            <m:d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f>
                                <m:fPr>
                                  <m:ctrlPr>
                                    <a:rPr lang="en-US" i="1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𝑝</m:t>
                                  </m:r>
                                </m:num>
                                <m:den>
                                  <m:r>
                                    <a:rPr lang="en-US" b="0" i="1" smtClean="0">
                                      <a:latin typeface="Cambria Math" panose="02040503050406030204" pitchFamily="18" charset="0"/>
                                    </a:rPr>
                                    <m:t>3</m:t>
                                  </m:r>
                                </m:den>
                              </m:f>
                            </m:e>
                          </m:d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4" name="TextBox 10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29051" y="4101738"/>
                <a:ext cx="1689630" cy="527260"/>
              </a:xfrm>
              <a:prstGeom prst="rect">
                <a:avLst/>
              </a:prstGeom>
              <a:blipFill>
                <a:blip r:embed="rId10"/>
                <a:stretch>
                  <a:fillRect b="-116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5" name="TextBox 104"/>
              <p:cNvSpPr txBox="1"/>
              <p:nvPr/>
            </p:nvSpPr>
            <p:spPr>
              <a:xfrm>
                <a:off x="5386251" y="4846321"/>
                <a:ext cx="1236942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 smtClean="0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𝑞</m:t>
                              </m:r>
                            </m:e>
                            <m:sup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4</m:t>
                          </m:r>
                        </m:den>
                      </m:f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f>
                        <m:f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i="1">
                                  <a:latin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𝑝</m:t>
                              </m:r>
                            </m:e>
                            <m:sup>
                              <m:r>
                                <a:rPr lang="en-US" i="1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9</m:t>
                          </m:r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5" name="TextBox 10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386251" y="4846321"/>
                <a:ext cx="1236942" cy="553998"/>
              </a:xfrm>
              <a:prstGeom prst="rect">
                <a:avLst/>
              </a:prstGeom>
              <a:blipFill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6" name="TextBox 105"/>
              <p:cNvSpPr txBox="1"/>
              <p:nvPr/>
            </p:nvSpPr>
            <p:spPr>
              <a:xfrm>
                <a:off x="5111930" y="5669281"/>
                <a:ext cx="1621662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9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4</m:t>
                      </m:r>
                      <m:sSup>
                        <m:sSup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36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06" name="TextBox 10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111930" y="5669281"/>
                <a:ext cx="1621662" cy="276999"/>
              </a:xfrm>
              <a:prstGeom prst="rect">
                <a:avLst/>
              </a:prstGeom>
              <a:blipFill>
                <a:blip r:embed="rId12"/>
                <a:stretch>
                  <a:fillRect l="-3008" t="-4444" r="-3008" b="-2666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07" name="Arc 106"/>
          <p:cNvSpPr/>
          <p:nvPr/>
        </p:nvSpPr>
        <p:spPr>
          <a:xfrm flipV="1">
            <a:off x="6466113" y="3849188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08" name="TextBox 107"/>
          <p:cNvSpPr txBox="1"/>
          <p:nvPr/>
        </p:nvSpPr>
        <p:spPr>
          <a:xfrm>
            <a:off x="6705600" y="3831816"/>
            <a:ext cx="2516777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Replace sin and cos using the above relationships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09" name="Arc 108"/>
          <p:cNvSpPr/>
          <p:nvPr/>
        </p:nvSpPr>
        <p:spPr>
          <a:xfrm flipV="1">
            <a:off x="6531427" y="4524102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0" name="Arc 109"/>
          <p:cNvSpPr/>
          <p:nvPr/>
        </p:nvSpPr>
        <p:spPr>
          <a:xfrm flipV="1">
            <a:off x="6683827" y="5199016"/>
            <a:ext cx="431075" cy="548639"/>
          </a:xfrm>
          <a:prstGeom prst="arc">
            <a:avLst>
              <a:gd name="adj1" fmla="val 16200000"/>
              <a:gd name="adj2" fmla="val 5381113"/>
            </a:avLst>
          </a:prstGeom>
          <a:ln w="25400">
            <a:solidFill>
              <a:srgbClr val="FF0000"/>
            </a:solidFill>
            <a:head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111" name="TextBox 110"/>
          <p:cNvSpPr txBox="1"/>
          <p:nvPr/>
        </p:nvSpPr>
        <p:spPr>
          <a:xfrm>
            <a:off x="6892835" y="4593816"/>
            <a:ext cx="206828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Square each fraction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2" name="TextBox 111"/>
          <p:cNvSpPr txBox="1"/>
          <p:nvPr/>
        </p:nvSpPr>
        <p:spPr>
          <a:xfrm>
            <a:off x="6997338" y="5286147"/>
            <a:ext cx="1580605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Multiply by 36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  <p:sp>
        <p:nvSpPr>
          <p:cNvPr id="113" name="TextBox 112"/>
          <p:cNvSpPr txBox="1"/>
          <p:nvPr/>
        </p:nvSpPr>
        <p:spPr>
          <a:xfrm>
            <a:off x="5138058" y="2773725"/>
            <a:ext cx="3187336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400" dirty="0">
                <a:solidFill>
                  <a:srgbClr val="FF0000"/>
                </a:solidFill>
                <a:latin typeface="Comic Sans MS" panose="030F0702030302020204" pitchFamily="66" charset="0"/>
              </a:rPr>
              <a:t>You will need to start with one of the identities, and replace the cos and sin parts!</a:t>
            </a:r>
            <a:endParaRPr lang="en-GB" sz="1400" dirty="0">
              <a:solidFill>
                <a:srgbClr val="FF0000"/>
              </a:solidFill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687297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7" grpId="0"/>
      <p:bldP spid="98" grpId="0"/>
      <p:bldP spid="99" grpId="0"/>
      <p:bldP spid="100" grpId="0" animBg="1"/>
      <p:bldP spid="101" grpId="0"/>
      <p:bldP spid="102" grpId="0" animBg="1"/>
      <p:bldP spid="103" grpId="0"/>
      <p:bldP spid="3" grpId="0"/>
      <p:bldP spid="104" grpId="0"/>
      <p:bldP spid="105" grpId="0"/>
      <p:bldP spid="106" grpId="0"/>
      <p:bldP spid="107" grpId="0" animBg="1"/>
      <p:bldP spid="108" grpId="0"/>
      <p:bldP spid="109" grpId="0" animBg="1"/>
      <p:bldP spid="110" grpId="0" animBg="1"/>
      <p:bldP spid="111" grpId="0"/>
      <p:bldP spid="112" grpId="0"/>
      <p:bldP spid="113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10D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47373902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p:graphicFrame>
        <p:nvGraphicFramePr>
          <p:cNvPr id="6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04308687"/>
              </p:ext>
            </p:extLst>
          </p:nvPr>
        </p:nvGraphicFramePr>
        <p:xfrm>
          <a:off x="4944291" y="1500051"/>
          <a:ext cx="293370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4" name="Equation" r:id="rId4" imgW="1828800" imgH="203200" progId="Equation.DSMT4">
                  <p:embed/>
                </p:oleObj>
              </mc:Choice>
              <mc:Fallback>
                <p:oleObj name="Equation" r:id="rId4" imgW="1828800" imgH="203200" progId="Equation.DSMT4">
                  <p:embed/>
                  <p:pic>
                    <p:nvPicPr>
                      <p:cNvPr id="21543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1500051"/>
                        <a:ext cx="293370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4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57561784"/>
              </p:ext>
            </p:extLst>
          </p:nvPr>
        </p:nvGraphicFramePr>
        <p:xfrm>
          <a:off x="5096691" y="1728651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5" name="Equation" r:id="rId6" imgW="1651000" imgH="203200" progId="Equation.DSMT4">
                  <p:embed/>
                </p:oleObj>
              </mc:Choice>
              <mc:Fallback>
                <p:oleObj name="Equation" r:id="rId6" imgW="1651000" imgH="203200" progId="Equation.DSMT4">
                  <p:embed/>
                  <p:pic>
                    <p:nvPicPr>
                      <p:cNvPr id="21544" name="Object 4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96691" y="1728651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54033696"/>
              </p:ext>
            </p:extLst>
          </p:nvPr>
        </p:nvGraphicFramePr>
        <p:xfrm>
          <a:off x="4944291" y="2377440"/>
          <a:ext cx="1136650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6" name="Equation" r:id="rId8" imgW="672516" imgH="177646" progId="Equation.DSMT4">
                  <p:embed/>
                </p:oleObj>
              </mc:Choice>
              <mc:Fallback>
                <p:oleObj name="Equation" r:id="rId8" imgW="672516" imgH="177646" progId="Equation.DSMT4">
                  <p:embed/>
                  <p:pic>
                    <p:nvPicPr>
                      <p:cNvPr id="21545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2377440"/>
                        <a:ext cx="1136650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36362675"/>
              </p:ext>
            </p:extLst>
          </p:nvPr>
        </p:nvGraphicFramePr>
        <p:xfrm>
          <a:off x="4944291" y="2758440"/>
          <a:ext cx="130810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7" name="Equation" r:id="rId10" imgW="774364" imgH="203112" progId="Equation.DSMT4">
                  <p:embed/>
                </p:oleObj>
              </mc:Choice>
              <mc:Fallback>
                <p:oleObj name="Equation" r:id="rId10" imgW="774364" imgH="203112" progId="Equation.DSMT4">
                  <p:embed/>
                  <p:pic>
                    <p:nvPicPr>
                      <p:cNvPr id="2154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2758440"/>
                        <a:ext cx="130810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60913551"/>
              </p:ext>
            </p:extLst>
          </p:nvPr>
        </p:nvGraphicFramePr>
        <p:xfrm>
          <a:off x="4944291" y="3215640"/>
          <a:ext cx="7937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8" name="Equation" r:id="rId12" imgW="469696" imgH="203112" progId="Equation.DSMT4">
                  <p:embed/>
                </p:oleObj>
              </mc:Choice>
              <mc:Fallback>
                <p:oleObj name="Equation" r:id="rId12" imgW="469696" imgH="203112" progId="Equation.DSMT4">
                  <p:embed/>
                  <p:pic>
                    <p:nvPicPr>
                      <p:cNvPr id="21547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4291" y="3215640"/>
                        <a:ext cx="7937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Arc 44"/>
          <p:cNvSpPr>
            <a:spLocks/>
          </p:cNvSpPr>
          <p:nvPr/>
        </p:nvSpPr>
        <p:spPr bwMode="auto">
          <a:xfrm>
            <a:off x="6315891" y="2529840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2" name="Arc 45"/>
          <p:cNvSpPr>
            <a:spLocks/>
          </p:cNvSpPr>
          <p:nvPr/>
        </p:nvSpPr>
        <p:spPr bwMode="auto">
          <a:xfrm>
            <a:off x="6315891" y="2987040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" name="Text Box 46"/>
          <p:cNvSpPr txBox="1">
            <a:spLocks noChangeArrowheads="1"/>
          </p:cNvSpPr>
          <p:nvPr/>
        </p:nvSpPr>
        <p:spPr bwMode="auto">
          <a:xfrm>
            <a:off x="6392091" y="2529840"/>
            <a:ext cx="12112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Sin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4" name="Text Box 47"/>
          <p:cNvSpPr txBox="1">
            <a:spLocks noChangeArrowheads="1"/>
          </p:cNvSpPr>
          <p:nvPr/>
        </p:nvSpPr>
        <p:spPr bwMode="auto">
          <a:xfrm>
            <a:off x="6392091" y="2910840"/>
            <a:ext cx="16764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This will give you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one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answer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" name="Line 48"/>
          <p:cNvSpPr>
            <a:spLocks noChangeShapeType="1"/>
          </p:cNvSpPr>
          <p:nvPr/>
        </p:nvSpPr>
        <p:spPr bwMode="auto">
          <a:xfrm>
            <a:off x="5020491" y="4053840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49"/>
          <p:cNvSpPr>
            <a:spLocks noChangeShapeType="1"/>
          </p:cNvSpPr>
          <p:nvPr/>
        </p:nvSpPr>
        <p:spPr bwMode="auto">
          <a:xfrm>
            <a:off x="5020491" y="4358640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50"/>
          <p:cNvSpPr>
            <a:spLocks noChangeShapeType="1"/>
          </p:cNvSpPr>
          <p:nvPr/>
        </p:nvSpPr>
        <p:spPr bwMode="auto">
          <a:xfrm>
            <a:off x="57062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Line 51"/>
          <p:cNvSpPr>
            <a:spLocks noChangeShapeType="1"/>
          </p:cNvSpPr>
          <p:nvPr/>
        </p:nvSpPr>
        <p:spPr bwMode="auto">
          <a:xfrm>
            <a:off x="63920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9" name="Line 52"/>
          <p:cNvSpPr>
            <a:spLocks noChangeShapeType="1"/>
          </p:cNvSpPr>
          <p:nvPr/>
        </p:nvSpPr>
        <p:spPr bwMode="auto">
          <a:xfrm>
            <a:off x="70778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0" name="Line 53"/>
          <p:cNvSpPr>
            <a:spLocks noChangeShapeType="1"/>
          </p:cNvSpPr>
          <p:nvPr/>
        </p:nvSpPr>
        <p:spPr bwMode="auto">
          <a:xfrm>
            <a:off x="7763691" y="4282440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Arc 54"/>
          <p:cNvSpPr>
            <a:spLocks/>
          </p:cNvSpPr>
          <p:nvPr/>
        </p:nvSpPr>
        <p:spPr bwMode="auto">
          <a:xfrm>
            <a:off x="5706291" y="4053840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2" name="Arc 55"/>
          <p:cNvSpPr>
            <a:spLocks/>
          </p:cNvSpPr>
          <p:nvPr/>
        </p:nvSpPr>
        <p:spPr bwMode="auto">
          <a:xfrm flipH="1">
            <a:off x="5020491" y="4053840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3" name="Arc 56"/>
          <p:cNvSpPr>
            <a:spLocks/>
          </p:cNvSpPr>
          <p:nvPr/>
        </p:nvSpPr>
        <p:spPr bwMode="auto">
          <a:xfrm flipH="1" flipV="1">
            <a:off x="6392091" y="3749040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4" name="Arc 57"/>
          <p:cNvSpPr>
            <a:spLocks/>
          </p:cNvSpPr>
          <p:nvPr/>
        </p:nvSpPr>
        <p:spPr bwMode="auto">
          <a:xfrm flipV="1">
            <a:off x="7077891" y="3749040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Text Box 58"/>
          <p:cNvSpPr txBox="1">
            <a:spLocks noChangeArrowheads="1"/>
          </p:cNvSpPr>
          <p:nvPr/>
        </p:nvSpPr>
        <p:spPr bwMode="auto">
          <a:xfrm>
            <a:off x="5553891" y="4434840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26" name="Text Box 59"/>
          <p:cNvSpPr txBox="1">
            <a:spLocks noChangeArrowheads="1"/>
          </p:cNvSpPr>
          <p:nvPr/>
        </p:nvSpPr>
        <p:spPr bwMode="auto">
          <a:xfrm>
            <a:off x="6163491" y="4434840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27" name="Text Box 60"/>
          <p:cNvSpPr txBox="1">
            <a:spLocks noChangeArrowheads="1"/>
          </p:cNvSpPr>
          <p:nvPr/>
        </p:nvSpPr>
        <p:spPr bwMode="auto">
          <a:xfrm>
            <a:off x="6849291" y="443484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28" name="Text Box 61"/>
          <p:cNvSpPr txBox="1">
            <a:spLocks noChangeArrowheads="1"/>
          </p:cNvSpPr>
          <p:nvPr/>
        </p:nvSpPr>
        <p:spPr bwMode="auto">
          <a:xfrm>
            <a:off x="7535091" y="4434840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29" name="Line 65"/>
          <p:cNvSpPr>
            <a:spLocks noChangeShapeType="1"/>
          </p:cNvSpPr>
          <p:nvPr/>
        </p:nvSpPr>
        <p:spPr bwMode="auto">
          <a:xfrm flipV="1">
            <a:off x="5020491" y="4206240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Line 66"/>
          <p:cNvSpPr>
            <a:spLocks noChangeShapeType="1"/>
          </p:cNvSpPr>
          <p:nvPr/>
        </p:nvSpPr>
        <p:spPr bwMode="auto">
          <a:xfrm>
            <a:off x="5172891" y="420624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1" name="Line 67"/>
          <p:cNvSpPr>
            <a:spLocks noChangeShapeType="1"/>
          </p:cNvSpPr>
          <p:nvPr/>
        </p:nvSpPr>
        <p:spPr bwMode="auto">
          <a:xfrm>
            <a:off x="6239691" y="4206240"/>
            <a:ext cx="0" cy="6096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2" name="Text Box 68"/>
          <p:cNvSpPr txBox="1">
            <a:spLocks noChangeArrowheads="1"/>
          </p:cNvSpPr>
          <p:nvPr/>
        </p:nvSpPr>
        <p:spPr bwMode="auto">
          <a:xfrm>
            <a:off x="4944291" y="481584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30</a:t>
            </a:r>
          </a:p>
        </p:txBody>
      </p:sp>
      <p:sp>
        <p:nvSpPr>
          <p:cNvPr id="33" name="Text Box 69"/>
          <p:cNvSpPr txBox="1">
            <a:spLocks noChangeArrowheads="1"/>
          </p:cNvSpPr>
          <p:nvPr/>
        </p:nvSpPr>
        <p:spPr bwMode="auto">
          <a:xfrm>
            <a:off x="6011091" y="4815840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150</a:t>
            </a:r>
          </a:p>
        </p:txBody>
      </p:sp>
      <p:sp>
        <p:nvSpPr>
          <p:cNvPr id="34" name="Text Box 70"/>
          <p:cNvSpPr txBox="1">
            <a:spLocks noChangeArrowheads="1"/>
          </p:cNvSpPr>
          <p:nvPr/>
        </p:nvSpPr>
        <p:spPr bwMode="auto">
          <a:xfrm>
            <a:off x="4563291" y="4053840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0.5</a:t>
            </a:r>
          </a:p>
        </p:txBody>
      </p:sp>
      <p:graphicFrame>
        <p:nvGraphicFramePr>
          <p:cNvPr id="35" name="Object 7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62801956"/>
              </p:ext>
            </p:extLst>
          </p:nvPr>
        </p:nvGraphicFramePr>
        <p:xfrm>
          <a:off x="5020491" y="5501640"/>
          <a:ext cx="17526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319" name="Equation" r:id="rId14" imgW="952087" imgH="203112" progId="Equation.DSMT4">
                  <p:embed/>
                </p:oleObj>
              </mc:Choice>
              <mc:Fallback>
                <p:oleObj name="Equation" r:id="rId14" imgW="952087" imgH="203112" progId="Equation.DSMT4">
                  <p:embed/>
                  <p:pic>
                    <p:nvPicPr>
                      <p:cNvPr id="21575" name="Object 7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20491" y="5501640"/>
                        <a:ext cx="17526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" name="Rectangle 72"/>
          <p:cNvSpPr>
            <a:spLocks noChangeArrowheads="1"/>
          </p:cNvSpPr>
          <p:nvPr/>
        </p:nvSpPr>
        <p:spPr bwMode="auto">
          <a:xfrm>
            <a:off x="4944291" y="5501640"/>
            <a:ext cx="19050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37" name="Text Box 73"/>
          <p:cNvSpPr txBox="1">
            <a:spLocks noChangeArrowheads="1"/>
          </p:cNvSpPr>
          <p:nvPr/>
        </p:nvSpPr>
        <p:spPr bwMode="auto">
          <a:xfrm>
            <a:off x="7916091" y="4206240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16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17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18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1168208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8" fill="hold">
                      <p:stCondLst>
                        <p:cond delay="indefinite"/>
                      </p:stCondLst>
                      <p:childTnLst>
                        <p:par>
                          <p:cTn id="129" fill="hold">
                            <p:stCondLst>
                              <p:cond delay="0"/>
                            </p:stCondLst>
                            <p:childTnLst>
                              <p:par>
                                <p:cTn id="1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2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/>
      <p:bldP spid="14" grpId="0"/>
      <p:bldP spid="15" grpId="0" animBg="1"/>
      <p:bldP spid="16" grpId="0" animBg="1"/>
      <p:bldP spid="17" grpId="0" animBg="1"/>
      <p:bldP spid="18" grpId="0" animBg="1"/>
      <p:bldP spid="19" grpId="0" animBg="1"/>
      <p:bldP spid="20" grpId="0" animBg="1"/>
      <p:bldP spid="21" grpId="0" animBg="1"/>
      <p:bldP spid="22" grpId="0" animBg="1"/>
      <p:bldP spid="23" grpId="0" animBg="1"/>
      <p:bldP spid="24" grpId="0" animBg="1"/>
      <p:bldP spid="25" grpId="0"/>
      <p:bldP spid="26" grpId="0"/>
      <p:bldP spid="27" grpId="0"/>
      <p:bldP spid="28" grpId="0"/>
      <p:bldP spid="29" grpId="0" animBg="1"/>
      <p:bldP spid="30" grpId="0" animBg="1"/>
      <p:bldP spid="31" grpId="0" animBg="1"/>
      <p:bldP spid="32" grpId="0"/>
      <p:bldP spid="33" grpId="0"/>
      <p:bldP spid="34" grpId="0"/>
      <p:bldP spid="36" grpId="0" animBg="1"/>
      <p:bldP spid="37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4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5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6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622756"/>
              </p:ext>
            </p:extLst>
          </p:nvPr>
        </p:nvGraphicFramePr>
        <p:xfrm>
          <a:off x="4939439" y="1447801"/>
          <a:ext cx="3014662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8" name="Equation" r:id="rId7" imgW="1879600" imgH="203200" progId="Equation.DSMT4">
                  <p:embed/>
                </p:oleObj>
              </mc:Choice>
              <mc:Fallback>
                <p:oleObj name="Equation" r:id="rId7" imgW="1879600" imgH="203200" progId="Equation.DSMT4">
                  <p:embed/>
                  <p:pic>
                    <p:nvPicPr>
                      <p:cNvPr id="1843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39439" y="1447801"/>
                        <a:ext cx="3014662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3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4582882"/>
              </p:ext>
            </p:extLst>
          </p:nvPr>
        </p:nvGraphicFramePr>
        <p:xfrm>
          <a:off x="5131526" y="1676401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49" name="Equation" r:id="rId9" imgW="1651000" imgH="203200" progId="Equation.DSMT4">
                  <p:embed/>
                </p:oleObj>
              </mc:Choice>
              <mc:Fallback>
                <p:oleObj name="Equation" r:id="rId9" imgW="1651000" imgH="203200" progId="Equation.DSMT4">
                  <p:embed/>
                  <p:pic>
                    <p:nvPicPr>
                      <p:cNvPr id="1843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31526" y="1676401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4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30802260"/>
              </p:ext>
            </p:extLst>
          </p:nvPr>
        </p:nvGraphicFramePr>
        <p:xfrm>
          <a:off x="4941888" y="2299063"/>
          <a:ext cx="1201737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0" name="Equation" r:id="rId11" imgW="710891" imgH="177723" progId="Equation.DSMT4">
                  <p:embed/>
                </p:oleObj>
              </mc:Choice>
              <mc:Fallback>
                <p:oleObj name="Equation" r:id="rId11" imgW="710891" imgH="177723" progId="Equation.DSMT4">
                  <p:embed/>
                  <p:pic>
                    <p:nvPicPr>
                      <p:cNvPr id="2253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2299063"/>
                        <a:ext cx="1201737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5" name="Arc 11"/>
          <p:cNvSpPr>
            <a:spLocks/>
          </p:cNvSpPr>
          <p:nvPr/>
        </p:nvSpPr>
        <p:spPr bwMode="auto">
          <a:xfrm>
            <a:off x="6313488" y="2451463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6" name="Arc 12"/>
          <p:cNvSpPr>
            <a:spLocks/>
          </p:cNvSpPr>
          <p:nvPr/>
        </p:nvSpPr>
        <p:spPr bwMode="auto">
          <a:xfrm>
            <a:off x="6313488" y="2908663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7" name="Text Box 13"/>
          <p:cNvSpPr txBox="1">
            <a:spLocks noChangeArrowheads="1"/>
          </p:cNvSpPr>
          <p:nvPr/>
        </p:nvSpPr>
        <p:spPr bwMode="auto">
          <a:xfrm>
            <a:off x="6465888" y="2527663"/>
            <a:ext cx="1211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5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8" name="Text Box 14"/>
          <p:cNvSpPr txBox="1">
            <a:spLocks noChangeArrowheads="1"/>
          </p:cNvSpPr>
          <p:nvPr/>
        </p:nvSpPr>
        <p:spPr bwMode="auto">
          <a:xfrm>
            <a:off x="6465888" y="2984863"/>
            <a:ext cx="1143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Sin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9" name="Line 15"/>
          <p:cNvSpPr>
            <a:spLocks noChangeShapeType="1"/>
          </p:cNvSpPr>
          <p:nvPr/>
        </p:nvSpPr>
        <p:spPr bwMode="auto">
          <a:xfrm>
            <a:off x="5029200" y="481366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0" name="Line 16"/>
          <p:cNvSpPr>
            <a:spLocks noChangeShapeType="1"/>
          </p:cNvSpPr>
          <p:nvPr/>
        </p:nvSpPr>
        <p:spPr bwMode="auto">
          <a:xfrm>
            <a:off x="5029200" y="511846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1" name="Line 17"/>
          <p:cNvSpPr>
            <a:spLocks noChangeShapeType="1"/>
          </p:cNvSpPr>
          <p:nvPr/>
        </p:nvSpPr>
        <p:spPr bwMode="auto">
          <a:xfrm>
            <a:off x="57150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2" name="Line 18"/>
          <p:cNvSpPr>
            <a:spLocks noChangeShapeType="1"/>
          </p:cNvSpPr>
          <p:nvPr/>
        </p:nvSpPr>
        <p:spPr bwMode="auto">
          <a:xfrm>
            <a:off x="64008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3" name="Line 19"/>
          <p:cNvSpPr>
            <a:spLocks noChangeShapeType="1"/>
          </p:cNvSpPr>
          <p:nvPr/>
        </p:nvSpPr>
        <p:spPr bwMode="auto">
          <a:xfrm>
            <a:off x="70866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4" name="Line 20"/>
          <p:cNvSpPr>
            <a:spLocks noChangeShapeType="1"/>
          </p:cNvSpPr>
          <p:nvPr/>
        </p:nvSpPr>
        <p:spPr bwMode="auto">
          <a:xfrm>
            <a:off x="7772400" y="504226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Arc 21"/>
          <p:cNvSpPr>
            <a:spLocks/>
          </p:cNvSpPr>
          <p:nvPr/>
        </p:nvSpPr>
        <p:spPr bwMode="auto">
          <a:xfrm>
            <a:off x="5715000" y="4813663"/>
            <a:ext cx="677863" cy="914400"/>
          </a:xfrm>
          <a:custGeom>
            <a:avLst/>
            <a:gdLst>
              <a:gd name="T0" fmla="*/ 0 w 16013"/>
              <a:gd name="T1" fmla="*/ 1778 h 21600"/>
              <a:gd name="T2" fmla="*/ 28695325 w 16013"/>
              <a:gd name="T3" fmla="*/ 12292076 h 21600"/>
              <a:gd name="T4" fmla="*/ 403213 w 16013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013" h="21600" fill="none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</a:path>
              <a:path w="16013" h="21600" stroke="0" extrusionOk="0">
                <a:moveTo>
                  <a:pt x="0" y="1"/>
                </a:moveTo>
                <a:cubicBezTo>
                  <a:pt x="74" y="0"/>
                  <a:pt x="149" y="-1"/>
                  <a:pt x="225" y="0"/>
                </a:cubicBezTo>
                <a:cubicBezTo>
                  <a:pt x="6210" y="0"/>
                  <a:pt x="11928" y="2483"/>
                  <a:pt x="16013" y="6858"/>
                </a:cubicBezTo>
                <a:lnTo>
                  <a:pt x="225" y="21600"/>
                </a:lnTo>
                <a:lnTo>
                  <a:pt x="0" y="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6" name="Arc 22"/>
          <p:cNvSpPr>
            <a:spLocks/>
          </p:cNvSpPr>
          <p:nvPr/>
        </p:nvSpPr>
        <p:spPr bwMode="auto">
          <a:xfrm flipH="1">
            <a:off x="5029200" y="4813663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7" name="Arc 23"/>
          <p:cNvSpPr>
            <a:spLocks/>
          </p:cNvSpPr>
          <p:nvPr/>
        </p:nvSpPr>
        <p:spPr bwMode="auto">
          <a:xfrm flipH="1" flipV="1">
            <a:off x="6400800" y="4508863"/>
            <a:ext cx="687388" cy="914400"/>
          </a:xfrm>
          <a:custGeom>
            <a:avLst/>
            <a:gdLst>
              <a:gd name="T0" fmla="*/ 0 w 16234"/>
              <a:gd name="T1" fmla="*/ 8975 h 21600"/>
              <a:gd name="T2" fmla="*/ 29105720 w 16234"/>
              <a:gd name="T3" fmla="*/ 12292076 h 21600"/>
              <a:gd name="T4" fmla="*/ 799638 w 1623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4" h="21600" fill="none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</a:path>
              <a:path w="16234" h="21600" stroke="0" extrusionOk="0">
                <a:moveTo>
                  <a:pt x="-1" y="4"/>
                </a:moveTo>
                <a:cubicBezTo>
                  <a:pt x="148" y="1"/>
                  <a:pt x="297" y="-1"/>
                  <a:pt x="446" y="0"/>
                </a:cubicBezTo>
                <a:cubicBezTo>
                  <a:pt x="6431" y="0"/>
                  <a:pt x="12149" y="2483"/>
                  <a:pt x="16234" y="6858"/>
                </a:cubicBezTo>
                <a:lnTo>
                  <a:pt x="446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8" name="Arc 24"/>
          <p:cNvSpPr>
            <a:spLocks/>
          </p:cNvSpPr>
          <p:nvPr/>
        </p:nvSpPr>
        <p:spPr bwMode="auto">
          <a:xfrm flipV="1">
            <a:off x="7086600" y="4508863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9" name="Text Box 25"/>
          <p:cNvSpPr txBox="1">
            <a:spLocks noChangeArrowheads="1"/>
          </p:cNvSpPr>
          <p:nvPr/>
        </p:nvSpPr>
        <p:spPr bwMode="auto">
          <a:xfrm>
            <a:off x="5562600" y="4813663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60" name="Text Box 26"/>
          <p:cNvSpPr txBox="1">
            <a:spLocks noChangeArrowheads="1"/>
          </p:cNvSpPr>
          <p:nvPr/>
        </p:nvSpPr>
        <p:spPr bwMode="auto">
          <a:xfrm>
            <a:off x="6172200" y="4813663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61" name="Text Box 27"/>
          <p:cNvSpPr txBox="1">
            <a:spLocks noChangeArrowheads="1"/>
          </p:cNvSpPr>
          <p:nvPr/>
        </p:nvSpPr>
        <p:spPr bwMode="auto">
          <a:xfrm>
            <a:off x="6858000" y="481366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62" name="Text Box 28"/>
          <p:cNvSpPr txBox="1">
            <a:spLocks noChangeArrowheads="1"/>
          </p:cNvSpPr>
          <p:nvPr/>
        </p:nvSpPr>
        <p:spPr bwMode="auto">
          <a:xfrm>
            <a:off x="7543800" y="481366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63" name="Line 29"/>
          <p:cNvSpPr>
            <a:spLocks noChangeShapeType="1"/>
          </p:cNvSpPr>
          <p:nvPr/>
        </p:nvSpPr>
        <p:spPr bwMode="auto">
          <a:xfrm flipV="1">
            <a:off x="5029200" y="527086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4" name="Line 31"/>
          <p:cNvSpPr>
            <a:spLocks noChangeShapeType="1"/>
          </p:cNvSpPr>
          <p:nvPr/>
        </p:nvSpPr>
        <p:spPr bwMode="auto">
          <a:xfrm>
            <a:off x="7632700" y="4737463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33"/>
          <p:cNvSpPr txBox="1">
            <a:spLocks noChangeArrowheads="1"/>
          </p:cNvSpPr>
          <p:nvPr/>
        </p:nvSpPr>
        <p:spPr bwMode="auto">
          <a:xfrm>
            <a:off x="7327900" y="450886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336.4</a:t>
            </a:r>
          </a:p>
        </p:txBody>
      </p:sp>
      <p:sp>
        <p:nvSpPr>
          <p:cNvPr id="66" name="Text Box 34"/>
          <p:cNvSpPr txBox="1">
            <a:spLocks noChangeArrowheads="1"/>
          </p:cNvSpPr>
          <p:nvPr/>
        </p:nvSpPr>
        <p:spPr bwMode="auto">
          <a:xfrm>
            <a:off x="4495800" y="5118463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-0.4</a:t>
            </a:r>
          </a:p>
        </p:txBody>
      </p:sp>
      <p:graphicFrame>
        <p:nvGraphicFramePr>
          <p:cNvPr id="67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0968264"/>
              </p:ext>
            </p:extLst>
          </p:nvPr>
        </p:nvGraphicFramePr>
        <p:xfrm>
          <a:off x="4965700" y="5880463"/>
          <a:ext cx="23368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1" name="Equation" r:id="rId13" imgW="1269449" imgH="203112" progId="Equation.DSMT4">
                  <p:embed/>
                </p:oleObj>
              </mc:Choice>
              <mc:Fallback>
                <p:oleObj name="Equation" r:id="rId13" imgW="1269449" imgH="203112" progId="Equation.DSMT4">
                  <p:embed/>
                  <p:pic>
                    <p:nvPicPr>
                      <p:cNvPr id="22563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5700" y="5880463"/>
                        <a:ext cx="23368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8" name="Rectangle 36"/>
          <p:cNvSpPr>
            <a:spLocks noChangeArrowheads="1"/>
          </p:cNvSpPr>
          <p:nvPr/>
        </p:nvSpPr>
        <p:spPr bwMode="auto">
          <a:xfrm>
            <a:off x="4953000" y="5880463"/>
            <a:ext cx="2362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69" name="Text Box 37"/>
          <p:cNvSpPr txBox="1">
            <a:spLocks noChangeArrowheads="1"/>
          </p:cNvSpPr>
          <p:nvPr/>
        </p:nvSpPr>
        <p:spPr bwMode="auto">
          <a:xfrm>
            <a:off x="7924800" y="496606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graphicFrame>
        <p:nvGraphicFramePr>
          <p:cNvPr id="70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1026070"/>
              </p:ext>
            </p:extLst>
          </p:nvPr>
        </p:nvGraphicFramePr>
        <p:xfrm>
          <a:off x="4941888" y="2756263"/>
          <a:ext cx="1287462" cy="3000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2" name="Equation" r:id="rId15" imgW="761669" imgH="177723" progId="Equation.DSMT4">
                  <p:embed/>
                </p:oleObj>
              </mc:Choice>
              <mc:Fallback>
                <p:oleObj name="Equation" r:id="rId15" imgW="761669" imgH="177723" progId="Equation.DSMT4">
                  <p:embed/>
                  <p:pic>
                    <p:nvPicPr>
                      <p:cNvPr id="22566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2756263"/>
                        <a:ext cx="1287462" cy="3000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1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3866829"/>
              </p:ext>
            </p:extLst>
          </p:nvPr>
        </p:nvGraphicFramePr>
        <p:xfrm>
          <a:off x="4941888" y="3213463"/>
          <a:ext cx="1136650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3" name="Equation" r:id="rId17" imgW="672808" imgH="203112" progId="Equation.DSMT4">
                  <p:embed/>
                </p:oleObj>
              </mc:Choice>
              <mc:Fallback>
                <p:oleObj name="Equation" r:id="rId17" imgW="672808" imgH="203112" progId="Equation.DSMT4">
                  <p:embed/>
                  <p:pic>
                    <p:nvPicPr>
                      <p:cNvPr id="22567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41888" y="3213463"/>
                        <a:ext cx="1136650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2" name="Arc 40"/>
          <p:cNvSpPr>
            <a:spLocks/>
          </p:cNvSpPr>
          <p:nvPr/>
        </p:nvSpPr>
        <p:spPr bwMode="auto">
          <a:xfrm>
            <a:off x="6313488" y="3365863"/>
            <a:ext cx="228600" cy="6858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10886821 h 43200"/>
              <a:gd name="T4" fmla="*/ 19400 w 21776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3" name="Text Box 41"/>
          <p:cNvSpPr txBox="1">
            <a:spLocks noChangeArrowheads="1"/>
          </p:cNvSpPr>
          <p:nvPr/>
        </p:nvSpPr>
        <p:spPr bwMode="auto">
          <a:xfrm>
            <a:off x="6389688" y="3365863"/>
            <a:ext cx="22098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Not within the range. You can </a:t>
            </a:r>
            <a:r>
              <a:rPr lang="en-GB" altLang="en-US" sz="1400" u="sng">
                <a:solidFill>
                  <a:srgbClr val="FF0000"/>
                </a:solidFill>
                <a:latin typeface="Comic Sans MS" pitchFamily="66" charset="0"/>
              </a:rPr>
              <a:t>add 360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° to obtain an equivalent value</a:t>
            </a:r>
            <a:endParaRPr lang="en-GB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graphicFrame>
        <p:nvGraphicFramePr>
          <p:cNvPr id="74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67917275"/>
              </p:ext>
            </p:extLst>
          </p:nvPr>
        </p:nvGraphicFramePr>
        <p:xfrm>
          <a:off x="4953000" y="3823063"/>
          <a:ext cx="11144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8354" name="Equation" r:id="rId19" imgW="660113" imgH="203112" progId="Equation.DSMT4">
                  <p:embed/>
                </p:oleObj>
              </mc:Choice>
              <mc:Fallback>
                <p:oleObj name="Equation" r:id="rId19" imgW="660113" imgH="203112" progId="Equation.DSMT4">
                  <p:embed/>
                  <p:pic>
                    <p:nvPicPr>
                      <p:cNvPr id="22570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53000" y="3823063"/>
                        <a:ext cx="11144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5" name="Line 43"/>
          <p:cNvSpPr>
            <a:spLocks noChangeShapeType="1"/>
          </p:cNvSpPr>
          <p:nvPr/>
        </p:nvSpPr>
        <p:spPr bwMode="auto">
          <a:xfrm>
            <a:off x="6565900" y="4737463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6" name="Text Box 44"/>
          <p:cNvSpPr txBox="1">
            <a:spLocks noChangeArrowheads="1"/>
          </p:cNvSpPr>
          <p:nvPr/>
        </p:nvSpPr>
        <p:spPr bwMode="auto">
          <a:xfrm>
            <a:off x="6261100" y="4508863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203.6</a:t>
            </a:r>
          </a:p>
        </p:txBody>
      </p:sp>
    </p:spTree>
    <p:extLst>
      <p:ext uri="{BB962C8B-B14F-4D97-AF65-F5344CB8AC3E}">
        <p14:creationId xmlns:p14="http://schemas.microsoft.com/office/powerpoint/2010/main" val="27353951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" grpId="0" animBg="1"/>
      <p:bldP spid="46" grpId="0" animBg="1"/>
      <p:bldP spid="47" grpId="0"/>
      <p:bldP spid="48" grpId="0"/>
      <p:bldP spid="49" grpId="0" animBg="1"/>
      <p:bldP spid="50" grpId="0" animBg="1"/>
      <p:bldP spid="51" grpId="0" animBg="1"/>
      <p:bldP spid="52" grpId="0" animBg="1"/>
      <p:bldP spid="53" grpId="0" animBg="1"/>
      <p:bldP spid="54" grpId="0" animBg="1"/>
      <p:bldP spid="55" grpId="0" animBg="1"/>
      <p:bldP spid="56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 animBg="1"/>
      <p:bldP spid="64" grpId="0" animBg="1"/>
      <p:bldP spid="65" grpId="0"/>
      <p:bldP spid="66" grpId="0"/>
      <p:bldP spid="68" grpId="0" animBg="1"/>
      <p:bldP spid="69" grpId="0"/>
      <p:bldP spid="72" grpId="0" animBg="1"/>
      <p:bldP spid="73" grpId="0"/>
      <p:bldP spid="75" grpId="0" animBg="1"/>
      <p:bldP spid="76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trigonometrical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𝒄𝒐𝒔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−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≤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𝟏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(where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𝒑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∈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ℝ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)</a:t>
                </a:r>
              </a:p>
              <a:p>
                <a:pPr marL="0" indent="0" algn="ctr">
                  <a:buNone/>
                </a:pPr>
                <a:endParaRPr lang="en-US" sz="1600" b="1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dirty="0">
                    <a:latin typeface="Comic Sans MS" panose="030F0702030302020204" pitchFamily="66" charset="0"/>
                  </a:rPr>
                  <a:t>This will involve finding an answer using your calculator, and then checking whether there are other possible solutions in the given range</a:t>
                </a:r>
              </a:p>
              <a:p>
                <a:pPr marL="0" indent="0" algn="ctr">
                  <a:buNone/>
                </a:pPr>
                <a:endParaRPr lang="en-US" sz="1600" dirty="0">
                  <a:latin typeface="Comic Sans MS" panose="030F0702030302020204" pitchFamily="66" charset="0"/>
                </a:endParaRPr>
              </a:p>
              <a:p>
                <a:pPr marL="0" indent="0" algn="ctr">
                  <a:buNone/>
                </a:pPr>
                <a:r>
                  <a:rPr lang="en-US" sz="1600" b="1" u="sng" dirty="0">
                    <a:latin typeface="Comic Sans MS" panose="030F0702030302020204" pitchFamily="66" charset="0"/>
                  </a:rPr>
                  <a:t>It is very important that you check the range you are given for </a:t>
                </a:r>
                <a:r>
                  <a:rPr lang="el-GR" sz="1600" b="1" u="sng" dirty="0">
                    <a:latin typeface="Comic Sans MS" panose="030F0702030302020204" pitchFamily="66" charset="0"/>
                  </a:rPr>
                  <a:t>θ</a:t>
                </a:r>
                <a:r>
                  <a:rPr lang="en-US" sz="1600" b="1" u="sng" dirty="0">
                    <a:latin typeface="Comic Sans MS" panose="030F0702030302020204" pitchFamily="66" charset="0"/>
                  </a:rPr>
                  <a:t>!!!!</a:t>
                </a:r>
                <a:endParaRPr lang="en-GB" sz="1600" b="1" u="sng" dirty="0">
                  <a:latin typeface="Comic Sans MS" panose="030F0702030302020204" pitchFamily="66" charset="0"/>
                </a:endParaRP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l="-168" t="-766" r="-2517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10D</a:t>
            </a:r>
            <a:endParaRPr lang="en-GB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TextBox 37"/>
              <p:cNvSpPr txBox="1"/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𝑠𝑖𝑛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(180−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8" name="TextBox 3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2112566" cy="276999"/>
              </a:xfrm>
              <a:prstGeom prst="rect">
                <a:avLst/>
              </a:prstGeom>
              <a:blipFill>
                <a:blip r:embed="rId4"/>
                <a:stretch>
                  <a:fillRect l="-1709" r="-2849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9" name="TextBox 38"/>
              <p:cNvSpPr txBox="1"/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𝑐𝑜𝑠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(360−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39" name="TextBox 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24891" y="0"/>
                <a:ext cx="2158220" cy="276999"/>
              </a:xfrm>
              <a:prstGeom prst="rect">
                <a:avLst/>
              </a:prstGeom>
              <a:blipFill>
                <a:blip r:embed="rId5"/>
                <a:stretch>
                  <a:fillRect l="-559" r="-2793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TextBox 39"/>
              <p:cNvSpPr txBox="1"/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𝑡𝑎𝑛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(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±180)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0" name="TextBox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4617" y="0"/>
                <a:ext cx="2189510" cy="276999"/>
              </a:xfrm>
              <a:prstGeom prst="rect">
                <a:avLst/>
              </a:prstGeom>
              <a:blipFill>
                <a:blip r:embed="rId6"/>
                <a:stretch>
                  <a:fillRect l="-1377" r="-3030" b="-2857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78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48509977"/>
              </p:ext>
            </p:extLst>
          </p:nvPr>
        </p:nvGraphicFramePr>
        <p:xfrm>
          <a:off x="4605701" y="1473926"/>
          <a:ext cx="3279775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5" name="Equation" r:id="rId7" imgW="2044700" imgH="203200" progId="Equation.DSMT4">
                  <p:embed/>
                </p:oleObj>
              </mc:Choice>
              <mc:Fallback>
                <p:oleObj name="Equation" r:id="rId7" imgW="2044700" imgH="203200" progId="Equation.DSMT4">
                  <p:embed/>
                  <p:pic>
                    <p:nvPicPr>
                      <p:cNvPr id="1946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05701" y="1473926"/>
                        <a:ext cx="3279775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9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5532569"/>
              </p:ext>
            </p:extLst>
          </p:nvPr>
        </p:nvGraphicFramePr>
        <p:xfrm>
          <a:off x="4966063" y="1702526"/>
          <a:ext cx="2647950" cy="325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6" name="Equation" r:id="rId9" imgW="1651000" imgH="203200" progId="Equation.DSMT4">
                  <p:embed/>
                </p:oleObj>
              </mc:Choice>
              <mc:Fallback>
                <p:oleObj name="Equation" r:id="rId9" imgW="1651000" imgH="203200" progId="Equation.DSMT4">
                  <p:embed/>
                  <p:pic>
                    <p:nvPicPr>
                      <p:cNvPr id="19463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66063" y="1702526"/>
                        <a:ext cx="2647950" cy="325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0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285020"/>
              </p:ext>
            </p:extLst>
          </p:nvPr>
        </p:nvGraphicFramePr>
        <p:xfrm>
          <a:off x="4585063" y="2424204"/>
          <a:ext cx="150177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7" name="Equation" r:id="rId11" imgW="888614" imgH="177723" progId="Equation.DSMT4">
                  <p:embed/>
                </p:oleObj>
              </mc:Choice>
              <mc:Fallback>
                <p:oleObj name="Equation" r:id="rId11" imgW="888614" imgH="177723" progId="Equation.DSMT4">
                  <p:embed/>
                  <p:pic>
                    <p:nvPicPr>
                      <p:cNvPr id="2356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2424204"/>
                        <a:ext cx="1501775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1" name="Arc 9"/>
          <p:cNvSpPr>
            <a:spLocks/>
          </p:cNvSpPr>
          <p:nvPr/>
        </p:nvSpPr>
        <p:spPr bwMode="auto">
          <a:xfrm>
            <a:off x="6185263" y="2576604"/>
            <a:ext cx="228600" cy="5334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6585860 h 43200"/>
              <a:gd name="T4" fmla="*/ 19400 w 21776"/>
              <a:gd name="T5" fmla="*/ 32930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Arc 10"/>
          <p:cNvSpPr>
            <a:spLocks/>
          </p:cNvSpPr>
          <p:nvPr/>
        </p:nvSpPr>
        <p:spPr bwMode="auto">
          <a:xfrm>
            <a:off x="6185263" y="3110004"/>
            <a:ext cx="228600" cy="6858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10886821 h 43200"/>
              <a:gd name="T4" fmla="*/ 19400 w 21776"/>
              <a:gd name="T5" fmla="*/ 5443538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3" name="Text Box 11"/>
          <p:cNvSpPr txBox="1">
            <a:spLocks noChangeArrowheads="1"/>
          </p:cNvSpPr>
          <p:nvPr/>
        </p:nvSpPr>
        <p:spPr bwMode="auto">
          <a:xfrm>
            <a:off x="6337663" y="2576604"/>
            <a:ext cx="1211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endParaRPr lang="el-GR" altLang="en-US" sz="1400" baseline="300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4" name="Text Box 12"/>
          <p:cNvSpPr txBox="1">
            <a:spLocks noChangeArrowheads="1"/>
          </p:cNvSpPr>
          <p:nvPr/>
        </p:nvSpPr>
        <p:spPr bwMode="auto">
          <a:xfrm>
            <a:off x="6337663" y="3186204"/>
            <a:ext cx="1143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Trig Identities</a:t>
            </a:r>
          </a:p>
        </p:txBody>
      </p:sp>
      <p:sp>
        <p:nvSpPr>
          <p:cNvPr id="85" name="Line 13"/>
          <p:cNvSpPr>
            <a:spLocks noChangeShapeType="1"/>
          </p:cNvSpPr>
          <p:nvPr/>
        </p:nvSpPr>
        <p:spPr bwMode="auto">
          <a:xfrm>
            <a:off x="4889863" y="484196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14"/>
          <p:cNvSpPr>
            <a:spLocks noChangeShapeType="1"/>
          </p:cNvSpPr>
          <p:nvPr/>
        </p:nvSpPr>
        <p:spPr bwMode="auto">
          <a:xfrm>
            <a:off x="4889863" y="5146766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Line 15"/>
          <p:cNvSpPr>
            <a:spLocks noChangeShapeType="1"/>
          </p:cNvSpPr>
          <p:nvPr/>
        </p:nvSpPr>
        <p:spPr bwMode="auto">
          <a:xfrm>
            <a:off x="55756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8" name="Line 16"/>
          <p:cNvSpPr>
            <a:spLocks noChangeShapeType="1"/>
          </p:cNvSpPr>
          <p:nvPr/>
        </p:nvSpPr>
        <p:spPr bwMode="auto">
          <a:xfrm>
            <a:off x="62614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9" name="Line 17"/>
          <p:cNvSpPr>
            <a:spLocks noChangeShapeType="1"/>
          </p:cNvSpPr>
          <p:nvPr/>
        </p:nvSpPr>
        <p:spPr bwMode="auto">
          <a:xfrm>
            <a:off x="69472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Line 18"/>
          <p:cNvSpPr>
            <a:spLocks noChangeShapeType="1"/>
          </p:cNvSpPr>
          <p:nvPr/>
        </p:nvSpPr>
        <p:spPr bwMode="auto">
          <a:xfrm>
            <a:off x="7633063" y="507056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1" name="Arc 20"/>
          <p:cNvSpPr>
            <a:spLocks/>
          </p:cNvSpPr>
          <p:nvPr/>
        </p:nvSpPr>
        <p:spPr bwMode="auto">
          <a:xfrm flipH="1">
            <a:off x="5575663" y="5146766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2" name="Arc 22"/>
          <p:cNvSpPr>
            <a:spLocks/>
          </p:cNvSpPr>
          <p:nvPr/>
        </p:nvSpPr>
        <p:spPr bwMode="auto">
          <a:xfrm flipV="1">
            <a:off x="6261463" y="4232366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Text Box 23"/>
          <p:cNvSpPr txBox="1">
            <a:spLocks noChangeArrowheads="1"/>
          </p:cNvSpPr>
          <p:nvPr/>
        </p:nvSpPr>
        <p:spPr bwMode="auto">
          <a:xfrm>
            <a:off x="5423263" y="5146766"/>
            <a:ext cx="3810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</a:p>
        </p:txBody>
      </p:sp>
      <p:sp>
        <p:nvSpPr>
          <p:cNvPr id="94" name="Text Box 24"/>
          <p:cNvSpPr txBox="1">
            <a:spLocks noChangeArrowheads="1"/>
          </p:cNvSpPr>
          <p:nvPr/>
        </p:nvSpPr>
        <p:spPr bwMode="auto">
          <a:xfrm>
            <a:off x="6032863" y="5146766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</a:p>
        </p:txBody>
      </p:sp>
      <p:sp>
        <p:nvSpPr>
          <p:cNvPr id="95" name="Text Box 25"/>
          <p:cNvSpPr txBox="1">
            <a:spLocks noChangeArrowheads="1"/>
          </p:cNvSpPr>
          <p:nvPr/>
        </p:nvSpPr>
        <p:spPr bwMode="auto">
          <a:xfrm>
            <a:off x="6718663" y="514676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</a:p>
        </p:txBody>
      </p:sp>
      <p:sp>
        <p:nvSpPr>
          <p:cNvPr id="96" name="Text Box 26"/>
          <p:cNvSpPr txBox="1">
            <a:spLocks noChangeArrowheads="1"/>
          </p:cNvSpPr>
          <p:nvPr/>
        </p:nvSpPr>
        <p:spPr bwMode="auto">
          <a:xfrm>
            <a:off x="7404463" y="514676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</a:p>
        </p:txBody>
      </p:sp>
      <p:sp>
        <p:nvSpPr>
          <p:cNvPr id="97" name="Line 27"/>
          <p:cNvSpPr>
            <a:spLocks noChangeShapeType="1"/>
          </p:cNvSpPr>
          <p:nvPr/>
        </p:nvSpPr>
        <p:spPr bwMode="auto">
          <a:xfrm flipV="1">
            <a:off x="4889863" y="499436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8" name="Line 28"/>
          <p:cNvSpPr>
            <a:spLocks noChangeShapeType="1"/>
          </p:cNvSpPr>
          <p:nvPr/>
        </p:nvSpPr>
        <p:spPr bwMode="auto">
          <a:xfrm>
            <a:off x="6801213" y="4994366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9" name="Text Box 29"/>
          <p:cNvSpPr txBox="1">
            <a:spLocks noChangeArrowheads="1"/>
          </p:cNvSpPr>
          <p:nvPr/>
        </p:nvSpPr>
        <p:spPr bwMode="auto">
          <a:xfrm>
            <a:off x="6496413" y="5451566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243.4</a:t>
            </a:r>
          </a:p>
        </p:txBody>
      </p:sp>
      <p:sp>
        <p:nvSpPr>
          <p:cNvPr id="100" name="Text Box 30"/>
          <p:cNvSpPr txBox="1">
            <a:spLocks noChangeArrowheads="1"/>
          </p:cNvSpPr>
          <p:nvPr/>
        </p:nvSpPr>
        <p:spPr bwMode="auto">
          <a:xfrm>
            <a:off x="4585063" y="4841966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graphicFrame>
        <p:nvGraphicFramePr>
          <p:cNvPr id="101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72828005"/>
              </p:ext>
            </p:extLst>
          </p:nvPr>
        </p:nvGraphicFramePr>
        <p:xfrm>
          <a:off x="4889863" y="5984966"/>
          <a:ext cx="2197100" cy="374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8" name="Equation" r:id="rId13" imgW="1193800" imgH="203200" progId="Equation.DSMT4">
                  <p:embed/>
                </p:oleObj>
              </mc:Choice>
              <mc:Fallback>
                <p:oleObj name="Equation" r:id="rId13" imgW="1193800" imgH="203200" progId="Equation.DSMT4">
                  <p:embed/>
                  <p:pic>
                    <p:nvPicPr>
                      <p:cNvPr id="23583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89863" y="5984966"/>
                        <a:ext cx="2197100" cy="3746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2" name="Rectangle 32"/>
          <p:cNvSpPr>
            <a:spLocks noChangeArrowheads="1"/>
          </p:cNvSpPr>
          <p:nvPr/>
        </p:nvSpPr>
        <p:spPr bwMode="auto">
          <a:xfrm>
            <a:off x="4813663" y="5984966"/>
            <a:ext cx="23622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sp>
        <p:nvSpPr>
          <p:cNvPr id="103" name="Text Box 33"/>
          <p:cNvSpPr txBox="1">
            <a:spLocks noChangeArrowheads="1"/>
          </p:cNvSpPr>
          <p:nvPr/>
        </p:nvSpPr>
        <p:spPr bwMode="auto">
          <a:xfrm>
            <a:off x="7785463" y="4994366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Tan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04" name="Arc 36"/>
          <p:cNvSpPr>
            <a:spLocks/>
          </p:cNvSpPr>
          <p:nvPr/>
        </p:nvSpPr>
        <p:spPr bwMode="auto">
          <a:xfrm>
            <a:off x="6185263" y="3795804"/>
            <a:ext cx="228600" cy="457200"/>
          </a:xfrm>
          <a:custGeom>
            <a:avLst/>
            <a:gdLst>
              <a:gd name="T0" fmla="*/ 19400 w 21776"/>
              <a:gd name="T1" fmla="*/ 0 h 43200"/>
              <a:gd name="T2" fmla="*/ 0 w 21776"/>
              <a:gd name="T3" fmla="*/ 4838584 h 43200"/>
              <a:gd name="T4" fmla="*/ 19400 w 21776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776" h="43200" fill="none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</a:path>
              <a:path w="21776" h="43200" stroke="0" extrusionOk="0">
                <a:moveTo>
                  <a:pt x="175" y="0"/>
                </a:moveTo>
                <a:cubicBezTo>
                  <a:pt x="12105" y="0"/>
                  <a:pt x="21776" y="9670"/>
                  <a:pt x="21776" y="21600"/>
                </a:cubicBezTo>
                <a:cubicBezTo>
                  <a:pt x="21776" y="33529"/>
                  <a:pt x="12105" y="43200"/>
                  <a:pt x="176" y="43200"/>
                </a:cubicBezTo>
                <a:cubicBezTo>
                  <a:pt x="117" y="43200"/>
                  <a:pt x="58" y="43199"/>
                  <a:pt x="-1" y="43199"/>
                </a:cubicBezTo>
                <a:lnTo>
                  <a:pt x="176" y="21600"/>
                </a:lnTo>
                <a:lnTo>
                  <a:pt x="175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5" name="Text Box 37"/>
          <p:cNvSpPr txBox="1">
            <a:spLocks noChangeArrowheads="1"/>
          </p:cNvSpPr>
          <p:nvPr/>
        </p:nvSpPr>
        <p:spPr bwMode="auto">
          <a:xfrm>
            <a:off x="6413863" y="3872004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Use Tan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106" name="Line 39"/>
          <p:cNvSpPr>
            <a:spLocks noChangeShapeType="1"/>
          </p:cNvSpPr>
          <p:nvPr/>
        </p:nvSpPr>
        <p:spPr bwMode="auto">
          <a:xfrm>
            <a:off x="5429613" y="4994366"/>
            <a:ext cx="0" cy="53340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07" name="Text Box 40"/>
          <p:cNvSpPr txBox="1">
            <a:spLocks noChangeArrowheads="1"/>
          </p:cNvSpPr>
          <p:nvPr/>
        </p:nvSpPr>
        <p:spPr bwMode="auto">
          <a:xfrm>
            <a:off x="5124813" y="5451566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63.4</a:t>
            </a:r>
          </a:p>
        </p:txBody>
      </p:sp>
      <p:graphicFrame>
        <p:nvGraphicFramePr>
          <p:cNvPr id="108" name="Object 4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5447781"/>
              </p:ext>
            </p:extLst>
          </p:nvPr>
        </p:nvGraphicFramePr>
        <p:xfrm>
          <a:off x="4585063" y="2805204"/>
          <a:ext cx="1050925" cy="66516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69" name="Equation" r:id="rId15" imgW="622030" imgH="393529" progId="Equation.DSMT4">
                  <p:embed/>
                </p:oleObj>
              </mc:Choice>
              <mc:Fallback>
                <p:oleObj name="Equation" r:id="rId15" imgW="622030" imgH="393529" progId="Equation.DSMT4">
                  <p:embed/>
                  <p:pic>
                    <p:nvPicPr>
                      <p:cNvPr id="23593" name="Object 4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2805204"/>
                        <a:ext cx="1050925" cy="66516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9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73252586"/>
              </p:ext>
            </p:extLst>
          </p:nvPr>
        </p:nvGraphicFramePr>
        <p:xfrm>
          <a:off x="4585063" y="3643404"/>
          <a:ext cx="987425" cy="300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0" name="Equation" r:id="rId17" imgW="583693" imgH="177646" progId="Equation.DSMT4">
                  <p:embed/>
                </p:oleObj>
              </mc:Choice>
              <mc:Fallback>
                <p:oleObj name="Equation" r:id="rId17" imgW="583693" imgH="177646" progId="Equation.DSMT4">
                  <p:embed/>
                  <p:pic>
                    <p:nvPicPr>
                      <p:cNvPr id="23594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3643404"/>
                        <a:ext cx="987425" cy="300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0" name="Object 4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4498662"/>
              </p:ext>
            </p:extLst>
          </p:nvPr>
        </p:nvGraphicFramePr>
        <p:xfrm>
          <a:off x="4585063" y="4003766"/>
          <a:ext cx="987425" cy="342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9371" name="Equation" r:id="rId19" imgW="583947" imgH="203112" progId="Equation.DSMT4">
                  <p:embed/>
                </p:oleObj>
              </mc:Choice>
              <mc:Fallback>
                <p:oleObj name="Equation" r:id="rId19" imgW="583947" imgH="203112" progId="Equation.DSMT4">
                  <p:embed/>
                  <p:pic>
                    <p:nvPicPr>
                      <p:cNvPr id="23595" name="Object 4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85063" y="4003766"/>
                        <a:ext cx="987425" cy="3429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1" name="Arc 44"/>
          <p:cNvSpPr>
            <a:spLocks/>
          </p:cNvSpPr>
          <p:nvPr/>
        </p:nvSpPr>
        <p:spPr bwMode="auto">
          <a:xfrm flipH="1">
            <a:off x="6947263" y="5146766"/>
            <a:ext cx="696913" cy="914400"/>
          </a:xfrm>
          <a:custGeom>
            <a:avLst/>
            <a:gdLst>
              <a:gd name="T0" fmla="*/ 0 w 16470"/>
              <a:gd name="T1" fmla="*/ 19727 h 21600"/>
              <a:gd name="T2" fmla="*/ 29489237 w 16470"/>
              <a:gd name="T3" fmla="*/ 12292076 h 21600"/>
              <a:gd name="T4" fmla="*/ 1221100 w 16470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70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</a:path>
              <a:path w="16470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67" y="0"/>
                  <a:pt x="12385" y="2483"/>
                  <a:pt x="16470" y="6858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2" name="Arc 45"/>
          <p:cNvSpPr>
            <a:spLocks/>
          </p:cNvSpPr>
          <p:nvPr/>
        </p:nvSpPr>
        <p:spPr bwMode="auto">
          <a:xfrm flipV="1">
            <a:off x="4889863" y="4232366"/>
            <a:ext cx="668338" cy="914400"/>
          </a:xfrm>
          <a:custGeom>
            <a:avLst/>
            <a:gdLst>
              <a:gd name="T0" fmla="*/ 0 w 15788"/>
              <a:gd name="T1" fmla="*/ 0 h 21600"/>
              <a:gd name="T2" fmla="*/ 28292100 w 15788"/>
              <a:gd name="T3" fmla="*/ 12292076 h 21600"/>
              <a:gd name="T4" fmla="*/ 0 w 15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5788" h="21600" fill="none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</a:path>
              <a:path w="15788" h="21600" stroke="0" extrusionOk="0">
                <a:moveTo>
                  <a:pt x="-1" y="0"/>
                </a:moveTo>
                <a:cubicBezTo>
                  <a:pt x="5985" y="0"/>
                  <a:pt x="11703" y="2483"/>
                  <a:pt x="15788" y="6858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030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9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1" grpId="0" animBg="1"/>
      <p:bldP spid="82" grpId="0" animBg="1"/>
      <p:bldP spid="83" grpId="0"/>
      <p:bldP spid="84" grpId="0"/>
      <p:bldP spid="85" grpId="0" animBg="1"/>
      <p:bldP spid="86" grpId="0" animBg="1"/>
      <p:bldP spid="87" grpId="0" animBg="1"/>
      <p:bldP spid="88" grpId="0" animBg="1"/>
      <p:bldP spid="89" grpId="0" animBg="1"/>
      <p:bldP spid="90" grpId="0" animBg="1"/>
      <p:bldP spid="91" grpId="0" animBg="1"/>
      <p:bldP spid="92" grpId="0" animBg="1"/>
      <p:bldP spid="93" grpId="0"/>
      <p:bldP spid="94" grpId="0"/>
      <p:bldP spid="95" grpId="0"/>
      <p:bldP spid="96" grpId="0"/>
      <p:bldP spid="97" grpId="0" animBg="1"/>
      <p:bldP spid="98" grpId="0" animBg="1"/>
      <p:bldP spid="99" grpId="0"/>
      <p:bldP spid="100" grpId="0"/>
      <p:bldP spid="102" grpId="0" animBg="1"/>
      <p:bldP spid="103" grpId="0"/>
      <p:bldP spid="104" grpId="0" animBg="1"/>
      <p:bldP spid="105" grpId="0"/>
      <p:bldP spid="106" grpId="0" animBg="1"/>
      <p:bldP spid="107" grpId="0"/>
      <p:bldP spid="111" grpId="0" animBg="1"/>
      <p:bldP spid="1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10A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68312260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10E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6769779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35000" y="2364377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  <a:endParaRPr lang="el-GR" altLang="en-US" sz="1400">
              <a:latin typeface="Comic Sans MS" pitchFamily="66" charset="0"/>
            </a:endParaRPr>
          </a:p>
        </p:txBody>
      </p:sp>
      <p:graphicFrame>
        <p:nvGraphicFramePr>
          <p:cNvPr id="6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62538290"/>
              </p:ext>
            </p:extLst>
          </p:nvPr>
        </p:nvGraphicFramePr>
        <p:xfrm>
          <a:off x="304800" y="2745377"/>
          <a:ext cx="273526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8" name="Equation" r:id="rId4" imgW="1916868" imgH="203112" progId="Equation.DSMT4">
                  <p:embed/>
                </p:oleObj>
              </mc:Choice>
              <mc:Fallback>
                <p:oleObj name="Equation" r:id="rId4" imgW="1916868" imgH="203112" progId="Equation.DSMT4">
                  <p:embed/>
                  <p:pic>
                    <p:nvPicPr>
                      <p:cNvPr id="2867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2745377"/>
                        <a:ext cx="273526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86464546"/>
              </p:ext>
            </p:extLst>
          </p:nvPr>
        </p:nvGraphicFramePr>
        <p:xfrm>
          <a:off x="457200" y="2973977"/>
          <a:ext cx="23018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399" name="Equation" r:id="rId6" imgW="1612200" imgH="177723" progId="Equation.DSMT4">
                  <p:embed/>
                </p:oleObj>
              </mc:Choice>
              <mc:Fallback>
                <p:oleObj name="Equation" r:id="rId6" imgW="1612200" imgH="177723" progId="Equation.DSMT4">
                  <p:embed/>
                  <p:pic>
                    <p:nvPicPr>
                      <p:cNvPr id="2868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2973977"/>
                        <a:ext cx="230187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05055838"/>
              </p:ext>
            </p:extLst>
          </p:nvPr>
        </p:nvGraphicFramePr>
        <p:xfrm>
          <a:off x="5423264" y="1386840"/>
          <a:ext cx="1295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0" name="Equation" r:id="rId8" imgW="736280" imgH="177723" progId="Equation.DSMT4">
                  <p:embed/>
                </p:oleObj>
              </mc:Choice>
              <mc:Fallback>
                <p:oleObj name="Equation" r:id="rId8" imgW="736280" imgH="177723" progId="Equation.DSMT4">
                  <p:embed/>
                  <p:pic>
                    <p:nvPicPr>
                      <p:cNvPr id="28681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23264" y="1386840"/>
                        <a:ext cx="1295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12969728"/>
              </p:ext>
            </p:extLst>
          </p:nvPr>
        </p:nvGraphicFramePr>
        <p:xfrm>
          <a:off x="5347064" y="1844040"/>
          <a:ext cx="142875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1" name="Equation" r:id="rId10" imgW="812447" imgH="177723" progId="Equation.DSMT4">
                  <p:embed/>
                </p:oleObj>
              </mc:Choice>
              <mc:Fallback>
                <p:oleObj name="Equation" r:id="rId10" imgW="812447" imgH="177723" progId="Equation.DSMT4">
                  <p:embed/>
                  <p:pic>
                    <p:nvPicPr>
                      <p:cNvPr id="28682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47064" y="1844040"/>
                        <a:ext cx="142875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6323900"/>
              </p:ext>
            </p:extLst>
          </p:nvPr>
        </p:nvGraphicFramePr>
        <p:xfrm>
          <a:off x="5360127" y="2527664"/>
          <a:ext cx="1271588" cy="301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2" name="Equation" r:id="rId12" imgW="748975" imgH="177723" progId="Equation.DSMT4">
                  <p:embed/>
                </p:oleObj>
              </mc:Choice>
              <mc:Fallback>
                <p:oleObj name="Equation" r:id="rId12" imgW="748975" imgH="177723" progId="Equation.DSMT4">
                  <p:embed/>
                  <p:pic>
                    <p:nvPicPr>
                      <p:cNvPr id="28683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60127" y="2527664"/>
                        <a:ext cx="1271588" cy="301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4650162"/>
              </p:ext>
            </p:extLst>
          </p:nvPr>
        </p:nvGraphicFramePr>
        <p:xfrm>
          <a:off x="5512527" y="2908664"/>
          <a:ext cx="1036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3" name="Equation" r:id="rId14" imgW="609336" imgH="203112" progId="Equation.DSMT4">
                  <p:embed/>
                </p:oleObj>
              </mc:Choice>
              <mc:Fallback>
                <p:oleObj name="Equation" r:id="rId14" imgW="609336" imgH="203112" progId="Equation.DSMT4">
                  <p:embed/>
                  <p:pic>
                    <p:nvPicPr>
                      <p:cNvPr id="28684" name="Object 1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12527" y="2908664"/>
                        <a:ext cx="10366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Line 13"/>
          <p:cNvSpPr>
            <a:spLocks noChangeShapeType="1"/>
          </p:cNvSpPr>
          <p:nvPr/>
        </p:nvSpPr>
        <p:spPr bwMode="auto">
          <a:xfrm>
            <a:off x="4724400" y="3735977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" name="Line 14"/>
          <p:cNvSpPr>
            <a:spLocks noChangeShapeType="1"/>
          </p:cNvSpPr>
          <p:nvPr/>
        </p:nvSpPr>
        <p:spPr bwMode="auto">
          <a:xfrm>
            <a:off x="4724400" y="4040777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4" name="Line 15"/>
          <p:cNvSpPr>
            <a:spLocks noChangeShapeType="1"/>
          </p:cNvSpPr>
          <p:nvPr/>
        </p:nvSpPr>
        <p:spPr bwMode="auto">
          <a:xfrm>
            <a:off x="54102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"/>
          <p:cNvSpPr>
            <a:spLocks noChangeShapeType="1"/>
          </p:cNvSpPr>
          <p:nvPr/>
        </p:nvSpPr>
        <p:spPr bwMode="auto">
          <a:xfrm>
            <a:off x="60960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Line 17"/>
          <p:cNvSpPr>
            <a:spLocks noChangeShapeType="1"/>
          </p:cNvSpPr>
          <p:nvPr/>
        </p:nvSpPr>
        <p:spPr bwMode="auto">
          <a:xfrm>
            <a:off x="67818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7" name="Line 18"/>
          <p:cNvSpPr>
            <a:spLocks noChangeShapeType="1"/>
          </p:cNvSpPr>
          <p:nvPr/>
        </p:nvSpPr>
        <p:spPr bwMode="auto">
          <a:xfrm>
            <a:off x="7467600" y="3964577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8" name="Arc 19"/>
          <p:cNvSpPr>
            <a:spLocks/>
          </p:cNvSpPr>
          <p:nvPr/>
        </p:nvSpPr>
        <p:spPr bwMode="auto">
          <a:xfrm flipV="1">
            <a:off x="6096000" y="3431177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20"/>
          <p:cNvSpPr txBox="1">
            <a:spLocks noChangeArrowheads="1"/>
          </p:cNvSpPr>
          <p:nvPr/>
        </p:nvSpPr>
        <p:spPr bwMode="auto">
          <a:xfrm>
            <a:off x="52578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0" name="Line 21"/>
          <p:cNvSpPr>
            <a:spLocks noChangeShapeType="1"/>
          </p:cNvSpPr>
          <p:nvPr/>
        </p:nvSpPr>
        <p:spPr bwMode="auto">
          <a:xfrm flipV="1">
            <a:off x="4724400" y="4345577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1" name="Text Box 23"/>
          <p:cNvSpPr txBox="1">
            <a:spLocks noChangeArrowheads="1"/>
          </p:cNvSpPr>
          <p:nvPr/>
        </p:nvSpPr>
        <p:spPr bwMode="auto">
          <a:xfrm>
            <a:off x="5867400" y="4345577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180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2" name="Text Box 24"/>
          <p:cNvSpPr txBox="1">
            <a:spLocks noChangeArrowheads="1"/>
          </p:cNvSpPr>
          <p:nvPr/>
        </p:nvSpPr>
        <p:spPr bwMode="auto">
          <a:xfrm>
            <a:off x="7620000" y="3888377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" name="Text Box 26"/>
          <p:cNvSpPr txBox="1">
            <a:spLocks noChangeArrowheads="1"/>
          </p:cNvSpPr>
          <p:nvPr/>
        </p:nvSpPr>
        <p:spPr bwMode="auto">
          <a:xfrm>
            <a:off x="4267200" y="4193177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24" name="Arc 27"/>
          <p:cNvSpPr>
            <a:spLocks/>
          </p:cNvSpPr>
          <p:nvPr/>
        </p:nvSpPr>
        <p:spPr bwMode="auto">
          <a:xfrm flipH="1">
            <a:off x="6781800" y="3735977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5" name="Arc 28"/>
          <p:cNvSpPr>
            <a:spLocks/>
          </p:cNvSpPr>
          <p:nvPr/>
        </p:nvSpPr>
        <p:spPr bwMode="auto">
          <a:xfrm flipH="1" flipV="1">
            <a:off x="5410200" y="3431177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6" name="Arc 29"/>
          <p:cNvSpPr>
            <a:spLocks/>
          </p:cNvSpPr>
          <p:nvPr/>
        </p:nvSpPr>
        <p:spPr bwMode="auto">
          <a:xfrm>
            <a:off x="4724400" y="3735977"/>
            <a:ext cx="709613" cy="914400"/>
          </a:xfrm>
          <a:custGeom>
            <a:avLst/>
            <a:gdLst>
              <a:gd name="T0" fmla="*/ 0 w 16788"/>
              <a:gd name="T1" fmla="*/ 19727 h 21600"/>
              <a:gd name="T2" fmla="*/ 29994675 w 16788"/>
              <a:gd name="T3" fmla="*/ 12915731 h 21600"/>
              <a:gd name="T4" fmla="*/ 1218490 w 16788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88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31" y="0"/>
                  <a:pt x="12690" y="2621"/>
                  <a:pt x="16787" y="7207"/>
                </a:cubicBezTo>
              </a:path>
              <a:path w="16788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31" y="0"/>
                  <a:pt x="12690" y="2621"/>
                  <a:pt x="16787" y="720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7" name="Text Box 30"/>
          <p:cNvSpPr txBox="1">
            <a:spLocks noChangeArrowheads="1"/>
          </p:cNvSpPr>
          <p:nvPr/>
        </p:nvSpPr>
        <p:spPr bwMode="auto">
          <a:xfrm>
            <a:off x="65532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8" name="Text Box 31"/>
          <p:cNvSpPr txBox="1">
            <a:spLocks noChangeArrowheads="1"/>
          </p:cNvSpPr>
          <p:nvPr/>
        </p:nvSpPr>
        <p:spPr bwMode="auto">
          <a:xfrm>
            <a:off x="7239000" y="4116977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9" name="Text Box 32"/>
          <p:cNvSpPr txBox="1">
            <a:spLocks noChangeArrowheads="1"/>
          </p:cNvSpPr>
          <p:nvPr/>
        </p:nvSpPr>
        <p:spPr bwMode="auto">
          <a:xfrm>
            <a:off x="5867400" y="4116977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graphicFrame>
        <p:nvGraphicFramePr>
          <p:cNvPr id="30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3147039"/>
              </p:ext>
            </p:extLst>
          </p:nvPr>
        </p:nvGraphicFramePr>
        <p:xfrm>
          <a:off x="4038600" y="4955177"/>
          <a:ext cx="1036638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4" name="Equation" r:id="rId16" imgW="609336" imgH="203112" progId="Equation.DSMT4">
                  <p:embed/>
                </p:oleObj>
              </mc:Choice>
              <mc:Fallback>
                <p:oleObj name="Equation" r:id="rId16" imgW="609336" imgH="203112" progId="Equation.DSMT4">
                  <p:embed/>
                  <p:pic>
                    <p:nvPicPr>
                      <p:cNvPr id="28706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4955177"/>
                        <a:ext cx="1036638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1" name="Object 3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9692399"/>
              </p:ext>
            </p:extLst>
          </p:nvPr>
        </p:nvGraphicFramePr>
        <p:xfrm>
          <a:off x="5105400" y="4955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5" name="Equation" r:id="rId18" imgW="419100" imgH="228600" progId="Equation.DSMT4">
                  <p:embed/>
                </p:oleObj>
              </mc:Choice>
              <mc:Fallback>
                <p:oleObj name="Equation" r:id="rId18" imgW="419100" imgH="228600" progId="Equation.DSMT4">
                  <p:embed/>
                  <p:pic>
                    <p:nvPicPr>
                      <p:cNvPr id="28707" name="Object 3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4955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Object 3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69113779"/>
              </p:ext>
            </p:extLst>
          </p:nvPr>
        </p:nvGraphicFramePr>
        <p:xfrm>
          <a:off x="5867400" y="4955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6" name="Equation" r:id="rId20" imgW="419100" imgH="228600" progId="Equation.DSMT4">
                  <p:embed/>
                </p:oleObj>
              </mc:Choice>
              <mc:Fallback>
                <p:oleObj name="Equation" r:id="rId20" imgW="419100" imgH="228600" progId="Equation.DSMT4">
                  <p:embed/>
                  <p:pic>
                    <p:nvPicPr>
                      <p:cNvPr id="28708" name="Object 3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867400" y="4955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3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03176625"/>
              </p:ext>
            </p:extLst>
          </p:nvPr>
        </p:nvGraphicFramePr>
        <p:xfrm>
          <a:off x="4191000" y="5336177"/>
          <a:ext cx="798513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7" name="Equation" r:id="rId22" imgW="469696" imgH="203112" progId="Equation.DSMT4">
                  <p:embed/>
                </p:oleObj>
              </mc:Choice>
              <mc:Fallback>
                <p:oleObj name="Equation" r:id="rId22" imgW="469696" imgH="203112" progId="Equation.DSMT4">
                  <p:embed/>
                  <p:pic>
                    <p:nvPicPr>
                      <p:cNvPr id="28709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191000" y="5336177"/>
                        <a:ext cx="798513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81534047"/>
              </p:ext>
            </p:extLst>
          </p:nvPr>
        </p:nvGraphicFramePr>
        <p:xfrm>
          <a:off x="5105400" y="5336177"/>
          <a:ext cx="71278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1408" name="Equation" r:id="rId24" imgW="419100" imgH="228600" progId="Equation.DSMT4">
                  <p:embed/>
                </p:oleObj>
              </mc:Choice>
              <mc:Fallback>
                <p:oleObj name="Equation" r:id="rId24" imgW="419100" imgH="228600" progId="Equation.DSMT4">
                  <p:embed/>
                  <p:pic>
                    <p:nvPicPr>
                      <p:cNvPr id="28710" name="Object 3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05400" y="5336177"/>
                        <a:ext cx="71278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5" name="Text Box 39"/>
          <p:cNvSpPr txBox="1">
            <a:spLocks noChangeArrowheads="1"/>
          </p:cNvSpPr>
          <p:nvPr/>
        </p:nvSpPr>
        <p:spPr bwMode="auto">
          <a:xfrm>
            <a:off x="152400" y="3354977"/>
            <a:ext cx="3048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1) Work out the acceptable interval for 2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6" name="Text Box 40"/>
          <p:cNvSpPr txBox="1">
            <a:spLocks noChangeArrowheads="1"/>
          </p:cNvSpPr>
          <p:nvPr/>
        </p:nvSpPr>
        <p:spPr bwMode="auto">
          <a:xfrm>
            <a:off x="0" y="3964577"/>
            <a:ext cx="3200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2) Work out one possible answer as before. Find </a:t>
            </a:r>
            <a:r>
              <a:rPr lang="en-GB" altLang="en-US" sz="1400" u="sng">
                <a:latin typeface="Comic Sans MS" pitchFamily="66" charset="0"/>
              </a:rPr>
              <a:t>all</a:t>
            </a:r>
            <a:r>
              <a:rPr lang="en-GB" altLang="en-US" sz="1400">
                <a:latin typeface="Comic Sans MS" pitchFamily="66" charset="0"/>
              </a:rPr>
              <a:t> values in the standard 0 – 360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7" name="Text Box 41"/>
          <p:cNvSpPr txBox="1">
            <a:spLocks noChangeArrowheads="1"/>
          </p:cNvSpPr>
          <p:nvPr/>
        </p:nvSpPr>
        <p:spPr bwMode="auto">
          <a:xfrm>
            <a:off x="0" y="4802777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3) Add/Subtract 360 to these values until you have all the answers within the 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8" name="Text Box 42"/>
          <p:cNvSpPr txBox="1">
            <a:spLocks noChangeArrowheads="1"/>
          </p:cNvSpPr>
          <p:nvPr/>
        </p:nvSpPr>
        <p:spPr bwMode="auto">
          <a:xfrm>
            <a:off x="0" y="5596527"/>
            <a:ext cx="3124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4) These answers are for 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. Undo them to find values for 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itself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39" name="Line 43"/>
          <p:cNvSpPr>
            <a:spLocks noChangeShapeType="1"/>
          </p:cNvSpPr>
          <p:nvPr/>
        </p:nvSpPr>
        <p:spPr bwMode="auto">
          <a:xfrm>
            <a:off x="3429000" y="2364377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0" name="Arc 44"/>
          <p:cNvSpPr>
            <a:spLocks/>
          </p:cNvSpPr>
          <p:nvPr/>
        </p:nvSpPr>
        <p:spPr bwMode="auto">
          <a:xfrm>
            <a:off x="6794864" y="1539240"/>
            <a:ext cx="152400" cy="4572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4837800 h 43200"/>
              <a:gd name="T4" fmla="*/ 27247 w 22177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1" name="Text Box 45"/>
          <p:cNvSpPr txBox="1">
            <a:spLocks noChangeArrowheads="1"/>
          </p:cNvSpPr>
          <p:nvPr/>
        </p:nvSpPr>
        <p:spPr bwMode="auto">
          <a:xfrm>
            <a:off x="6794864" y="1463040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Multiply by 2</a:t>
            </a:r>
          </a:p>
        </p:txBody>
      </p:sp>
      <p:sp>
        <p:nvSpPr>
          <p:cNvPr id="42" name="Arc 46"/>
          <p:cNvSpPr>
            <a:spLocks/>
          </p:cNvSpPr>
          <p:nvPr/>
        </p:nvSpPr>
        <p:spPr bwMode="auto">
          <a:xfrm>
            <a:off x="6655527" y="2680064"/>
            <a:ext cx="152400" cy="4572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4837800 h 43200"/>
              <a:gd name="T4" fmla="*/ 27247 w 22177"/>
              <a:gd name="T5" fmla="*/ 2419350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3" name="Text Box 47"/>
          <p:cNvSpPr txBox="1">
            <a:spLocks noChangeArrowheads="1"/>
          </p:cNvSpPr>
          <p:nvPr/>
        </p:nvSpPr>
        <p:spPr bwMode="auto">
          <a:xfrm>
            <a:off x="6731727" y="2603864"/>
            <a:ext cx="10668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Solve using Cos</a:t>
            </a:r>
            <a:r>
              <a:rPr lang="en-GB" altLang="en-US" sz="14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44" name="Text Box 48"/>
          <p:cNvSpPr txBox="1">
            <a:spLocks noChangeArrowheads="1"/>
          </p:cNvSpPr>
          <p:nvPr/>
        </p:nvSpPr>
        <p:spPr bwMode="auto">
          <a:xfrm>
            <a:off x="7391400" y="4650377"/>
            <a:ext cx="1752600" cy="9429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Adding 360 to the value we worked out (staying within the range)</a:t>
            </a:r>
          </a:p>
        </p:txBody>
      </p:sp>
      <p:sp>
        <p:nvSpPr>
          <p:cNvPr id="45" name="Line 50"/>
          <p:cNvSpPr>
            <a:spLocks noChangeShapeType="1"/>
          </p:cNvSpPr>
          <p:nvPr/>
        </p:nvSpPr>
        <p:spPr bwMode="auto">
          <a:xfrm flipH="1">
            <a:off x="6705600" y="5183777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6" name="Line 51"/>
          <p:cNvSpPr>
            <a:spLocks noChangeShapeType="1"/>
          </p:cNvSpPr>
          <p:nvPr/>
        </p:nvSpPr>
        <p:spPr bwMode="auto">
          <a:xfrm flipH="1">
            <a:off x="5867400" y="5564777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7" name="Text Box 52"/>
          <p:cNvSpPr txBox="1">
            <a:spLocks noChangeArrowheads="1"/>
          </p:cNvSpPr>
          <p:nvPr/>
        </p:nvSpPr>
        <p:spPr bwMode="auto">
          <a:xfrm>
            <a:off x="6629400" y="5336177"/>
            <a:ext cx="8382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Divide by 2</a:t>
            </a:r>
          </a:p>
        </p:txBody>
      </p:sp>
      <p:sp>
        <p:nvSpPr>
          <p:cNvPr id="48" name="Rectangle 53"/>
          <p:cNvSpPr>
            <a:spLocks noChangeArrowheads="1"/>
          </p:cNvSpPr>
          <p:nvPr/>
        </p:nvSpPr>
        <p:spPr bwMode="auto">
          <a:xfrm>
            <a:off x="4191000" y="5336177"/>
            <a:ext cx="16764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</p:spTree>
    <p:extLst>
      <p:ext uri="{BB962C8B-B14F-4D97-AF65-F5344CB8AC3E}">
        <p14:creationId xmlns:p14="http://schemas.microsoft.com/office/powerpoint/2010/main" val="31418738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3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3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3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>
                      <p:stCondLst>
                        <p:cond delay="indefinite"/>
                      </p:stCondLst>
                      <p:childTnLst>
                        <p:par>
                          <p:cTn id="147" fill="hold">
                            <p:stCondLst>
                              <p:cond delay="0"/>
                            </p:stCondLst>
                            <p:childTnLst>
                              <p:par>
                                <p:cTn id="14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0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1" fill="hold">
                      <p:stCondLst>
                        <p:cond delay="indefinite"/>
                      </p:stCondLst>
                      <p:childTnLst>
                        <p:par>
                          <p:cTn id="152" fill="hold">
                            <p:stCondLst>
                              <p:cond delay="0"/>
                            </p:stCondLst>
                            <p:childTnLst>
                              <p:par>
                                <p:cTn id="15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5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1" fill="hold">
                      <p:stCondLst>
                        <p:cond delay="indefinite"/>
                      </p:stCondLst>
                      <p:childTnLst>
                        <p:par>
                          <p:cTn id="162" fill="hold">
                            <p:stCondLst>
                              <p:cond delay="0"/>
                            </p:stCondLst>
                            <p:childTnLst>
                              <p:par>
                                <p:cTn id="163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6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>
                      <p:stCondLst>
                        <p:cond delay="indefinite"/>
                      </p:stCondLst>
                      <p:childTnLst>
                        <p:par>
                          <p:cTn id="167" fill="hold">
                            <p:stCondLst>
                              <p:cond delay="0"/>
                            </p:stCondLst>
                            <p:childTnLst>
                              <p:par>
                                <p:cTn id="16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0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1" fill="hold">
                      <p:stCondLst>
                        <p:cond delay="indefinite"/>
                      </p:stCondLst>
                      <p:childTnLst>
                        <p:par>
                          <p:cTn id="172" fill="hold">
                            <p:stCondLst>
                              <p:cond delay="0"/>
                            </p:stCondLst>
                            <p:childTnLst>
                              <p:par>
                                <p:cTn id="17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5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6" fill="hold">
                      <p:stCondLst>
                        <p:cond delay="indefinite"/>
                      </p:stCondLst>
                      <p:childTnLst>
                        <p:par>
                          <p:cTn id="177" fill="hold">
                            <p:stCondLst>
                              <p:cond delay="0"/>
                            </p:stCondLst>
                            <p:childTnLst>
                              <p:par>
                                <p:cTn id="17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0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5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6" fill="hold">
                      <p:stCondLst>
                        <p:cond delay="indefinite"/>
                      </p:stCondLst>
                      <p:childTnLst>
                        <p:par>
                          <p:cTn id="187" fill="hold">
                            <p:stCondLst>
                              <p:cond delay="0"/>
                            </p:stCondLst>
                            <p:childTnLst>
                              <p:par>
                                <p:cTn id="18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0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1" fill="hold">
                      <p:stCondLst>
                        <p:cond delay="indefinite"/>
                      </p:stCondLst>
                      <p:childTnLst>
                        <p:par>
                          <p:cTn id="192" fill="hold">
                            <p:stCondLst>
                              <p:cond delay="0"/>
                            </p:stCondLst>
                            <p:childTnLst>
                              <p:par>
                                <p:cTn id="1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5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18" grpId="0" animBg="1"/>
      <p:bldP spid="19" grpId="0"/>
      <p:bldP spid="20" grpId="0" animBg="1"/>
      <p:bldP spid="21" grpId="0"/>
      <p:bldP spid="22" grpId="0"/>
      <p:bldP spid="23" grpId="0"/>
      <p:bldP spid="24" grpId="0" animBg="1"/>
      <p:bldP spid="25" grpId="0" animBg="1"/>
      <p:bldP spid="26" grpId="0" animBg="1"/>
      <p:bldP spid="27" grpId="0"/>
      <p:bldP spid="28" grpId="0"/>
      <p:bldP spid="29" grpId="0"/>
      <p:bldP spid="35" grpId="0"/>
      <p:bldP spid="38" grpId="0"/>
      <p:bldP spid="39" grpId="0" animBg="1"/>
      <p:bldP spid="40" grpId="0" animBg="1"/>
      <p:bldP spid="41" grpId="0"/>
      <p:bldP spid="42" grpId="0" animBg="1"/>
      <p:bldP spid="43" grpId="0"/>
      <p:bldP spid="44" grpId="0"/>
      <p:bldP spid="45" grpId="0" animBg="1"/>
      <p:bldP spid="46" grpId="0" animBg="1"/>
      <p:bldP spid="47" grpId="0"/>
      <p:bldP spid="48" grpId="0" animBg="1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</p:spPr>
            <p:txBody>
              <a:bodyPr>
                <a:normAutofit/>
              </a:bodyPr>
              <a:lstStyle/>
              <a:p>
                <a:pPr marL="0" indent="0" algn="ctr">
                  <a:buNone/>
                </a:pPr>
                <a:r>
                  <a:rPr lang="en-US" sz="1600" b="1" dirty="0">
                    <a:latin typeface="Comic Sans MS" panose="030F0702030302020204" pitchFamily="66" charset="0"/>
                  </a:rPr>
                  <a:t>You need to be able to solve equations of the form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𝒔𝒊𝒏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, </a:t>
                </a:r>
                <a14:m>
                  <m:oMath xmlns:m="http://schemas.openxmlformats.org/officeDocument/2006/math">
                    <m:r>
                      <a:rPr lang="en-US" sz="1600" b="1" i="0" smtClean="0">
                        <a:latin typeface="Cambria Math" panose="02040503050406030204" pitchFamily="18" charset="0"/>
                      </a:rPr>
                      <m:t>𝐜𝐨𝐬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𝒌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 and </a:t>
                </a:r>
                <a14:m>
                  <m:oMath xmlns:m="http://schemas.openxmlformats.org/officeDocument/2006/math"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𝒕𝒂𝒏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sz="1600" b="1" i="1" smtClean="0">
                        <a:latin typeface="Cambria Math" panose="02040503050406030204" pitchFamily="18" charset="0"/>
                      </a:rPr>
                      <m:t>𝒏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𝜽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=</m:t>
                    </m:r>
                    <m:r>
                      <a:rPr lang="en-US" sz="1600" b="1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𝒑</m:t>
                    </m:r>
                  </m:oMath>
                </a14:m>
                <a:r>
                  <a:rPr lang="en-GB" sz="1600" b="1" dirty="0">
                    <a:latin typeface="Comic Sans MS" panose="030F0702030302020204" pitchFamily="66" charset="0"/>
                  </a:rPr>
                  <a:t>.</a:t>
                </a:r>
              </a:p>
            </p:txBody>
          </p:sp>
        </mc:Choice>
        <mc:Fallback xmlns="">
          <p:sp>
            <p:nvSpPr>
              <p:cNvPr id="3" name="コンテンツ プレースホルダー 2">
                <a:extLst>
                  <a:ext uri="{FF2B5EF4-FFF2-40B4-BE49-F238E27FC236}">
                    <a16:creationId xmlns:a16="http://schemas.microsoft.com/office/drawing/2014/main" id="{B40142FD-D65A-415C-B42C-D7288410BF42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142875" y="1400175"/>
                <a:ext cx="3630135" cy="4776787"/>
              </a:xfrm>
              <a:blipFill>
                <a:blip r:embed="rId3"/>
                <a:stretch>
                  <a:fillRect t="-766" r="-2013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6638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10E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9" name="Text Box 5"/>
          <p:cNvSpPr txBox="1">
            <a:spLocks noChangeArrowheads="1"/>
          </p:cNvSpPr>
          <p:nvPr/>
        </p:nvSpPr>
        <p:spPr bwMode="auto">
          <a:xfrm>
            <a:off x="713377" y="2495006"/>
            <a:ext cx="19812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600" b="1" u="sng">
                <a:latin typeface="Comic Sans MS" pitchFamily="66" charset="0"/>
              </a:rPr>
              <a:t>Example Question</a:t>
            </a:r>
            <a:endParaRPr lang="el-GR" altLang="en-US" sz="1400">
              <a:latin typeface="Comic Sans MS" pitchFamily="66" charset="0"/>
            </a:endParaRPr>
          </a:p>
        </p:txBody>
      </p:sp>
      <p:graphicFrame>
        <p:nvGraphicFramePr>
          <p:cNvPr id="50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6190521"/>
              </p:ext>
            </p:extLst>
          </p:nvPr>
        </p:nvGraphicFramePr>
        <p:xfrm>
          <a:off x="138702" y="2876006"/>
          <a:ext cx="3224213" cy="2905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8" name="Equation" r:id="rId4" imgW="2260600" imgH="203200" progId="Equation.DSMT4">
                  <p:embed/>
                </p:oleObj>
              </mc:Choice>
              <mc:Fallback>
                <p:oleObj name="Equation" r:id="rId4" imgW="2260600" imgH="203200" progId="Equation.DSMT4">
                  <p:embed/>
                  <p:pic>
                    <p:nvPicPr>
                      <p:cNvPr id="2355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38702" y="2876006"/>
                        <a:ext cx="3224213" cy="2905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85805535"/>
              </p:ext>
            </p:extLst>
          </p:nvPr>
        </p:nvGraphicFramePr>
        <p:xfrm>
          <a:off x="408577" y="3104606"/>
          <a:ext cx="2555875" cy="254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69" name="Equation" r:id="rId6" imgW="1790700" imgH="177800" progId="Equation.DSMT4">
                  <p:embed/>
                </p:oleObj>
              </mc:Choice>
              <mc:Fallback>
                <p:oleObj name="Equation" r:id="rId6" imgW="1790700" imgH="177800" progId="Equation.DSMT4">
                  <p:embed/>
                  <p:pic>
                    <p:nvPicPr>
                      <p:cNvPr id="2355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8577" y="3104606"/>
                        <a:ext cx="2555875" cy="254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2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27017667"/>
              </p:ext>
            </p:extLst>
          </p:nvPr>
        </p:nvGraphicFramePr>
        <p:xfrm>
          <a:off x="5129348" y="1238794"/>
          <a:ext cx="1477963" cy="2762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0" name="Equation" r:id="rId8" imgW="952087" imgH="177723" progId="Equation.DSMT4">
                  <p:embed/>
                </p:oleObj>
              </mc:Choice>
              <mc:Fallback>
                <p:oleObj name="Equation" r:id="rId8" imgW="952087" imgH="177723" progId="Equation.DSMT4">
                  <p:embed/>
                  <p:pic>
                    <p:nvPicPr>
                      <p:cNvPr id="29704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9348" y="1238794"/>
                        <a:ext cx="1477963" cy="2762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3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26590815"/>
              </p:ext>
            </p:extLst>
          </p:nvPr>
        </p:nvGraphicFramePr>
        <p:xfrm>
          <a:off x="4824548" y="1619794"/>
          <a:ext cx="2133600" cy="287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1" name="Equation" r:id="rId10" imgW="1320227" imgH="177723" progId="Equation.DSMT4">
                  <p:embed/>
                </p:oleObj>
              </mc:Choice>
              <mc:Fallback>
                <p:oleObj name="Equation" r:id="rId10" imgW="1320227" imgH="177723" progId="Equation.DSMT4">
                  <p:embed/>
                  <p:pic>
                    <p:nvPicPr>
                      <p:cNvPr id="29705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24548" y="1619794"/>
                        <a:ext cx="2133600" cy="287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4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89441390"/>
              </p:ext>
            </p:extLst>
          </p:nvPr>
        </p:nvGraphicFramePr>
        <p:xfrm>
          <a:off x="5035732" y="2283823"/>
          <a:ext cx="1676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2" name="Equation" r:id="rId12" imgW="1091726" imgH="203112" progId="Equation.DSMT4">
                  <p:embed/>
                </p:oleObj>
              </mc:Choice>
              <mc:Fallback>
                <p:oleObj name="Equation" r:id="rId12" imgW="1091726" imgH="203112" progId="Equation.DSMT4">
                  <p:embed/>
                  <p:pic>
                    <p:nvPicPr>
                      <p:cNvPr id="29706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732" y="2283823"/>
                        <a:ext cx="1676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5" name="Object 1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3959467"/>
              </p:ext>
            </p:extLst>
          </p:nvPr>
        </p:nvGraphicFramePr>
        <p:xfrm>
          <a:off x="5035732" y="2588623"/>
          <a:ext cx="1608138" cy="3603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3" name="Equation" r:id="rId14" imgW="1016000" imgH="228600" progId="Equation.DSMT4">
                  <p:embed/>
                </p:oleObj>
              </mc:Choice>
              <mc:Fallback>
                <p:oleObj name="Equation" r:id="rId14" imgW="1016000" imgH="228600" progId="Equation.DSMT4">
                  <p:embed/>
                  <p:pic>
                    <p:nvPicPr>
                      <p:cNvPr id="29707" name="Object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35732" y="2588623"/>
                        <a:ext cx="1608138" cy="3603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6" name="Line 12"/>
          <p:cNvSpPr>
            <a:spLocks noChangeShapeType="1"/>
          </p:cNvSpPr>
          <p:nvPr/>
        </p:nvSpPr>
        <p:spPr bwMode="auto">
          <a:xfrm>
            <a:off x="4802777" y="3714206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3"/>
          <p:cNvSpPr>
            <a:spLocks noChangeShapeType="1"/>
          </p:cNvSpPr>
          <p:nvPr/>
        </p:nvSpPr>
        <p:spPr bwMode="auto">
          <a:xfrm>
            <a:off x="4802777" y="4019006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4"/>
          <p:cNvSpPr>
            <a:spLocks noChangeShapeType="1"/>
          </p:cNvSpPr>
          <p:nvPr/>
        </p:nvSpPr>
        <p:spPr bwMode="auto">
          <a:xfrm>
            <a:off x="54885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15"/>
          <p:cNvSpPr>
            <a:spLocks noChangeShapeType="1"/>
          </p:cNvSpPr>
          <p:nvPr/>
        </p:nvSpPr>
        <p:spPr bwMode="auto">
          <a:xfrm>
            <a:off x="61743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Line 16"/>
          <p:cNvSpPr>
            <a:spLocks noChangeShapeType="1"/>
          </p:cNvSpPr>
          <p:nvPr/>
        </p:nvSpPr>
        <p:spPr bwMode="auto">
          <a:xfrm>
            <a:off x="68601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1" name="Line 17"/>
          <p:cNvSpPr>
            <a:spLocks noChangeShapeType="1"/>
          </p:cNvSpPr>
          <p:nvPr/>
        </p:nvSpPr>
        <p:spPr bwMode="auto">
          <a:xfrm>
            <a:off x="7545977" y="3942806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Arc 18"/>
          <p:cNvSpPr>
            <a:spLocks/>
          </p:cNvSpPr>
          <p:nvPr/>
        </p:nvSpPr>
        <p:spPr bwMode="auto">
          <a:xfrm flipV="1">
            <a:off x="6860177" y="3409406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3" name="Text Box 19"/>
          <p:cNvSpPr txBox="1">
            <a:spLocks noChangeArrowheads="1"/>
          </p:cNvSpPr>
          <p:nvPr/>
        </p:nvSpPr>
        <p:spPr bwMode="auto">
          <a:xfrm>
            <a:off x="53361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4" name="Line 20"/>
          <p:cNvSpPr>
            <a:spLocks noChangeShapeType="1"/>
          </p:cNvSpPr>
          <p:nvPr/>
        </p:nvSpPr>
        <p:spPr bwMode="auto">
          <a:xfrm flipV="1">
            <a:off x="4802777" y="432380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5" name="Text Box 21"/>
          <p:cNvSpPr txBox="1">
            <a:spLocks noChangeArrowheads="1"/>
          </p:cNvSpPr>
          <p:nvPr/>
        </p:nvSpPr>
        <p:spPr bwMode="auto">
          <a:xfrm>
            <a:off x="6631577" y="4323806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270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6" name="Text Box 22"/>
          <p:cNvSpPr txBox="1">
            <a:spLocks noChangeArrowheads="1"/>
          </p:cNvSpPr>
          <p:nvPr/>
        </p:nvSpPr>
        <p:spPr bwMode="auto">
          <a:xfrm>
            <a:off x="7698377" y="3866606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7" name="Text Box 23"/>
          <p:cNvSpPr txBox="1">
            <a:spLocks noChangeArrowheads="1"/>
          </p:cNvSpPr>
          <p:nvPr/>
        </p:nvSpPr>
        <p:spPr bwMode="auto">
          <a:xfrm>
            <a:off x="4345577" y="4171406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68" name="Arc 24"/>
          <p:cNvSpPr>
            <a:spLocks/>
          </p:cNvSpPr>
          <p:nvPr/>
        </p:nvSpPr>
        <p:spPr bwMode="auto">
          <a:xfrm flipH="1">
            <a:off x="4802777" y="3714206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Arc 25"/>
          <p:cNvSpPr>
            <a:spLocks/>
          </p:cNvSpPr>
          <p:nvPr/>
        </p:nvSpPr>
        <p:spPr bwMode="auto">
          <a:xfrm flipH="1" flipV="1">
            <a:off x="6174377" y="3409406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0" name="Arc 26"/>
          <p:cNvSpPr>
            <a:spLocks/>
          </p:cNvSpPr>
          <p:nvPr/>
        </p:nvSpPr>
        <p:spPr bwMode="auto">
          <a:xfrm>
            <a:off x="5488577" y="3714206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Text Box 27"/>
          <p:cNvSpPr txBox="1">
            <a:spLocks noChangeArrowheads="1"/>
          </p:cNvSpPr>
          <p:nvPr/>
        </p:nvSpPr>
        <p:spPr bwMode="auto">
          <a:xfrm>
            <a:off x="66315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28"/>
          <p:cNvSpPr txBox="1">
            <a:spLocks noChangeArrowheads="1"/>
          </p:cNvSpPr>
          <p:nvPr/>
        </p:nvSpPr>
        <p:spPr bwMode="auto">
          <a:xfrm>
            <a:off x="7317377" y="4095206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3" name="Text Box 29"/>
          <p:cNvSpPr txBox="1">
            <a:spLocks noChangeArrowheads="1"/>
          </p:cNvSpPr>
          <p:nvPr/>
        </p:nvSpPr>
        <p:spPr bwMode="auto">
          <a:xfrm>
            <a:off x="5945777" y="4095206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graphicFrame>
        <p:nvGraphicFramePr>
          <p:cNvPr id="7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43237784"/>
              </p:ext>
            </p:extLst>
          </p:nvPr>
        </p:nvGraphicFramePr>
        <p:xfrm>
          <a:off x="3888377" y="4857206"/>
          <a:ext cx="15557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4" name="Equation" r:id="rId16" imgW="914400" imgH="203200" progId="Equation.DSMT4">
                  <p:embed/>
                </p:oleObj>
              </mc:Choice>
              <mc:Fallback>
                <p:oleObj name="Equation" r:id="rId16" imgW="914400" imgH="203200" progId="Equation.DSMT4">
                  <p:embed/>
                  <p:pic>
                    <p:nvPicPr>
                      <p:cNvPr id="29726" name="Object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377" y="4857206"/>
                        <a:ext cx="15557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5" name="Object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69717340"/>
              </p:ext>
            </p:extLst>
          </p:nvPr>
        </p:nvGraphicFramePr>
        <p:xfrm>
          <a:off x="5401265" y="4857206"/>
          <a:ext cx="647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5" name="Equation" r:id="rId18" imgW="381000" imgH="228600" progId="Equation.DSMT4">
                  <p:embed/>
                </p:oleObj>
              </mc:Choice>
              <mc:Fallback>
                <p:oleObj name="Equation" r:id="rId18" imgW="381000" imgH="228600" progId="Equation.DSMT4">
                  <p:embed/>
                  <p:pic>
                    <p:nvPicPr>
                      <p:cNvPr id="29727" name="Object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01265" y="4857206"/>
                        <a:ext cx="647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6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2507867"/>
              </p:ext>
            </p:extLst>
          </p:nvPr>
        </p:nvGraphicFramePr>
        <p:xfrm>
          <a:off x="5412377" y="4857206"/>
          <a:ext cx="604838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6" name="Equation" r:id="rId20" imgW="355446" imgH="228501" progId="Equation.DSMT4">
                  <p:embed/>
                </p:oleObj>
              </mc:Choice>
              <mc:Fallback>
                <p:oleObj name="Equation" r:id="rId20" imgW="355446" imgH="228501" progId="Equation.DSMT4">
                  <p:embed/>
                  <p:pic>
                    <p:nvPicPr>
                      <p:cNvPr id="29728" name="Object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77" y="4857206"/>
                        <a:ext cx="604838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6142619"/>
              </p:ext>
            </p:extLst>
          </p:nvPr>
        </p:nvGraphicFramePr>
        <p:xfrm>
          <a:off x="4497977" y="5619206"/>
          <a:ext cx="114300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7" name="Equation" r:id="rId22" imgW="672808" imgH="203112" progId="Equation.DSMT4">
                  <p:embed/>
                </p:oleObj>
              </mc:Choice>
              <mc:Fallback>
                <p:oleObj name="Equation" r:id="rId22" imgW="672808" imgH="203112" progId="Equation.DSMT4">
                  <p:embed/>
                  <p:pic>
                    <p:nvPicPr>
                      <p:cNvPr id="29729" name="Object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7977" y="5619206"/>
                        <a:ext cx="114300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8" name="Object 3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861008"/>
              </p:ext>
            </p:extLst>
          </p:nvPr>
        </p:nvGraphicFramePr>
        <p:xfrm>
          <a:off x="5596527" y="5619206"/>
          <a:ext cx="84296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8" name="Equation" r:id="rId24" imgW="495085" imgH="228501" progId="Equation.DSMT4">
                  <p:embed/>
                </p:oleObj>
              </mc:Choice>
              <mc:Fallback>
                <p:oleObj name="Equation" r:id="rId24" imgW="495085" imgH="228501" progId="Equation.DSMT4">
                  <p:embed/>
                  <p:pic>
                    <p:nvPicPr>
                      <p:cNvPr id="29730" name="Object 3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596527" y="5619206"/>
                        <a:ext cx="84296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9" name="Text Box 35"/>
          <p:cNvSpPr txBox="1">
            <a:spLocks noChangeArrowheads="1"/>
          </p:cNvSpPr>
          <p:nvPr/>
        </p:nvSpPr>
        <p:spPr bwMode="auto">
          <a:xfrm>
            <a:off x="230777" y="3485606"/>
            <a:ext cx="3048000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1) Work out the acceptable interval for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– 35)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0" name="Text Box 36"/>
          <p:cNvSpPr txBox="1">
            <a:spLocks noChangeArrowheads="1"/>
          </p:cNvSpPr>
          <p:nvPr/>
        </p:nvSpPr>
        <p:spPr bwMode="auto">
          <a:xfrm>
            <a:off x="78377" y="4095206"/>
            <a:ext cx="32004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2) Work out one possible answer as before. Find </a:t>
            </a:r>
            <a:r>
              <a:rPr lang="en-GB" altLang="en-US" sz="1400" u="sng">
                <a:latin typeface="Comic Sans MS" pitchFamily="66" charset="0"/>
              </a:rPr>
              <a:t>all</a:t>
            </a:r>
            <a:r>
              <a:rPr lang="en-GB" altLang="en-US" sz="1400">
                <a:latin typeface="Comic Sans MS" pitchFamily="66" charset="0"/>
              </a:rPr>
              <a:t> values in the standard 0 – 360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1" name="Text Box 37"/>
          <p:cNvSpPr txBox="1">
            <a:spLocks noChangeArrowheads="1"/>
          </p:cNvSpPr>
          <p:nvPr/>
        </p:nvSpPr>
        <p:spPr bwMode="auto">
          <a:xfrm>
            <a:off x="78377" y="4933406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3) Add/Subtract 360 to these values until you have all the answers within the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- 35) range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2" name="Text Box 38"/>
          <p:cNvSpPr txBox="1">
            <a:spLocks noChangeArrowheads="1"/>
          </p:cNvSpPr>
          <p:nvPr/>
        </p:nvSpPr>
        <p:spPr bwMode="auto">
          <a:xfrm>
            <a:off x="78377" y="5727156"/>
            <a:ext cx="31242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4) These answers are for (2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– 35). Undo this to find values for </a:t>
            </a:r>
            <a:r>
              <a:rPr lang="el-GR" altLang="en-US" sz="1400">
                <a:latin typeface="Comic Sans MS" pitchFamily="66" charset="0"/>
              </a:rPr>
              <a:t>θ</a:t>
            </a:r>
            <a:r>
              <a:rPr lang="en-GB" altLang="en-US" sz="1400">
                <a:latin typeface="Comic Sans MS" pitchFamily="66" charset="0"/>
              </a:rPr>
              <a:t> itself</a:t>
            </a:r>
            <a:endParaRPr lang="el-GR" altLang="en-US" sz="1400">
              <a:latin typeface="Comic Sans MS" pitchFamily="66" charset="0"/>
            </a:endParaRPr>
          </a:p>
        </p:txBody>
      </p:sp>
      <p:sp>
        <p:nvSpPr>
          <p:cNvPr id="83" name="Line 39"/>
          <p:cNvSpPr>
            <a:spLocks noChangeShapeType="1"/>
          </p:cNvSpPr>
          <p:nvPr/>
        </p:nvSpPr>
        <p:spPr bwMode="auto">
          <a:xfrm>
            <a:off x="3431177" y="2495006"/>
            <a:ext cx="0" cy="38100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Arc 40"/>
          <p:cNvSpPr>
            <a:spLocks/>
          </p:cNvSpPr>
          <p:nvPr/>
        </p:nvSpPr>
        <p:spPr bwMode="auto">
          <a:xfrm>
            <a:off x="6958148" y="1391194"/>
            <a:ext cx="152400" cy="3810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3359582 h 43200"/>
              <a:gd name="T4" fmla="*/ 27247 w 22177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5" name="Text Box 41"/>
          <p:cNvSpPr txBox="1">
            <a:spLocks noChangeArrowheads="1"/>
          </p:cNvSpPr>
          <p:nvPr/>
        </p:nvSpPr>
        <p:spPr bwMode="auto">
          <a:xfrm>
            <a:off x="7034348" y="1162594"/>
            <a:ext cx="990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Multiply by 2. Subtract 35</a:t>
            </a:r>
          </a:p>
        </p:txBody>
      </p:sp>
      <p:sp>
        <p:nvSpPr>
          <p:cNvPr id="86" name="Arc 42"/>
          <p:cNvSpPr>
            <a:spLocks/>
          </p:cNvSpPr>
          <p:nvPr/>
        </p:nvSpPr>
        <p:spPr bwMode="auto">
          <a:xfrm>
            <a:off x="6712132" y="2436223"/>
            <a:ext cx="152400" cy="381000"/>
          </a:xfrm>
          <a:custGeom>
            <a:avLst/>
            <a:gdLst>
              <a:gd name="T0" fmla="*/ 27247 w 22177"/>
              <a:gd name="T1" fmla="*/ 0 h 43200"/>
              <a:gd name="T2" fmla="*/ 0 w 22177"/>
              <a:gd name="T3" fmla="*/ 3359582 h 43200"/>
              <a:gd name="T4" fmla="*/ 27247 w 22177"/>
              <a:gd name="T5" fmla="*/ 1680104 h 432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2177" h="43200" fill="none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</a:path>
              <a:path w="22177" h="43200" stroke="0" extrusionOk="0">
                <a:moveTo>
                  <a:pt x="576" y="0"/>
                </a:moveTo>
                <a:cubicBezTo>
                  <a:pt x="12506" y="0"/>
                  <a:pt x="22177" y="9670"/>
                  <a:pt x="22177" y="21600"/>
                </a:cubicBezTo>
                <a:cubicBezTo>
                  <a:pt x="22177" y="33529"/>
                  <a:pt x="12506" y="43200"/>
                  <a:pt x="577" y="43200"/>
                </a:cubicBezTo>
                <a:cubicBezTo>
                  <a:pt x="384" y="43200"/>
                  <a:pt x="192" y="43197"/>
                  <a:pt x="-1" y="43192"/>
                </a:cubicBezTo>
                <a:lnTo>
                  <a:pt x="577" y="21600"/>
                </a:lnTo>
                <a:lnTo>
                  <a:pt x="576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7" name="Text Box 43"/>
          <p:cNvSpPr txBox="1">
            <a:spLocks noChangeArrowheads="1"/>
          </p:cNvSpPr>
          <p:nvPr/>
        </p:nvSpPr>
        <p:spPr bwMode="auto">
          <a:xfrm>
            <a:off x="6788332" y="2283823"/>
            <a:ext cx="762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Solve using Sin</a:t>
            </a:r>
            <a:r>
              <a:rPr lang="en-GB" altLang="en-US" sz="1200" baseline="30000">
                <a:solidFill>
                  <a:srgbClr val="FF0000"/>
                </a:solidFill>
                <a:latin typeface="Comic Sans MS" pitchFamily="66" charset="0"/>
              </a:rPr>
              <a:t>-1</a:t>
            </a:r>
          </a:p>
        </p:txBody>
      </p:sp>
      <p:sp>
        <p:nvSpPr>
          <p:cNvPr id="88" name="Text Box 44"/>
          <p:cNvSpPr txBox="1">
            <a:spLocks noChangeArrowheads="1"/>
          </p:cNvSpPr>
          <p:nvPr/>
        </p:nvSpPr>
        <p:spPr bwMode="auto">
          <a:xfrm>
            <a:off x="6936377" y="4628606"/>
            <a:ext cx="17526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Adding/Subtracting 360 to the value we worked out (staying within the range)</a:t>
            </a:r>
          </a:p>
        </p:txBody>
      </p:sp>
      <p:sp>
        <p:nvSpPr>
          <p:cNvPr id="89" name="Line 46"/>
          <p:cNvSpPr>
            <a:spLocks noChangeShapeType="1"/>
          </p:cNvSpPr>
          <p:nvPr/>
        </p:nvSpPr>
        <p:spPr bwMode="auto">
          <a:xfrm flipH="1">
            <a:off x="6479177" y="5847806"/>
            <a:ext cx="7620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Text Box 47"/>
          <p:cNvSpPr txBox="1">
            <a:spLocks noChangeArrowheads="1"/>
          </p:cNvSpPr>
          <p:nvPr/>
        </p:nvSpPr>
        <p:spPr bwMode="auto">
          <a:xfrm>
            <a:off x="7164977" y="5543006"/>
            <a:ext cx="8382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Add 35, Divide by 2</a:t>
            </a:r>
          </a:p>
        </p:txBody>
      </p:sp>
      <p:sp>
        <p:nvSpPr>
          <p:cNvPr id="91" name="Rectangle 48"/>
          <p:cNvSpPr>
            <a:spLocks noChangeArrowheads="1"/>
          </p:cNvSpPr>
          <p:nvPr/>
        </p:nvSpPr>
        <p:spPr bwMode="auto">
          <a:xfrm>
            <a:off x="4421777" y="5619206"/>
            <a:ext cx="20574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92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2528697"/>
              </p:ext>
            </p:extLst>
          </p:nvPr>
        </p:nvGraphicFramePr>
        <p:xfrm>
          <a:off x="6021977" y="4857206"/>
          <a:ext cx="735013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79" name="Equation" r:id="rId26" imgW="431613" imgH="228501" progId="Equation.DSMT4">
                  <p:embed/>
                </p:oleObj>
              </mc:Choice>
              <mc:Fallback>
                <p:oleObj name="Equation" r:id="rId26" imgW="431613" imgH="228501" progId="Equation.DSMT4">
                  <p:embed/>
                  <p:pic>
                    <p:nvPicPr>
                      <p:cNvPr id="29745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21977" y="4857206"/>
                        <a:ext cx="735013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3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08678536"/>
              </p:ext>
            </p:extLst>
          </p:nvPr>
        </p:nvGraphicFramePr>
        <p:xfrm>
          <a:off x="3888377" y="5238206"/>
          <a:ext cx="1555750" cy="3444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0" name="Equation" r:id="rId28" imgW="914400" imgH="203200" progId="Equation.DSMT4">
                  <p:embed/>
                </p:oleObj>
              </mc:Choice>
              <mc:Fallback>
                <p:oleObj name="Equation" r:id="rId28" imgW="914400" imgH="203200" progId="Equation.DSMT4">
                  <p:embed/>
                  <p:pic>
                    <p:nvPicPr>
                      <p:cNvPr id="29746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88377" y="5238206"/>
                        <a:ext cx="1555750" cy="3444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4" name="Object 5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93811747"/>
              </p:ext>
            </p:extLst>
          </p:nvPr>
        </p:nvGraphicFramePr>
        <p:xfrm>
          <a:off x="5412377" y="5238206"/>
          <a:ext cx="647700" cy="387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3481" name="Equation" r:id="rId30" imgW="381000" imgH="228600" progId="Equation.DSMT4">
                  <p:embed/>
                </p:oleObj>
              </mc:Choice>
              <mc:Fallback>
                <p:oleObj name="Equation" r:id="rId30" imgW="381000" imgH="228600" progId="Equation.DSMT4">
                  <p:embed/>
                  <p:pic>
                    <p:nvPicPr>
                      <p:cNvPr id="29747" name="Object 5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1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412377" y="5238206"/>
                        <a:ext cx="647700" cy="387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74482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8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8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43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58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2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3" fill="hold">
                      <p:stCondLst>
                        <p:cond delay="indefinite"/>
                      </p:stCondLst>
                      <p:childTnLst>
                        <p:par>
                          <p:cTn id="184" fill="hold">
                            <p:stCondLst>
                              <p:cond delay="0"/>
                            </p:stCondLst>
                            <p:childTnLst>
                              <p:par>
                                <p:cTn id="18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7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8" fill="hold">
                      <p:stCondLst>
                        <p:cond delay="indefinite"/>
                      </p:stCondLst>
                      <p:childTnLst>
                        <p:par>
                          <p:cTn id="189" fill="hold">
                            <p:stCondLst>
                              <p:cond delay="0"/>
                            </p:stCondLst>
                            <p:childTnLst>
                              <p:par>
                                <p:cTn id="19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2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97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" grpId="0" animBg="1"/>
      <p:bldP spid="57" grpId="0" animBg="1"/>
      <p:bldP spid="58" grpId="0" animBg="1"/>
      <p:bldP spid="59" grpId="0" animBg="1"/>
      <p:bldP spid="60" grpId="0" animBg="1"/>
      <p:bldP spid="61" grpId="0" animBg="1"/>
      <p:bldP spid="62" grpId="0" animBg="1"/>
      <p:bldP spid="63" grpId="0"/>
      <p:bldP spid="64" grpId="0" animBg="1"/>
      <p:bldP spid="65" grpId="0"/>
      <p:bldP spid="66" grpId="0"/>
      <p:bldP spid="67" grpId="0"/>
      <p:bldP spid="68" grpId="0" animBg="1"/>
      <p:bldP spid="69" grpId="0" animBg="1"/>
      <p:bldP spid="70" grpId="0" animBg="1"/>
      <p:bldP spid="71" grpId="0"/>
      <p:bldP spid="72" grpId="0"/>
      <p:bldP spid="73" grpId="0"/>
      <p:bldP spid="79" grpId="0"/>
      <p:bldP spid="82" grpId="0"/>
      <p:bldP spid="83" grpId="0" animBg="1"/>
      <p:bldP spid="84" grpId="0" animBg="1"/>
      <p:bldP spid="85" grpId="0"/>
      <p:bldP spid="86" grpId="0" animBg="1"/>
      <p:bldP spid="87" grpId="0"/>
      <p:bldP spid="88" grpId="0"/>
      <p:bldP spid="89" grpId="0" animBg="1"/>
      <p:bldP spid="90" grpId="0"/>
      <p:bldP spid="91" grpId="0" animBg="1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10F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64103372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187233" y="2416628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50157331"/>
              </p:ext>
            </p:extLst>
          </p:nvPr>
        </p:nvGraphicFramePr>
        <p:xfrm>
          <a:off x="720633" y="2797628"/>
          <a:ext cx="163830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1" name="Equation" r:id="rId3" imgW="914400" imgH="203200" progId="Equation.DSMT4">
                  <p:embed/>
                </p:oleObj>
              </mc:Choice>
              <mc:Fallback>
                <p:oleObj name="Equation" r:id="rId3" imgW="914400" imgH="203200" progId="Equation.DSMT4">
                  <p:embed/>
                  <p:pic>
                    <p:nvPicPr>
                      <p:cNvPr id="32776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20633" y="2797628"/>
                        <a:ext cx="163830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0530403"/>
              </p:ext>
            </p:extLst>
          </p:nvPr>
        </p:nvGraphicFramePr>
        <p:xfrm>
          <a:off x="492033" y="3331028"/>
          <a:ext cx="18430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2" name="Equation" r:id="rId5" imgW="1028254" imgH="203112" progId="Equation.DSMT4">
                  <p:embed/>
                </p:oleObj>
              </mc:Choice>
              <mc:Fallback>
                <p:oleObj name="Equation" r:id="rId5" imgW="1028254" imgH="203112" progId="Equation.DSMT4">
                  <p:embed/>
                  <p:pic>
                    <p:nvPicPr>
                      <p:cNvPr id="32777" name="Object 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92033" y="3331028"/>
                        <a:ext cx="18430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9829072"/>
              </p:ext>
            </p:extLst>
          </p:nvPr>
        </p:nvGraphicFramePr>
        <p:xfrm>
          <a:off x="796833" y="3864428"/>
          <a:ext cx="150177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3" name="Equation" r:id="rId7" imgW="837836" imgH="177723" progId="Equation.DSMT4">
                  <p:embed/>
                </p:oleObj>
              </mc:Choice>
              <mc:Fallback>
                <p:oleObj name="Equation" r:id="rId7" imgW="837836" imgH="177723" progId="Equation.DSMT4">
                  <p:embed/>
                  <p:pic>
                    <p:nvPicPr>
                      <p:cNvPr id="32778" name="Object 1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6833" y="3864428"/>
                        <a:ext cx="150177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9" name="Arc 11"/>
          <p:cNvSpPr>
            <a:spLocks/>
          </p:cNvSpPr>
          <p:nvPr/>
        </p:nvSpPr>
        <p:spPr bwMode="auto">
          <a:xfrm>
            <a:off x="2397033" y="30262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" name="Arc 12"/>
          <p:cNvSpPr>
            <a:spLocks/>
          </p:cNvSpPr>
          <p:nvPr/>
        </p:nvSpPr>
        <p:spPr bwMode="auto">
          <a:xfrm>
            <a:off x="2397033" y="35596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1" name="Text Box 13"/>
          <p:cNvSpPr txBox="1">
            <a:spLocks noChangeArrowheads="1"/>
          </p:cNvSpPr>
          <p:nvPr/>
        </p:nvSpPr>
        <p:spPr bwMode="auto">
          <a:xfrm>
            <a:off x="2625633" y="310242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2" name="Text Box 14"/>
          <p:cNvSpPr txBox="1">
            <a:spLocks noChangeArrowheads="1"/>
          </p:cNvSpPr>
          <p:nvPr/>
        </p:nvSpPr>
        <p:spPr bwMode="auto">
          <a:xfrm>
            <a:off x="2549433" y="3407228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13" name="Text Box 5"/>
          <p:cNvSpPr txBox="1">
            <a:spLocks noChangeArrowheads="1"/>
          </p:cNvSpPr>
          <p:nvPr/>
        </p:nvSpPr>
        <p:spPr bwMode="auto">
          <a:xfrm>
            <a:off x="4724400" y="2416628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14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99166159"/>
              </p:ext>
            </p:extLst>
          </p:nvPr>
        </p:nvGraphicFramePr>
        <p:xfrm>
          <a:off x="4724400" y="2797628"/>
          <a:ext cx="23431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4" name="Equation" r:id="rId9" imgW="1307532" imgH="203112" progId="Equation.DSMT4">
                  <p:embed/>
                </p:oleObj>
              </mc:Choice>
              <mc:Fallback>
                <p:oleObj name="Equation" r:id="rId9" imgW="1307532" imgH="203112" progId="Equation.DSMT4">
                  <p:embed/>
                  <p:pic>
                    <p:nvPicPr>
                      <p:cNvPr id="33798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0" y="2797628"/>
                        <a:ext cx="23431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96311814"/>
              </p:ext>
            </p:extLst>
          </p:nvPr>
        </p:nvGraphicFramePr>
        <p:xfrm>
          <a:off x="4495800" y="3331028"/>
          <a:ext cx="2570163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5" name="Equation" r:id="rId11" imgW="1435100" imgH="203200" progId="Equation.DSMT4">
                  <p:embed/>
                </p:oleObj>
              </mc:Choice>
              <mc:Fallback>
                <p:oleObj name="Equation" r:id="rId11" imgW="1435100" imgH="203200" progId="Equation.DSMT4">
                  <p:embed/>
                  <p:pic>
                    <p:nvPicPr>
                      <p:cNvPr id="33799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5800" y="3331028"/>
                        <a:ext cx="2570163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60877072"/>
              </p:ext>
            </p:extLst>
          </p:nvPr>
        </p:nvGraphicFramePr>
        <p:xfrm>
          <a:off x="4800600" y="3864428"/>
          <a:ext cx="2228850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6" name="Equation" r:id="rId13" imgW="1244060" imgH="177723" progId="Equation.DSMT4">
                  <p:embed/>
                </p:oleObj>
              </mc:Choice>
              <mc:Fallback>
                <p:oleObj name="Equation" r:id="rId13" imgW="1244060" imgH="177723" progId="Equation.DSMT4">
                  <p:embed/>
                  <p:pic>
                    <p:nvPicPr>
                      <p:cNvPr id="33800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800600" y="3864428"/>
                        <a:ext cx="2228850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7" name="Arc 9"/>
          <p:cNvSpPr>
            <a:spLocks/>
          </p:cNvSpPr>
          <p:nvPr/>
        </p:nvSpPr>
        <p:spPr bwMode="auto">
          <a:xfrm>
            <a:off x="7162800" y="30262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8" name="Arc 10"/>
          <p:cNvSpPr>
            <a:spLocks/>
          </p:cNvSpPr>
          <p:nvPr/>
        </p:nvSpPr>
        <p:spPr bwMode="auto">
          <a:xfrm>
            <a:off x="7162800" y="3559628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9" name="Text Box 11"/>
          <p:cNvSpPr txBox="1">
            <a:spLocks noChangeArrowheads="1"/>
          </p:cNvSpPr>
          <p:nvPr/>
        </p:nvSpPr>
        <p:spPr bwMode="auto">
          <a:xfrm>
            <a:off x="7391400" y="3102428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20" name="Text Box 12"/>
          <p:cNvSpPr txBox="1">
            <a:spLocks noChangeArrowheads="1"/>
          </p:cNvSpPr>
          <p:nvPr/>
        </p:nvSpPr>
        <p:spPr bwMode="auto">
          <a:xfrm>
            <a:off x="7315200" y="3407228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21" name="Line 13"/>
          <p:cNvSpPr>
            <a:spLocks noChangeShapeType="1"/>
          </p:cNvSpPr>
          <p:nvPr/>
        </p:nvSpPr>
        <p:spPr bwMode="auto">
          <a:xfrm>
            <a:off x="4724400" y="5007428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2" name="Line 14"/>
          <p:cNvSpPr>
            <a:spLocks noChangeShapeType="1"/>
          </p:cNvSpPr>
          <p:nvPr/>
        </p:nvSpPr>
        <p:spPr bwMode="auto">
          <a:xfrm>
            <a:off x="4724400" y="5312228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3" name="Line 15"/>
          <p:cNvSpPr>
            <a:spLocks noChangeShapeType="1"/>
          </p:cNvSpPr>
          <p:nvPr/>
        </p:nvSpPr>
        <p:spPr bwMode="auto">
          <a:xfrm>
            <a:off x="54102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4" name="Line 16"/>
          <p:cNvSpPr>
            <a:spLocks noChangeShapeType="1"/>
          </p:cNvSpPr>
          <p:nvPr/>
        </p:nvSpPr>
        <p:spPr bwMode="auto">
          <a:xfrm>
            <a:off x="60960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Line 17"/>
          <p:cNvSpPr>
            <a:spLocks noChangeShapeType="1"/>
          </p:cNvSpPr>
          <p:nvPr/>
        </p:nvSpPr>
        <p:spPr bwMode="auto">
          <a:xfrm>
            <a:off x="67818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" name="Line 18"/>
          <p:cNvSpPr>
            <a:spLocks noChangeShapeType="1"/>
          </p:cNvSpPr>
          <p:nvPr/>
        </p:nvSpPr>
        <p:spPr bwMode="auto">
          <a:xfrm>
            <a:off x="7467600" y="523602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7" name="Arc 19"/>
          <p:cNvSpPr>
            <a:spLocks/>
          </p:cNvSpPr>
          <p:nvPr/>
        </p:nvSpPr>
        <p:spPr bwMode="auto">
          <a:xfrm flipV="1">
            <a:off x="6781800" y="4702628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28" name="Text Box 20"/>
          <p:cNvSpPr txBox="1">
            <a:spLocks noChangeArrowheads="1"/>
          </p:cNvSpPr>
          <p:nvPr/>
        </p:nvSpPr>
        <p:spPr bwMode="auto">
          <a:xfrm>
            <a:off x="52578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29" name="Line 21"/>
          <p:cNvSpPr>
            <a:spLocks noChangeShapeType="1"/>
          </p:cNvSpPr>
          <p:nvPr/>
        </p:nvSpPr>
        <p:spPr bwMode="auto">
          <a:xfrm flipV="1">
            <a:off x="4724400" y="4626428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0" name="Text Box 22"/>
          <p:cNvSpPr txBox="1">
            <a:spLocks noChangeArrowheads="1"/>
          </p:cNvSpPr>
          <p:nvPr/>
        </p:nvSpPr>
        <p:spPr bwMode="auto">
          <a:xfrm>
            <a:off x="5181600" y="4702628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90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31" name="Text Box 23"/>
          <p:cNvSpPr txBox="1">
            <a:spLocks noChangeArrowheads="1"/>
          </p:cNvSpPr>
          <p:nvPr/>
        </p:nvSpPr>
        <p:spPr bwMode="auto">
          <a:xfrm>
            <a:off x="7620000" y="5159828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32" name="Text Box 24"/>
          <p:cNvSpPr txBox="1">
            <a:spLocks noChangeArrowheads="1"/>
          </p:cNvSpPr>
          <p:nvPr/>
        </p:nvSpPr>
        <p:spPr bwMode="auto">
          <a:xfrm>
            <a:off x="4419600" y="485502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33" name="Arc 25"/>
          <p:cNvSpPr>
            <a:spLocks/>
          </p:cNvSpPr>
          <p:nvPr/>
        </p:nvSpPr>
        <p:spPr bwMode="auto">
          <a:xfrm flipH="1">
            <a:off x="4724400" y="5007428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26"/>
          <p:cNvSpPr>
            <a:spLocks/>
          </p:cNvSpPr>
          <p:nvPr/>
        </p:nvSpPr>
        <p:spPr bwMode="auto">
          <a:xfrm flipH="1" flipV="1">
            <a:off x="6096000" y="4702628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Arc 27"/>
          <p:cNvSpPr>
            <a:spLocks/>
          </p:cNvSpPr>
          <p:nvPr/>
        </p:nvSpPr>
        <p:spPr bwMode="auto">
          <a:xfrm>
            <a:off x="5410200" y="5007428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6" name="Text Box 28"/>
          <p:cNvSpPr txBox="1">
            <a:spLocks noChangeArrowheads="1"/>
          </p:cNvSpPr>
          <p:nvPr/>
        </p:nvSpPr>
        <p:spPr bwMode="auto">
          <a:xfrm>
            <a:off x="65532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7" name="Text Box 29"/>
          <p:cNvSpPr txBox="1">
            <a:spLocks noChangeArrowheads="1"/>
          </p:cNvSpPr>
          <p:nvPr/>
        </p:nvSpPr>
        <p:spPr bwMode="auto">
          <a:xfrm>
            <a:off x="7239000" y="5388428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8" name="Text Box 30"/>
          <p:cNvSpPr txBox="1">
            <a:spLocks noChangeArrowheads="1"/>
          </p:cNvSpPr>
          <p:nvPr/>
        </p:nvSpPr>
        <p:spPr bwMode="auto">
          <a:xfrm>
            <a:off x="5867400" y="5388428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39" name="Text Box 31"/>
          <p:cNvSpPr txBox="1">
            <a:spLocks noChangeArrowheads="1"/>
          </p:cNvSpPr>
          <p:nvPr/>
        </p:nvSpPr>
        <p:spPr bwMode="auto">
          <a:xfrm>
            <a:off x="4419600" y="4474028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</a:t>
            </a:r>
          </a:p>
        </p:txBody>
      </p:sp>
      <p:sp>
        <p:nvSpPr>
          <p:cNvPr id="40" name="Line 32"/>
          <p:cNvSpPr>
            <a:spLocks noChangeShapeType="1"/>
          </p:cNvSpPr>
          <p:nvPr/>
        </p:nvSpPr>
        <p:spPr bwMode="auto">
          <a:xfrm flipV="1">
            <a:off x="4724400" y="5007428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1" name="Text Box 35"/>
          <p:cNvSpPr txBox="1">
            <a:spLocks noChangeArrowheads="1"/>
          </p:cNvSpPr>
          <p:nvPr/>
        </p:nvSpPr>
        <p:spPr bwMode="auto">
          <a:xfrm>
            <a:off x="973584" y="525526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Sin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2 has no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2" name="Text Box 36"/>
          <p:cNvSpPr txBox="1">
            <a:spLocks noChangeArrowheads="1"/>
          </p:cNvSpPr>
          <p:nvPr/>
        </p:nvSpPr>
        <p:spPr bwMode="auto">
          <a:xfrm>
            <a:off x="973584" y="563626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Sin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1 has 1 solution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43" name="Line 37"/>
          <p:cNvSpPr>
            <a:spLocks noChangeShapeType="1"/>
          </p:cNvSpPr>
          <p:nvPr/>
        </p:nvSpPr>
        <p:spPr bwMode="auto">
          <a:xfrm flipH="1">
            <a:off x="3488924" y="4715205"/>
            <a:ext cx="909222" cy="682418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Line 38"/>
          <p:cNvSpPr>
            <a:spLocks noChangeShapeType="1"/>
          </p:cNvSpPr>
          <p:nvPr/>
        </p:nvSpPr>
        <p:spPr bwMode="auto">
          <a:xfrm flipH="1">
            <a:off x="3462292" y="5096205"/>
            <a:ext cx="935854" cy="700914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 type="triangle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45" name="Object 3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91897269"/>
              </p:ext>
            </p:extLst>
          </p:nvPr>
        </p:nvGraphicFramePr>
        <p:xfrm>
          <a:off x="5715000" y="5998028"/>
          <a:ext cx="762000" cy="330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4407" name="Equation" r:id="rId15" imgW="469696" imgH="203112" progId="Equation.DSMT4">
                  <p:embed/>
                </p:oleObj>
              </mc:Choice>
              <mc:Fallback>
                <p:oleObj name="Equation" r:id="rId15" imgW="469696" imgH="203112" progId="Equation.DSMT4">
                  <p:embed/>
                  <p:pic>
                    <p:nvPicPr>
                      <p:cNvPr id="33831" name="Object 3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15000" y="5998028"/>
                        <a:ext cx="762000" cy="330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mc:AlternateContent xmlns:mc="http://schemas.openxmlformats.org/markup-compatibility/2006" xmlns:a14="http://schemas.microsoft.com/office/drawing/2010/main">
        <mc:Choice Requires="a14">
          <p:sp>
            <p:nvSpPr>
              <p:cNvPr id="47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7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7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8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8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9214548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4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9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4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4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9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5" fill="hold">
                      <p:stCondLst>
                        <p:cond delay="indefinite"/>
                      </p:stCondLst>
                      <p:childTnLst>
                        <p:par>
                          <p:cTn id="176" fill="hold">
                            <p:stCondLst>
                              <p:cond delay="0"/>
                            </p:stCondLst>
                            <p:childTnLst>
                              <p:par>
                                <p:cTn id="17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 animBg="1"/>
      <p:bldP spid="10" grpId="0" animBg="1"/>
      <p:bldP spid="11" grpId="0"/>
      <p:bldP spid="12" grpId="0"/>
      <p:bldP spid="13" grpId="0"/>
      <p:bldP spid="17" grpId="0" animBg="1"/>
      <p:bldP spid="18" grpId="0" animBg="1"/>
      <p:bldP spid="19" grpId="0"/>
      <p:bldP spid="20" grpId="0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  <p:bldP spid="27" grpId="0" animBg="1"/>
      <p:bldP spid="28" grpId="0"/>
      <p:bldP spid="29" grpId="0" animBg="1"/>
      <p:bldP spid="30" grpId="0"/>
      <p:bldP spid="31" grpId="0"/>
      <p:bldP spid="32" grpId="0"/>
      <p:bldP spid="33" grpId="0" animBg="1"/>
      <p:bldP spid="34" grpId="0" animBg="1"/>
      <p:bldP spid="35" grpId="0" animBg="1"/>
      <p:bldP spid="36" grpId="0"/>
      <p:bldP spid="37" grpId="0"/>
      <p:bldP spid="38" grpId="0"/>
      <p:bldP spid="39" grpId="0"/>
      <p:bldP spid="40" grpId="0" animBg="1"/>
      <p:bldP spid="42" grpId="0"/>
      <p:bldP spid="43" grpId="0" animBg="1"/>
      <p:bldP spid="44" grpId="0" animBg="1"/>
    </p:bld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6" name="Text Box 5"/>
          <p:cNvSpPr txBox="1">
            <a:spLocks noChangeArrowheads="1"/>
          </p:cNvSpPr>
          <p:nvPr/>
        </p:nvSpPr>
        <p:spPr bwMode="auto">
          <a:xfrm>
            <a:off x="548640" y="2268583"/>
            <a:ext cx="2667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</a:t>
            </a:r>
          </a:p>
        </p:txBody>
      </p:sp>
      <p:graphicFrame>
        <p:nvGraphicFramePr>
          <p:cNvPr id="4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36515"/>
              </p:ext>
            </p:extLst>
          </p:nvPr>
        </p:nvGraphicFramePr>
        <p:xfrm>
          <a:off x="472440" y="2649583"/>
          <a:ext cx="2457450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2" name="Equation" r:id="rId3" imgW="1371600" imgH="203200" progId="Equation.DSMT4">
                  <p:embed/>
                </p:oleObj>
              </mc:Choice>
              <mc:Fallback>
                <p:oleObj name="Equation" r:id="rId3" imgW="1371600" imgH="203200" progId="Equation.DSMT4">
                  <p:embed/>
                  <p:pic>
                    <p:nvPicPr>
                      <p:cNvPr id="35846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2649583"/>
                        <a:ext cx="2457450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39478573"/>
              </p:ext>
            </p:extLst>
          </p:nvPr>
        </p:nvGraphicFramePr>
        <p:xfrm>
          <a:off x="167640" y="3182983"/>
          <a:ext cx="2820988" cy="3635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3" name="Equation" r:id="rId5" imgW="1574800" imgH="203200" progId="Equation.DSMT4">
                  <p:embed/>
                </p:oleObj>
              </mc:Choice>
              <mc:Fallback>
                <p:oleObj name="Equation" r:id="rId5" imgW="1574800" imgH="203200" progId="Equation.DSMT4">
                  <p:embed/>
                  <p:pic>
                    <p:nvPicPr>
                      <p:cNvPr id="35847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" y="3182983"/>
                        <a:ext cx="2820988" cy="3635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9" name="Object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8670005"/>
              </p:ext>
            </p:extLst>
          </p:nvPr>
        </p:nvGraphicFramePr>
        <p:xfrm>
          <a:off x="167640" y="3716383"/>
          <a:ext cx="2752725" cy="317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4" name="Equation" r:id="rId7" imgW="1536033" imgH="177723" progId="Equation.DSMT4">
                  <p:embed/>
                </p:oleObj>
              </mc:Choice>
              <mc:Fallback>
                <p:oleObj name="Equation" r:id="rId7" imgW="1536033" imgH="177723" progId="Equation.DSMT4">
                  <p:embed/>
                  <p:pic>
                    <p:nvPicPr>
                      <p:cNvPr id="35848" name="Object 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7640" y="3716383"/>
                        <a:ext cx="2752725" cy="317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0" name="Arc 9"/>
          <p:cNvSpPr>
            <a:spLocks/>
          </p:cNvSpPr>
          <p:nvPr/>
        </p:nvSpPr>
        <p:spPr bwMode="auto">
          <a:xfrm>
            <a:off x="2987040" y="2878183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1" name="Arc 10"/>
          <p:cNvSpPr>
            <a:spLocks/>
          </p:cNvSpPr>
          <p:nvPr/>
        </p:nvSpPr>
        <p:spPr bwMode="auto">
          <a:xfrm>
            <a:off x="2987040" y="3411583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52" name="Text Box 11"/>
          <p:cNvSpPr txBox="1">
            <a:spLocks noChangeArrowheads="1"/>
          </p:cNvSpPr>
          <p:nvPr/>
        </p:nvSpPr>
        <p:spPr bwMode="auto">
          <a:xfrm>
            <a:off x="3215640" y="2954383"/>
            <a:ext cx="990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53" name="Text Box 12"/>
          <p:cNvSpPr txBox="1">
            <a:spLocks noChangeArrowheads="1"/>
          </p:cNvSpPr>
          <p:nvPr/>
        </p:nvSpPr>
        <p:spPr bwMode="auto">
          <a:xfrm>
            <a:off x="3139440" y="3259183"/>
            <a:ext cx="1828800" cy="730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Work out what value would make either bracket 0</a:t>
            </a:r>
          </a:p>
        </p:txBody>
      </p:sp>
      <p:sp>
        <p:nvSpPr>
          <p:cNvPr id="54" name="Line 13"/>
          <p:cNvSpPr>
            <a:spLocks noChangeShapeType="1"/>
          </p:cNvSpPr>
          <p:nvPr/>
        </p:nvSpPr>
        <p:spPr bwMode="auto">
          <a:xfrm>
            <a:off x="472440" y="4783183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Line 14"/>
          <p:cNvSpPr>
            <a:spLocks noChangeShapeType="1"/>
          </p:cNvSpPr>
          <p:nvPr/>
        </p:nvSpPr>
        <p:spPr bwMode="auto">
          <a:xfrm>
            <a:off x="472440" y="5087983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15"/>
          <p:cNvSpPr>
            <a:spLocks noChangeShapeType="1"/>
          </p:cNvSpPr>
          <p:nvPr/>
        </p:nvSpPr>
        <p:spPr bwMode="auto">
          <a:xfrm>
            <a:off x="11582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6"/>
          <p:cNvSpPr>
            <a:spLocks noChangeShapeType="1"/>
          </p:cNvSpPr>
          <p:nvPr/>
        </p:nvSpPr>
        <p:spPr bwMode="auto">
          <a:xfrm>
            <a:off x="18440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7"/>
          <p:cNvSpPr>
            <a:spLocks noChangeShapeType="1"/>
          </p:cNvSpPr>
          <p:nvPr/>
        </p:nvSpPr>
        <p:spPr bwMode="auto">
          <a:xfrm>
            <a:off x="25298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Line 18"/>
          <p:cNvSpPr>
            <a:spLocks noChangeShapeType="1"/>
          </p:cNvSpPr>
          <p:nvPr/>
        </p:nvSpPr>
        <p:spPr bwMode="auto">
          <a:xfrm>
            <a:off x="3215640" y="5011783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0" name="Arc 19"/>
          <p:cNvSpPr>
            <a:spLocks/>
          </p:cNvSpPr>
          <p:nvPr/>
        </p:nvSpPr>
        <p:spPr bwMode="auto">
          <a:xfrm flipV="1">
            <a:off x="1844040" y="4478383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1" name="Text Box 20"/>
          <p:cNvSpPr txBox="1">
            <a:spLocks noChangeArrowheads="1"/>
          </p:cNvSpPr>
          <p:nvPr/>
        </p:nvSpPr>
        <p:spPr bwMode="auto">
          <a:xfrm>
            <a:off x="10058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2" name="Line 21"/>
          <p:cNvSpPr>
            <a:spLocks noChangeShapeType="1"/>
          </p:cNvSpPr>
          <p:nvPr/>
        </p:nvSpPr>
        <p:spPr bwMode="auto">
          <a:xfrm flipV="1">
            <a:off x="396240" y="478318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3" name="Text Box 22"/>
          <p:cNvSpPr txBox="1">
            <a:spLocks noChangeArrowheads="1"/>
          </p:cNvSpPr>
          <p:nvPr/>
        </p:nvSpPr>
        <p:spPr bwMode="auto">
          <a:xfrm>
            <a:off x="320040" y="4478383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64" name="Text Box 23"/>
          <p:cNvSpPr txBox="1">
            <a:spLocks noChangeArrowheads="1"/>
          </p:cNvSpPr>
          <p:nvPr/>
        </p:nvSpPr>
        <p:spPr bwMode="auto">
          <a:xfrm>
            <a:off x="3291840" y="4935583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Cos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5" name="Text Box 24"/>
          <p:cNvSpPr txBox="1">
            <a:spLocks noChangeArrowheads="1"/>
          </p:cNvSpPr>
          <p:nvPr/>
        </p:nvSpPr>
        <p:spPr bwMode="auto">
          <a:xfrm>
            <a:off x="-60960" y="50879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-0.5</a:t>
            </a:r>
          </a:p>
        </p:txBody>
      </p:sp>
      <p:sp>
        <p:nvSpPr>
          <p:cNvPr id="66" name="Arc 25"/>
          <p:cNvSpPr>
            <a:spLocks/>
          </p:cNvSpPr>
          <p:nvPr/>
        </p:nvSpPr>
        <p:spPr bwMode="auto">
          <a:xfrm flipH="1">
            <a:off x="2529840" y="4783183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7" name="Arc 26"/>
          <p:cNvSpPr>
            <a:spLocks/>
          </p:cNvSpPr>
          <p:nvPr/>
        </p:nvSpPr>
        <p:spPr bwMode="auto">
          <a:xfrm flipH="1" flipV="1">
            <a:off x="1158240" y="4478383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27"/>
          <p:cNvSpPr>
            <a:spLocks/>
          </p:cNvSpPr>
          <p:nvPr/>
        </p:nvSpPr>
        <p:spPr bwMode="auto">
          <a:xfrm>
            <a:off x="472440" y="4783183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9" name="Text Box 28"/>
          <p:cNvSpPr txBox="1">
            <a:spLocks noChangeArrowheads="1"/>
          </p:cNvSpPr>
          <p:nvPr/>
        </p:nvSpPr>
        <p:spPr bwMode="auto">
          <a:xfrm>
            <a:off x="23012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0" name="Text Box 29"/>
          <p:cNvSpPr txBox="1">
            <a:spLocks noChangeArrowheads="1"/>
          </p:cNvSpPr>
          <p:nvPr/>
        </p:nvSpPr>
        <p:spPr bwMode="auto">
          <a:xfrm>
            <a:off x="2910840" y="5164183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1615440" y="5164183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91440" y="4630783"/>
            <a:ext cx="304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</a:t>
            </a:r>
          </a:p>
        </p:txBody>
      </p:sp>
      <p:sp>
        <p:nvSpPr>
          <p:cNvPr id="73" name="Line 32"/>
          <p:cNvSpPr>
            <a:spLocks noChangeShapeType="1"/>
          </p:cNvSpPr>
          <p:nvPr/>
        </p:nvSpPr>
        <p:spPr bwMode="auto">
          <a:xfrm flipV="1">
            <a:off x="472440" y="5240383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4" name="Text Box 33"/>
          <p:cNvSpPr txBox="1">
            <a:spLocks noChangeArrowheads="1"/>
          </p:cNvSpPr>
          <p:nvPr/>
        </p:nvSpPr>
        <p:spPr bwMode="auto">
          <a:xfrm>
            <a:off x="5349240" y="463078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1 has 2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5" name="Text Box 34"/>
          <p:cNvSpPr txBox="1">
            <a:spLocks noChangeArrowheads="1"/>
          </p:cNvSpPr>
          <p:nvPr/>
        </p:nvSpPr>
        <p:spPr bwMode="auto">
          <a:xfrm>
            <a:off x="5501640" y="5087983"/>
            <a:ext cx="2743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Cos</a:t>
            </a:r>
            <a:r>
              <a:rPr lang="el-GR" altLang="en-US" sz="1400">
                <a:solidFill>
                  <a:srgbClr val="FF0000"/>
                </a:solidFill>
                <a:latin typeface="Comic Sans MS" pitchFamily="66" charset="0"/>
              </a:rPr>
              <a:t>θ</a:t>
            </a: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 = -0.5 has 2 solutions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76" name="Line 35"/>
          <p:cNvSpPr>
            <a:spLocks noChangeShapeType="1"/>
          </p:cNvSpPr>
          <p:nvPr/>
        </p:nvSpPr>
        <p:spPr bwMode="auto">
          <a:xfrm flipH="1">
            <a:off x="4282440" y="4783183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7" name="Line 36"/>
          <p:cNvSpPr>
            <a:spLocks noChangeShapeType="1"/>
          </p:cNvSpPr>
          <p:nvPr/>
        </p:nvSpPr>
        <p:spPr bwMode="auto">
          <a:xfrm flipH="1">
            <a:off x="4282440" y="5240383"/>
            <a:ext cx="1295400" cy="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78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93038593"/>
              </p:ext>
            </p:extLst>
          </p:nvPr>
        </p:nvGraphicFramePr>
        <p:xfrm>
          <a:off x="624840" y="5926183"/>
          <a:ext cx="23891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45" name="Equation" r:id="rId9" imgW="1473200" imgH="228600" progId="Equation.DSMT4">
                  <p:embed/>
                </p:oleObj>
              </mc:Choice>
              <mc:Fallback>
                <p:oleObj name="Equation" r:id="rId9" imgW="1473200" imgH="228600" progId="Equation.DSMT4">
                  <p:embed/>
                  <p:pic>
                    <p:nvPicPr>
                      <p:cNvPr id="35877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24840" y="5926183"/>
                        <a:ext cx="23891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80" name="Text Box 39"/>
          <p:cNvSpPr txBox="1">
            <a:spLocks noChangeArrowheads="1"/>
          </p:cNvSpPr>
          <p:nvPr/>
        </p:nvSpPr>
        <p:spPr bwMode="auto">
          <a:xfrm>
            <a:off x="2910840" y="44783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360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1" name="Text Box 40"/>
          <p:cNvSpPr txBox="1">
            <a:spLocks noChangeArrowheads="1"/>
          </p:cNvSpPr>
          <p:nvPr/>
        </p:nvSpPr>
        <p:spPr bwMode="auto">
          <a:xfrm>
            <a:off x="1005840" y="53927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120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82" name="Text Box 41"/>
          <p:cNvSpPr txBox="1">
            <a:spLocks noChangeArrowheads="1"/>
          </p:cNvSpPr>
          <p:nvPr/>
        </p:nvSpPr>
        <p:spPr bwMode="auto">
          <a:xfrm>
            <a:off x="1996440" y="5392783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240</a:t>
            </a:r>
            <a:endParaRPr lang="el-GR" altLang="en-US" sz="1400">
              <a:solidFill>
                <a:srgbClr val="FF0000"/>
              </a:solidFill>
              <a:latin typeface="Comic Sans MS" pitchFamily="66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3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83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11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4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84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12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2188341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0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3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6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9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8" dur="5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89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92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7" dur="500"/>
                                        <p:tgtEl>
                                          <p:spTgt spid="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2" dur="500"/>
                                        <p:tgtEl>
                                          <p:spTgt spid="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3" fill="hold">
                      <p:stCondLst>
                        <p:cond delay="indefinite"/>
                      </p:stCondLst>
                      <p:childTnLst>
                        <p:par>
                          <p:cTn id="114" fill="hold">
                            <p:stCondLst>
                              <p:cond delay="0"/>
                            </p:stCondLst>
                            <p:childTnLst>
                              <p:par>
                                <p:cTn id="1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7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8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20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>
                      <p:stCondLst>
                        <p:cond delay="indefinite"/>
                      </p:stCondLst>
                      <p:childTnLst>
                        <p:par>
                          <p:cTn id="127" fill="hold">
                            <p:stCondLst>
                              <p:cond delay="0"/>
                            </p:stCondLst>
                            <p:childTnLst>
                              <p:par>
                                <p:cTn id="12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0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35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6" fill="hold">
                      <p:stCondLst>
                        <p:cond delay="indefinite"/>
                      </p:stCondLst>
                      <p:childTnLst>
                        <p:par>
                          <p:cTn id="137" fill="hold">
                            <p:stCondLst>
                              <p:cond delay="0"/>
                            </p:stCondLst>
                            <p:childTnLst>
                              <p:par>
                                <p:cTn id="1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5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0" grpId="0" animBg="1"/>
      <p:bldP spid="51" grpId="0" animBg="1"/>
      <p:bldP spid="52" grpId="0"/>
      <p:bldP spid="53" grpId="0"/>
      <p:bldP spid="54" grpId="0" animBg="1"/>
      <p:bldP spid="55" grpId="0" animBg="1"/>
      <p:bldP spid="56" grpId="0" animBg="1"/>
      <p:bldP spid="57" grpId="0" animBg="1"/>
      <p:bldP spid="58" grpId="0" animBg="1"/>
      <p:bldP spid="59" grpId="0" animBg="1"/>
      <p:bldP spid="60" grpId="0" animBg="1"/>
      <p:bldP spid="61" grpId="0"/>
      <p:bldP spid="62" grpId="0" animBg="1"/>
      <p:bldP spid="63" grpId="0"/>
      <p:bldP spid="64" grpId="0"/>
      <p:bldP spid="65" grpId="0"/>
      <p:bldP spid="66" grpId="0" animBg="1"/>
      <p:bldP spid="67" grpId="0" animBg="1"/>
      <p:bldP spid="68" grpId="0" animBg="1"/>
      <p:bldP spid="69" grpId="0"/>
      <p:bldP spid="70" grpId="0"/>
      <p:bldP spid="71" grpId="0"/>
      <p:bldP spid="72" grpId="0"/>
      <p:bldP spid="73" grpId="0" animBg="1"/>
      <p:bldP spid="74" grpId="0"/>
      <p:bldP spid="75" grpId="0"/>
      <p:bldP spid="76" grpId="0" animBg="1"/>
      <p:bldP spid="77" grpId="0" animBg="1"/>
      <p:bldP spid="80" grpId="0"/>
      <p:bldP spid="81" grpId="0"/>
      <p:bldP spid="82" grpId="0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359228" y="2325189"/>
            <a:ext cx="2667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 in the range 0 ≤ </a:t>
            </a:r>
            <a:r>
              <a:rPr lang="el-GR" altLang="en-US" sz="1400" b="1" u="sng" dirty="0">
                <a:latin typeface="Comic Sans MS" pitchFamily="66" charset="0"/>
              </a:rPr>
              <a:t>θ</a:t>
            </a:r>
            <a:r>
              <a:rPr lang="en-GB" altLang="en-US" sz="1400" b="1" u="sng" dirty="0">
                <a:latin typeface="Comic Sans MS" pitchFamily="66" charset="0"/>
              </a:rPr>
              <a:t> ≤ 360</a:t>
            </a:r>
          </a:p>
        </p:txBody>
      </p:sp>
      <p:graphicFrame>
        <p:nvGraphicFramePr>
          <p:cNvPr id="42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09398326"/>
              </p:ext>
            </p:extLst>
          </p:nvPr>
        </p:nvGraphicFramePr>
        <p:xfrm>
          <a:off x="511628" y="2858589"/>
          <a:ext cx="1820863" cy="431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2" name="Equation" r:id="rId3" imgW="1016000" imgH="241300" progId="Equation.DSMT4">
                  <p:embed/>
                </p:oleObj>
              </mc:Choice>
              <mc:Fallback>
                <p:oleObj name="Equation" r:id="rId3" imgW="1016000" imgH="241300" progId="Equation.DSMT4">
                  <p:embed/>
                  <p:pic>
                    <p:nvPicPr>
                      <p:cNvPr id="29702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28" y="2858589"/>
                        <a:ext cx="1820863" cy="4318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43" name="Arc 9"/>
          <p:cNvSpPr>
            <a:spLocks/>
          </p:cNvSpPr>
          <p:nvPr/>
        </p:nvSpPr>
        <p:spPr bwMode="auto">
          <a:xfrm>
            <a:off x="2569028" y="3087189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44" name="Text Box 11"/>
          <p:cNvSpPr txBox="1">
            <a:spLocks noChangeArrowheads="1"/>
          </p:cNvSpPr>
          <p:nvPr/>
        </p:nvSpPr>
        <p:spPr bwMode="auto">
          <a:xfrm>
            <a:off x="2719251" y="2823754"/>
            <a:ext cx="1992086" cy="10156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Square root both sides. On fractions root top and bottom separately. Can be positive or negative.</a:t>
            </a:r>
          </a:p>
        </p:txBody>
      </p:sp>
      <p:sp>
        <p:nvSpPr>
          <p:cNvPr id="45" name="Line 13"/>
          <p:cNvSpPr>
            <a:spLocks noChangeShapeType="1"/>
          </p:cNvSpPr>
          <p:nvPr/>
        </p:nvSpPr>
        <p:spPr bwMode="auto">
          <a:xfrm>
            <a:off x="435428" y="4230189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79" name="Line 14"/>
          <p:cNvSpPr>
            <a:spLocks noChangeShapeType="1"/>
          </p:cNvSpPr>
          <p:nvPr/>
        </p:nvSpPr>
        <p:spPr bwMode="auto">
          <a:xfrm>
            <a:off x="435428" y="4534989"/>
            <a:ext cx="2743200" cy="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3" name="Line 15"/>
          <p:cNvSpPr>
            <a:spLocks noChangeShapeType="1"/>
          </p:cNvSpPr>
          <p:nvPr/>
        </p:nvSpPr>
        <p:spPr bwMode="auto">
          <a:xfrm>
            <a:off x="11212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4" name="Line 16"/>
          <p:cNvSpPr>
            <a:spLocks noChangeShapeType="1"/>
          </p:cNvSpPr>
          <p:nvPr/>
        </p:nvSpPr>
        <p:spPr bwMode="auto">
          <a:xfrm>
            <a:off x="18070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Line 17"/>
          <p:cNvSpPr>
            <a:spLocks noChangeShapeType="1"/>
          </p:cNvSpPr>
          <p:nvPr/>
        </p:nvSpPr>
        <p:spPr bwMode="auto">
          <a:xfrm>
            <a:off x="24928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Line 18"/>
          <p:cNvSpPr>
            <a:spLocks noChangeShapeType="1"/>
          </p:cNvSpPr>
          <p:nvPr/>
        </p:nvSpPr>
        <p:spPr bwMode="auto">
          <a:xfrm>
            <a:off x="3178628" y="4458789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7" name="Arc 19"/>
          <p:cNvSpPr>
            <a:spLocks/>
          </p:cNvSpPr>
          <p:nvPr/>
        </p:nvSpPr>
        <p:spPr bwMode="auto">
          <a:xfrm flipV="1">
            <a:off x="2492828" y="3925389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8" name="Text Box 20"/>
          <p:cNvSpPr txBox="1">
            <a:spLocks noChangeArrowheads="1"/>
          </p:cNvSpPr>
          <p:nvPr/>
        </p:nvSpPr>
        <p:spPr bwMode="auto">
          <a:xfrm>
            <a:off x="9688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89" name="Line 21"/>
          <p:cNvSpPr>
            <a:spLocks noChangeShapeType="1"/>
          </p:cNvSpPr>
          <p:nvPr/>
        </p:nvSpPr>
        <p:spPr bwMode="auto">
          <a:xfrm flipV="1">
            <a:off x="435428" y="4382589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90" name="Text Box 22"/>
          <p:cNvSpPr txBox="1">
            <a:spLocks noChangeArrowheads="1"/>
          </p:cNvSpPr>
          <p:nvPr/>
        </p:nvSpPr>
        <p:spPr bwMode="auto">
          <a:xfrm>
            <a:off x="-97972" y="4230189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>
                <a:solidFill>
                  <a:srgbClr val="FF0000"/>
                </a:solidFill>
                <a:latin typeface="Comic Sans MS" pitchFamily="66" charset="0"/>
              </a:rPr>
              <a:t>√2</a:t>
            </a:r>
          </a:p>
        </p:txBody>
      </p:sp>
      <p:sp>
        <p:nvSpPr>
          <p:cNvPr id="91" name="Text Box 23"/>
          <p:cNvSpPr txBox="1">
            <a:spLocks noChangeArrowheads="1"/>
          </p:cNvSpPr>
          <p:nvPr/>
        </p:nvSpPr>
        <p:spPr bwMode="auto">
          <a:xfrm>
            <a:off x="3254828" y="4382589"/>
            <a:ext cx="914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400">
                <a:latin typeface="Comic Sans MS" pitchFamily="66" charset="0"/>
              </a:rPr>
              <a:t>y = Sin</a:t>
            </a: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92" name="Arc 25"/>
          <p:cNvSpPr>
            <a:spLocks/>
          </p:cNvSpPr>
          <p:nvPr/>
        </p:nvSpPr>
        <p:spPr bwMode="auto">
          <a:xfrm flipH="1">
            <a:off x="435428" y="4230189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3" name="Arc 26"/>
          <p:cNvSpPr>
            <a:spLocks/>
          </p:cNvSpPr>
          <p:nvPr/>
        </p:nvSpPr>
        <p:spPr bwMode="auto">
          <a:xfrm flipH="1" flipV="1">
            <a:off x="1807028" y="3925389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4" name="Arc 27"/>
          <p:cNvSpPr>
            <a:spLocks/>
          </p:cNvSpPr>
          <p:nvPr/>
        </p:nvSpPr>
        <p:spPr bwMode="auto">
          <a:xfrm>
            <a:off x="1121228" y="4230189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95" name="Text Box 28"/>
          <p:cNvSpPr txBox="1">
            <a:spLocks noChangeArrowheads="1"/>
          </p:cNvSpPr>
          <p:nvPr/>
        </p:nvSpPr>
        <p:spPr bwMode="auto">
          <a:xfrm>
            <a:off x="22642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270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6" name="Text Box 29"/>
          <p:cNvSpPr txBox="1">
            <a:spLocks noChangeArrowheads="1"/>
          </p:cNvSpPr>
          <p:nvPr/>
        </p:nvSpPr>
        <p:spPr bwMode="auto">
          <a:xfrm>
            <a:off x="2873828" y="461118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360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7" name="Text Box 30"/>
          <p:cNvSpPr txBox="1">
            <a:spLocks noChangeArrowheads="1"/>
          </p:cNvSpPr>
          <p:nvPr/>
        </p:nvSpPr>
        <p:spPr bwMode="auto">
          <a:xfrm>
            <a:off x="1578428" y="4611189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98" name="Text Box 31"/>
          <p:cNvSpPr txBox="1">
            <a:spLocks noChangeArrowheads="1"/>
          </p:cNvSpPr>
          <p:nvPr/>
        </p:nvSpPr>
        <p:spPr bwMode="auto">
          <a:xfrm>
            <a:off x="359228" y="4077789"/>
            <a:ext cx="457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45</a:t>
            </a:r>
          </a:p>
        </p:txBody>
      </p:sp>
      <p:sp>
        <p:nvSpPr>
          <p:cNvPr id="99" name="Line 32"/>
          <p:cNvSpPr>
            <a:spLocks noChangeShapeType="1"/>
          </p:cNvSpPr>
          <p:nvPr/>
        </p:nvSpPr>
        <p:spPr bwMode="auto">
          <a:xfrm flipV="1">
            <a:off x="435428" y="4687389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aphicFrame>
        <p:nvGraphicFramePr>
          <p:cNvPr id="100" name="Object 3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01015907"/>
              </p:ext>
            </p:extLst>
          </p:nvPr>
        </p:nvGraphicFramePr>
        <p:xfrm>
          <a:off x="283028" y="5449389"/>
          <a:ext cx="3151188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3" name="Equation" r:id="rId5" imgW="1943100" imgH="228600" progId="Equation.DSMT4">
                  <p:embed/>
                </p:oleObj>
              </mc:Choice>
              <mc:Fallback>
                <p:oleObj name="Equation" r:id="rId5" imgW="1943100" imgH="228600" progId="Equation.DSMT4">
                  <p:embed/>
                  <p:pic>
                    <p:nvPicPr>
                      <p:cNvPr id="36901" name="Object 3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3028" y="5449389"/>
                        <a:ext cx="3151188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1" name="Rectangle 38"/>
          <p:cNvSpPr>
            <a:spLocks noChangeArrowheads="1"/>
          </p:cNvSpPr>
          <p:nvPr/>
        </p:nvSpPr>
        <p:spPr bwMode="auto">
          <a:xfrm>
            <a:off x="892628" y="5982789"/>
            <a:ext cx="2590800" cy="381000"/>
          </a:xfrm>
          <a:prstGeom prst="rect">
            <a:avLst/>
          </a:prstGeom>
          <a:noFill/>
          <a:ln w="25400">
            <a:solidFill>
              <a:srgbClr val="FF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endParaRPr lang="en-US" altLang="en-US"/>
          </a:p>
        </p:txBody>
      </p:sp>
      <p:graphicFrame>
        <p:nvGraphicFramePr>
          <p:cNvPr id="102" name="Object 4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5915634"/>
              </p:ext>
            </p:extLst>
          </p:nvPr>
        </p:nvGraphicFramePr>
        <p:xfrm>
          <a:off x="511628" y="3315789"/>
          <a:ext cx="200183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4" name="Equation" r:id="rId7" imgW="1117115" imgH="253890" progId="Equation.DSMT4">
                  <p:embed/>
                </p:oleObj>
              </mc:Choice>
              <mc:Fallback>
                <p:oleObj name="Equation" r:id="rId7" imgW="1117115" imgH="253890" progId="Equation.DSMT4">
                  <p:embed/>
                  <p:pic>
                    <p:nvPicPr>
                      <p:cNvPr id="36906" name="Object 4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1628" y="3315789"/>
                        <a:ext cx="2001838" cy="4540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3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8148592"/>
              </p:ext>
            </p:extLst>
          </p:nvPr>
        </p:nvGraphicFramePr>
        <p:xfrm>
          <a:off x="5701347" y="2179321"/>
          <a:ext cx="1295400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5" name="Equation" r:id="rId9" imgW="736280" imgH="177723" progId="Equation.DSMT4">
                  <p:embed/>
                </p:oleObj>
              </mc:Choice>
              <mc:Fallback>
                <p:oleObj name="Equation" r:id="rId9" imgW="736280" imgH="177723" progId="Equation.DSMT4">
                  <p:embed/>
                  <p:pic>
                    <p:nvPicPr>
                      <p:cNvPr id="36909" name="Object 4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701347" y="2179321"/>
                        <a:ext cx="1295400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4" name="Object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1633825"/>
              </p:ext>
            </p:extLst>
          </p:nvPr>
        </p:nvGraphicFramePr>
        <p:xfrm>
          <a:off x="5166359" y="2560321"/>
          <a:ext cx="2054225" cy="312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6" name="Equation" r:id="rId11" imgW="1167893" imgH="177723" progId="Equation.DSMT4">
                  <p:embed/>
                </p:oleObj>
              </mc:Choice>
              <mc:Fallback>
                <p:oleObj name="Equation" r:id="rId11" imgW="1167893" imgH="177723" progId="Equation.DSMT4">
                  <p:embed/>
                  <p:pic>
                    <p:nvPicPr>
                      <p:cNvPr id="36910" name="Object 4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66359" y="2560321"/>
                        <a:ext cx="2054225" cy="3127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5" name="Arc 47"/>
          <p:cNvSpPr>
            <a:spLocks/>
          </p:cNvSpPr>
          <p:nvPr/>
        </p:nvSpPr>
        <p:spPr bwMode="auto">
          <a:xfrm>
            <a:off x="7299959" y="2255521"/>
            <a:ext cx="228600" cy="457200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06" name="Text Box 48"/>
          <p:cNvSpPr txBox="1">
            <a:spLocks noChangeArrowheads="1"/>
          </p:cNvSpPr>
          <p:nvPr/>
        </p:nvSpPr>
        <p:spPr bwMode="auto">
          <a:xfrm>
            <a:off x="7452359" y="2026921"/>
            <a:ext cx="1219200" cy="8223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Work out the acceptable range. Subtract 30</a:t>
            </a:r>
          </a:p>
        </p:txBody>
      </p:sp>
      <p:graphicFrame>
        <p:nvGraphicFramePr>
          <p:cNvPr id="107" name="Object 4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04806902"/>
              </p:ext>
            </p:extLst>
          </p:nvPr>
        </p:nvGraphicFramePr>
        <p:xfrm>
          <a:off x="4397828" y="3925389"/>
          <a:ext cx="17859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7" name="Equation" r:id="rId13" imgW="1015559" imgH="253890" progId="Equation.DSMT4">
                  <p:embed/>
                </p:oleObj>
              </mc:Choice>
              <mc:Fallback>
                <p:oleObj name="Equation" r:id="rId13" imgW="1015559" imgH="253890" progId="Equation.DSMT4">
                  <p:embed/>
                  <p:pic>
                    <p:nvPicPr>
                      <p:cNvPr id="36913" name="Object 49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397828" y="3925389"/>
                        <a:ext cx="17859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8" name="Object 5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72563656"/>
              </p:ext>
            </p:extLst>
          </p:nvPr>
        </p:nvGraphicFramePr>
        <p:xfrm>
          <a:off x="4778828" y="4458789"/>
          <a:ext cx="151923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8" name="Equation" r:id="rId15" imgW="863225" imgH="228501" progId="Equation.DSMT4">
                  <p:embed/>
                </p:oleObj>
              </mc:Choice>
              <mc:Fallback>
                <p:oleObj name="Equation" r:id="rId15" imgW="863225" imgH="228501" progId="Equation.DSMT4">
                  <p:embed/>
                  <p:pic>
                    <p:nvPicPr>
                      <p:cNvPr id="36914" name="Object 5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78828" y="4458789"/>
                        <a:ext cx="151923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9" name="Text Box 51"/>
          <p:cNvSpPr txBox="1">
            <a:spLocks noChangeArrowheads="1"/>
          </p:cNvSpPr>
          <p:nvPr/>
        </p:nvSpPr>
        <p:spPr bwMode="auto">
          <a:xfrm>
            <a:off x="-174172" y="45349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GB" altLang="en-US" sz="1400" b="1" baseline="3000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>
                <a:solidFill>
                  <a:srgbClr val="FF0000"/>
                </a:solidFill>
                <a:latin typeface="Comic Sans MS" pitchFamily="66" charset="0"/>
              </a:rPr>
              <a:t>√2</a:t>
            </a:r>
          </a:p>
        </p:txBody>
      </p:sp>
      <p:sp>
        <p:nvSpPr>
          <p:cNvPr id="110" name="Text Box 52"/>
          <p:cNvSpPr txBox="1">
            <a:spLocks noChangeArrowheads="1"/>
          </p:cNvSpPr>
          <p:nvPr/>
        </p:nvSpPr>
        <p:spPr bwMode="auto">
          <a:xfrm>
            <a:off x="1502228" y="40777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135</a:t>
            </a:r>
          </a:p>
        </p:txBody>
      </p:sp>
      <p:sp>
        <p:nvSpPr>
          <p:cNvPr id="111" name="Text Box 53"/>
          <p:cNvSpPr txBox="1">
            <a:spLocks noChangeArrowheads="1"/>
          </p:cNvSpPr>
          <p:nvPr/>
        </p:nvSpPr>
        <p:spPr bwMode="auto">
          <a:xfrm>
            <a:off x="1730828" y="4839789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225</a:t>
            </a:r>
          </a:p>
        </p:txBody>
      </p:sp>
      <p:sp>
        <p:nvSpPr>
          <p:cNvPr id="112" name="Text Box 54"/>
          <p:cNvSpPr txBox="1">
            <a:spLocks noChangeArrowheads="1"/>
          </p:cNvSpPr>
          <p:nvPr/>
        </p:nvSpPr>
        <p:spPr bwMode="auto">
          <a:xfrm>
            <a:off x="2645228" y="4839789"/>
            <a:ext cx="6096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>
                <a:solidFill>
                  <a:srgbClr val="FF0000"/>
                </a:solidFill>
                <a:latin typeface="Comic Sans MS" pitchFamily="66" charset="0"/>
              </a:rPr>
              <a:t>315</a:t>
            </a:r>
          </a:p>
        </p:txBody>
      </p:sp>
      <p:graphicFrame>
        <p:nvGraphicFramePr>
          <p:cNvPr id="113" name="Object 5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84994737"/>
              </p:ext>
            </p:extLst>
          </p:nvPr>
        </p:nvGraphicFramePr>
        <p:xfrm>
          <a:off x="6683828" y="3925389"/>
          <a:ext cx="1963738" cy="4460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29" name="Equation" r:id="rId17" imgW="1117115" imgH="253890" progId="Equation.DSMT4">
                  <p:embed/>
                </p:oleObj>
              </mc:Choice>
              <mc:Fallback>
                <p:oleObj name="Equation" r:id="rId17" imgW="1117115" imgH="253890" progId="Equation.DSMT4">
                  <p:embed/>
                  <p:pic>
                    <p:nvPicPr>
                      <p:cNvPr id="36919" name="Object 5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683828" y="3925389"/>
                        <a:ext cx="1963738" cy="44608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4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55659923"/>
              </p:ext>
            </p:extLst>
          </p:nvPr>
        </p:nvGraphicFramePr>
        <p:xfrm>
          <a:off x="7064828" y="4458789"/>
          <a:ext cx="1652588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0" name="Equation" r:id="rId19" imgW="939800" imgH="228600" progId="Equation.DSMT4">
                  <p:embed/>
                </p:oleObj>
              </mc:Choice>
              <mc:Fallback>
                <p:oleObj name="Equation" r:id="rId19" imgW="939800" imgH="228600" progId="Equation.DSMT4">
                  <p:embed/>
                  <p:pic>
                    <p:nvPicPr>
                      <p:cNvPr id="36920" name="Object 5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828" y="4458789"/>
                        <a:ext cx="1652588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5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5196788"/>
              </p:ext>
            </p:extLst>
          </p:nvPr>
        </p:nvGraphicFramePr>
        <p:xfrm>
          <a:off x="7064828" y="4992189"/>
          <a:ext cx="1630363" cy="40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1" name="Equation" r:id="rId21" imgW="927100" imgH="228600" progId="Equation.DSMT4">
                  <p:embed/>
                </p:oleObj>
              </mc:Choice>
              <mc:Fallback>
                <p:oleObj name="Equation" r:id="rId21" imgW="927100" imgH="228600" progId="Equation.DSMT4">
                  <p:embed/>
                  <p:pic>
                    <p:nvPicPr>
                      <p:cNvPr id="36921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64828" y="4992189"/>
                        <a:ext cx="1630363" cy="401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6" name="Object 5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1027464"/>
              </p:ext>
            </p:extLst>
          </p:nvPr>
        </p:nvGraphicFramePr>
        <p:xfrm>
          <a:off x="968828" y="5982789"/>
          <a:ext cx="2511425" cy="371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532" name="Equation" r:id="rId23" imgW="1549400" imgH="228600" progId="Equation.DSMT4">
                  <p:embed/>
                </p:oleObj>
              </mc:Choice>
              <mc:Fallback>
                <p:oleObj name="Equation" r:id="rId23" imgW="1549400" imgH="228600" progId="Equation.DSMT4">
                  <p:embed/>
                  <p:pic>
                    <p:nvPicPr>
                      <p:cNvPr id="36922" name="Object 5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2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68828" y="5982789"/>
                        <a:ext cx="2511425" cy="371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rgbClr val="808080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7" name="Text Box 59"/>
          <p:cNvSpPr txBox="1">
            <a:spLocks noChangeArrowheads="1"/>
          </p:cNvSpPr>
          <p:nvPr/>
        </p:nvSpPr>
        <p:spPr bwMode="auto">
          <a:xfrm>
            <a:off x="5083628" y="5830389"/>
            <a:ext cx="1143000" cy="6397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>
                <a:solidFill>
                  <a:srgbClr val="FF0000"/>
                </a:solidFill>
                <a:latin typeface="Comic Sans MS" pitchFamily="66" charset="0"/>
              </a:rPr>
              <a:t>360 added to get a value in the range</a:t>
            </a:r>
          </a:p>
        </p:txBody>
      </p:sp>
      <p:sp>
        <p:nvSpPr>
          <p:cNvPr id="118" name="Line 60"/>
          <p:cNvSpPr>
            <a:spLocks noChangeShapeType="1"/>
          </p:cNvSpPr>
          <p:nvPr/>
        </p:nvSpPr>
        <p:spPr bwMode="auto">
          <a:xfrm flipV="1">
            <a:off x="6302828" y="5373189"/>
            <a:ext cx="762000" cy="609600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119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25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20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26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30891573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10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0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8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9" dur="500"/>
                                        <p:tgtEl>
                                          <p:spTgt spid="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8" dur="500"/>
                                        <p:tgtEl>
                                          <p:spTgt spid="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9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4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5" fill="hold">
                      <p:stCondLst>
                        <p:cond delay="indefinite"/>
                      </p:stCondLst>
                      <p:childTnLst>
                        <p:par>
                          <p:cTn id="96" fill="hold">
                            <p:stCondLst>
                              <p:cond delay="0"/>
                            </p:stCondLst>
                            <p:childTnLst>
                              <p:par>
                                <p:cTn id="9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9" dur="500"/>
                                        <p:tgtEl>
                                          <p:spTgt spid="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04" dur="500"/>
                                        <p:tgtEl>
                                          <p:spTgt spid="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9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4" dur="500"/>
                                        <p:tgtEl>
                                          <p:spTgt spid="1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5" fill="hold">
                      <p:stCondLst>
                        <p:cond delay="indefinite"/>
                      </p:stCondLst>
                      <p:childTnLst>
                        <p:par>
                          <p:cTn id="116" fill="hold">
                            <p:stCondLst>
                              <p:cond delay="0"/>
                            </p:stCondLst>
                            <p:childTnLst>
                              <p:par>
                                <p:cTn id="11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0" fill="hold">
                      <p:stCondLst>
                        <p:cond delay="indefinite"/>
                      </p:stCondLst>
                      <p:childTnLst>
                        <p:par>
                          <p:cTn id="121" fill="hold">
                            <p:stCondLst>
                              <p:cond delay="0"/>
                            </p:stCondLst>
                            <p:childTnLst>
                              <p:par>
                                <p:cTn id="12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9" dur="500"/>
                                        <p:tgtEl>
                                          <p:spTgt spid="1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>
                      <p:stCondLst>
                        <p:cond delay="indefinite"/>
                      </p:stCondLst>
                      <p:childTnLst>
                        <p:par>
                          <p:cTn id="131" fill="hold">
                            <p:stCondLst>
                              <p:cond delay="0"/>
                            </p:stCondLst>
                            <p:childTnLst>
                              <p:par>
                                <p:cTn id="13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9" dur="500"/>
                                        <p:tgtEl>
                                          <p:spTgt spid="1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0" fill="hold">
                      <p:stCondLst>
                        <p:cond delay="indefinite"/>
                      </p:stCondLst>
                      <p:childTnLst>
                        <p:par>
                          <p:cTn id="141" fill="hold">
                            <p:stCondLst>
                              <p:cond delay="0"/>
                            </p:stCondLst>
                            <p:childTnLst>
                              <p:par>
                                <p:cTn id="14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49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1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9" dur="500"/>
                                        <p:tgtEl>
                                          <p:spTgt spid="1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4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5" fill="hold">
                      <p:stCondLst>
                        <p:cond delay="indefinite"/>
                      </p:stCondLst>
                      <p:childTnLst>
                        <p:par>
                          <p:cTn id="166" fill="hold">
                            <p:stCondLst>
                              <p:cond delay="0"/>
                            </p:stCondLst>
                            <p:childTnLst>
                              <p:par>
                                <p:cTn id="16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9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>
                      <p:stCondLst>
                        <p:cond delay="indefinite"/>
                      </p:stCondLst>
                      <p:childTnLst>
                        <p:par>
                          <p:cTn id="171" fill="hold">
                            <p:stCondLst>
                              <p:cond delay="0"/>
                            </p:stCondLst>
                            <p:childTnLst>
                              <p:par>
                                <p:cTn id="17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4" dur="500"/>
                                        <p:tgtEl>
                                          <p:spTgt spid="1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" grpId="0" animBg="1"/>
      <p:bldP spid="44" grpId="0"/>
      <p:bldP spid="45" grpId="0" animBg="1"/>
      <p:bldP spid="79" grpId="0" animBg="1"/>
      <p:bldP spid="83" grpId="0" animBg="1"/>
      <p:bldP spid="84" grpId="0" animBg="1"/>
      <p:bldP spid="85" grpId="0" animBg="1"/>
      <p:bldP spid="86" grpId="0" animBg="1"/>
      <p:bldP spid="87" grpId="0" animBg="1"/>
      <p:bldP spid="88" grpId="0"/>
      <p:bldP spid="89" grpId="0" animBg="1"/>
      <p:bldP spid="90" grpId="0"/>
      <p:bldP spid="91" grpId="0"/>
      <p:bldP spid="92" grpId="0" animBg="1"/>
      <p:bldP spid="93" grpId="0" animBg="1"/>
      <p:bldP spid="94" grpId="0" animBg="1"/>
      <p:bldP spid="95" grpId="0"/>
      <p:bldP spid="96" grpId="0"/>
      <p:bldP spid="97" grpId="0"/>
      <p:bldP spid="98" grpId="0"/>
      <p:bldP spid="99" grpId="0" animBg="1"/>
      <p:bldP spid="101" grpId="0" animBg="1"/>
      <p:bldP spid="105" grpId="0" animBg="1"/>
      <p:bldP spid="106" grpId="0"/>
      <p:bldP spid="109" grpId="0"/>
      <p:bldP spid="110" grpId="0"/>
      <p:bldP spid="111" grpId="0"/>
      <p:bldP spid="112" grpId="0"/>
      <p:bldP spid="117" grpId="0"/>
      <p:bldP spid="118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be able to solve quadratic equations given in sin, cos or tan.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693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10F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5"/>
          <p:cNvSpPr txBox="1">
            <a:spLocks noChangeArrowheads="1"/>
          </p:cNvSpPr>
          <p:nvPr/>
        </p:nvSpPr>
        <p:spPr bwMode="auto">
          <a:xfrm>
            <a:off x="385352" y="2281646"/>
            <a:ext cx="3071949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u="sng" dirty="0">
                <a:latin typeface="Comic Sans MS" pitchFamily="66" charset="0"/>
              </a:rPr>
              <a:t>Solve the following equation in the range -180 ≤ </a:t>
            </a:r>
            <a:r>
              <a:rPr lang="en-US" altLang="en-US" sz="1400" b="1" u="sng" dirty="0">
                <a:latin typeface="Comic Sans MS" pitchFamily="66" charset="0"/>
              </a:rPr>
              <a:t>x</a:t>
            </a:r>
            <a:r>
              <a:rPr lang="en-GB" altLang="en-US" sz="1400" b="1" u="sng" dirty="0">
                <a:latin typeface="Comic Sans MS" pitchFamily="66" charset="0"/>
              </a:rPr>
              <a:t> ≤ 180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TextBox 4"/>
              <p:cNvSpPr txBox="1"/>
              <p:nvPr/>
            </p:nvSpPr>
            <p:spPr>
              <a:xfrm>
                <a:off x="753291" y="2934789"/>
                <a:ext cx="260058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𝑐𝑜𝑠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" name="TextBox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53291" y="2934789"/>
                <a:ext cx="2600584" cy="276999"/>
              </a:xfrm>
              <a:prstGeom prst="rect">
                <a:avLst/>
              </a:prstGeom>
              <a:blipFill>
                <a:blip r:embed="rId2"/>
                <a:stretch>
                  <a:fillRect l="-1878" t="-4348" r="-939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8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/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1400" b="0" i="1" smtClean="0">
                          <a:latin typeface="Cambria Math" panose="02040503050406030204" pitchFamily="18" charset="0"/>
                        </a:rPr>
                        <m:t>𝑇𝑎𝑛</m:t>
                      </m:r>
                      <m:r>
                        <a:rPr lang="en-US" sz="1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sz="1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f>
                        <m:fPr>
                          <m:ctrlP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𝑆𝑖𝑛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num>
                        <m:den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𝐶𝑜𝑠</m:t>
                          </m:r>
                          <m:r>
                            <a:rPr lang="en-US" sz="1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𝜃</m:t>
                          </m:r>
                        </m:den>
                      </m:f>
                    </m:oMath>
                  </m:oMathPara>
                </a14:m>
                <a:endParaRPr lang="en-GB" sz="1400" dirty="0"/>
              </a:p>
            </p:txBody>
          </p:sp>
        </mc:Choice>
        <mc:Fallback xmlns="">
          <p:sp>
            <p:nvSpPr>
              <p:cNvPr id="48" name="テキスト ボックス 59">
                <a:extLst>
                  <a:ext uri="{FF2B5EF4-FFF2-40B4-BE49-F238E27FC236}">
                    <a16:creationId xmlns:a16="http://schemas.microsoft.com/office/drawing/2014/main" id="{DE14D2D9-452C-427A-870C-1CBE9BC56C59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0"/>
                <a:ext cx="1083310" cy="406650"/>
              </a:xfrm>
              <a:prstGeom prst="rect">
                <a:avLst/>
              </a:prstGeom>
              <a:blipFill>
                <a:blip r:embed="rId3"/>
                <a:stretch>
                  <a:fillRect l="-2198" r="-1099" b="-8451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9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/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solidFill>
                <a:schemeClr val="bg1"/>
              </a:solidFill>
              <a:ln w="25400"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GB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𝑆𝑖𝑛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GB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𝐶𝑜𝑠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≡</m:t>
                      </m:r>
                      <m:r>
                        <a:rPr lang="en-US" b="0" i="0" smtClean="0">
                          <a:latin typeface="Cambria Math" panose="02040503050406030204" pitchFamily="18" charset="0"/>
                        </a:rPr>
                        <m:t>1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49" name="テキスト ボックス 46">
                <a:extLst>
                  <a:ext uri="{FF2B5EF4-FFF2-40B4-BE49-F238E27FC236}">
                    <a16:creationId xmlns:a16="http://schemas.microsoft.com/office/drawing/2014/main" id="{5DF80646-A07A-4904-9BB3-5408A9C87D38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85707" y="0"/>
                <a:ext cx="1958293" cy="276999"/>
              </a:xfrm>
              <a:prstGeom prst="rect">
                <a:avLst/>
              </a:prstGeom>
              <a:blipFill>
                <a:blip r:embed="rId4"/>
                <a:stretch>
                  <a:fillRect l="-1846" r="-1538" b="-4082"/>
                </a:stretch>
              </a:blipFill>
              <a:ln w="25400"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0" name="TextBox 49"/>
              <p:cNvSpPr txBox="1"/>
              <p:nvPr/>
            </p:nvSpPr>
            <p:spPr>
              <a:xfrm>
                <a:off x="182880" y="3313612"/>
                <a:ext cx="316747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2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(1−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0" name="TextBox 4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" y="3313612"/>
                <a:ext cx="3167470" cy="276999"/>
              </a:xfrm>
              <a:prstGeom prst="rect">
                <a:avLst/>
              </a:prstGeom>
              <a:blipFill>
                <a:blip r:embed="rId5"/>
                <a:stretch>
                  <a:fillRect l="-1154" t="-4444" r="-577" b="-35556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1" name="TextBox 50"/>
              <p:cNvSpPr txBox="1"/>
              <p:nvPr/>
            </p:nvSpPr>
            <p:spPr>
              <a:xfrm>
                <a:off x="370114" y="3709852"/>
                <a:ext cx="297511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−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p>
                        <m:sSup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3</m:t>
                          </m:r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1" name="TextBox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0114" y="3709852"/>
                <a:ext cx="2975110" cy="276999"/>
              </a:xfrm>
              <a:prstGeom prst="rect">
                <a:avLst/>
              </a:prstGeom>
              <a:blipFill>
                <a:blip r:embed="rId6"/>
                <a:stretch>
                  <a:fillRect l="-1434" t="-4444" r="-615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2" name="TextBox 51"/>
              <p:cNvSpPr txBox="1"/>
              <p:nvPr/>
            </p:nvSpPr>
            <p:spPr>
              <a:xfrm>
                <a:off x="374468" y="4079966"/>
                <a:ext cx="241918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p>
                        <m:sSupPr>
                          <m:ctrlPr>
                            <a:rPr lang="en-US" i="1" smtClean="0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𝑠𝑖𝑛</m:t>
                          </m:r>
                        </m:e>
                        <m:sup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2</m:t>
                          </m:r>
                        </m:sup>
                      </m:sSup>
                      <m:r>
                        <a:rPr lang="en-US" i="1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−9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2" name="TextBox 5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4468" y="4079966"/>
                <a:ext cx="2419188" cy="276999"/>
              </a:xfrm>
              <a:prstGeom prst="rect">
                <a:avLst/>
              </a:prstGeom>
              <a:blipFill>
                <a:blip r:embed="rId7"/>
                <a:stretch>
                  <a:fillRect l="-2015" t="-4348" r="-2015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00148" y="4476206"/>
                <a:ext cx="2692597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(5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+1)(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−2)=0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0148" y="4476206"/>
                <a:ext cx="2692597" cy="276999"/>
              </a:xfrm>
              <a:prstGeom prst="rect">
                <a:avLst/>
              </a:prstGeom>
              <a:blipFill>
                <a:blip r:embed="rId8"/>
                <a:stretch>
                  <a:fillRect l="-2715" t="-2174" r="-1584" b="-3260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4" name="TextBox 53"/>
              <p:cNvSpPr txBox="1"/>
              <p:nvPr/>
            </p:nvSpPr>
            <p:spPr>
              <a:xfrm>
                <a:off x="1859279" y="4876801"/>
                <a:ext cx="1138710" cy="52046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𝑠𝑖𝑛𝑥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</m:t>
                      </m:r>
                      <m:f>
                        <m:f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num>
                        <m:den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54" name="TextBox 5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59279" y="4876801"/>
                <a:ext cx="1138710" cy="520463"/>
              </a:xfrm>
              <a:prstGeom prst="rect">
                <a:avLst/>
              </a:prstGeom>
              <a:blipFill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5" name="Line 13"/>
          <p:cNvSpPr>
            <a:spLocks noChangeShapeType="1"/>
          </p:cNvSpPr>
          <p:nvPr/>
        </p:nvSpPr>
        <p:spPr bwMode="auto">
          <a:xfrm>
            <a:off x="7141028" y="3341914"/>
            <a:ext cx="0" cy="6096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6" name="Line 14"/>
          <p:cNvSpPr>
            <a:spLocks noChangeShapeType="1"/>
          </p:cNvSpPr>
          <p:nvPr/>
        </p:nvSpPr>
        <p:spPr bwMode="auto">
          <a:xfrm>
            <a:off x="7141028" y="3646714"/>
            <a:ext cx="1367246" cy="2178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7" name="Line 15"/>
          <p:cNvSpPr>
            <a:spLocks noChangeShapeType="1"/>
          </p:cNvSpPr>
          <p:nvPr/>
        </p:nvSpPr>
        <p:spPr bwMode="auto">
          <a:xfrm>
            <a:off x="7826828" y="357051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16"/>
          <p:cNvSpPr>
            <a:spLocks noChangeShapeType="1"/>
          </p:cNvSpPr>
          <p:nvPr/>
        </p:nvSpPr>
        <p:spPr bwMode="auto">
          <a:xfrm>
            <a:off x="8512628" y="3570514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62" name="Text Box 20"/>
          <p:cNvSpPr txBox="1">
            <a:spLocks noChangeArrowheads="1"/>
          </p:cNvSpPr>
          <p:nvPr/>
        </p:nvSpPr>
        <p:spPr bwMode="auto">
          <a:xfrm>
            <a:off x="7674428" y="3722914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90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64" name="Text Box 22"/>
          <p:cNvSpPr txBox="1">
            <a:spLocks noChangeArrowheads="1"/>
          </p:cNvSpPr>
          <p:nvPr/>
        </p:nvSpPr>
        <p:spPr bwMode="auto">
          <a:xfrm>
            <a:off x="5231674" y="3594461"/>
            <a:ext cx="5334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-</a:t>
            </a:r>
            <a:r>
              <a:rPr lang="en-GB" altLang="en-US" sz="1400" b="1" baseline="30000" dirty="0">
                <a:solidFill>
                  <a:srgbClr val="FF0000"/>
                </a:solidFill>
                <a:latin typeface="Comic Sans MS" pitchFamily="66" charset="0"/>
              </a:rPr>
              <a:t>1</a:t>
            </a:r>
            <a:r>
              <a:rPr lang="en-GB" altLang="en-US" sz="1400" b="1" dirty="0">
                <a:solidFill>
                  <a:srgbClr val="FF0000"/>
                </a:solidFill>
                <a:latin typeface="Comic Sans MS" pitchFamily="66" charset="0"/>
              </a:rPr>
              <a:t>/</a:t>
            </a:r>
            <a:r>
              <a:rPr lang="en-GB" altLang="en-US" sz="1400" b="1" baseline="-25000" dirty="0">
                <a:solidFill>
                  <a:srgbClr val="FF0000"/>
                </a:solidFill>
                <a:latin typeface="Comic Sans MS" pitchFamily="66" charset="0"/>
              </a:rPr>
              <a:t>5</a:t>
            </a:r>
          </a:p>
        </p:txBody>
      </p:sp>
      <p:sp>
        <p:nvSpPr>
          <p:cNvPr id="66" name="Arc 25"/>
          <p:cNvSpPr>
            <a:spLocks/>
          </p:cNvSpPr>
          <p:nvPr/>
        </p:nvSpPr>
        <p:spPr bwMode="auto">
          <a:xfrm flipH="1">
            <a:off x="7141028" y="3341914"/>
            <a:ext cx="708025" cy="914400"/>
          </a:xfrm>
          <a:custGeom>
            <a:avLst/>
            <a:gdLst>
              <a:gd name="T0" fmla="*/ 0 w 16744"/>
              <a:gd name="T1" fmla="*/ 19727 h 21600"/>
              <a:gd name="T2" fmla="*/ 29939047 w 16744"/>
              <a:gd name="T3" fmla="*/ 12827931 h 21600"/>
              <a:gd name="T4" fmla="*/ 1219466 w 1674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74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</a:path>
              <a:path w="1674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808" y="0"/>
                  <a:pt x="12647" y="2601"/>
                  <a:pt x="16744" y="7157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68" name="Arc 27"/>
          <p:cNvSpPr>
            <a:spLocks/>
          </p:cNvSpPr>
          <p:nvPr/>
        </p:nvSpPr>
        <p:spPr bwMode="auto">
          <a:xfrm>
            <a:off x="7826828" y="3341914"/>
            <a:ext cx="685800" cy="914400"/>
          </a:xfrm>
          <a:custGeom>
            <a:avLst/>
            <a:gdLst>
              <a:gd name="T0" fmla="*/ 0 w 16484"/>
              <a:gd name="T1" fmla="*/ 19727 h 21600"/>
              <a:gd name="T2" fmla="*/ 28532009 w 16484"/>
              <a:gd name="T3" fmla="*/ 12318958 h 21600"/>
              <a:gd name="T4" fmla="*/ 1180471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</a:path>
              <a:path w="16484" h="21600" stroke="0" extrusionOk="0">
                <a:moveTo>
                  <a:pt x="-1" y="10"/>
                </a:moveTo>
                <a:cubicBezTo>
                  <a:pt x="227" y="3"/>
                  <a:pt x="454" y="-1"/>
                  <a:pt x="682" y="0"/>
                </a:cubicBezTo>
                <a:cubicBezTo>
                  <a:pt x="6674" y="0"/>
                  <a:pt x="12398" y="2489"/>
                  <a:pt x="16484" y="6873"/>
                </a:cubicBezTo>
                <a:lnTo>
                  <a:pt x="682" y="21600"/>
                </a:lnTo>
                <a:lnTo>
                  <a:pt x="-1" y="1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71" name="Text Box 30"/>
          <p:cNvSpPr txBox="1">
            <a:spLocks noChangeArrowheads="1"/>
          </p:cNvSpPr>
          <p:nvPr/>
        </p:nvSpPr>
        <p:spPr bwMode="auto">
          <a:xfrm>
            <a:off x="8284028" y="3722914"/>
            <a:ext cx="4572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>
                <a:latin typeface="Comic Sans MS" pitchFamily="66" charset="0"/>
              </a:rPr>
              <a:t>180</a:t>
            </a:r>
            <a:endParaRPr lang="el-GR" altLang="en-US" sz="1200">
              <a:latin typeface="Comic Sans MS" pitchFamily="66" charset="0"/>
            </a:endParaRPr>
          </a:p>
        </p:txBody>
      </p:sp>
      <p:sp>
        <p:nvSpPr>
          <p:cNvPr id="72" name="Text Box 31"/>
          <p:cNvSpPr txBox="1">
            <a:spLocks noChangeArrowheads="1"/>
          </p:cNvSpPr>
          <p:nvPr/>
        </p:nvSpPr>
        <p:spPr bwMode="auto">
          <a:xfrm>
            <a:off x="6533606" y="3929741"/>
            <a:ext cx="842553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-11.5</a:t>
            </a:r>
          </a:p>
        </p:txBody>
      </p:sp>
      <p:sp>
        <p:nvSpPr>
          <p:cNvPr id="122" name="Line 16"/>
          <p:cNvSpPr>
            <a:spLocks noChangeShapeType="1"/>
          </p:cNvSpPr>
          <p:nvPr/>
        </p:nvSpPr>
        <p:spPr bwMode="auto">
          <a:xfrm>
            <a:off x="5765074" y="358357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3" name="Line 17"/>
          <p:cNvSpPr>
            <a:spLocks noChangeShapeType="1"/>
          </p:cNvSpPr>
          <p:nvPr/>
        </p:nvSpPr>
        <p:spPr bwMode="auto">
          <a:xfrm>
            <a:off x="6450874" y="3583578"/>
            <a:ext cx="0" cy="152400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7" name="Line 21"/>
          <p:cNvSpPr>
            <a:spLocks noChangeShapeType="1"/>
          </p:cNvSpPr>
          <p:nvPr/>
        </p:nvSpPr>
        <p:spPr bwMode="auto">
          <a:xfrm flipV="1">
            <a:off x="5760720" y="3759926"/>
            <a:ext cx="2743200" cy="0"/>
          </a:xfrm>
          <a:prstGeom prst="line">
            <a:avLst/>
          </a:prstGeom>
          <a:noFill/>
          <a:ln w="25400">
            <a:solidFill>
              <a:srgbClr val="FF0000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1" name="Arc 26"/>
          <p:cNvSpPr>
            <a:spLocks/>
          </p:cNvSpPr>
          <p:nvPr/>
        </p:nvSpPr>
        <p:spPr bwMode="auto">
          <a:xfrm flipH="1" flipV="1">
            <a:off x="5773783" y="3041469"/>
            <a:ext cx="687388" cy="914400"/>
          </a:xfrm>
          <a:custGeom>
            <a:avLst/>
            <a:gdLst>
              <a:gd name="T0" fmla="*/ 0 w 16235"/>
              <a:gd name="T1" fmla="*/ 8975 h 21600"/>
              <a:gd name="T2" fmla="*/ 29103927 w 16235"/>
              <a:gd name="T3" fmla="*/ 12292076 h 21600"/>
              <a:gd name="T4" fmla="*/ 801325 w 16235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235" h="21600" fill="none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</a:path>
              <a:path w="16235" h="21600" stroke="0" extrusionOk="0">
                <a:moveTo>
                  <a:pt x="-1" y="4"/>
                </a:moveTo>
                <a:cubicBezTo>
                  <a:pt x="148" y="1"/>
                  <a:pt x="297" y="-1"/>
                  <a:pt x="447" y="0"/>
                </a:cubicBezTo>
                <a:cubicBezTo>
                  <a:pt x="6432" y="0"/>
                  <a:pt x="12150" y="2483"/>
                  <a:pt x="16235" y="6858"/>
                </a:cubicBezTo>
                <a:lnTo>
                  <a:pt x="447" y="21600"/>
                </a:lnTo>
                <a:lnTo>
                  <a:pt x="-1" y="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" name="Text Box 28"/>
          <p:cNvSpPr txBox="1">
            <a:spLocks noChangeArrowheads="1"/>
          </p:cNvSpPr>
          <p:nvPr/>
        </p:nvSpPr>
        <p:spPr bwMode="auto">
          <a:xfrm>
            <a:off x="6230983" y="3727269"/>
            <a:ext cx="533400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-90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5" name="Text Box 30"/>
          <p:cNvSpPr txBox="1">
            <a:spLocks noChangeArrowheads="1"/>
          </p:cNvSpPr>
          <p:nvPr/>
        </p:nvSpPr>
        <p:spPr bwMode="auto">
          <a:xfrm>
            <a:off x="5545182" y="3727269"/>
            <a:ext cx="55081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GB" altLang="en-US" sz="1200" dirty="0">
                <a:latin typeface="Comic Sans MS" pitchFamily="66" charset="0"/>
              </a:rPr>
              <a:t>-180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7" name="Text Box 52"/>
          <p:cNvSpPr txBox="1">
            <a:spLocks noChangeArrowheads="1"/>
          </p:cNvSpPr>
          <p:nvPr/>
        </p:nvSpPr>
        <p:spPr bwMode="auto">
          <a:xfrm>
            <a:off x="5294811" y="3968931"/>
            <a:ext cx="783771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400" dirty="0">
                <a:solidFill>
                  <a:srgbClr val="FF0000"/>
                </a:solidFill>
                <a:latin typeface="Comic Sans MS" pitchFamily="66" charset="0"/>
              </a:rPr>
              <a:t>-168.5</a:t>
            </a:r>
          </a:p>
        </p:txBody>
      </p:sp>
      <p:sp>
        <p:nvSpPr>
          <p:cNvPr id="138" name="Line 14"/>
          <p:cNvSpPr>
            <a:spLocks noChangeShapeType="1"/>
          </p:cNvSpPr>
          <p:nvPr/>
        </p:nvSpPr>
        <p:spPr bwMode="auto">
          <a:xfrm flipV="1">
            <a:off x="5769428" y="3650388"/>
            <a:ext cx="1366089" cy="679"/>
          </a:xfrm>
          <a:prstGeom prst="line">
            <a:avLst/>
          </a:prstGeom>
          <a:noFill/>
          <a:ln w="1905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25" name="Arc 19"/>
          <p:cNvSpPr>
            <a:spLocks/>
          </p:cNvSpPr>
          <p:nvPr/>
        </p:nvSpPr>
        <p:spPr bwMode="auto">
          <a:xfrm flipV="1">
            <a:off x="6459583" y="3041469"/>
            <a:ext cx="698500" cy="914400"/>
          </a:xfrm>
          <a:custGeom>
            <a:avLst/>
            <a:gdLst>
              <a:gd name="T0" fmla="*/ 0 w 16484"/>
              <a:gd name="T1" fmla="*/ 0 h 21600"/>
              <a:gd name="T2" fmla="*/ 29598535 w 16484"/>
              <a:gd name="T3" fmla="*/ 13693521 h 21600"/>
              <a:gd name="T4" fmla="*/ 0 w 16484"/>
              <a:gd name="T5" fmla="*/ 387096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6484" h="21600" fill="none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</a:path>
              <a:path w="16484" h="21600" stroke="0" extrusionOk="0">
                <a:moveTo>
                  <a:pt x="-1" y="0"/>
                </a:moveTo>
                <a:cubicBezTo>
                  <a:pt x="6350" y="0"/>
                  <a:pt x="12379" y="2794"/>
                  <a:pt x="16483" y="7641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TextBox 5"/>
              <p:cNvSpPr txBox="1"/>
              <p:nvPr/>
            </p:nvSpPr>
            <p:spPr>
              <a:xfrm>
                <a:off x="2181498" y="5603966"/>
                <a:ext cx="1090620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=−11.5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6" name="TextBox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81498" y="5603966"/>
                <a:ext cx="1090620" cy="276999"/>
              </a:xfrm>
              <a:prstGeom prst="rect">
                <a:avLst/>
              </a:prstGeom>
              <a:blipFill>
                <a:blip r:embed="rId10"/>
                <a:stretch>
                  <a:fillRect l="-2793" r="-5028" b="-6522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9" name="TextBox 138"/>
              <p:cNvSpPr txBox="1"/>
              <p:nvPr/>
            </p:nvSpPr>
            <p:spPr>
              <a:xfrm>
                <a:off x="3257007" y="5599611"/>
                <a:ext cx="75180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 168.5 </m:t>
                      </m:r>
                    </m:oMath>
                  </m:oMathPara>
                </a14:m>
                <a:endParaRPr lang="en-GB" dirty="0"/>
              </a:p>
            </p:txBody>
          </p:sp>
        </mc:Choice>
        <mc:Fallback xmlns="">
          <p:sp>
            <p:nvSpPr>
              <p:cNvPr id="139" name="TextBox 13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57007" y="5599611"/>
                <a:ext cx="751809" cy="276999"/>
              </a:xfrm>
              <a:prstGeom prst="rect">
                <a:avLst/>
              </a:prstGeom>
              <a:blipFill>
                <a:blip r:embed="rId11"/>
                <a:stretch>
                  <a:fillRect r="-806" b="-8889"/>
                </a:stretch>
              </a:blipFill>
            </p:spPr>
            <p:txBody>
              <a:bodyPr/>
              <a:lstStyle/>
              <a:p>
                <a:r>
                  <a:rPr lang="en-GB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0" name="Arc 47"/>
          <p:cNvSpPr>
            <a:spLocks/>
          </p:cNvSpPr>
          <p:nvPr/>
        </p:nvSpPr>
        <p:spPr bwMode="auto">
          <a:xfrm>
            <a:off x="3398520" y="3039293"/>
            <a:ext cx="128452" cy="452844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1" name="Text Box 48"/>
          <p:cNvSpPr txBox="1">
            <a:spLocks noChangeArrowheads="1"/>
          </p:cNvSpPr>
          <p:nvPr/>
        </p:nvSpPr>
        <p:spPr bwMode="auto">
          <a:xfrm>
            <a:off x="3437707" y="3019698"/>
            <a:ext cx="1630681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Replace </a:t>
            </a:r>
            <a:r>
              <a:rPr lang="en-GB" altLang="en-US" sz="1200" dirty="0" err="1">
                <a:solidFill>
                  <a:srgbClr val="FF0000"/>
                </a:solidFill>
                <a:latin typeface="Comic Sans MS" pitchFamily="66" charset="0"/>
              </a:rPr>
              <a:t>cosx</a:t>
            </a: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 using the identity above</a:t>
            </a:r>
          </a:p>
        </p:txBody>
      </p:sp>
      <p:sp>
        <p:nvSpPr>
          <p:cNvPr id="142" name="Arc 47"/>
          <p:cNvSpPr>
            <a:spLocks/>
          </p:cNvSpPr>
          <p:nvPr/>
        </p:nvSpPr>
        <p:spPr bwMode="auto">
          <a:xfrm>
            <a:off x="3420292" y="3479075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3" name="Arc 47"/>
          <p:cNvSpPr>
            <a:spLocks/>
          </p:cNvSpPr>
          <p:nvPr/>
        </p:nvSpPr>
        <p:spPr bwMode="auto">
          <a:xfrm>
            <a:off x="3363686" y="3849189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4" name="Arc 47"/>
          <p:cNvSpPr>
            <a:spLocks/>
          </p:cNvSpPr>
          <p:nvPr/>
        </p:nvSpPr>
        <p:spPr bwMode="auto">
          <a:xfrm>
            <a:off x="2793275" y="4201886"/>
            <a:ext cx="141514" cy="387531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5" name="Arc 47"/>
          <p:cNvSpPr>
            <a:spLocks/>
          </p:cNvSpPr>
          <p:nvPr/>
        </p:nvSpPr>
        <p:spPr bwMode="auto">
          <a:xfrm>
            <a:off x="3128556" y="4624251"/>
            <a:ext cx="119742" cy="496389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6" name="Arc 47"/>
          <p:cNvSpPr>
            <a:spLocks/>
          </p:cNvSpPr>
          <p:nvPr/>
        </p:nvSpPr>
        <p:spPr bwMode="auto">
          <a:xfrm>
            <a:off x="3995059" y="5177245"/>
            <a:ext cx="119742" cy="496389"/>
          </a:xfrm>
          <a:custGeom>
            <a:avLst/>
            <a:gdLst>
              <a:gd name="T0" fmla="*/ 0 w 21600"/>
              <a:gd name="T1" fmla="*/ 0 h 43199"/>
              <a:gd name="T2" fmla="*/ 22511 w 21600"/>
              <a:gd name="T3" fmla="*/ 4838812 h 43199"/>
              <a:gd name="T4" fmla="*/ 0 w 21600"/>
              <a:gd name="T5" fmla="*/ 2419459 h 4319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600" h="43199" fill="none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</a:path>
              <a:path w="21600" h="43199" stroke="0" extrusionOk="0">
                <a:moveTo>
                  <a:pt x="-1" y="0"/>
                </a:moveTo>
                <a:cubicBezTo>
                  <a:pt x="11929" y="0"/>
                  <a:pt x="21600" y="9670"/>
                  <a:pt x="21600" y="21600"/>
                </a:cubicBezTo>
                <a:cubicBezTo>
                  <a:pt x="21600" y="33450"/>
                  <a:pt x="12051" y="43088"/>
                  <a:pt x="201" y="43199"/>
                </a:cubicBezTo>
                <a:lnTo>
                  <a:pt x="0" y="21600"/>
                </a:lnTo>
                <a:lnTo>
                  <a:pt x="-1" y="0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47" name="Text Box 48"/>
          <p:cNvSpPr txBox="1">
            <a:spLocks noChangeArrowheads="1"/>
          </p:cNvSpPr>
          <p:nvPr/>
        </p:nvSpPr>
        <p:spPr bwMode="auto">
          <a:xfrm>
            <a:off x="3489959" y="3524795"/>
            <a:ext cx="1743892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Multiply the bracket</a:t>
            </a:r>
          </a:p>
        </p:txBody>
      </p:sp>
      <p:sp>
        <p:nvSpPr>
          <p:cNvPr id="148" name="Text Box 48"/>
          <p:cNvSpPr txBox="1">
            <a:spLocks noChangeArrowheads="1"/>
          </p:cNvSpPr>
          <p:nvPr/>
        </p:nvSpPr>
        <p:spPr bwMode="auto">
          <a:xfrm>
            <a:off x="3433354" y="3921035"/>
            <a:ext cx="1051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Rearrange</a:t>
            </a:r>
          </a:p>
        </p:txBody>
      </p:sp>
      <p:sp>
        <p:nvSpPr>
          <p:cNvPr id="149" name="Text Box 48"/>
          <p:cNvSpPr txBox="1">
            <a:spLocks noChangeArrowheads="1"/>
          </p:cNvSpPr>
          <p:nvPr/>
        </p:nvSpPr>
        <p:spPr bwMode="auto">
          <a:xfrm>
            <a:off x="2867298" y="4243252"/>
            <a:ext cx="105156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Factorise</a:t>
            </a:r>
          </a:p>
        </p:txBody>
      </p:sp>
      <p:sp>
        <p:nvSpPr>
          <p:cNvPr id="150" name="Text Box 48"/>
          <p:cNvSpPr txBox="1">
            <a:spLocks noChangeArrowheads="1"/>
          </p:cNvSpPr>
          <p:nvPr/>
        </p:nvSpPr>
        <p:spPr bwMode="auto">
          <a:xfrm>
            <a:off x="3215640" y="4635138"/>
            <a:ext cx="1756954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Solve (</a:t>
            </a:r>
            <a:r>
              <a:rPr lang="en-GB" altLang="en-US" sz="1200" dirty="0" err="1">
                <a:solidFill>
                  <a:srgbClr val="FF0000"/>
                </a:solidFill>
                <a:latin typeface="Comic Sans MS" pitchFamily="66" charset="0"/>
              </a:rPr>
              <a:t>sinx</a:t>
            </a: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 = 2 has no solutions)</a:t>
            </a:r>
          </a:p>
        </p:txBody>
      </p:sp>
      <p:sp>
        <p:nvSpPr>
          <p:cNvPr id="151" name="Text Box 48"/>
          <p:cNvSpPr txBox="1">
            <a:spLocks noChangeArrowheads="1"/>
          </p:cNvSpPr>
          <p:nvPr/>
        </p:nvSpPr>
        <p:spPr bwMode="auto">
          <a:xfrm>
            <a:off x="4138750" y="5114110"/>
            <a:ext cx="1756954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GB" altLang="en-US" sz="1200" dirty="0">
                <a:solidFill>
                  <a:srgbClr val="FF0000"/>
                </a:solidFill>
                <a:latin typeface="Comic Sans MS" pitchFamily="66" charset="0"/>
              </a:rPr>
              <a:t>You can use a sketch to find other values in the given range</a:t>
            </a:r>
          </a:p>
        </p:txBody>
      </p:sp>
    </p:spTree>
    <p:extLst>
      <p:ext uri="{BB962C8B-B14F-4D97-AF65-F5344CB8AC3E}">
        <p14:creationId xmlns:p14="http://schemas.microsoft.com/office/powerpoint/2010/main" val="3308110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1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7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2" dur="500"/>
                                        <p:tgtEl>
                                          <p:spTgt spid="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7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7" dur="500"/>
                                        <p:tgtEl>
                                          <p:spTgt spid="1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8" fill="hold">
                      <p:stCondLst>
                        <p:cond delay="indefinite"/>
                      </p:stCondLst>
                      <p:childTnLst>
                        <p:par>
                          <p:cTn id="99" fill="hold">
                            <p:stCondLst>
                              <p:cond delay="0"/>
                            </p:stCondLst>
                            <p:childTnLst>
                              <p:par>
                                <p:cTn id="10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9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2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5" dur="5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4" dur="500"/>
                                        <p:tgtEl>
                                          <p:spTgt spid="1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7" dur="500"/>
                                        <p:tgtEl>
                                          <p:spTgt spid="1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0" dur="500"/>
                                        <p:tgtEl>
                                          <p:spTgt spid="1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>
                      <p:stCondLst>
                        <p:cond delay="indefinite"/>
                      </p:stCondLst>
                      <p:childTnLst>
                        <p:par>
                          <p:cTn id="151" fill="hold">
                            <p:stCondLst>
                              <p:cond delay="0"/>
                            </p:stCondLst>
                            <p:childTnLst>
                              <p:par>
                                <p:cTn id="15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4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5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157" dur="500"/>
                                        <p:tgtEl>
                                          <p:spTgt spid="1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8" fill="hold">
                      <p:stCondLst>
                        <p:cond delay="indefinite"/>
                      </p:stCondLst>
                      <p:childTnLst>
                        <p:par>
                          <p:cTn id="169" fill="hold">
                            <p:stCondLst>
                              <p:cond delay="0"/>
                            </p:stCondLst>
                            <p:childTnLst>
                              <p:par>
                                <p:cTn id="1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2" dur="500"/>
                                        <p:tgtEl>
                                          <p:spTgt spid="1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5" grpId="0"/>
      <p:bldP spid="50" grpId="0"/>
      <p:bldP spid="51" grpId="0"/>
      <p:bldP spid="52" grpId="0"/>
      <p:bldP spid="53" grpId="0"/>
      <p:bldP spid="54" grpId="0"/>
      <p:bldP spid="55" grpId="0" animBg="1"/>
      <p:bldP spid="56" grpId="0" animBg="1"/>
      <p:bldP spid="57" grpId="0" animBg="1"/>
      <p:bldP spid="58" grpId="0" animBg="1"/>
      <p:bldP spid="62" grpId="0"/>
      <p:bldP spid="64" grpId="0"/>
      <p:bldP spid="66" grpId="0" animBg="1"/>
      <p:bldP spid="68" grpId="0" animBg="1"/>
      <p:bldP spid="71" grpId="0"/>
      <p:bldP spid="72" grpId="0"/>
      <p:bldP spid="122" grpId="0" animBg="1"/>
      <p:bldP spid="123" grpId="0" animBg="1"/>
      <p:bldP spid="127" grpId="0" animBg="1"/>
      <p:bldP spid="131" grpId="0" animBg="1"/>
      <p:bldP spid="133" grpId="0"/>
      <p:bldP spid="135" grpId="0"/>
      <p:bldP spid="137" grpId="0"/>
      <p:bldP spid="138" grpId="0" animBg="1"/>
      <p:bldP spid="125" grpId="0" animBg="1"/>
      <p:bldP spid="6" grpId="0"/>
      <p:bldP spid="139" grpId="0"/>
      <p:bldP spid="140" grpId="0" animBg="1"/>
      <p:bldP spid="141" grpId="0"/>
      <p:bldP spid="142" grpId="0" animBg="1"/>
      <p:bldP spid="143" grpId="0" animBg="1"/>
      <p:bldP spid="144" grpId="0" animBg="1"/>
      <p:bldP spid="145" grpId="0" animBg="1"/>
      <p:bldP spid="146" grpId="0" animBg="1"/>
      <p:bldP spid="147" grpId="0"/>
      <p:bldP spid="148" grpId="0"/>
      <p:bldP spid="149" grpId="0"/>
      <p:bldP spid="150" grpId="0"/>
      <p:bldP spid="151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how to use the trig graphs to find other values of sine, cosine or tan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5" name="Rectangle 3">
            <a:extLst>
              <a:ext uri="{FF2B5EF4-FFF2-40B4-BE49-F238E27FC236}">
                <a16:creationId xmlns:a16="http://schemas.microsoft.com/office/drawing/2014/main" id="{FFE5B41C-2A5D-4D7A-B071-E01E242613B7}"/>
              </a:ext>
            </a:extLst>
          </p:cNvPr>
          <p:cNvSpPr txBox="1">
            <a:spLocks noChangeArrowheads="1"/>
          </p:cNvSpPr>
          <p:nvPr/>
        </p:nvSpPr>
        <p:spPr>
          <a:xfrm>
            <a:off x="-152400" y="2352583"/>
            <a:ext cx="3738563" cy="377358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sin 130º as sine of an acute angle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(sometimes asked as a ‘trigonometric ratio’)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Sin 130º  =  Sin 50º</a:t>
            </a:r>
          </a:p>
        </p:txBody>
      </p:sp>
      <p:sp>
        <p:nvSpPr>
          <p:cNvPr id="6" name="Text Box 171">
            <a:extLst>
              <a:ext uri="{FF2B5EF4-FFF2-40B4-BE49-F238E27FC236}">
                <a16:creationId xmlns:a16="http://schemas.microsoft.com/office/drawing/2014/main" id="{27B1FF45-224F-4608-805F-0C0AF319C5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439025" y="1549400"/>
            <a:ext cx="931863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sin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7" name="Rectangle 144">
            <a:extLst>
              <a:ext uri="{FF2B5EF4-FFF2-40B4-BE49-F238E27FC236}">
                <a16:creationId xmlns:a16="http://schemas.microsoft.com/office/drawing/2014/main" id="{7F82AB34-DDF3-4130-B1C2-AB9508F0E28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772400" y="3678238"/>
            <a:ext cx="498475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8" name="Rectangle 150">
            <a:extLst>
              <a:ext uri="{FF2B5EF4-FFF2-40B4-BE49-F238E27FC236}">
                <a16:creationId xmlns:a16="http://schemas.microsoft.com/office/drawing/2014/main" id="{13B2A8E4-D1C8-4E9E-BD5C-E77F370D34C5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3678238"/>
            <a:ext cx="4968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9" name="Rectangle 151">
            <a:extLst>
              <a:ext uri="{FF2B5EF4-FFF2-40B4-BE49-F238E27FC236}">
                <a16:creationId xmlns:a16="http://schemas.microsoft.com/office/drawing/2014/main" id="{B47CA969-96B3-4852-80AB-5C5C98BA707A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3335338"/>
            <a:ext cx="4968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0" name="Rectangle 152">
            <a:extLst>
              <a:ext uri="{FF2B5EF4-FFF2-40B4-BE49-F238E27FC236}">
                <a16:creationId xmlns:a16="http://schemas.microsoft.com/office/drawing/2014/main" id="{82653DF8-0980-4576-BDC4-8C712FEE5068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994025"/>
            <a:ext cx="4968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1" name="Rectangle 153">
            <a:extLst>
              <a:ext uri="{FF2B5EF4-FFF2-40B4-BE49-F238E27FC236}">
                <a16:creationId xmlns:a16="http://schemas.microsoft.com/office/drawing/2014/main" id="{A746654B-A22D-4534-83D1-64D004DA3327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652713"/>
            <a:ext cx="496887" cy="3413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2" name="Rectangle 154">
            <a:extLst>
              <a:ext uri="{FF2B5EF4-FFF2-40B4-BE49-F238E27FC236}">
                <a16:creationId xmlns:a16="http://schemas.microsoft.com/office/drawing/2014/main" id="{BBB89D1B-069E-49DC-AFB6-88F9DEFAF2AB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2311400"/>
            <a:ext cx="496887" cy="3413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" name="Rectangle 161">
            <a:extLst>
              <a:ext uri="{FF2B5EF4-FFF2-40B4-BE49-F238E27FC236}">
                <a16:creationId xmlns:a16="http://schemas.microsoft.com/office/drawing/2014/main" id="{2B52F6D3-A905-4880-9251-4AC821AB7C0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84663" y="1968500"/>
            <a:ext cx="496887" cy="342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4" name="Line 162">
            <a:extLst>
              <a:ext uri="{FF2B5EF4-FFF2-40B4-BE49-F238E27FC236}">
                <a16:creationId xmlns:a16="http://schemas.microsoft.com/office/drawing/2014/main" id="{9078D423-EA69-48A3-8898-75192D33E8DD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284663" y="2994025"/>
            <a:ext cx="3986212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" name="Line 163">
            <a:extLst>
              <a:ext uri="{FF2B5EF4-FFF2-40B4-BE49-F238E27FC236}">
                <a16:creationId xmlns:a16="http://schemas.microsoft.com/office/drawing/2014/main" id="{17617394-AC27-4F48-B633-645C05375AB5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4284663" y="1968500"/>
            <a:ext cx="0" cy="2051050"/>
          </a:xfrm>
          <a:prstGeom prst="line">
            <a:avLst/>
          </a:prstGeom>
          <a:noFill/>
          <a:ln w="28575" cap="sq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6" name="Text Box 164">
            <a:extLst>
              <a:ext uri="{FF2B5EF4-FFF2-40B4-BE49-F238E27FC236}">
                <a16:creationId xmlns:a16="http://schemas.microsoft.com/office/drawing/2014/main" id="{DEC6C9ED-9778-4A77-BA2A-0F482383308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81438" y="2055813"/>
            <a:ext cx="5048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7" name="Text Box 165">
            <a:extLst>
              <a:ext uri="{FF2B5EF4-FFF2-40B4-BE49-F238E27FC236}">
                <a16:creationId xmlns:a16="http://schemas.microsoft.com/office/drawing/2014/main" id="{3405477A-DFEC-43CC-8059-27A61ECB440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32375" y="2967038"/>
            <a:ext cx="4619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18" name="Text Box 166">
            <a:extLst>
              <a:ext uri="{FF2B5EF4-FFF2-40B4-BE49-F238E27FC236}">
                <a16:creationId xmlns:a16="http://schemas.microsoft.com/office/drawing/2014/main" id="{E5D02039-42EF-44D7-832C-B8CEB469473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924550" y="2967038"/>
            <a:ext cx="8207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19" name="Text Box 167">
            <a:extLst>
              <a:ext uri="{FF2B5EF4-FFF2-40B4-BE49-F238E27FC236}">
                <a16:creationId xmlns:a16="http://schemas.microsoft.com/office/drawing/2014/main" id="{E3D44F61-A4EB-4592-AAE4-64EE0154502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913563" y="2967038"/>
            <a:ext cx="995362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20" name="Text Box 168">
            <a:extLst>
              <a:ext uri="{FF2B5EF4-FFF2-40B4-BE49-F238E27FC236}">
                <a16:creationId xmlns:a16="http://schemas.microsoft.com/office/drawing/2014/main" id="{B39773DD-8A77-4A77-A92C-110A267561A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927975" y="2963863"/>
            <a:ext cx="995363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360º</a:t>
            </a:r>
          </a:p>
        </p:txBody>
      </p:sp>
      <p:sp>
        <p:nvSpPr>
          <p:cNvPr id="21" name="Text Box 169">
            <a:extLst>
              <a:ext uri="{FF2B5EF4-FFF2-40B4-BE49-F238E27FC236}">
                <a16:creationId xmlns:a16="http://schemas.microsoft.com/office/drawing/2014/main" id="{5DCA44BF-0272-4D5C-9543-DA69CC51FC5E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144963" y="1577975"/>
            <a:ext cx="461962" cy="3063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22" name="Text Box 170">
            <a:extLst>
              <a:ext uri="{FF2B5EF4-FFF2-40B4-BE49-F238E27FC236}">
                <a16:creationId xmlns:a16="http://schemas.microsoft.com/office/drawing/2014/main" id="{C12AA543-B902-47A0-B70E-7DB569BE00A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129588" y="2700338"/>
            <a:ext cx="4619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23" name="Text Box 172">
            <a:extLst>
              <a:ext uri="{FF2B5EF4-FFF2-40B4-BE49-F238E27FC236}">
                <a16:creationId xmlns:a16="http://schemas.microsoft.com/office/drawing/2014/main" id="{9E75CE38-469E-453A-A16A-0E3980FE561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3881438" y="2732088"/>
            <a:ext cx="5048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24" name="Freeform 173">
            <a:extLst>
              <a:ext uri="{FF2B5EF4-FFF2-40B4-BE49-F238E27FC236}">
                <a16:creationId xmlns:a16="http://schemas.microsoft.com/office/drawing/2014/main" id="{F5901533-DF71-4B0A-B040-14F118B078E1}"/>
              </a:ext>
            </a:extLst>
          </p:cNvPr>
          <p:cNvSpPr>
            <a:spLocks noChangeAspect="1"/>
          </p:cNvSpPr>
          <p:nvPr/>
        </p:nvSpPr>
        <p:spPr bwMode="auto">
          <a:xfrm>
            <a:off x="4268788" y="2298700"/>
            <a:ext cx="3990975" cy="1368425"/>
          </a:xfrm>
          <a:custGeom>
            <a:avLst/>
            <a:gdLst>
              <a:gd name="T0" fmla="*/ 0 w 1565"/>
              <a:gd name="T1" fmla="*/ 2147483647 h 537"/>
              <a:gd name="T2" fmla="*/ 2147483647 w 1565"/>
              <a:gd name="T3" fmla="*/ 2147483647 h 537"/>
              <a:gd name="T4" fmla="*/ 2147483647 w 1565"/>
              <a:gd name="T5" fmla="*/ 2147483647 h 537"/>
              <a:gd name="T6" fmla="*/ 2147483647 w 1565"/>
              <a:gd name="T7" fmla="*/ 2147483647 h 537"/>
              <a:gd name="T8" fmla="*/ 2147483647 w 1565"/>
              <a:gd name="T9" fmla="*/ 2147483647 h 537"/>
              <a:gd name="T10" fmla="*/ 0 60000 65536"/>
              <a:gd name="T11" fmla="*/ 0 60000 65536"/>
              <a:gd name="T12" fmla="*/ 0 60000 65536"/>
              <a:gd name="T13" fmla="*/ 0 60000 65536"/>
              <a:gd name="T14" fmla="*/ 0 60000 65536"/>
            </a:gdLst>
            <a:ahLst/>
            <a:cxnLst>
              <a:cxn ang="T10">
                <a:pos x="T0" y="T1"/>
              </a:cxn>
              <a:cxn ang="T11">
                <a:pos x="T2" y="T3"/>
              </a:cxn>
              <a:cxn ang="T12">
                <a:pos x="T4" y="T5"/>
              </a:cxn>
              <a:cxn ang="T13">
                <a:pos x="T6" y="T7"/>
              </a:cxn>
              <a:cxn ang="T14">
                <a:pos x="T8" y="T9"/>
              </a:cxn>
            </a:cxnLst>
            <a:rect l="0" t="0" r="r" b="b"/>
            <a:pathLst>
              <a:path w="1565" h="537">
                <a:moveTo>
                  <a:pt x="0" y="278"/>
                </a:moveTo>
                <a:cubicBezTo>
                  <a:pt x="132" y="140"/>
                  <a:pt x="265" y="2"/>
                  <a:pt x="396" y="1"/>
                </a:cubicBezTo>
                <a:cubicBezTo>
                  <a:pt x="527" y="0"/>
                  <a:pt x="655" y="183"/>
                  <a:pt x="785" y="272"/>
                </a:cubicBezTo>
                <a:cubicBezTo>
                  <a:pt x="915" y="361"/>
                  <a:pt x="1045" y="537"/>
                  <a:pt x="1175" y="537"/>
                </a:cubicBezTo>
                <a:cubicBezTo>
                  <a:pt x="1305" y="537"/>
                  <a:pt x="1435" y="404"/>
                  <a:pt x="1565" y="272"/>
                </a:cubicBezTo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5" name="Text Box 175">
            <a:extLst>
              <a:ext uri="{FF2B5EF4-FFF2-40B4-BE49-F238E27FC236}">
                <a16:creationId xmlns:a16="http://schemas.microsoft.com/office/drawing/2014/main" id="{424A0FA0-7D1D-4EDB-96A1-9EAC5063E4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871913" y="3478213"/>
            <a:ext cx="5127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grpSp>
        <p:nvGrpSpPr>
          <p:cNvPr id="26" name="Group 178">
            <a:extLst>
              <a:ext uri="{FF2B5EF4-FFF2-40B4-BE49-F238E27FC236}">
                <a16:creationId xmlns:a16="http://schemas.microsoft.com/office/drawing/2014/main" id="{C1D86AC6-F39C-4C11-9E24-C0EE9E15555A}"/>
              </a:ext>
            </a:extLst>
          </p:cNvPr>
          <p:cNvGrpSpPr>
            <a:grpSpLocks/>
          </p:cNvGrpSpPr>
          <p:nvPr/>
        </p:nvGrpSpPr>
        <p:grpSpPr bwMode="auto">
          <a:xfrm>
            <a:off x="5591175" y="2401888"/>
            <a:ext cx="136525" cy="144462"/>
            <a:chOff x="2766" y="3467"/>
            <a:chExt cx="86" cy="91"/>
          </a:xfrm>
        </p:grpSpPr>
        <p:sp>
          <p:nvSpPr>
            <p:cNvPr id="27" name="Line 176">
              <a:extLst>
                <a:ext uri="{FF2B5EF4-FFF2-40B4-BE49-F238E27FC236}">
                  <a16:creationId xmlns:a16="http://schemas.microsoft.com/office/drawing/2014/main" id="{42D58484-0A42-4CBC-A195-E8FDDD20D14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28" name="Line 177">
              <a:extLst>
                <a:ext uri="{FF2B5EF4-FFF2-40B4-BE49-F238E27FC236}">
                  <a16:creationId xmlns:a16="http://schemas.microsoft.com/office/drawing/2014/main" id="{67132E61-8A37-4B2D-81E3-0595704F727D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29" name="Group 179">
            <a:extLst>
              <a:ext uri="{FF2B5EF4-FFF2-40B4-BE49-F238E27FC236}">
                <a16:creationId xmlns:a16="http://schemas.microsoft.com/office/drawing/2014/main" id="{022AC0DD-6005-426E-BD92-AA6BE249CF51}"/>
              </a:ext>
            </a:extLst>
          </p:cNvPr>
          <p:cNvGrpSpPr>
            <a:grpSpLocks/>
          </p:cNvGrpSpPr>
          <p:nvPr/>
        </p:nvGrpSpPr>
        <p:grpSpPr bwMode="auto">
          <a:xfrm>
            <a:off x="4783138" y="2401888"/>
            <a:ext cx="136525" cy="144462"/>
            <a:chOff x="2766" y="3467"/>
            <a:chExt cx="86" cy="91"/>
          </a:xfrm>
        </p:grpSpPr>
        <p:sp>
          <p:nvSpPr>
            <p:cNvPr id="30" name="Line 180">
              <a:extLst>
                <a:ext uri="{FF2B5EF4-FFF2-40B4-BE49-F238E27FC236}">
                  <a16:creationId xmlns:a16="http://schemas.microsoft.com/office/drawing/2014/main" id="{80AE216C-FFCE-4D0D-A7C3-F7002E4E11A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31" name="Line 181">
              <a:extLst>
                <a:ext uri="{FF2B5EF4-FFF2-40B4-BE49-F238E27FC236}">
                  <a16:creationId xmlns:a16="http://schemas.microsoft.com/office/drawing/2014/main" id="{51415C47-14FE-4A66-B97B-A172BC8D4338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32" name="Line 182">
            <a:extLst>
              <a:ext uri="{FF2B5EF4-FFF2-40B4-BE49-F238E27FC236}">
                <a16:creationId xmlns:a16="http://schemas.microsoft.com/office/drawing/2014/main" id="{68E77A5C-E3DA-425D-9467-8AED85C3FBD5}"/>
              </a:ext>
            </a:extLst>
          </p:cNvPr>
          <p:cNvSpPr>
            <a:spLocks noChangeShapeType="1"/>
          </p:cNvSpPr>
          <p:nvPr/>
        </p:nvSpPr>
        <p:spPr bwMode="auto">
          <a:xfrm>
            <a:off x="5245100" y="2187575"/>
            <a:ext cx="0" cy="287338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33" name="Arc 183">
            <a:extLst>
              <a:ext uri="{FF2B5EF4-FFF2-40B4-BE49-F238E27FC236}">
                <a16:creationId xmlns:a16="http://schemas.microsoft.com/office/drawing/2014/main" id="{7E5AAF66-1802-4686-AF0F-8F52C91F9B2A}"/>
              </a:ext>
            </a:extLst>
          </p:cNvPr>
          <p:cNvSpPr>
            <a:spLocks/>
          </p:cNvSpPr>
          <p:nvPr/>
        </p:nvSpPr>
        <p:spPr bwMode="auto">
          <a:xfrm>
            <a:off x="5191125" y="2090738"/>
            <a:ext cx="530225" cy="911225"/>
          </a:xfrm>
          <a:custGeom>
            <a:avLst/>
            <a:gdLst>
              <a:gd name="T0" fmla="*/ 147100945 w 12510"/>
              <a:gd name="T1" fmla="*/ 0 h 21513"/>
              <a:gd name="T2" fmla="*/ 952502209 w 12510"/>
              <a:gd name="T3" fmla="*/ 296677756 h 21513"/>
              <a:gd name="T4" fmla="*/ 0 w 12510"/>
              <a:gd name="T5" fmla="*/ 1634838756 h 21513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2510" h="21513" fill="none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</a:path>
              <a:path w="12510" h="21513" stroke="0" extrusionOk="0">
                <a:moveTo>
                  <a:pt x="1932" y="-1"/>
                </a:moveTo>
                <a:cubicBezTo>
                  <a:pt x="5741" y="341"/>
                  <a:pt x="9391" y="1689"/>
                  <a:pt x="12509" y="3904"/>
                </a:cubicBezTo>
                <a:lnTo>
                  <a:pt x="0" y="21513"/>
                </a:lnTo>
                <a:lnTo>
                  <a:pt x="1932" y="-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4" name="Arc 184">
            <a:extLst>
              <a:ext uri="{FF2B5EF4-FFF2-40B4-BE49-F238E27FC236}">
                <a16:creationId xmlns:a16="http://schemas.microsoft.com/office/drawing/2014/main" id="{2125EB76-C094-40F4-91BB-0689B952FA22}"/>
              </a:ext>
            </a:extLst>
          </p:cNvPr>
          <p:cNvSpPr>
            <a:spLocks/>
          </p:cNvSpPr>
          <p:nvPr/>
        </p:nvSpPr>
        <p:spPr bwMode="auto">
          <a:xfrm rot="-572191">
            <a:off x="4843463" y="2112963"/>
            <a:ext cx="430212" cy="914400"/>
          </a:xfrm>
          <a:custGeom>
            <a:avLst/>
            <a:gdLst>
              <a:gd name="T0" fmla="*/ 0 w 10163"/>
              <a:gd name="T1" fmla="*/ 158711138 h 21600"/>
              <a:gd name="T2" fmla="*/ 770910061 w 10163"/>
              <a:gd name="T3" fmla="*/ 1365589 h 21600"/>
              <a:gd name="T4" fmla="*/ 703399075 w 10163"/>
              <a:gd name="T5" fmla="*/ 1638706400 h 21600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0163" h="21600" fill="none" extrusionOk="0">
                <a:moveTo>
                  <a:pt x="-1" y="2091"/>
                </a:moveTo>
                <a:cubicBezTo>
                  <a:pt x="2897" y="714"/>
                  <a:pt x="6064" y="-1"/>
                  <a:pt x="9273" y="0"/>
                </a:cubicBezTo>
                <a:cubicBezTo>
                  <a:pt x="9569" y="0"/>
                  <a:pt x="9866" y="6"/>
                  <a:pt x="10162" y="18"/>
                </a:cubicBezTo>
              </a:path>
              <a:path w="10163" h="21600" stroke="0" extrusionOk="0">
                <a:moveTo>
                  <a:pt x="-1" y="2091"/>
                </a:moveTo>
                <a:cubicBezTo>
                  <a:pt x="2897" y="714"/>
                  <a:pt x="6064" y="-1"/>
                  <a:pt x="9273" y="0"/>
                </a:cubicBezTo>
                <a:cubicBezTo>
                  <a:pt x="9569" y="0"/>
                  <a:pt x="9866" y="6"/>
                  <a:pt x="10162" y="18"/>
                </a:cubicBezTo>
                <a:lnTo>
                  <a:pt x="9273" y="21600"/>
                </a:lnTo>
                <a:lnTo>
                  <a:pt x="-1" y="2091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35" name="Text Box 185">
            <a:extLst>
              <a:ext uri="{FF2B5EF4-FFF2-40B4-BE49-F238E27FC236}">
                <a16:creationId xmlns:a16="http://schemas.microsoft.com/office/drawing/2014/main" id="{F9D1B566-96EF-4D5D-9DBC-ABC9FBC3347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656263" y="2239963"/>
            <a:ext cx="546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130</a:t>
            </a:r>
          </a:p>
        </p:txBody>
      </p:sp>
      <p:sp>
        <p:nvSpPr>
          <p:cNvPr id="36" name="Text Box 186">
            <a:extLst>
              <a:ext uri="{FF2B5EF4-FFF2-40B4-BE49-F238E27FC236}">
                <a16:creationId xmlns:a16="http://schemas.microsoft.com/office/drawing/2014/main" id="{9F731C40-82C4-44A1-8884-9ECDA44FC8C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425950" y="2195513"/>
            <a:ext cx="5461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50</a:t>
            </a:r>
          </a:p>
        </p:txBody>
      </p:sp>
      <p:sp>
        <p:nvSpPr>
          <p:cNvPr id="37" name="Text Box 187">
            <a:extLst>
              <a:ext uri="{FF2B5EF4-FFF2-40B4-BE49-F238E27FC236}">
                <a16:creationId xmlns:a16="http://schemas.microsoft.com/office/drawing/2014/main" id="{3867451C-E70B-45C5-956D-A00207161A16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41938" y="1846263"/>
            <a:ext cx="4937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00FF"/>
                </a:solidFill>
                <a:latin typeface="Comic Sans MS" pitchFamily="66" charset="0"/>
              </a:rPr>
              <a:t>-40</a:t>
            </a:r>
          </a:p>
        </p:txBody>
      </p:sp>
      <p:sp>
        <p:nvSpPr>
          <p:cNvPr id="38" name="Text Box 188">
            <a:extLst>
              <a:ext uri="{FF2B5EF4-FFF2-40B4-BE49-F238E27FC236}">
                <a16:creationId xmlns:a16="http://schemas.microsoft.com/office/drawing/2014/main" id="{ED39BB94-83DF-42F6-9E58-D4D95EA2B36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6300" y="1854200"/>
            <a:ext cx="49371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0000FF"/>
                </a:solidFill>
                <a:latin typeface="Comic Sans MS" pitchFamily="66" charset="0"/>
              </a:rPr>
              <a:t>-40</a:t>
            </a:r>
          </a:p>
        </p:txBody>
      </p:sp>
      <p:sp>
        <p:nvSpPr>
          <p:cNvPr id="39" name="Text Box 189">
            <a:extLst>
              <a:ext uri="{FF2B5EF4-FFF2-40B4-BE49-F238E27FC236}">
                <a16:creationId xmlns:a16="http://schemas.microsoft.com/office/drawing/2014/main" id="{2D338BA8-D5F8-4E7B-9206-610898EB63C2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95675" y="4868863"/>
            <a:ext cx="5389563" cy="13144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Mark on 130º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which has the same value as sin 130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40" name="Oval 190">
            <a:extLst>
              <a:ext uri="{FF2B5EF4-FFF2-40B4-BE49-F238E27FC236}">
                <a16:creationId xmlns:a16="http://schemas.microsoft.com/office/drawing/2014/main" id="{B7410A95-B974-4F3F-93A9-8AC444A9B5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685337" y="5231075"/>
            <a:ext cx="2244294" cy="466725"/>
          </a:xfrm>
          <a:prstGeom prst="ellipse">
            <a:avLst/>
          </a:prstGeom>
          <a:noFill/>
          <a:ln w="25400">
            <a:solidFill>
              <a:srgbClr val="FF0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</p:spTree>
    <p:extLst>
      <p:ext uri="{BB962C8B-B14F-4D97-AF65-F5344CB8AC3E}">
        <p14:creationId xmlns:p14="http://schemas.microsoft.com/office/powerpoint/2010/main" val="17187439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3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5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8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4" presetID="3" presetClass="entr" presetSubtype="5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vertical)">
                                      <p:cBhvr>
                                        <p:cTn id="46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9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2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3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3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 animBg="1"/>
      <p:bldP spid="15" grpId="0" animBg="1"/>
      <p:bldP spid="16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 animBg="1"/>
      <p:bldP spid="25" grpId="0"/>
      <p:bldP spid="32" grpId="0" animBg="1"/>
      <p:bldP spid="33" grpId="0" animBg="1"/>
      <p:bldP spid="34" grpId="0" animBg="1"/>
      <p:bldP spid="35" grpId="0"/>
      <p:bldP spid="36" grpId="0"/>
      <p:bldP spid="37" grpId="0"/>
      <p:bldP spid="38" grpId="0"/>
      <p:bldP spid="4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9D25B704-C081-4EAE-BCE9-732DE7588AC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B40142FD-D65A-415C-B42C-D7288410BF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2875" y="1400175"/>
            <a:ext cx="3630135" cy="4776787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600" b="1" dirty="0">
                <a:latin typeface="Comic Sans MS" panose="030F0702030302020204" pitchFamily="66" charset="0"/>
              </a:rPr>
              <a:t>You need to understand how to use the trig graphs to find other values of sine, cosine or tan</a:t>
            </a:r>
            <a:endParaRPr lang="en-GB" sz="1600" b="1" dirty="0">
              <a:latin typeface="Comic Sans MS" panose="030F0702030302020204" pitchFamily="66" charset="0"/>
            </a:endParaRPr>
          </a:p>
        </p:txBody>
      </p:sp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6B541AC0-0713-47D7-9D98-F34D1BB5D915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10A</a:t>
            </a:r>
            <a:endParaRPr lang="en-GB" dirty="0">
              <a:latin typeface="Comic Sans MS" panose="030F0702030302020204" pitchFamily="66" charset="0"/>
            </a:endParaRPr>
          </a:p>
        </p:txBody>
      </p:sp>
      <p:sp>
        <p:nvSpPr>
          <p:cNvPr id="41" name="Text Box 110">
            <a:extLst>
              <a:ext uri="{FF2B5EF4-FFF2-40B4-BE49-F238E27FC236}">
                <a16:creationId xmlns:a16="http://schemas.microsoft.com/office/drawing/2014/main" id="{154ABEA0-AEBE-4CD6-95F8-6F02FD88132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689475" y="2670175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+30</a:t>
            </a:r>
          </a:p>
        </p:txBody>
      </p:sp>
      <p:sp>
        <p:nvSpPr>
          <p:cNvPr id="42" name="Text Box 111">
            <a:extLst>
              <a:ext uri="{FF2B5EF4-FFF2-40B4-BE49-F238E27FC236}">
                <a16:creationId xmlns:a16="http://schemas.microsoft.com/office/drawing/2014/main" id="{C84C9F27-728D-49C4-A2FD-77802106C6A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922838" y="2319338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+30</a:t>
            </a:r>
          </a:p>
        </p:txBody>
      </p:sp>
      <p:sp>
        <p:nvSpPr>
          <p:cNvPr id="43" name="Freeform 65">
            <a:extLst>
              <a:ext uri="{FF2B5EF4-FFF2-40B4-BE49-F238E27FC236}">
                <a16:creationId xmlns:a16="http://schemas.microsoft.com/office/drawing/2014/main" id="{E5C3ED09-DD76-47A1-9C9F-C21B09FFD472}"/>
              </a:ext>
            </a:extLst>
          </p:cNvPr>
          <p:cNvSpPr>
            <a:spLocks noChangeAspect="1"/>
          </p:cNvSpPr>
          <p:nvPr/>
        </p:nvSpPr>
        <p:spPr bwMode="auto">
          <a:xfrm>
            <a:off x="3706813" y="2036763"/>
            <a:ext cx="4933950" cy="1379537"/>
          </a:xfrm>
          <a:custGeom>
            <a:avLst/>
            <a:gdLst>
              <a:gd name="T0" fmla="*/ 0 w 2349"/>
              <a:gd name="T1" fmla="*/ 2147483647 h 537"/>
              <a:gd name="T2" fmla="*/ 2147483647 w 2349"/>
              <a:gd name="T3" fmla="*/ 2147483647 h 537"/>
              <a:gd name="T4" fmla="*/ 2147483647 w 2349"/>
              <a:gd name="T5" fmla="*/ 2147483647 h 537"/>
              <a:gd name="T6" fmla="*/ 2147483647 w 2349"/>
              <a:gd name="T7" fmla="*/ 0 h 537"/>
              <a:gd name="T8" fmla="*/ 2147483647 w 2349"/>
              <a:gd name="T9" fmla="*/ 2147483647 h 537"/>
              <a:gd name="T10" fmla="*/ 2147483647 w 2349"/>
              <a:gd name="T11" fmla="*/ 2147483647 h 537"/>
              <a:gd name="T12" fmla="*/ 2147483647 w 2349"/>
              <a:gd name="T13" fmla="*/ 2147483647 h 537"/>
              <a:gd name="T14" fmla="*/ 0 60000 65536"/>
              <a:gd name="T15" fmla="*/ 0 60000 65536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</a:gdLst>
            <a:ahLst/>
            <a:cxnLst>
              <a:cxn ang="T14">
                <a:pos x="T0" y="T1"/>
              </a:cxn>
              <a:cxn ang="T15">
                <a:pos x="T2" y="T3"/>
              </a:cxn>
              <a:cxn ang="T16">
                <a:pos x="T4" y="T5"/>
              </a:cxn>
              <a:cxn ang="T17">
                <a:pos x="T6" y="T7"/>
              </a:cxn>
              <a:cxn ang="T18">
                <a:pos x="T8" y="T9"/>
              </a:cxn>
              <a:cxn ang="T19">
                <a:pos x="T10" y="T11"/>
              </a:cxn>
              <a:cxn ang="T20">
                <a:pos x="T12" y="T13"/>
              </a:cxn>
            </a:cxnLst>
            <a:rect l="0" t="0" r="r" b="b"/>
            <a:pathLst>
              <a:path w="2349" h="537">
                <a:moveTo>
                  <a:pt x="0" y="266"/>
                </a:moveTo>
                <a:cubicBezTo>
                  <a:pt x="132" y="401"/>
                  <a:pt x="265" y="537"/>
                  <a:pt x="396" y="537"/>
                </a:cubicBezTo>
                <a:cubicBezTo>
                  <a:pt x="527" y="537"/>
                  <a:pt x="655" y="355"/>
                  <a:pt x="785" y="266"/>
                </a:cubicBezTo>
                <a:cubicBezTo>
                  <a:pt x="915" y="177"/>
                  <a:pt x="1044" y="0"/>
                  <a:pt x="1175" y="0"/>
                </a:cubicBezTo>
                <a:cubicBezTo>
                  <a:pt x="1306" y="0"/>
                  <a:pt x="1440" y="177"/>
                  <a:pt x="1570" y="266"/>
                </a:cubicBezTo>
                <a:cubicBezTo>
                  <a:pt x="1700" y="355"/>
                  <a:pt x="1824" y="537"/>
                  <a:pt x="1954" y="537"/>
                </a:cubicBezTo>
                <a:cubicBezTo>
                  <a:pt x="2084" y="537"/>
                  <a:pt x="2216" y="401"/>
                  <a:pt x="2349" y="266"/>
                </a:cubicBezTo>
              </a:path>
            </a:pathLst>
          </a:cu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44" name="Rectangle 3">
            <a:extLst>
              <a:ext uri="{FF2B5EF4-FFF2-40B4-BE49-F238E27FC236}">
                <a16:creationId xmlns:a16="http://schemas.microsoft.com/office/drawing/2014/main" id="{FF75E45F-54E2-4D81-80D0-3BF5F1F33ABF}"/>
              </a:ext>
            </a:extLst>
          </p:cNvPr>
          <p:cNvSpPr txBox="1">
            <a:spLocks noChangeArrowheads="1"/>
          </p:cNvSpPr>
          <p:nvPr/>
        </p:nvSpPr>
        <p:spPr>
          <a:xfrm>
            <a:off x="-142875" y="2423604"/>
            <a:ext cx="3738563" cy="369303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cos (-120)º as cos of an acute angle</a:t>
            </a:r>
          </a:p>
          <a:p>
            <a:pPr algn="ctr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Cos(-120)º  =  -Cos 60º</a:t>
            </a:r>
          </a:p>
        </p:txBody>
      </p:sp>
      <p:sp>
        <p:nvSpPr>
          <p:cNvPr id="45" name="Text Box 38">
            <a:extLst>
              <a:ext uri="{FF2B5EF4-FFF2-40B4-BE49-F238E27FC236}">
                <a16:creationId xmlns:a16="http://schemas.microsoft.com/office/drawing/2014/main" id="{07BB7716-E9E4-40D2-8D15-46328B7649B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4357688"/>
            <a:ext cx="5389563" cy="15589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Mark on -120º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which has the same numerical value as cos (-120)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46" name="Oval 39">
            <a:extLst>
              <a:ext uri="{FF2B5EF4-FFF2-40B4-BE49-F238E27FC236}">
                <a16:creationId xmlns:a16="http://schemas.microsoft.com/office/drawing/2014/main" id="{AD20F38C-A322-4E0B-BB07-EF5FCD8DEB50}"/>
              </a:ext>
            </a:extLst>
          </p:cNvPr>
          <p:cNvSpPr>
            <a:spLocks noChangeArrowheads="1"/>
          </p:cNvSpPr>
          <p:nvPr/>
        </p:nvSpPr>
        <p:spPr bwMode="auto">
          <a:xfrm>
            <a:off x="556334" y="4341182"/>
            <a:ext cx="2524217" cy="522118"/>
          </a:xfrm>
          <a:prstGeom prst="ellipse">
            <a:avLst/>
          </a:prstGeom>
          <a:noFill/>
          <a:ln w="25400">
            <a:solidFill>
              <a:srgbClr val="0000FF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47" name="Text Box 71">
            <a:extLst>
              <a:ext uri="{FF2B5EF4-FFF2-40B4-BE49-F238E27FC236}">
                <a16:creationId xmlns:a16="http://schemas.microsoft.com/office/drawing/2014/main" id="{1CAAEB1E-201A-49D9-9515-3E42E6A88074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712075" y="1273175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cos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48" name="Text Box 77">
            <a:extLst>
              <a:ext uri="{FF2B5EF4-FFF2-40B4-BE49-F238E27FC236}">
                <a16:creationId xmlns:a16="http://schemas.microsoft.com/office/drawing/2014/main" id="{DA3062F9-5B0A-4E4D-A710-49BFB5CD07FD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486150" y="2705100"/>
            <a:ext cx="695325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-270º</a:t>
            </a:r>
          </a:p>
        </p:txBody>
      </p:sp>
      <p:sp>
        <p:nvSpPr>
          <p:cNvPr id="49" name="Text Box 40">
            <a:extLst>
              <a:ext uri="{FF2B5EF4-FFF2-40B4-BE49-F238E27FC236}">
                <a16:creationId xmlns:a16="http://schemas.microsoft.com/office/drawing/2014/main" id="{F58C2056-977A-4A51-BEFD-82DB48223739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008688" y="1281113"/>
            <a:ext cx="379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y</a:t>
            </a:r>
          </a:p>
        </p:txBody>
      </p:sp>
      <p:sp>
        <p:nvSpPr>
          <p:cNvPr id="50" name="Rectangle 44">
            <a:extLst>
              <a:ext uri="{FF2B5EF4-FFF2-40B4-BE49-F238E27FC236}">
                <a16:creationId xmlns:a16="http://schemas.microsoft.com/office/drawing/2014/main" id="{D34D9169-C8E2-41B4-8411-4D971FECC330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691563" y="2851150"/>
            <a:ext cx="411162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1" name="Rectangle 45">
            <a:extLst>
              <a:ext uri="{FF2B5EF4-FFF2-40B4-BE49-F238E27FC236}">
                <a16:creationId xmlns:a16="http://schemas.microsoft.com/office/drawing/2014/main" id="{6A1FF20C-63A8-41CE-9D98-84EA885A0AD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8281988" y="2851150"/>
            <a:ext cx="409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2" name="Rectangle 46">
            <a:extLst>
              <a:ext uri="{FF2B5EF4-FFF2-40B4-BE49-F238E27FC236}">
                <a16:creationId xmlns:a16="http://schemas.microsoft.com/office/drawing/2014/main" id="{A896278F-C4CB-432A-84E3-A7880263115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869238" y="2851150"/>
            <a:ext cx="412750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3" name="Rectangle 47">
            <a:extLst>
              <a:ext uri="{FF2B5EF4-FFF2-40B4-BE49-F238E27FC236}">
                <a16:creationId xmlns:a16="http://schemas.microsoft.com/office/drawing/2014/main" id="{4A7CA3A9-0341-49C7-927B-22F2443E9EC2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7459663" y="2851150"/>
            <a:ext cx="409575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4" name="Line 52">
            <a:extLst>
              <a:ext uri="{FF2B5EF4-FFF2-40B4-BE49-F238E27FC236}">
                <a16:creationId xmlns:a16="http://schemas.microsoft.com/office/drawing/2014/main" id="{31E73E5E-8626-4BE9-8AA9-B8B13517EE23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3749675" y="2727325"/>
            <a:ext cx="2411413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5" name="Rectangle 60">
            <a:extLst>
              <a:ext uri="{FF2B5EF4-FFF2-40B4-BE49-F238E27FC236}">
                <a16:creationId xmlns:a16="http://schemas.microsoft.com/office/drawing/2014/main" id="{235D998A-BDAC-4ABC-977D-8807D85459FC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11775" y="2387600"/>
            <a:ext cx="407988" cy="344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6" name="Rectangle 61">
            <a:extLst>
              <a:ext uri="{FF2B5EF4-FFF2-40B4-BE49-F238E27FC236}">
                <a16:creationId xmlns:a16="http://schemas.microsoft.com/office/drawing/2014/main" id="{B8E48ECD-3163-4B5B-9BC6-5C5208C3243D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5359400" y="2043113"/>
            <a:ext cx="409575" cy="3444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57" name="Line 62">
            <a:extLst>
              <a:ext uri="{FF2B5EF4-FFF2-40B4-BE49-F238E27FC236}">
                <a16:creationId xmlns:a16="http://schemas.microsoft.com/office/drawing/2014/main" id="{22BD3EF8-96AA-4A58-B01C-F6A51A8F8C7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140450" y="2732088"/>
            <a:ext cx="2524125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8" name="Line 63">
            <a:extLst>
              <a:ext uri="{FF2B5EF4-FFF2-40B4-BE49-F238E27FC236}">
                <a16:creationId xmlns:a16="http://schemas.microsoft.com/office/drawing/2014/main" id="{58A14A5F-F958-4A7D-AB61-BFACF1B5AE6A}"/>
              </a:ext>
            </a:extLst>
          </p:cNvPr>
          <p:cNvSpPr>
            <a:spLocks noChangeAspect="1" noChangeShapeType="1"/>
          </p:cNvSpPr>
          <p:nvPr/>
        </p:nvSpPr>
        <p:spPr bwMode="auto">
          <a:xfrm>
            <a:off x="6186488" y="1698625"/>
            <a:ext cx="0" cy="20637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59" name="Text Box 67">
            <a:extLst>
              <a:ext uri="{FF2B5EF4-FFF2-40B4-BE49-F238E27FC236}">
                <a16:creationId xmlns:a16="http://schemas.microsoft.com/office/drawing/2014/main" id="{EAEE76E4-EA4C-47DE-95AD-D0C584BF1EEA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876925" y="1808163"/>
            <a:ext cx="415925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60" name="Text Box 68">
            <a:extLst>
              <a:ext uri="{FF2B5EF4-FFF2-40B4-BE49-F238E27FC236}">
                <a16:creationId xmlns:a16="http://schemas.microsoft.com/office/drawing/2014/main" id="{6C9E685B-8111-4B1D-9D5E-AA2442B5CA72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878805" y="2474389"/>
            <a:ext cx="41433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61" name="Text Box 69">
            <a:extLst>
              <a:ext uri="{FF2B5EF4-FFF2-40B4-BE49-F238E27FC236}">
                <a16:creationId xmlns:a16="http://schemas.microsoft.com/office/drawing/2014/main" id="{BC311210-642A-4044-93E2-74B9C7903440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789613" y="3225800"/>
            <a:ext cx="498475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62" name="Text Box 70">
            <a:extLst>
              <a:ext uri="{FF2B5EF4-FFF2-40B4-BE49-F238E27FC236}">
                <a16:creationId xmlns:a16="http://schemas.microsoft.com/office/drawing/2014/main" id="{D6B07D76-8F3B-4694-AF9F-C54363DA3816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577263" y="2446338"/>
            <a:ext cx="3794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63" name="Text Box 72">
            <a:extLst>
              <a:ext uri="{FF2B5EF4-FFF2-40B4-BE49-F238E27FC236}">
                <a16:creationId xmlns:a16="http://schemas.microsoft.com/office/drawing/2014/main" id="{645B8CDB-12A5-467B-8A5F-8A119F249EFD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6740525" y="2697163"/>
            <a:ext cx="592138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90º</a:t>
            </a:r>
          </a:p>
        </p:txBody>
      </p:sp>
      <p:sp>
        <p:nvSpPr>
          <p:cNvPr id="64" name="Text Box 73">
            <a:extLst>
              <a:ext uri="{FF2B5EF4-FFF2-40B4-BE49-F238E27FC236}">
                <a16:creationId xmlns:a16="http://schemas.microsoft.com/office/drawing/2014/main" id="{8CFFA411-396C-4805-991D-C87EBB53B93F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7510463" y="2697163"/>
            <a:ext cx="676275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180º</a:t>
            </a:r>
          </a:p>
        </p:txBody>
      </p:sp>
      <p:sp>
        <p:nvSpPr>
          <p:cNvPr id="65" name="Text Box 74">
            <a:extLst>
              <a:ext uri="{FF2B5EF4-FFF2-40B4-BE49-F238E27FC236}">
                <a16:creationId xmlns:a16="http://schemas.microsoft.com/office/drawing/2014/main" id="{932111B5-84B3-4274-BC63-892DCD65F8A7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8324850" y="2697163"/>
            <a:ext cx="8191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270º</a:t>
            </a:r>
          </a:p>
        </p:txBody>
      </p:sp>
      <p:sp>
        <p:nvSpPr>
          <p:cNvPr id="66" name="Text Box 80">
            <a:extLst>
              <a:ext uri="{FF2B5EF4-FFF2-40B4-BE49-F238E27FC236}">
                <a16:creationId xmlns:a16="http://schemas.microsoft.com/office/drawing/2014/main" id="{CEEF424B-68BE-4330-9065-F9B985052DBB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4205288" y="2697163"/>
            <a:ext cx="793750" cy="2762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-180º</a:t>
            </a:r>
          </a:p>
        </p:txBody>
      </p:sp>
      <p:grpSp>
        <p:nvGrpSpPr>
          <p:cNvPr id="67" name="Group 91">
            <a:extLst>
              <a:ext uri="{FF2B5EF4-FFF2-40B4-BE49-F238E27FC236}">
                <a16:creationId xmlns:a16="http://schemas.microsoft.com/office/drawing/2014/main" id="{5699EE7F-0956-40F5-986E-F29CFBFB842B}"/>
              </a:ext>
            </a:extLst>
          </p:cNvPr>
          <p:cNvGrpSpPr>
            <a:grpSpLocks/>
          </p:cNvGrpSpPr>
          <p:nvPr/>
        </p:nvGrpSpPr>
        <p:grpSpPr bwMode="auto">
          <a:xfrm>
            <a:off x="4970463" y="2994025"/>
            <a:ext cx="136525" cy="144463"/>
            <a:chOff x="2766" y="3467"/>
            <a:chExt cx="86" cy="91"/>
          </a:xfrm>
        </p:grpSpPr>
        <p:sp>
          <p:nvSpPr>
            <p:cNvPr id="68" name="Line 92">
              <a:extLst>
                <a:ext uri="{FF2B5EF4-FFF2-40B4-BE49-F238E27FC236}">
                  <a16:creationId xmlns:a16="http://schemas.microsoft.com/office/drawing/2014/main" id="{7E4FCAE1-A39B-449B-94EF-CF9F0A9DED6C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69" name="Line 93">
              <a:extLst>
                <a:ext uri="{FF2B5EF4-FFF2-40B4-BE49-F238E27FC236}">
                  <a16:creationId xmlns:a16="http://schemas.microsoft.com/office/drawing/2014/main" id="{0EFB0DE4-71CD-435C-B66A-4EF418E698F3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0" name="Group 94">
            <a:extLst>
              <a:ext uri="{FF2B5EF4-FFF2-40B4-BE49-F238E27FC236}">
                <a16:creationId xmlns:a16="http://schemas.microsoft.com/office/drawing/2014/main" id="{6CAD80BB-84B5-4FB0-BFCD-7D818FA1B32F}"/>
              </a:ext>
            </a:extLst>
          </p:cNvPr>
          <p:cNvGrpSpPr>
            <a:grpSpLocks/>
          </p:cNvGrpSpPr>
          <p:nvPr/>
        </p:nvGrpSpPr>
        <p:grpSpPr bwMode="auto">
          <a:xfrm>
            <a:off x="5535613" y="2393950"/>
            <a:ext cx="136525" cy="144463"/>
            <a:chOff x="2766" y="3467"/>
            <a:chExt cx="86" cy="91"/>
          </a:xfrm>
        </p:grpSpPr>
        <p:sp>
          <p:nvSpPr>
            <p:cNvPr id="71" name="Line 95">
              <a:extLst>
                <a:ext uri="{FF2B5EF4-FFF2-40B4-BE49-F238E27FC236}">
                  <a16:creationId xmlns:a16="http://schemas.microsoft.com/office/drawing/2014/main" id="{85DEC5F3-DB40-42CA-A09C-D9EED5094808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2" name="Line 96">
              <a:extLst>
                <a:ext uri="{FF2B5EF4-FFF2-40B4-BE49-F238E27FC236}">
                  <a16:creationId xmlns:a16="http://schemas.microsoft.com/office/drawing/2014/main" id="{827DDD6A-0640-468E-98E8-BCC58E1893C2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73" name="Group 97">
            <a:extLst>
              <a:ext uri="{FF2B5EF4-FFF2-40B4-BE49-F238E27FC236}">
                <a16:creationId xmlns:a16="http://schemas.microsoft.com/office/drawing/2014/main" id="{DF2F4C17-5637-4ABC-94DE-9B03389CDD0D}"/>
              </a:ext>
            </a:extLst>
          </p:cNvPr>
          <p:cNvGrpSpPr>
            <a:grpSpLocks/>
          </p:cNvGrpSpPr>
          <p:nvPr/>
        </p:nvGrpSpPr>
        <p:grpSpPr bwMode="auto">
          <a:xfrm>
            <a:off x="6675438" y="2392363"/>
            <a:ext cx="136525" cy="144462"/>
            <a:chOff x="2766" y="3467"/>
            <a:chExt cx="86" cy="91"/>
          </a:xfrm>
        </p:grpSpPr>
        <p:sp>
          <p:nvSpPr>
            <p:cNvPr id="74" name="Line 98">
              <a:extLst>
                <a:ext uri="{FF2B5EF4-FFF2-40B4-BE49-F238E27FC236}">
                  <a16:creationId xmlns:a16="http://schemas.microsoft.com/office/drawing/2014/main" id="{676C05E3-CC30-4F1B-B5B0-D8703235D58B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2767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75" name="Line 99">
              <a:extLst>
                <a:ext uri="{FF2B5EF4-FFF2-40B4-BE49-F238E27FC236}">
                  <a16:creationId xmlns:a16="http://schemas.microsoft.com/office/drawing/2014/main" id="{BB99221E-9AC4-42D5-A24A-DF3628569439}"/>
                </a:ext>
              </a:extLst>
            </p:cNvPr>
            <p:cNvSpPr>
              <a:spLocks noChangeShapeType="1"/>
            </p:cNvSpPr>
            <p:nvPr/>
          </p:nvSpPr>
          <p:spPr bwMode="auto">
            <a:xfrm flipH="1">
              <a:off x="2766" y="3467"/>
              <a:ext cx="85" cy="91"/>
            </a:xfrm>
            <a:prstGeom prst="line">
              <a:avLst/>
            </a:prstGeom>
            <a:noFill/>
            <a:ln w="25400">
              <a:solidFill>
                <a:srgbClr val="FF0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76" name="Text Box 100">
            <a:extLst>
              <a:ext uri="{FF2B5EF4-FFF2-40B4-BE49-F238E27FC236}">
                <a16:creationId xmlns:a16="http://schemas.microsoft.com/office/drawing/2014/main" id="{5AFD50EE-F1C9-49AB-9446-02BA9DD33F49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841875" y="3128963"/>
            <a:ext cx="598488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-120</a:t>
            </a:r>
          </a:p>
        </p:txBody>
      </p:sp>
      <p:sp>
        <p:nvSpPr>
          <p:cNvPr id="77" name="Text Box 101">
            <a:extLst>
              <a:ext uri="{FF2B5EF4-FFF2-40B4-BE49-F238E27FC236}">
                <a16:creationId xmlns:a16="http://schemas.microsoft.com/office/drawing/2014/main" id="{6396FBD8-7982-4066-9700-C64FFBA5DD6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181600" y="2159000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-60</a:t>
            </a:r>
          </a:p>
        </p:txBody>
      </p:sp>
      <p:sp>
        <p:nvSpPr>
          <p:cNvPr id="78" name="Text Box 102">
            <a:extLst>
              <a:ext uri="{FF2B5EF4-FFF2-40B4-BE49-F238E27FC236}">
                <a16:creationId xmlns:a16="http://schemas.microsoft.com/office/drawing/2014/main" id="{9EAB22A2-A9E3-46B4-854E-1435561EFC01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742113" y="2159000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60</a:t>
            </a:r>
          </a:p>
        </p:txBody>
      </p:sp>
      <p:sp>
        <p:nvSpPr>
          <p:cNvPr id="79" name="Text Box 76">
            <a:extLst>
              <a:ext uri="{FF2B5EF4-FFF2-40B4-BE49-F238E27FC236}">
                <a16:creationId xmlns:a16="http://schemas.microsoft.com/office/drawing/2014/main" id="{2B5F6417-32D4-4A18-8E40-ED377AB277E4}"/>
              </a:ext>
            </a:extLst>
          </p:cNvPr>
          <p:cNvSpPr txBox="1">
            <a:spLocks noChangeAspect="1" noChangeArrowheads="1"/>
          </p:cNvSpPr>
          <p:nvPr/>
        </p:nvSpPr>
        <p:spPr bwMode="auto">
          <a:xfrm>
            <a:off x="5057775" y="2681288"/>
            <a:ext cx="67468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200">
                <a:latin typeface="Comic Sans MS" pitchFamily="66" charset="0"/>
              </a:rPr>
              <a:t>-90º</a:t>
            </a:r>
          </a:p>
        </p:txBody>
      </p:sp>
      <p:sp>
        <p:nvSpPr>
          <p:cNvPr id="80" name="Arc 104">
            <a:extLst>
              <a:ext uri="{FF2B5EF4-FFF2-40B4-BE49-F238E27FC236}">
                <a16:creationId xmlns:a16="http://schemas.microsoft.com/office/drawing/2014/main" id="{4D04F661-27F6-4C89-9052-00E9B74D622B}"/>
              </a:ext>
            </a:extLst>
          </p:cNvPr>
          <p:cNvSpPr>
            <a:spLocks/>
          </p:cNvSpPr>
          <p:nvPr/>
        </p:nvSpPr>
        <p:spPr bwMode="auto">
          <a:xfrm>
            <a:off x="5510213" y="1714500"/>
            <a:ext cx="979487" cy="1316038"/>
          </a:xfrm>
          <a:custGeom>
            <a:avLst/>
            <a:gdLst>
              <a:gd name="T0" fmla="*/ 0 w 17442"/>
              <a:gd name="T1" fmla="*/ 2044527884 h 20719"/>
              <a:gd name="T2" fmla="*/ 2007731023 w 17442"/>
              <a:gd name="T3" fmla="*/ 0 h 20719"/>
              <a:gd name="T4" fmla="*/ 2147483647 w 17442"/>
              <a:gd name="T5" fmla="*/ 2147483647 h 207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42" h="20719" fill="none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</a:path>
              <a:path w="17442" h="20719" stroke="0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  <a:lnTo>
                  <a:pt x="17442" y="20719"/>
                </a:lnTo>
                <a:lnTo>
                  <a:pt x="-1" y="7977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1" name="Arc 105">
            <a:extLst>
              <a:ext uri="{FF2B5EF4-FFF2-40B4-BE49-F238E27FC236}">
                <a16:creationId xmlns:a16="http://schemas.microsoft.com/office/drawing/2014/main" id="{D387ECFD-0156-44D6-8520-D24E075B1225}"/>
              </a:ext>
            </a:extLst>
          </p:cNvPr>
          <p:cNvSpPr>
            <a:spLocks/>
          </p:cNvSpPr>
          <p:nvPr/>
        </p:nvSpPr>
        <p:spPr bwMode="auto">
          <a:xfrm rot="4606330">
            <a:off x="5716588" y="1571625"/>
            <a:ext cx="979488" cy="1316037"/>
          </a:xfrm>
          <a:custGeom>
            <a:avLst/>
            <a:gdLst>
              <a:gd name="T0" fmla="*/ 0 w 17442"/>
              <a:gd name="T1" fmla="*/ 2044524743 h 20719"/>
              <a:gd name="T2" fmla="*/ 2007735151 w 17442"/>
              <a:gd name="T3" fmla="*/ 0 h 20719"/>
              <a:gd name="T4" fmla="*/ 2147483647 w 17442"/>
              <a:gd name="T5" fmla="*/ 2147483647 h 2071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442" h="20719" fill="none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</a:path>
              <a:path w="17442" h="20719" stroke="0" extrusionOk="0">
                <a:moveTo>
                  <a:pt x="-1" y="7977"/>
                </a:moveTo>
                <a:cubicBezTo>
                  <a:pt x="2799" y="4145"/>
                  <a:pt x="6783" y="1341"/>
                  <a:pt x="11336" y="-1"/>
                </a:cubicBezTo>
                <a:lnTo>
                  <a:pt x="17442" y="20719"/>
                </a:lnTo>
                <a:lnTo>
                  <a:pt x="-1" y="7977"/>
                </a:lnTo>
                <a:close/>
              </a:path>
            </a:pathLst>
          </a:cu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82" name="Text Box 106">
            <a:extLst>
              <a:ext uri="{FF2B5EF4-FFF2-40B4-BE49-F238E27FC236}">
                <a16:creationId xmlns:a16="http://schemas.microsoft.com/office/drawing/2014/main" id="{4AE6D45C-816B-4BBD-B963-73CC229BBCE7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5397500" y="1665288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+60</a:t>
            </a:r>
          </a:p>
        </p:txBody>
      </p:sp>
      <p:sp>
        <p:nvSpPr>
          <p:cNvPr id="83" name="Text Box 107">
            <a:extLst>
              <a:ext uri="{FF2B5EF4-FFF2-40B4-BE49-F238E27FC236}">
                <a16:creationId xmlns:a16="http://schemas.microsoft.com/office/drawing/2014/main" id="{CCD1D05F-8BCB-4B3F-B7A2-E41B9FD931BB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473825" y="1674813"/>
            <a:ext cx="52705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solidFill>
                  <a:srgbClr val="CC0000"/>
                </a:solidFill>
                <a:latin typeface="Comic Sans MS" pitchFamily="66" charset="0"/>
              </a:rPr>
              <a:t>+60</a:t>
            </a:r>
          </a:p>
        </p:txBody>
      </p:sp>
      <p:sp>
        <p:nvSpPr>
          <p:cNvPr id="84" name="Line 108">
            <a:extLst>
              <a:ext uri="{FF2B5EF4-FFF2-40B4-BE49-F238E27FC236}">
                <a16:creationId xmlns:a16="http://schemas.microsoft.com/office/drawing/2014/main" id="{83133534-164F-45B7-AADB-78FB23B29B20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4975225" y="2687638"/>
            <a:ext cx="215900" cy="314325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5" name="Line 109">
            <a:extLst>
              <a:ext uri="{FF2B5EF4-FFF2-40B4-BE49-F238E27FC236}">
                <a16:creationId xmlns:a16="http://schemas.microsoft.com/office/drawing/2014/main" id="{26D50366-C9CE-43BB-8344-E562FF8B5779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5233988" y="2436813"/>
            <a:ext cx="269875" cy="207962"/>
          </a:xfrm>
          <a:prstGeom prst="line">
            <a:avLst/>
          </a:prstGeom>
          <a:noFill/>
          <a:ln w="25400">
            <a:solidFill>
              <a:srgbClr val="FF0000"/>
            </a:solidFill>
            <a:round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86" name="Text Box 113">
            <a:extLst>
              <a:ext uri="{FF2B5EF4-FFF2-40B4-BE49-F238E27FC236}">
                <a16:creationId xmlns:a16="http://schemas.microsoft.com/office/drawing/2014/main" id="{2EA55E39-86CA-4A49-A4C3-0412D6F6CCA5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3540125" y="5980113"/>
            <a:ext cx="432117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>
                <a:latin typeface="Comic Sans MS" pitchFamily="66" charset="0"/>
              </a:rPr>
              <a:t>The value you find here will have the same digits in it, but will be multiplied by -1</a:t>
            </a:r>
          </a:p>
        </p:txBody>
      </p:sp>
    </p:spTree>
    <p:extLst>
      <p:ext uri="{BB962C8B-B14F-4D97-AF65-F5344CB8AC3E}">
        <p14:creationId xmlns:p14="http://schemas.microsoft.com/office/powerpoint/2010/main" val="16969104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4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4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4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6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1" dur="500"/>
                                        <p:tgtEl>
                                          <p:spTgt spid="4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>
                      <p:stCondLst>
                        <p:cond delay="indefinite"/>
                      </p:stCondLst>
                      <p:childTnLst>
                        <p:par>
                          <p:cTn id="83" fill="hold">
                            <p:stCondLst>
                              <p:cond delay="0"/>
                            </p:stCondLst>
                            <p:childTnLst>
                              <p:par>
                                <p:cTn id="8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1" dur="500"/>
                                        <p:tgtEl>
                                          <p:spTgt spid="7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6" dur="500"/>
                                        <p:tgtEl>
                                          <p:spTgt spid="4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>
                      <p:stCondLst>
                        <p:cond delay="indefinite"/>
                      </p:stCondLst>
                      <p:childTnLst>
                        <p:par>
                          <p:cTn id="103" fill="hold">
                            <p:stCondLst>
                              <p:cond delay="0"/>
                            </p:stCondLst>
                            <p:childTnLst>
                              <p:par>
                                <p:cTn id="10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6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7" fill="hold">
                      <p:stCondLst>
                        <p:cond delay="indefinite"/>
                      </p:stCondLst>
                      <p:childTnLst>
                        <p:par>
                          <p:cTn id="108" fill="hold">
                            <p:stCondLst>
                              <p:cond delay="0"/>
                            </p:stCondLst>
                            <p:childTnLst>
                              <p:par>
                                <p:cTn id="10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1" dur="500"/>
                                        <p:tgtEl>
                                          <p:spTgt spid="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6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1" dur="5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6" dur="500"/>
                                        <p:tgtEl>
                                          <p:spTgt spid="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6" dur="5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1" dur="5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6" dur="5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7" fill="hold">
                      <p:stCondLst>
                        <p:cond delay="indefinite"/>
                      </p:stCondLst>
                      <p:childTnLst>
                        <p:par>
                          <p:cTn id="158" fill="hold">
                            <p:stCondLst>
                              <p:cond delay="0"/>
                            </p:stCondLst>
                            <p:childTnLst>
                              <p:par>
                                <p:cTn id="15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1" dur="5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>
                      <p:stCondLst>
                        <p:cond delay="indefinite"/>
                      </p:stCondLst>
                      <p:childTnLst>
                        <p:par>
                          <p:cTn id="163" fill="hold">
                            <p:stCondLst>
                              <p:cond delay="0"/>
                            </p:stCondLst>
                            <p:childTnLst>
                              <p:par>
                                <p:cTn id="16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6" dur="500"/>
                                        <p:tgtEl>
                                          <p:spTgt spid="4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7" fill="hold">
                      <p:stCondLst>
                        <p:cond delay="indefinite"/>
                      </p:stCondLst>
                      <p:childTnLst>
                        <p:par>
                          <p:cTn id="168" fill="hold">
                            <p:stCondLst>
                              <p:cond delay="0"/>
                            </p:stCondLst>
                            <p:childTnLst>
                              <p:par>
                                <p:cTn id="16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1" dur="5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1" grpId="0"/>
      <p:bldP spid="42" grpId="0"/>
      <p:bldP spid="43" grpId="0" animBg="1"/>
      <p:bldP spid="46" grpId="0" animBg="1"/>
      <p:bldP spid="47" grpId="0" animBg="1"/>
      <p:bldP spid="48" grpId="0"/>
      <p:bldP spid="49" grpId="0"/>
      <p:bldP spid="50" grpId="0"/>
      <p:bldP spid="51" grpId="0"/>
      <p:bldP spid="52" grpId="0"/>
      <p:bldP spid="53" grpId="0"/>
      <p:bldP spid="54" grpId="0" animBg="1"/>
      <p:bldP spid="57" grpId="0" animBg="1"/>
      <p:bldP spid="58" grpId="0" animBg="1"/>
      <p:bldP spid="59" grpId="0"/>
      <p:bldP spid="60" grpId="0"/>
      <p:bldP spid="61" grpId="0"/>
      <p:bldP spid="62" grpId="0"/>
      <p:bldP spid="63" grpId="0"/>
      <p:bldP spid="64" grpId="0"/>
      <p:bldP spid="65" grpId="0"/>
      <p:bldP spid="66" grpId="0"/>
      <p:bldP spid="77" grpId="0"/>
      <p:bldP spid="78" grpId="0"/>
      <p:bldP spid="79" grpId="0"/>
      <p:bldP spid="80" grpId="0" animBg="1"/>
      <p:bldP spid="81" grpId="0" animBg="1"/>
      <p:bldP spid="82" grpId="0"/>
      <p:bldP spid="83" grpId="0"/>
      <p:bldP spid="84" grpId="0" animBg="1"/>
      <p:bldP spid="85" grpId="0" animBg="1"/>
      <p:bldP spid="86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5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z="3600">
                <a:latin typeface="Comic Sans MS" pitchFamily="66" charset="0"/>
              </a:rPr>
              <a:t>Graphs of Trigonometric Functions</a:t>
            </a:r>
          </a:p>
        </p:txBody>
      </p:sp>
      <p:sp>
        <p:nvSpPr>
          <p:cNvPr id="13318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-142875" y="1590675"/>
            <a:ext cx="3738563" cy="45259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GB" altLang="en-US" sz="2000" dirty="0">
                <a:latin typeface="Comic Sans MS" pitchFamily="66" charset="0"/>
              </a:rPr>
              <a:t>	</a:t>
            </a:r>
            <a:r>
              <a:rPr lang="en-GB" altLang="en-US" sz="1600" b="1" u="sng" dirty="0">
                <a:latin typeface="Comic Sans MS" pitchFamily="66" charset="0"/>
              </a:rPr>
              <a:t>You need to be able to recognise the graphs of sin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r>
              <a:rPr lang="en-GB" altLang="en-US" sz="1600" b="1" u="sng" dirty="0">
                <a:latin typeface="Comic Sans MS" pitchFamily="66" charset="0"/>
              </a:rPr>
              <a:t>, cos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r>
              <a:rPr lang="en-GB" altLang="en-US" sz="1600" b="1" u="sng" dirty="0">
                <a:latin typeface="Comic Sans MS" pitchFamily="66" charset="0"/>
              </a:rPr>
              <a:t> and tan</a:t>
            </a:r>
            <a:r>
              <a:rPr lang="el-GR" altLang="en-US" sz="1600" b="1" u="sng" dirty="0">
                <a:latin typeface="Comic Sans MS" pitchFamily="66" charset="0"/>
              </a:rPr>
              <a:t>θ</a:t>
            </a: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You need to be able to work out larger values of sin, cos and tan as acute angles (0º - 90º)</a:t>
            </a: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Write tan190 as tan of an acute angle</a:t>
            </a:r>
          </a:p>
          <a:p>
            <a:pPr algn="ctr"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algn="ctr"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Tan190 =  Tan10</a:t>
            </a:r>
            <a:endParaRPr lang="el-GR" altLang="en-US" sz="1600" baseline="-25000" dirty="0">
              <a:latin typeface="Comic Sans MS" pitchFamily="66" charset="0"/>
            </a:endParaRPr>
          </a:p>
        </p:txBody>
      </p:sp>
      <p:sp>
        <p:nvSpPr>
          <p:cNvPr id="10244" name="Text Box 7"/>
          <p:cNvSpPr txBox="1">
            <a:spLocks noChangeArrowheads="1"/>
          </p:cNvSpPr>
          <p:nvPr/>
        </p:nvSpPr>
        <p:spPr bwMode="auto">
          <a:xfrm>
            <a:off x="8610599" y="6491288"/>
            <a:ext cx="611777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>
                <a:latin typeface="Comic Sans MS" pitchFamily="66" charset="0"/>
              </a:rPr>
              <a:t>10A</a:t>
            </a:r>
          </a:p>
        </p:txBody>
      </p:sp>
      <p:sp>
        <p:nvSpPr>
          <p:cNvPr id="13320" name="Text Box 8"/>
          <p:cNvSpPr txBox="1">
            <a:spLocks noChangeArrowheads="1"/>
          </p:cNvSpPr>
          <p:nvPr/>
        </p:nvSpPr>
        <p:spPr bwMode="auto">
          <a:xfrm>
            <a:off x="3540125" y="4357688"/>
            <a:ext cx="5389563" cy="15890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Draw a sketch of the graph</a:t>
            </a: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Mark on 190</a:t>
            </a:r>
            <a:endParaRPr lang="el-GR" altLang="en-US" sz="1600" baseline="-25000" dirty="0">
              <a:latin typeface="Comic Sans MS" pitchFamily="66" charset="0"/>
            </a:endParaRPr>
          </a:p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600" dirty="0">
                <a:latin typeface="Comic Sans MS" pitchFamily="66" charset="0"/>
                <a:sym typeface="Wingdings" pitchFamily="2" charset="2"/>
              </a:rPr>
              <a:t> </a:t>
            </a:r>
            <a:r>
              <a:rPr lang="en-GB" altLang="en-US" sz="1600" dirty="0">
                <a:latin typeface="Comic Sans MS" pitchFamily="66" charset="0"/>
              </a:rPr>
              <a:t>Using the fact that the graph has symmetry, find an acute value of </a:t>
            </a:r>
            <a:r>
              <a:rPr lang="el-GR" altLang="en-US" sz="1600" dirty="0">
                <a:latin typeface="Comic Sans MS" pitchFamily="66" charset="0"/>
              </a:rPr>
              <a:t>θ</a:t>
            </a:r>
            <a:r>
              <a:rPr lang="en-GB" altLang="en-US" sz="1600" dirty="0">
                <a:latin typeface="Comic Sans MS" pitchFamily="66" charset="0"/>
              </a:rPr>
              <a:t> which has the same numerical value as </a:t>
            </a:r>
            <a:r>
              <a:rPr lang="en-US" altLang="en-US" sz="1600" dirty="0">
                <a:latin typeface="Comic Sans MS" pitchFamily="66" charset="0"/>
              </a:rPr>
              <a:t>tan190</a:t>
            </a:r>
            <a:endParaRPr lang="el-GR" altLang="en-US" sz="1800" baseline="-25000" dirty="0">
              <a:latin typeface="Comic Sans MS" pitchFamily="66" charset="0"/>
            </a:endParaRPr>
          </a:p>
        </p:txBody>
      </p:sp>
      <p:sp>
        <p:nvSpPr>
          <p:cNvPr id="13321" name="Oval 9"/>
          <p:cNvSpPr>
            <a:spLocks noChangeArrowheads="1"/>
          </p:cNvSpPr>
          <p:nvPr/>
        </p:nvSpPr>
        <p:spPr bwMode="auto">
          <a:xfrm>
            <a:off x="735874" y="4728755"/>
            <a:ext cx="2222500" cy="466725"/>
          </a:xfrm>
          <a:prstGeom prst="ellipse">
            <a:avLst/>
          </a:pr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63" name="Rectangle 51"/>
          <p:cNvSpPr>
            <a:spLocks noChangeArrowheads="1"/>
          </p:cNvSpPr>
          <p:nvPr/>
        </p:nvSpPr>
        <p:spPr bwMode="auto">
          <a:xfrm>
            <a:off x="7988300" y="1479550"/>
            <a:ext cx="309563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4" name="Rectangle 52"/>
          <p:cNvSpPr>
            <a:spLocks noChangeArrowheads="1"/>
          </p:cNvSpPr>
          <p:nvPr/>
        </p:nvSpPr>
        <p:spPr bwMode="auto">
          <a:xfrm>
            <a:off x="8297863" y="1479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5" name="Rectangle 53"/>
          <p:cNvSpPr>
            <a:spLocks noChangeArrowheads="1"/>
          </p:cNvSpPr>
          <p:nvPr/>
        </p:nvSpPr>
        <p:spPr bwMode="auto">
          <a:xfrm>
            <a:off x="7677150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6" name="Rectangle 54"/>
          <p:cNvSpPr>
            <a:spLocks noChangeArrowheads="1"/>
          </p:cNvSpPr>
          <p:nvPr/>
        </p:nvSpPr>
        <p:spPr bwMode="auto">
          <a:xfrm>
            <a:off x="7367588" y="147955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7" name="Rectangle 55"/>
          <p:cNvSpPr>
            <a:spLocks noChangeArrowheads="1"/>
          </p:cNvSpPr>
          <p:nvPr/>
        </p:nvSpPr>
        <p:spPr bwMode="auto">
          <a:xfrm>
            <a:off x="7056438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9" name="Rectangle 57"/>
          <p:cNvSpPr>
            <a:spLocks noChangeArrowheads="1"/>
          </p:cNvSpPr>
          <p:nvPr/>
        </p:nvSpPr>
        <p:spPr bwMode="auto">
          <a:xfrm>
            <a:off x="6435725" y="147955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1" name="Text Box 59"/>
          <p:cNvSpPr txBox="1">
            <a:spLocks noChangeArrowheads="1"/>
          </p:cNvSpPr>
          <p:nvPr/>
        </p:nvSpPr>
        <p:spPr bwMode="auto">
          <a:xfrm>
            <a:off x="7305675" y="1371600"/>
            <a:ext cx="1030288" cy="346075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y = tan</a:t>
            </a:r>
            <a:r>
              <a:rPr lang="el-GR" altLang="en-US" sz="1600">
                <a:latin typeface="Comic Sans MS" pitchFamily="66" charset="0"/>
              </a:rPr>
              <a:t>θ</a:t>
            </a:r>
          </a:p>
        </p:txBody>
      </p:sp>
      <p:sp>
        <p:nvSpPr>
          <p:cNvPr id="13372" name="Rectangle 60"/>
          <p:cNvSpPr>
            <a:spLocks noChangeArrowheads="1"/>
          </p:cNvSpPr>
          <p:nvPr/>
        </p:nvSpPr>
        <p:spPr bwMode="auto">
          <a:xfrm>
            <a:off x="5500688" y="3162300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4" name="Rectangle 62"/>
          <p:cNvSpPr>
            <a:spLocks noChangeArrowheads="1"/>
          </p:cNvSpPr>
          <p:nvPr/>
        </p:nvSpPr>
        <p:spPr bwMode="auto">
          <a:xfrm>
            <a:off x="5189538" y="3162300"/>
            <a:ext cx="311150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9" name="Rectangle 67"/>
          <p:cNvSpPr>
            <a:spLocks noChangeArrowheads="1"/>
          </p:cNvSpPr>
          <p:nvPr/>
        </p:nvSpPr>
        <p:spPr bwMode="auto">
          <a:xfrm>
            <a:off x="5500688" y="2312988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0257" name="Rectangle 95"/>
          <p:cNvSpPr>
            <a:spLocks noChangeArrowheads="1"/>
          </p:cNvSpPr>
          <p:nvPr/>
        </p:nvSpPr>
        <p:spPr bwMode="auto">
          <a:xfrm>
            <a:off x="3602038" y="2746375"/>
            <a:ext cx="309562" cy="212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62" name="Rectangle 50"/>
          <p:cNvSpPr>
            <a:spLocks noChangeAspect="1" noChangeArrowheads="1"/>
          </p:cNvSpPr>
          <p:nvPr/>
        </p:nvSpPr>
        <p:spPr bwMode="auto">
          <a:xfrm>
            <a:off x="8367713" y="2466975"/>
            <a:ext cx="44291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0" name="Rectangle 58"/>
          <p:cNvSpPr>
            <a:spLocks noChangeAspect="1" noChangeArrowheads="1"/>
          </p:cNvSpPr>
          <p:nvPr/>
        </p:nvSpPr>
        <p:spPr bwMode="auto">
          <a:xfrm>
            <a:off x="8367713" y="2470150"/>
            <a:ext cx="442912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77" name="Rectangle 65"/>
          <p:cNvSpPr>
            <a:spLocks noChangeAspect="1" noChangeArrowheads="1"/>
          </p:cNvSpPr>
          <p:nvPr/>
        </p:nvSpPr>
        <p:spPr bwMode="auto">
          <a:xfrm>
            <a:off x="5387975" y="3238500"/>
            <a:ext cx="442913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380" name="Line 68"/>
          <p:cNvSpPr>
            <a:spLocks noChangeAspect="1" noChangeShapeType="1"/>
          </p:cNvSpPr>
          <p:nvPr/>
        </p:nvSpPr>
        <p:spPr bwMode="auto">
          <a:xfrm>
            <a:off x="4502150" y="2630488"/>
            <a:ext cx="3544888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1" name="Line 69"/>
          <p:cNvSpPr>
            <a:spLocks noChangeAspect="1" noChangeShapeType="1"/>
          </p:cNvSpPr>
          <p:nvPr/>
        </p:nvSpPr>
        <p:spPr bwMode="auto">
          <a:xfrm>
            <a:off x="4497388" y="1719263"/>
            <a:ext cx="0" cy="182245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2" name="Text Box 70"/>
          <p:cNvSpPr txBox="1">
            <a:spLocks noChangeAspect="1" noChangeArrowheads="1"/>
          </p:cNvSpPr>
          <p:nvPr/>
        </p:nvSpPr>
        <p:spPr bwMode="auto">
          <a:xfrm>
            <a:off x="4164013" y="1816100"/>
            <a:ext cx="449262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1</a:t>
            </a:r>
          </a:p>
        </p:txBody>
      </p:sp>
      <p:sp>
        <p:nvSpPr>
          <p:cNvPr id="13383" name="Text Box 71"/>
          <p:cNvSpPr txBox="1">
            <a:spLocks noChangeAspect="1" noChangeArrowheads="1"/>
          </p:cNvSpPr>
          <p:nvPr/>
        </p:nvSpPr>
        <p:spPr bwMode="auto">
          <a:xfrm>
            <a:off x="4164013" y="2417763"/>
            <a:ext cx="449262" cy="3063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0</a:t>
            </a:r>
          </a:p>
        </p:txBody>
      </p:sp>
      <p:sp>
        <p:nvSpPr>
          <p:cNvPr id="13384" name="Text Box 72"/>
          <p:cNvSpPr txBox="1">
            <a:spLocks noChangeAspect="1" noChangeArrowheads="1"/>
          </p:cNvSpPr>
          <p:nvPr/>
        </p:nvSpPr>
        <p:spPr bwMode="auto">
          <a:xfrm>
            <a:off x="4086225" y="3032125"/>
            <a:ext cx="53975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latin typeface="Comic Sans MS" pitchFamily="66" charset="0"/>
              </a:rPr>
              <a:t>-1</a:t>
            </a:r>
          </a:p>
        </p:txBody>
      </p:sp>
      <p:sp>
        <p:nvSpPr>
          <p:cNvPr id="13386" name="Line 74"/>
          <p:cNvSpPr>
            <a:spLocks noChangeAspect="1" noChangeShapeType="1"/>
          </p:cNvSpPr>
          <p:nvPr/>
        </p:nvSpPr>
        <p:spPr bwMode="auto">
          <a:xfrm>
            <a:off x="5380038" y="1752600"/>
            <a:ext cx="0" cy="1792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89" name="Arc 77"/>
          <p:cNvSpPr>
            <a:spLocks noChangeAspect="1"/>
          </p:cNvSpPr>
          <p:nvPr/>
        </p:nvSpPr>
        <p:spPr bwMode="auto">
          <a:xfrm rot="5400000">
            <a:off x="4071937" y="1368426"/>
            <a:ext cx="1222375" cy="1301750"/>
          </a:xfrm>
          <a:custGeom>
            <a:avLst/>
            <a:gdLst>
              <a:gd name="T0" fmla="*/ 398853327 w 20204"/>
              <a:gd name="T1" fmla="*/ 0 h 21525"/>
              <a:gd name="T2" fmla="*/ 2147483647 w 20204"/>
              <a:gd name="T3" fmla="*/ 2147483647 h 21525"/>
              <a:gd name="T4" fmla="*/ 0 w 20204"/>
              <a:gd name="T5" fmla="*/ 2147483647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91" name="Line 79"/>
          <p:cNvSpPr>
            <a:spLocks noChangeAspect="1" noChangeShapeType="1"/>
          </p:cNvSpPr>
          <p:nvPr/>
        </p:nvSpPr>
        <p:spPr bwMode="auto">
          <a:xfrm>
            <a:off x="7170738" y="1752600"/>
            <a:ext cx="0" cy="1792288"/>
          </a:xfrm>
          <a:prstGeom prst="line">
            <a:avLst/>
          </a:prstGeom>
          <a:noFill/>
          <a:ln w="9525">
            <a:solidFill>
              <a:schemeClr val="tx1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392" name="Group 80"/>
          <p:cNvGrpSpPr>
            <a:grpSpLocks noChangeAspect="1"/>
          </p:cNvGrpSpPr>
          <p:nvPr/>
        </p:nvGrpSpPr>
        <p:grpSpPr bwMode="auto">
          <a:xfrm>
            <a:off x="5438775" y="1419225"/>
            <a:ext cx="1662113" cy="2438400"/>
            <a:chOff x="2353" y="3084"/>
            <a:chExt cx="733" cy="1075"/>
          </a:xfrm>
        </p:grpSpPr>
        <p:sp>
          <p:nvSpPr>
            <p:cNvPr id="10298" name="Arc 81"/>
            <p:cNvSpPr>
              <a:spLocks noChangeAspect="1"/>
            </p:cNvSpPr>
            <p:nvPr/>
          </p:nvSpPr>
          <p:spPr bwMode="auto">
            <a:xfrm rot="-5400000">
              <a:off x="2370" y="3603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  <p:sp>
          <p:nvSpPr>
            <p:cNvPr id="10299" name="Arc 82"/>
            <p:cNvSpPr>
              <a:spLocks noChangeAspect="1"/>
            </p:cNvSpPr>
            <p:nvPr/>
          </p:nvSpPr>
          <p:spPr bwMode="auto">
            <a:xfrm rot="5400000">
              <a:off x="2529" y="3067"/>
              <a:ext cx="539" cy="574"/>
            </a:xfrm>
            <a:custGeom>
              <a:avLst/>
              <a:gdLst>
                <a:gd name="T0" fmla="*/ 0 w 20204"/>
                <a:gd name="T1" fmla="*/ 0 h 21525"/>
                <a:gd name="T2" fmla="*/ 0 w 20204"/>
                <a:gd name="T3" fmla="*/ 0 h 21525"/>
                <a:gd name="T4" fmla="*/ 0 w 20204"/>
                <a:gd name="T5" fmla="*/ 0 h 21525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20204" h="21525" fill="none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</a:path>
                <a:path w="20204" h="21525" stroke="0" extrusionOk="0">
                  <a:moveTo>
                    <a:pt x="1800" y="0"/>
                  </a:moveTo>
                  <a:cubicBezTo>
                    <a:pt x="10099" y="694"/>
                    <a:pt x="17259" y="6097"/>
                    <a:pt x="20204" y="13886"/>
                  </a:cubicBezTo>
                  <a:lnTo>
                    <a:pt x="0" y="21525"/>
                  </a:lnTo>
                  <a:lnTo>
                    <a:pt x="1800" y="0"/>
                  </a:lnTo>
                  <a:close/>
                </a:path>
              </a:pathLst>
            </a:custGeom>
            <a:noFill/>
            <a:ln w="25400">
              <a:solidFill>
                <a:srgbClr val="0080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GB"/>
            </a:p>
          </p:txBody>
        </p:sp>
      </p:grpSp>
      <p:sp>
        <p:nvSpPr>
          <p:cNvPr id="13398" name="Arc 86"/>
          <p:cNvSpPr>
            <a:spLocks noChangeAspect="1"/>
          </p:cNvSpPr>
          <p:nvPr/>
        </p:nvSpPr>
        <p:spPr bwMode="auto">
          <a:xfrm rot="-5400000">
            <a:off x="7308850" y="2581276"/>
            <a:ext cx="1222375" cy="1301750"/>
          </a:xfrm>
          <a:custGeom>
            <a:avLst/>
            <a:gdLst>
              <a:gd name="T0" fmla="*/ 398853327 w 20204"/>
              <a:gd name="T1" fmla="*/ 0 h 21525"/>
              <a:gd name="T2" fmla="*/ 2147483647 w 20204"/>
              <a:gd name="T3" fmla="*/ 2147483647 h 21525"/>
              <a:gd name="T4" fmla="*/ 0 w 20204"/>
              <a:gd name="T5" fmla="*/ 2147483647 h 21525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204" h="21525" fill="none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</a:path>
              <a:path w="20204" h="21525" stroke="0" extrusionOk="0">
                <a:moveTo>
                  <a:pt x="1800" y="0"/>
                </a:moveTo>
                <a:cubicBezTo>
                  <a:pt x="10099" y="694"/>
                  <a:pt x="17259" y="6097"/>
                  <a:pt x="20204" y="13886"/>
                </a:cubicBezTo>
                <a:lnTo>
                  <a:pt x="0" y="21525"/>
                </a:lnTo>
                <a:lnTo>
                  <a:pt x="1800" y="0"/>
                </a:lnTo>
                <a:close/>
              </a:path>
            </a:pathLst>
          </a:custGeom>
          <a:noFill/>
          <a:ln w="25400">
            <a:solidFill>
              <a:srgbClr val="008000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00" name="Text Box 88"/>
          <p:cNvSpPr txBox="1">
            <a:spLocks noChangeAspect="1" noChangeArrowheads="1"/>
          </p:cNvSpPr>
          <p:nvPr/>
        </p:nvSpPr>
        <p:spPr bwMode="auto">
          <a:xfrm>
            <a:off x="7991475" y="2287588"/>
            <a:ext cx="411163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l-GR" altLang="en-US" sz="1400">
                <a:latin typeface="Comic Sans MS" pitchFamily="66" charset="0"/>
              </a:rPr>
              <a:t>θ</a:t>
            </a:r>
          </a:p>
        </p:txBody>
      </p:sp>
      <p:sp>
        <p:nvSpPr>
          <p:cNvPr id="13401" name="Rectangle 89"/>
          <p:cNvSpPr>
            <a:spLocks noChangeAspect="1" noChangeArrowheads="1"/>
          </p:cNvSpPr>
          <p:nvPr/>
        </p:nvSpPr>
        <p:spPr bwMode="auto">
          <a:xfrm>
            <a:off x="8089900" y="2751138"/>
            <a:ext cx="444500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2" name="Rectangle 90"/>
          <p:cNvSpPr>
            <a:spLocks noChangeAspect="1" noChangeArrowheads="1"/>
          </p:cNvSpPr>
          <p:nvPr/>
        </p:nvSpPr>
        <p:spPr bwMode="auto">
          <a:xfrm>
            <a:off x="7646988" y="2751138"/>
            <a:ext cx="442912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3" name="Rectangle 91"/>
          <p:cNvSpPr>
            <a:spLocks noChangeAspect="1" noChangeArrowheads="1"/>
          </p:cNvSpPr>
          <p:nvPr/>
        </p:nvSpPr>
        <p:spPr bwMode="auto">
          <a:xfrm>
            <a:off x="7202488" y="2751138"/>
            <a:ext cx="444500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04" name="Rectangle 92"/>
          <p:cNvSpPr>
            <a:spLocks noChangeAspect="1" noChangeArrowheads="1"/>
          </p:cNvSpPr>
          <p:nvPr/>
        </p:nvSpPr>
        <p:spPr bwMode="auto">
          <a:xfrm>
            <a:off x="6761163" y="2751138"/>
            <a:ext cx="441325" cy="3032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buFontTx/>
              <a:buNone/>
            </a:pPr>
            <a:endParaRPr lang="en-US" altLang="en-US" sz="800"/>
          </a:p>
        </p:txBody>
      </p:sp>
      <p:sp>
        <p:nvSpPr>
          <p:cNvPr id="13420" name="Text Box 108"/>
          <p:cNvSpPr txBox="1">
            <a:spLocks noChangeAspect="1" noChangeArrowheads="1"/>
          </p:cNvSpPr>
          <p:nvPr/>
        </p:nvSpPr>
        <p:spPr bwMode="auto">
          <a:xfrm>
            <a:off x="7824788" y="2613025"/>
            <a:ext cx="563562" cy="2746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360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1" name="Text Box 109"/>
          <p:cNvSpPr txBox="1">
            <a:spLocks noChangeAspect="1" noChangeArrowheads="1"/>
          </p:cNvSpPr>
          <p:nvPr/>
        </p:nvSpPr>
        <p:spPr bwMode="auto">
          <a:xfrm>
            <a:off x="6916738" y="2616155"/>
            <a:ext cx="476250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270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2" name="Text Box 110"/>
          <p:cNvSpPr txBox="1">
            <a:spLocks noChangeAspect="1" noChangeArrowheads="1"/>
          </p:cNvSpPr>
          <p:nvPr/>
        </p:nvSpPr>
        <p:spPr bwMode="auto">
          <a:xfrm>
            <a:off x="5952400" y="2608989"/>
            <a:ext cx="592138" cy="2746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180</a:t>
            </a:r>
            <a:endParaRPr lang="el-GR" altLang="en-US" sz="1200" dirty="0">
              <a:latin typeface="Comic Sans MS" pitchFamily="66" charset="0"/>
            </a:endParaRPr>
          </a:p>
        </p:txBody>
      </p:sp>
      <p:sp>
        <p:nvSpPr>
          <p:cNvPr id="13423" name="Text Box 111"/>
          <p:cNvSpPr txBox="1">
            <a:spLocks noChangeAspect="1" noChangeArrowheads="1"/>
          </p:cNvSpPr>
          <p:nvPr/>
        </p:nvSpPr>
        <p:spPr bwMode="auto">
          <a:xfrm>
            <a:off x="5180013" y="2618468"/>
            <a:ext cx="395287" cy="2769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1200" dirty="0">
                <a:latin typeface="Comic Sans MS" pitchFamily="66" charset="0"/>
              </a:rPr>
              <a:t>90</a:t>
            </a:r>
            <a:endParaRPr lang="el-GR" altLang="en-US" sz="1200" dirty="0">
              <a:latin typeface="Comic Sans MS" pitchFamily="66" charset="0"/>
            </a:endParaRPr>
          </a:p>
        </p:txBody>
      </p:sp>
      <p:grpSp>
        <p:nvGrpSpPr>
          <p:cNvPr id="13427" name="Group 115"/>
          <p:cNvGrpSpPr>
            <a:grpSpLocks/>
          </p:cNvGrpSpPr>
          <p:nvPr/>
        </p:nvGrpSpPr>
        <p:grpSpPr bwMode="auto">
          <a:xfrm>
            <a:off x="4795838" y="2339975"/>
            <a:ext cx="150812" cy="144463"/>
            <a:chOff x="1232" y="3620"/>
            <a:chExt cx="95" cy="91"/>
          </a:xfrm>
        </p:grpSpPr>
        <p:sp>
          <p:nvSpPr>
            <p:cNvPr id="10296" name="Line 113"/>
            <p:cNvSpPr>
              <a:spLocks noChangeShapeType="1"/>
            </p:cNvSpPr>
            <p:nvPr/>
          </p:nvSpPr>
          <p:spPr bwMode="auto">
            <a:xfrm>
              <a:off x="1237" y="3620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97" name="Line 114"/>
            <p:cNvSpPr>
              <a:spLocks noChangeShapeType="1"/>
            </p:cNvSpPr>
            <p:nvPr/>
          </p:nvSpPr>
          <p:spPr bwMode="auto">
            <a:xfrm flipH="1">
              <a:off x="1232" y="3621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grpSp>
        <p:nvGrpSpPr>
          <p:cNvPr id="13428" name="Group 116"/>
          <p:cNvGrpSpPr>
            <a:grpSpLocks/>
          </p:cNvGrpSpPr>
          <p:nvPr/>
        </p:nvGrpSpPr>
        <p:grpSpPr bwMode="auto">
          <a:xfrm>
            <a:off x="6572250" y="2339975"/>
            <a:ext cx="150813" cy="144463"/>
            <a:chOff x="1232" y="3620"/>
            <a:chExt cx="95" cy="91"/>
          </a:xfrm>
        </p:grpSpPr>
        <p:sp>
          <p:nvSpPr>
            <p:cNvPr id="10294" name="Line 117"/>
            <p:cNvSpPr>
              <a:spLocks noChangeShapeType="1"/>
            </p:cNvSpPr>
            <p:nvPr/>
          </p:nvSpPr>
          <p:spPr bwMode="auto">
            <a:xfrm>
              <a:off x="1237" y="3620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  <p:sp>
          <p:nvSpPr>
            <p:cNvPr id="10295" name="Line 118"/>
            <p:cNvSpPr>
              <a:spLocks noChangeShapeType="1"/>
            </p:cNvSpPr>
            <p:nvPr/>
          </p:nvSpPr>
          <p:spPr bwMode="auto">
            <a:xfrm flipH="1">
              <a:off x="1232" y="3621"/>
              <a:ext cx="90" cy="90"/>
            </a:xfrm>
            <a:prstGeom prst="line">
              <a:avLst/>
            </a:prstGeom>
            <a:noFill/>
            <a:ln w="25400">
              <a:solidFill>
                <a:srgbClr val="0000FF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GB"/>
            </a:p>
          </p:txBody>
        </p:sp>
      </p:grpSp>
      <p:sp>
        <p:nvSpPr>
          <p:cNvPr id="13431" name="Arc 119"/>
          <p:cNvSpPr>
            <a:spLocks/>
          </p:cNvSpPr>
          <p:nvPr/>
        </p:nvSpPr>
        <p:spPr bwMode="auto">
          <a:xfrm>
            <a:off x="5556250" y="1982788"/>
            <a:ext cx="1166813" cy="777875"/>
          </a:xfrm>
          <a:custGeom>
            <a:avLst/>
            <a:gdLst>
              <a:gd name="T0" fmla="*/ 2147483647 w 17254"/>
              <a:gd name="T1" fmla="*/ 988060418 h 18361"/>
              <a:gd name="T2" fmla="*/ 2147483647 w 17254"/>
              <a:gd name="T3" fmla="*/ 1396165095 h 18361"/>
              <a:gd name="T4" fmla="*/ 0 w 17254"/>
              <a:gd name="T5" fmla="*/ 0 h 18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54" h="18361" fill="none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</a:path>
              <a:path w="17254" h="18361" stroke="0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  <a:lnTo>
                  <a:pt x="0" y="0"/>
                </a:lnTo>
                <a:lnTo>
                  <a:pt x="17254" y="1299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32" name="Arc 120"/>
          <p:cNvSpPr>
            <a:spLocks/>
          </p:cNvSpPr>
          <p:nvPr/>
        </p:nvSpPr>
        <p:spPr bwMode="auto">
          <a:xfrm>
            <a:off x="3771900" y="1930400"/>
            <a:ext cx="1166813" cy="777875"/>
          </a:xfrm>
          <a:custGeom>
            <a:avLst/>
            <a:gdLst>
              <a:gd name="T0" fmla="*/ 2147483647 w 17254"/>
              <a:gd name="T1" fmla="*/ 988060418 h 18361"/>
              <a:gd name="T2" fmla="*/ 2147483647 w 17254"/>
              <a:gd name="T3" fmla="*/ 1396165095 h 18361"/>
              <a:gd name="T4" fmla="*/ 0 w 17254"/>
              <a:gd name="T5" fmla="*/ 0 h 1836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17254" h="18361" fill="none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</a:path>
              <a:path w="17254" h="18361" stroke="0" extrusionOk="0">
                <a:moveTo>
                  <a:pt x="17254" y="12994"/>
                </a:moveTo>
                <a:cubicBezTo>
                  <a:pt x="15644" y="15131"/>
                  <a:pt x="13652" y="16951"/>
                  <a:pt x="11377" y="18360"/>
                </a:cubicBezTo>
                <a:lnTo>
                  <a:pt x="0" y="0"/>
                </a:lnTo>
                <a:lnTo>
                  <a:pt x="17254" y="12994"/>
                </a:lnTo>
                <a:close/>
              </a:path>
            </a:pathLst>
          </a:custGeom>
          <a:noFill/>
          <a:ln w="25400">
            <a:solidFill>
              <a:srgbClr val="0000FF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433" name="Text Box 121"/>
          <p:cNvSpPr txBox="1">
            <a:spLocks noChangeArrowheads="1"/>
          </p:cNvSpPr>
          <p:nvPr/>
        </p:nvSpPr>
        <p:spPr bwMode="auto">
          <a:xfrm>
            <a:off x="6339840" y="2022928"/>
            <a:ext cx="524329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190</a:t>
            </a:r>
          </a:p>
        </p:txBody>
      </p:sp>
      <p:sp>
        <p:nvSpPr>
          <p:cNvPr id="13434" name="Text Box 122"/>
          <p:cNvSpPr txBox="1">
            <a:spLocks noChangeArrowheads="1"/>
          </p:cNvSpPr>
          <p:nvPr/>
        </p:nvSpPr>
        <p:spPr bwMode="auto">
          <a:xfrm>
            <a:off x="4659313" y="2040300"/>
            <a:ext cx="377825" cy="30777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400" dirty="0">
                <a:solidFill>
                  <a:srgbClr val="0000FF"/>
                </a:solidFill>
                <a:latin typeface="Comic Sans MS" pitchFamily="66" charset="0"/>
              </a:rPr>
              <a:t>10</a:t>
            </a:r>
          </a:p>
        </p:txBody>
      </p:sp>
      <p:sp>
        <p:nvSpPr>
          <p:cNvPr id="13435" name="Line 123"/>
          <p:cNvSpPr>
            <a:spLocks noChangeShapeType="1"/>
          </p:cNvSpPr>
          <p:nvPr/>
        </p:nvSpPr>
        <p:spPr bwMode="auto">
          <a:xfrm flipH="1">
            <a:off x="4859338" y="2419350"/>
            <a:ext cx="1774825" cy="0"/>
          </a:xfrm>
          <a:prstGeom prst="line">
            <a:avLst/>
          </a:prstGeom>
          <a:noFill/>
          <a:ln w="19050">
            <a:solidFill>
              <a:srgbClr val="0000FF"/>
            </a:solidFill>
            <a:prstDash val="dash"/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grpSp>
        <p:nvGrpSpPr>
          <p:cNvPr id="13438" name="Group 126"/>
          <p:cNvGrpSpPr>
            <a:grpSpLocks/>
          </p:cNvGrpSpPr>
          <p:nvPr/>
        </p:nvGrpSpPr>
        <p:grpSpPr bwMode="auto">
          <a:xfrm>
            <a:off x="6407156" y="2697167"/>
            <a:ext cx="547688" cy="325438"/>
            <a:chOff x="4036" y="1699"/>
            <a:chExt cx="345" cy="205"/>
          </a:xfrm>
        </p:grpSpPr>
        <p:sp>
          <p:nvSpPr>
            <p:cNvPr id="10292" name="Text Box 124"/>
            <p:cNvSpPr txBox="1">
              <a:spLocks noChangeArrowheads="1"/>
            </p:cNvSpPr>
            <p:nvPr/>
          </p:nvSpPr>
          <p:spPr bwMode="auto">
            <a:xfrm>
              <a:off x="4143" y="1710"/>
              <a:ext cx="23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93" name="Text Box 125"/>
            <p:cNvSpPr txBox="1">
              <a:spLocks noChangeArrowheads="1"/>
            </p:cNvSpPr>
            <p:nvPr/>
          </p:nvSpPr>
          <p:spPr bwMode="auto">
            <a:xfrm>
              <a:off x="4036" y="1699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+</a:t>
              </a:r>
            </a:p>
          </p:txBody>
        </p:sp>
      </p:grpSp>
      <p:grpSp>
        <p:nvGrpSpPr>
          <p:cNvPr id="13439" name="Group 127"/>
          <p:cNvGrpSpPr>
            <a:grpSpLocks/>
          </p:cNvGrpSpPr>
          <p:nvPr/>
        </p:nvGrpSpPr>
        <p:grpSpPr bwMode="auto">
          <a:xfrm>
            <a:off x="4495805" y="2687637"/>
            <a:ext cx="582613" cy="307975"/>
            <a:chOff x="4036" y="1699"/>
            <a:chExt cx="367" cy="194"/>
          </a:xfrm>
        </p:grpSpPr>
        <p:sp>
          <p:nvSpPr>
            <p:cNvPr id="10290" name="Text Box 128"/>
            <p:cNvSpPr txBox="1">
              <a:spLocks noChangeArrowheads="1"/>
            </p:cNvSpPr>
            <p:nvPr/>
          </p:nvSpPr>
          <p:spPr bwMode="auto">
            <a:xfrm>
              <a:off x="4165" y="1699"/>
              <a:ext cx="238" cy="19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 dirty="0">
                  <a:solidFill>
                    <a:srgbClr val="0000FF"/>
                  </a:solidFill>
                  <a:latin typeface="Comic Sans MS" pitchFamily="66" charset="0"/>
                </a:rPr>
                <a:t>10</a:t>
              </a:r>
            </a:p>
          </p:txBody>
        </p:sp>
        <p:sp>
          <p:nvSpPr>
            <p:cNvPr id="10291" name="Text Box 129"/>
            <p:cNvSpPr txBox="1">
              <a:spLocks noChangeArrowheads="1"/>
            </p:cNvSpPr>
            <p:nvPr/>
          </p:nvSpPr>
          <p:spPr bwMode="auto">
            <a:xfrm>
              <a:off x="4036" y="1699"/>
              <a:ext cx="238" cy="192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 eaLnBrk="0" hangingPunct="0"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charset="0"/>
                  <a:cs typeface="Arial" charset="0"/>
                </a:defRPr>
              </a:lvl1pPr>
              <a:lvl2pPr marL="742950" indent="-285750" eaLnBrk="0" hangingPunct="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charset="0"/>
                  <a:cs typeface="Arial" charset="0"/>
                </a:defRPr>
              </a:lvl2pPr>
              <a:lvl3pPr marL="1143000" indent="-228600" eaLnBrk="0" hangingPunct="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charset="0"/>
                  <a:cs typeface="Arial" charset="0"/>
                </a:defRPr>
              </a:lvl3pPr>
              <a:lvl4pPr marL="1600200" indent="-228600" eaLnBrk="0" hangingPunct="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4pPr>
              <a:lvl5pPr marL="2057400" indent="-228600" eaLnBrk="0" hangingPunct="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charset="0"/>
                  <a:cs typeface="Arial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GB" altLang="en-US" sz="1400">
                  <a:solidFill>
                    <a:srgbClr val="0000FF"/>
                  </a:solidFill>
                  <a:latin typeface="Comic Sans MS" pitchFamily="66" charset="0"/>
                </a:rPr>
                <a:t>+</a:t>
              </a:r>
            </a:p>
          </p:txBody>
        </p:sp>
      </p:grpSp>
      <p:pic>
        <p:nvPicPr>
          <p:cNvPr id="10289" name="Picture 60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200" y="76200"/>
            <a:ext cx="811213" cy="609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445788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3318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33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33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1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3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3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4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3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3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3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5" dur="500"/>
                                        <p:tgtEl>
                                          <p:spTgt spid="13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8" dur="500"/>
                                        <p:tgtEl>
                                          <p:spTgt spid="13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39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1" dur="500"/>
                                        <p:tgtEl>
                                          <p:spTgt spid="13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2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4" dur="500"/>
                                        <p:tgtEl>
                                          <p:spTgt spid="13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5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7" dur="500"/>
                                        <p:tgtEl>
                                          <p:spTgt spid="133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4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13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1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51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3" dur="500"/>
                                        <p:tgtEl>
                                          <p:spTgt spid="13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6" dur="500"/>
                                        <p:tgtEl>
                                          <p:spTgt spid="13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3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13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5" dur="500"/>
                                        <p:tgtEl>
                                          <p:spTgt spid="13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6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8" dur="500"/>
                                        <p:tgtEl>
                                          <p:spTgt spid="13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1" dur="500"/>
                                        <p:tgtEl>
                                          <p:spTgt spid="13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4" dur="500"/>
                                        <p:tgtEl>
                                          <p:spTgt spid="13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7" dur="500"/>
                                        <p:tgtEl>
                                          <p:spTgt spid="13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8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3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3" dur="500"/>
                                        <p:tgtEl>
                                          <p:spTgt spid="133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6" dur="500"/>
                                        <p:tgtEl>
                                          <p:spTgt spid="134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7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87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9" dur="500"/>
                                        <p:tgtEl>
                                          <p:spTgt spid="13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0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0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2" dur="500"/>
                                        <p:tgtEl>
                                          <p:spTgt spid="13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3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3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3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6" presetID="3" presetClass="entr" presetSubtype="10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96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0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8" dur="500"/>
                                        <p:tgtEl>
                                          <p:spTgt spid="1340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1" dur="500"/>
                                        <p:tgtEl>
                                          <p:spTgt spid="134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4" dur="500"/>
                                        <p:tgtEl>
                                          <p:spTgt spid="134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7" dur="500"/>
                                        <p:tgtEl>
                                          <p:spTgt spid="134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0" dur="500"/>
                                        <p:tgtEl>
                                          <p:spTgt spid="134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5" dur="500"/>
                                        <p:tgtEl>
                                          <p:spTgt spid="1332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6" fill="hold">
                      <p:stCondLst>
                        <p:cond delay="indefinite"/>
                      </p:stCondLst>
                      <p:childTnLst>
                        <p:par>
                          <p:cTn id="117" fill="hold">
                            <p:stCondLst>
                              <p:cond delay="0"/>
                            </p:stCondLst>
                            <p:childTnLst>
                              <p:par>
                                <p:cTn id="11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0" dur="500"/>
                                        <p:tgtEl>
                                          <p:spTgt spid="134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34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>
                      <p:stCondLst>
                        <p:cond delay="indefinite"/>
                      </p:stCondLst>
                      <p:childTnLst>
                        <p:par>
                          <p:cTn id="125" fill="hold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34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29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1" dur="500"/>
                                        <p:tgtEl>
                                          <p:spTgt spid="134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2" fill="hold">
                      <p:stCondLst>
                        <p:cond delay="indefinite"/>
                      </p:stCondLst>
                      <p:childTnLst>
                        <p:par>
                          <p:cTn id="133" fill="hold">
                            <p:stCondLst>
                              <p:cond delay="0"/>
                            </p:stCondLst>
                            <p:childTnLst>
                              <p:par>
                                <p:cTn id="134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6" dur="500"/>
                                        <p:tgtEl>
                                          <p:spTgt spid="13320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7" fill="hold">
                      <p:stCondLst>
                        <p:cond delay="indefinite"/>
                      </p:stCondLst>
                      <p:childTnLst>
                        <p:par>
                          <p:cTn id="138" fill="hold">
                            <p:stCondLst>
                              <p:cond delay="0"/>
                            </p:stCondLst>
                            <p:childTnLst>
                              <p:par>
                                <p:cTn id="13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1" dur="500"/>
                                        <p:tgtEl>
                                          <p:spTgt spid="134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2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4" dur="500"/>
                                        <p:tgtEl>
                                          <p:spTgt spid="134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5" fill="hold">
                      <p:stCondLst>
                        <p:cond delay="indefinite"/>
                      </p:stCondLst>
                      <p:childTnLst>
                        <p:par>
                          <p:cTn id="146" fill="hold">
                            <p:stCondLst>
                              <p:cond delay="0"/>
                            </p:stCondLst>
                            <p:childTnLst>
                              <p:par>
                                <p:cTn id="147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9" dur="500"/>
                                        <p:tgtEl>
                                          <p:spTgt spid="134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2" dur="500"/>
                                        <p:tgtEl>
                                          <p:spTgt spid="134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57" dur="500"/>
                                        <p:tgtEl>
                                          <p:spTgt spid="134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>
                      <p:stCondLst>
                        <p:cond delay="indefinite"/>
                      </p:stCondLst>
                      <p:childTnLst>
                        <p:par>
                          <p:cTn id="159" fill="hold">
                            <p:stCondLst>
                              <p:cond delay="0"/>
                            </p:stCondLst>
                            <p:childTnLst>
                              <p:par>
                                <p:cTn id="16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2" dur="500"/>
                                        <p:tgtEl>
                                          <p:spTgt spid="13318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3" fill="hold">
                      <p:stCondLst>
                        <p:cond delay="indefinite"/>
                      </p:stCondLst>
                      <p:childTnLst>
                        <p:par>
                          <p:cTn id="164" fill="hold">
                            <p:stCondLst>
                              <p:cond delay="0"/>
                            </p:stCondLst>
                            <p:childTnLst>
                              <p:par>
                                <p:cTn id="16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3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67" dur="500"/>
                                        <p:tgtEl>
                                          <p:spTgt spid="133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321" grpId="0" animBg="1"/>
      <p:bldP spid="13363" grpId="0"/>
      <p:bldP spid="13364" grpId="0"/>
      <p:bldP spid="13365" grpId="0"/>
      <p:bldP spid="13366" grpId="0"/>
      <p:bldP spid="13367" grpId="0"/>
      <p:bldP spid="13369" grpId="0"/>
      <p:bldP spid="13371" grpId="0" animBg="1"/>
      <p:bldP spid="13372" grpId="0"/>
      <p:bldP spid="13374" grpId="0"/>
      <p:bldP spid="13379" grpId="0"/>
      <p:bldP spid="13362" grpId="0"/>
      <p:bldP spid="13370" grpId="0"/>
      <p:bldP spid="13377" grpId="0"/>
      <p:bldP spid="13380" grpId="0" animBg="1"/>
      <p:bldP spid="13381" grpId="0" animBg="1"/>
      <p:bldP spid="13382" grpId="0"/>
      <p:bldP spid="13383" grpId="0"/>
      <p:bldP spid="13384" grpId="0"/>
      <p:bldP spid="13386" grpId="0" animBg="1"/>
      <p:bldP spid="13389" grpId="0" animBg="1"/>
      <p:bldP spid="13391" grpId="0" animBg="1"/>
      <p:bldP spid="13398" grpId="0" animBg="1"/>
      <p:bldP spid="13400" grpId="0"/>
      <p:bldP spid="13401" grpId="0"/>
      <p:bldP spid="13402" grpId="0"/>
      <p:bldP spid="13403" grpId="0"/>
      <p:bldP spid="13404" grpId="0"/>
      <p:bldP spid="13420" grpId="0"/>
      <p:bldP spid="13421" grpId="0"/>
      <p:bldP spid="13422" grpId="0"/>
      <p:bldP spid="13423" grpId="0"/>
      <p:bldP spid="13431" grpId="1" animBg="1"/>
      <p:bldP spid="13432" grpId="0" animBg="1"/>
      <p:bldP spid="13433" grpId="0"/>
      <p:bldP spid="13434" grpId="0"/>
      <p:bldP spid="13435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正方形/長方形 2">
            <a:extLst>
              <a:ext uri="{FF2B5EF4-FFF2-40B4-BE49-F238E27FC236}">
                <a16:creationId xmlns:a16="http://schemas.microsoft.com/office/drawing/2014/main" id="{5CEF88D2-8A79-4C94-BEEB-C9EE97687043}"/>
              </a:ext>
            </a:extLst>
          </p:cNvPr>
          <p:cNvSpPr/>
          <p:nvPr/>
        </p:nvSpPr>
        <p:spPr>
          <a:xfrm>
            <a:off x="1370834" y="2416926"/>
            <a:ext cx="6491201" cy="1915909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Teachings For </a:t>
            </a:r>
          </a:p>
          <a:p>
            <a:pPr algn="ctr"/>
            <a:r>
              <a:rPr lang="en-US" altLang="ja-JP" sz="6000" b="1" dirty="0">
                <a:ln w="38100">
                  <a:solidFill>
                    <a:schemeClr val="accent6"/>
                  </a:solidFill>
                  <a:prstDash val="solid"/>
                </a:ln>
                <a:solidFill>
                  <a:schemeClr val="tx2">
                    <a:lumMod val="75000"/>
                  </a:schemeClr>
                </a:solidFill>
                <a:effectLst>
                  <a:outerShdw blurRad="50800" dist="38100" dir="16200000" rotWithShape="0">
                    <a:prstClr val="black">
                      <a:alpha val="40000"/>
                    </a:prstClr>
                  </a:outerShdw>
                </a:effectLst>
                <a:latin typeface="Lucida Handwriting" panose="03010101010101010101" pitchFamily="66" charset="0"/>
                <a:ea typeface="HGGyoshotai" panose="03000609000000000000" pitchFamily="65" charset="-128"/>
                <a:cs typeface="Segoe UI Black" panose="020B0A02040204020203" pitchFamily="34" charset="0"/>
              </a:rPr>
              <a:t>Exercise 10B</a:t>
            </a:r>
            <a:endParaRPr lang="ja-JP" altLang="en-US" sz="6000" b="1" dirty="0">
              <a:ln w="38100">
                <a:solidFill>
                  <a:schemeClr val="accent6"/>
                </a:solidFill>
                <a:prstDash val="solid"/>
              </a:ln>
              <a:solidFill>
                <a:schemeClr val="tx2">
                  <a:lumMod val="75000"/>
                </a:schemeClr>
              </a:solidFill>
              <a:effectLst>
                <a:outerShdw blurRad="50800" dist="38100" dir="16200000" rotWithShape="0">
                  <a:prstClr val="black">
                    <a:alpha val="40000"/>
                  </a:prstClr>
                </a:outerShdw>
              </a:effectLst>
              <a:latin typeface="Lucida Handwriting" panose="03010101010101010101" pitchFamily="66" charset="0"/>
              <a:ea typeface="HGGyoshotai" panose="03000609000000000000" pitchFamily="65" charset="-128"/>
              <a:cs typeface="Segoe UI Black" panose="020B0A02040204020203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767307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5365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5366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7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8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69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0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1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72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3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4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75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6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7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5379" name="Text Box 19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5380" name="Text Box 20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5381" name="Text Box 21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5382" name="Arc 22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3" name="Text Box 23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5384" name="Arc 24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5385" name="Text Box 25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15386" name="Text Box 26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Opp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15387" name="Text Box 27"/>
          <p:cNvSpPr txBox="1">
            <a:spLocks noChangeArrowheads="1"/>
          </p:cNvSpPr>
          <p:nvPr/>
        </p:nvSpPr>
        <p:spPr bwMode="auto">
          <a:xfrm>
            <a:off x="57150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Opp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15389" name="Text Box 29"/>
          <p:cNvSpPr txBox="1">
            <a:spLocks noChangeArrowheads="1"/>
          </p:cNvSpPr>
          <p:nvPr/>
        </p:nvSpPr>
        <p:spPr bwMode="auto">
          <a:xfrm>
            <a:off x="5486400" y="4724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Hyp</a:t>
            </a:r>
          </a:p>
        </p:txBody>
      </p:sp>
      <p:sp>
        <p:nvSpPr>
          <p:cNvPr id="15390" name="Text Box 30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1" name="Text Box 31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15392" name="Text Box 32"/>
          <p:cNvSpPr txBox="1">
            <a:spLocks noChangeArrowheads="1"/>
          </p:cNvSpPr>
          <p:nvPr/>
        </p:nvSpPr>
        <p:spPr bwMode="auto">
          <a:xfrm>
            <a:off x="20574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3" name="Text Box 33"/>
          <p:cNvSpPr txBox="1">
            <a:spLocks noChangeArrowheads="1"/>
          </p:cNvSpPr>
          <p:nvPr/>
        </p:nvSpPr>
        <p:spPr bwMode="auto">
          <a:xfrm>
            <a:off x="2743200" y="59436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15394" name="Text Box 34"/>
          <p:cNvSpPr txBox="1">
            <a:spLocks noChangeArrowheads="1"/>
          </p:cNvSpPr>
          <p:nvPr/>
        </p:nvSpPr>
        <p:spPr bwMode="auto">
          <a:xfrm>
            <a:off x="2057400" y="60960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Sin60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15395" name="Text Box 35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Opp</a:t>
            </a:r>
          </a:p>
        </p:txBody>
      </p:sp>
      <p:sp>
        <p:nvSpPr>
          <p:cNvPr id="15397" name="Rectangle 37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8EE5A8AE-A48E-471E-90AC-BB9FB066C6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90161109-B83C-4437-B03E-E291BC1C8771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231382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536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536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153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0" dur="500"/>
                                        <p:tgtEl>
                                          <p:spTgt spid="153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3" dur="500"/>
                                        <p:tgtEl>
                                          <p:spTgt spid="153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6" dur="500"/>
                                        <p:tgtEl>
                                          <p:spTgt spid="153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153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153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153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3" dur="500"/>
                                        <p:tgtEl>
                                          <p:spTgt spid="153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8" dur="500"/>
                                        <p:tgtEl>
                                          <p:spTgt spid="15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1537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4" dur="500"/>
                                        <p:tgtEl>
                                          <p:spTgt spid="153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 nodeType="clickPar">
                      <p:stCondLst>
                        <p:cond delay="indefinite"/>
                      </p:stCondLst>
                      <p:childTnLst>
                        <p:par>
                          <p:cTn id="5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9" dur="500"/>
                                        <p:tgtEl>
                                          <p:spTgt spid="153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4" dur="500"/>
                                        <p:tgtEl>
                                          <p:spTgt spid="1538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5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53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2" dur="500"/>
                                        <p:tgtEl>
                                          <p:spTgt spid="1538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5" dur="500"/>
                                        <p:tgtEl>
                                          <p:spTgt spid="1538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0" dur="500"/>
                                        <p:tgtEl>
                                          <p:spTgt spid="153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 nodeType="clickPar">
                      <p:stCondLst>
                        <p:cond delay="indefinite"/>
                      </p:stCondLst>
                      <p:childTnLst>
                        <p:par>
                          <p:cTn id="8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5" dur="500"/>
                                        <p:tgtEl>
                                          <p:spTgt spid="1538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0" dur="500"/>
                                        <p:tgtEl>
                                          <p:spTgt spid="1536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1" fill="hold" nodeType="clickPar">
                      <p:stCondLst>
                        <p:cond delay="indefinite"/>
                      </p:stCondLst>
                      <p:childTnLst>
                        <p:par>
                          <p:cTn id="9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1538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 nodeType="clickPar">
                      <p:stCondLst>
                        <p:cond delay="indefinite"/>
                      </p:stCondLst>
                      <p:childTnLst>
                        <p:par>
                          <p:cTn id="9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0" dur="500"/>
                                        <p:tgtEl>
                                          <p:spTgt spid="1539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1" presetID="3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3" dur="500"/>
                                        <p:tgtEl>
                                          <p:spTgt spid="153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 nodeType="clickPar">
                      <p:stCondLst>
                        <p:cond delay="indefinite"/>
                      </p:stCondLst>
                      <p:childTnLst>
                        <p:par>
                          <p:cTn id="10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08" dur="500"/>
                                        <p:tgtEl>
                                          <p:spTgt spid="1539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9" fill="hold" nodeType="clickPar">
                      <p:stCondLst>
                        <p:cond delay="indefinite"/>
                      </p:stCondLst>
                      <p:childTnLst>
                        <p:par>
                          <p:cTn id="11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3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18" dur="500"/>
                                        <p:tgtEl>
                                          <p:spTgt spid="1538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9" fill="hold" nodeType="clickPar">
                      <p:stCondLst>
                        <p:cond delay="indefinite"/>
                      </p:stCondLst>
                      <p:childTnLst>
                        <p:par>
                          <p:cTn id="1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3" dur="500"/>
                                        <p:tgtEl>
                                          <p:spTgt spid="1539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4" fill="hold" nodeType="clickPar">
                      <p:stCondLst>
                        <p:cond delay="indefinite"/>
                      </p:stCondLst>
                      <p:childTnLst>
                        <p:par>
                          <p:cTn id="1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8" dur="500"/>
                                        <p:tgtEl>
                                          <p:spTgt spid="1539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 nodeType="clickPar">
                      <p:stCondLst>
                        <p:cond delay="indefinite"/>
                      </p:stCondLst>
                      <p:childTnLst>
                        <p:par>
                          <p:cTn id="13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32" dur="500"/>
                                        <p:tgtEl>
                                          <p:spTgt spid="1538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3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38" dur="500"/>
                                        <p:tgtEl>
                                          <p:spTgt spid="1539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9" fill="hold" nodeType="clickPar">
                      <p:stCondLst>
                        <p:cond delay="indefinite"/>
                      </p:stCondLst>
                      <p:childTnLst>
                        <p:par>
                          <p:cTn id="14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43" dur="500"/>
                                        <p:tgtEl>
                                          <p:spTgt spid="1539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65" grpId="0" animBg="1"/>
      <p:bldP spid="15366" grpId="0" animBg="1"/>
      <p:bldP spid="15367" grpId="0" animBg="1"/>
      <p:bldP spid="15368" grpId="0" animBg="1"/>
      <p:bldP spid="15369" grpId="0"/>
      <p:bldP spid="15370" grpId="0"/>
      <p:bldP spid="15371" grpId="0"/>
      <p:bldP spid="15372" grpId="0"/>
      <p:bldP spid="15373" grpId="0"/>
      <p:bldP spid="15374" grpId="0"/>
      <p:bldP spid="15375" grpId="0" animBg="1"/>
      <p:bldP spid="15376" grpId="0" animBg="1"/>
      <p:bldP spid="15377" grpId="0" animBg="1"/>
      <p:bldP spid="15379" grpId="0"/>
      <p:bldP spid="15380" grpId="0"/>
      <p:bldP spid="15381" grpId="0"/>
      <p:bldP spid="15382" grpId="0" animBg="1"/>
      <p:bldP spid="15383" grpId="0"/>
      <p:bldP spid="15384" grpId="0" animBg="1"/>
      <p:bldP spid="15385" grpId="0"/>
      <p:bldP spid="15386" grpId="0"/>
      <p:bldP spid="15387" grpId="0"/>
      <p:bldP spid="15387" grpId="1"/>
      <p:bldP spid="15389" grpId="0"/>
      <p:bldP spid="15390" grpId="0"/>
      <p:bldP spid="15391" grpId="0"/>
      <p:bldP spid="15392" grpId="0"/>
      <p:bldP spid="15393" grpId="0"/>
      <p:bldP spid="15394" grpId="0"/>
      <p:bldP spid="15395" grpId="0"/>
      <p:bldP spid="15397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0" y="1600200"/>
            <a:ext cx="4365625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</a:t>
            </a:r>
            <a:r>
              <a:rPr lang="en-GB" altLang="en-US" sz="1600" b="1" dirty="0">
                <a:latin typeface="Comic Sans MS" pitchFamily="66" charset="0"/>
              </a:rPr>
              <a:t>You need to be able to find the exact values of some Trigonometrical Ratios</a:t>
            </a: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Some values of Sin, Cos or Tan can be written using fractions, surds, or combinations of both…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We can use an Equilateral Triangle with sides of length 2 to show this.</a:t>
            </a:r>
          </a:p>
          <a:p>
            <a:pPr eaLnBrk="1" hangingPunct="1">
              <a:buFontTx/>
              <a:buNone/>
            </a:pPr>
            <a:endParaRPr lang="en-GB" altLang="en-US" sz="1600" dirty="0">
              <a:latin typeface="Comic Sans MS" pitchFamily="66" charset="0"/>
            </a:endParaRPr>
          </a:p>
          <a:p>
            <a:pPr eaLnBrk="1" hangingPunct="1">
              <a:buFontTx/>
              <a:buNone/>
            </a:pPr>
            <a:r>
              <a:rPr lang="en-GB" altLang="en-US" sz="1600" dirty="0">
                <a:latin typeface="Comic Sans MS" pitchFamily="66" charset="0"/>
              </a:rPr>
              <a:t>	Using Pythagoras, the missing side in the right angled triangle is √3 (Square root of 2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-1</a:t>
            </a:r>
            <a:r>
              <a:rPr lang="en-GB" altLang="en-US" sz="1600" baseline="30000" dirty="0">
                <a:latin typeface="Comic Sans MS" pitchFamily="66" charset="0"/>
              </a:rPr>
              <a:t>2</a:t>
            </a:r>
            <a:r>
              <a:rPr lang="en-GB" altLang="en-US" sz="1600" dirty="0">
                <a:latin typeface="Comic Sans MS" pitchFamily="66" charset="0"/>
              </a:rPr>
              <a:t>) </a:t>
            </a:r>
            <a:endParaRPr lang="el-GR" altLang="en-US" sz="1600" b="1" u="sng" dirty="0">
              <a:latin typeface="Comic Sans MS" pitchFamily="66" charset="0"/>
            </a:endParaRPr>
          </a:p>
        </p:txBody>
      </p:sp>
      <p:sp>
        <p:nvSpPr>
          <p:cNvPr id="13317" name="AutoShape 5"/>
          <p:cNvSpPr>
            <a:spLocks noChangeAspect="1" noChangeArrowheads="1"/>
          </p:cNvSpPr>
          <p:nvPr/>
        </p:nvSpPr>
        <p:spPr bwMode="auto">
          <a:xfrm>
            <a:off x="5867400" y="1524000"/>
            <a:ext cx="2076450" cy="1795463"/>
          </a:xfrm>
          <a:prstGeom prst="triangle">
            <a:avLst>
              <a:gd name="adj" fmla="val 50000"/>
            </a:avLst>
          </a:prstGeom>
          <a:noFill/>
          <a:ln w="254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13318" name="Arc 6"/>
          <p:cNvSpPr>
            <a:spLocks/>
          </p:cNvSpPr>
          <p:nvPr/>
        </p:nvSpPr>
        <p:spPr bwMode="auto">
          <a:xfrm>
            <a:off x="5257800" y="30876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19" name="Arc 7"/>
          <p:cNvSpPr>
            <a:spLocks/>
          </p:cNvSpPr>
          <p:nvPr/>
        </p:nvSpPr>
        <p:spPr bwMode="auto">
          <a:xfrm flipH="1">
            <a:off x="7651750" y="3059113"/>
            <a:ext cx="881063" cy="520700"/>
          </a:xfrm>
          <a:custGeom>
            <a:avLst/>
            <a:gdLst>
              <a:gd name="T0" fmla="*/ 1345945759 w 20816"/>
              <a:gd name="T1" fmla="*/ 0 h 12309"/>
              <a:gd name="T2" fmla="*/ 1578433634 w 20816"/>
              <a:gd name="T3" fmla="*/ 495227410 h 12309"/>
              <a:gd name="T4" fmla="*/ 0 w 20816"/>
              <a:gd name="T5" fmla="*/ 931788145 h 12309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816" h="12309" fill="none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</a:path>
              <a:path w="20816" h="12309" stroke="0" extrusionOk="0">
                <a:moveTo>
                  <a:pt x="17749" y="0"/>
                </a:moveTo>
                <a:cubicBezTo>
                  <a:pt x="19131" y="1993"/>
                  <a:pt x="20168" y="4204"/>
                  <a:pt x="20815" y="6542"/>
                </a:cubicBezTo>
                <a:lnTo>
                  <a:pt x="0" y="12309"/>
                </a:lnTo>
                <a:lnTo>
                  <a:pt x="17749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0" name="Arc 8"/>
          <p:cNvSpPr>
            <a:spLocks/>
          </p:cNvSpPr>
          <p:nvPr/>
        </p:nvSpPr>
        <p:spPr bwMode="auto">
          <a:xfrm rot="15307960" flipH="1">
            <a:off x="6385719" y="1140619"/>
            <a:ext cx="908050" cy="347662"/>
          </a:xfrm>
          <a:custGeom>
            <a:avLst/>
            <a:gdLst>
              <a:gd name="T0" fmla="*/ 1514713028 w 21453"/>
              <a:gd name="T1" fmla="*/ 0 h 8222"/>
              <a:gd name="T2" fmla="*/ 1626871404 w 21453"/>
              <a:gd name="T3" fmla="*/ 431164687 h 8222"/>
              <a:gd name="T4" fmla="*/ 0 w 21453"/>
              <a:gd name="T5" fmla="*/ 621608197 h 8222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1453" h="8222" fill="none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</a:path>
              <a:path w="21453" h="8222" stroke="0" extrusionOk="0">
                <a:moveTo>
                  <a:pt x="19973" y="0"/>
                </a:moveTo>
                <a:cubicBezTo>
                  <a:pt x="20725" y="1824"/>
                  <a:pt x="21222" y="3743"/>
                  <a:pt x="21452" y="5703"/>
                </a:cubicBezTo>
                <a:lnTo>
                  <a:pt x="0" y="8222"/>
                </a:lnTo>
                <a:lnTo>
                  <a:pt x="19973" y="0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21" name="Text Box 9"/>
          <p:cNvSpPr txBox="1">
            <a:spLocks noChangeArrowheads="1"/>
          </p:cNvSpPr>
          <p:nvPr/>
        </p:nvSpPr>
        <p:spPr bwMode="auto">
          <a:xfrm>
            <a:off x="6096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2" name="Text Box 10"/>
          <p:cNvSpPr txBox="1">
            <a:spLocks noChangeArrowheads="1"/>
          </p:cNvSpPr>
          <p:nvPr/>
        </p:nvSpPr>
        <p:spPr bwMode="auto">
          <a:xfrm>
            <a:off x="7239000" y="2895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3" name="Text Box 11"/>
          <p:cNvSpPr txBox="1">
            <a:spLocks noChangeArrowheads="1"/>
          </p:cNvSpPr>
          <p:nvPr/>
        </p:nvSpPr>
        <p:spPr bwMode="auto">
          <a:xfrm>
            <a:off x="6629400" y="1828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24" name="Text Box 12"/>
          <p:cNvSpPr txBox="1">
            <a:spLocks noChangeArrowheads="1"/>
          </p:cNvSpPr>
          <p:nvPr/>
        </p:nvSpPr>
        <p:spPr bwMode="auto">
          <a:xfrm>
            <a:off x="6705600" y="33528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5" name="Text Box 13"/>
          <p:cNvSpPr txBox="1">
            <a:spLocks noChangeArrowheads="1"/>
          </p:cNvSpPr>
          <p:nvPr/>
        </p:nvSpPr>
        <p:spPr bwMode="auto">
          <a:xfrm>
            <a:off x="60960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6" name="Text Box 14"/>
          <p:cNvSpPr txBox="1">
            <a:spLocks noChangeArrowheads="1"/>
          </p:cNvSpPr>
          <p:nvPr/>
        </p:nvSpPr>
        <p:spPr bwMode="auto">
          <a:xfrm>
            <a:off x="7391400" y="21336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27" name="Line 15"/>
          <p:cNvSpPr>
            <a:spLocks noChangeShapeType="1"/>
          </p:cNvSpPr>
          <p:nvPr/>
        </p:nvSpPr>
        <p:spPr bwMode="auto">
          <a:xfrm flipV="1">
            <a:off x="5867400" y="4343400"/>
            <a:ext cx="99060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8" name="Line 16"/>
          <p:cNvSpPr>
            <a:spLocks noChangeShapeType="1"/>
          </p:cNvSpPr>
          <p:nvPr/>
        </p:nvSpPr>
        <p:spPr bwMode="auto">
          <a:xfrm flipV="1">
            <a:off x="6858000" y="4343400"/>
            <a:ext cx="0" cy="182880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29" name="Line 17"/>
          <p:cNvSpPr>
            <a:spLocks noChangeShapeType="1"/>
          </p:cNvSpPr>
          <p:nvPr/>
        </p:nvSpPr>
        <p:spPr bwMode="auto">
          <a:xfrm flipH="1" flipV="1">
            <a:off x="5867400" y="6172200"/>
            <a:ext cx="990600" cy="0"/>
          </a:xfrm>
          <a:prstGeom prst="line">
            <a:avLst/>
          </a:prstGeom>
          <a:noFill/>
          <a:ln w="25400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13330" name="Text Box 18"/>
          <p:cNvSpPr txBox="1">
            <a:spLocks noChangeArrowheads="1"/>
          </p:cNvSpPr>
          <p:nvPr/>
        </p:nvSpPr>
        <p:spPr bwMode="auto">
          <a:xfrm>
            <a:off x="6019800" y="49530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2</a:t>
            </a:r>
          </a:p>
        </p:txBody>
      </p:sp>
      <p:sp>
        <p:nvSpPr>
          <p:cNvPr id="13331" name="Text Box 19"/>
          <p:cNvSpPr txBox="1">
            <a:spLocks noChangeArrowheads="1"/>
          </p:cNvSpPr>
          <p:nvPr/>
        </p:nvSpPr>
        <p:spPr bwMode="auto">
          <a:xfrm>
            <a:off x="6248400" y="6172200"/>
            <a:ext cx="3810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1</a:t>
            </a:r>
          </a:p>
        </p:txBody>
      </p:sp>
      <p:sp>
        <p:nvSpPr>
          <p:cNvPr id="13332" name="Text Box 20"/>
          <p:cNvSpPr txBox="1">
            <a:spLocks noChangeArrowheads="1"/>
          </p:cNvSpPr>
          <p:nvPr/>
        </p:nvSpPr>
        <p:spPr bwMode="auto">
          <a:xfrm>
            <a:off x="6781800" y="5181600"/>
            <a:ext cx="5334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√3</a:t>
            </a:r>
          </a:p>
        </p:txBody>
      </p:sp>
      <p:sp>
        <p:nvSpPr>
          <p:cNvPr id="13333" name="Arc 21"/>
          <p:cNvSpPr>
            <a:spLocks/>
          </p:cNvSpPr>
          <p:nvPr/>
        </p:nvSpPr>
        <p:spPr bwMode="auto">
          <a:xfrm>
            <a:off x="5257800" y="5907088"/>
            <a:ext cx="874713" cy="495300"/>
          </a:xfrm>
          <a:custGeom>
            <a:avLst/>
            <a:gdLst>
              <a:gd name="T0" fmla="*/ 1379009815 w 20658"/>
              <a:gd name="T1" fmla="*/ 0 h 11687"/>
              <a:gd name="T2" fmla="*/ 1568267679 w 20658"/>
              <a:gd name="T3" fmla="*/ 409295332 h 11687"/>
              <a:gd name="T4" fmla="*/ 0 w 20658"/>
              <a:gd name="T5" fmla="*/ 889608427 h 11687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20658" h="11687" fill="none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</a:path>
              <a:path w="20658" h="11687" stroke="0" extrusionOk="0">
                <a:moveTo>
                  <a:pt x="18165" y="-1"/>
                </a:moveTo>
                <a:cubicBezTo>
                  <a:pt x="19239" y="1669"/>
                  <a:pt x="20077" y="3478"/>
                  <a:pt x="20657" y="5377"/>
                </a:cubicBezTo>
                <a:lnTo>
                  <a:pt x="0" y="11687"/>
                </a:lnTo>
                <a:lnTo>
                  <a:pt x="18165" y="-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4" name="Text Box 22"/>
          <p:cNvSpPr txBox="1">
            <a:spLocks noChangeArrowheads="1"/>
          </p:cNvSpPr>
          <p:nvPr/>
        </p:nvSpPr>
        <p:spPr bwMode="auto">
          <a:xfrm>
            <a:off x="6019800" y="57150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60˚</a:t>
            </a:r>
          </a:p>
        </p:txBody>
      </p:sp>
      <p:sp>
        <p:nvSpPr>
          <p:cNvPr id="13335" name="Arc 23"/>
          <p:cNvSpPr>
            <a:spLocks/>
          </p:cNvSpPr>
          <p:nvPr/>
        </p:nvSpPr>
        <p:spPr bwMode="auto">
          <a:xfrm>
            <a:off x="6691313" y="3810000"/>
            <a:ext cx="395287" cy="885825"/>
          </a:xfrm>
          <a:custGeom>
            <a:avLst/>
            <a:gdLst>
              <a:gd name="T0" fmla="*/ 303685552 w 9343"/>
              <a:gd name="T1" fmla="*/ 1586586806 h 20931"/>
              <a:gd name="T2" fmla="*/ 0 w 9343"/>
              <a:gd name="T3" fmla="*/ 1476220231 h 20931"/>
              <a:gd name="T4" fmla="*/ 707562630 w 9343"/>
              <a:gd name="T5" fmla="*/ 0 h 20931"/>
              <a:gd name="T6" fmla="*/ 0 60000 65536"/>
              <a:gd name="T7" fmla="*/ 0 60000 65536"/>
              <a:gd name="T8" fmla="*/ 0 60000 65536"/>
            </a:gdLst>
            <a:ahLst/>
            <a:cxnLst>
              <a:cxn ang="T6">
                <a:pos x="T0" y="T1"/>
              </a:cxn>
              <a:cxn ang="T7">
                <a:pos x="T2" y="T3"/>
              </a:cxn>
              <a:cxn ang="T8">
                <a:pos x="T4" y="T5"/>
              </a:cxn>
            </a:cxnLst>
            <a:rect l="0" t="0" r="r" b="b"/>
            <a:pathLst>
              <a:path w="9343" h="20931" fill="none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</a:path>
              <a:path w="9343" h="20931" stroke="0" extrusionOk="0">
                <a:moveTo>
                  <a:pt x="4009" y="20931"/>
                </a:moveTo>
                <a:cubicBezTo>
                  <a:pt x="2628" y="20579"/>
                  <a:pt x="1285" y="20091"/>
                  <a:pt x="0" y="19474"/>
                </a:cubicBezTo>
                <a:lnTo>
                  <a:pt x="9343" y="0"/>
                </a:lnTo>
                <a:lnTo>
                  <a:pt x="4009" y="20931"/>
                </a:lnTo>
                <a:close/>
              </a:path>
            </a:pathLst>
          </a:custGeom>
          <a:noFill/>
          <a:ln w="9525">
            <a:solidFill>
              <a:schemeClr val="tx1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GB"/>
          </a:p>
        </p:txBody>
      </p:sp>
      <p:sp>
        <p:nvSpPr>
          <p:cNvPr id="13336" name="Text Box 24"/>
          <p:cNvSpPr txBox="1">
            <a:spLocks noChangeArrowheads="1"/>
          </p:cNvSpPr>
          <p:nvPr/>
        </p:nvSpPr>
        <p:spPr bwMode="auto">
          <a:xfrm>
            <a:off x="6400800" y="48768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latin typeface="Comic Sans MS" pitchFamily="66" charset="0"/>
              </a:rPr>
              <a:t>30˚</a:t>
            </a:r>
          </a:p>
        </p:txBody>
      </p:sp>
      <p:sp>
        <p:nvSpPr>
          <p:cNvPr id="28697" name="Text Box 25"/>
          <p:cNvSpPr txBox="1">
            <a:spLocks noChangeArrowheads="1"/>
          </p:cNvSpPr>
          <p:nvPr/>
        </p:nvSpPr>
        <p:spPr bwMode="auto">
          <a:xfrm>
            <a:off x="9144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Adj</a:t>
            </a:r>
            <a:r>
              <a:rPr lang="en-GB" altLang="en-US" sz="1600">
                <a:latin typeface="Comic Sans MS" pitchFamily="66" charset="0"/>
              </a:rPr>
              <a:t> Hyp</a:t>
            </a:r>
          </a:p>
        </p:txBody>
      </p:sp>
      <p:sp>
        <p:nvSpPr>
          <p:cNvPr id="28698" name="Text Box 26"/>
          <p:cNvSpPr txBox="1">
            <a:spLocks noChangeArrowheads="1"/>
          </p:cNvSpPr>
          <p:nvPr/>
        </p:nvSpPr>
        <p:spPr bwMode="auto">
          <a:xfrm>
            <a:off x="5715000" y="63246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28699" name="Text Box 27"/>
          <p:cNvSpPr txBox="1">
            <a:spLocks noChangeArrowheads="1"/>
          </p:cNvSpPr>
          <p:nvPr/>
        </p:nvSpPr>
        <p:spPr bwMode="auto">
          <a:xfrm>
            <a:off x="5486400" y="4724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 dirty="0" err="1">
                <a:solidFill>
                  <a:srgbClr val="FF0000"/>
                </a:solidFill>
                <a:latin typeface="Comic Sans MS" pitchFamily="66" charset="0"/>
              </a:rPr>
              <a:t>Hyp</a:t>
            </a:r>
            <a:endParaRPr lang="en-GB" altLang="en-US" sz="1800" dirty="0">
              <a:solidFill>
                <a:srgbClr val="FF0000"/>
              </a:solidFill>
              <a:latin typeface="Comic Sans MS" pitchFamily="66" charset="0"/>
            </a:endParaRPr>
          </a:p>
        </p:txBody>
      </p:sp>
      <p:sp>
        <p:nvSpPr>
          <p:cNvPr id="28700" name="Text Box 28"/>
          <p:cNvSpPr txBox="1">
            <a:spLocks noChangeArrowheads="1"/>
          </p:cNvSpPr>
          <p:nvPr/>
        </p:nvSpPr>
        <p:spPr bwMode="auto">
          <a:xfrm>
            <a:off x="228600" y="5486400"/>
            <a:ext cx="9144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</a:t>
            </a:r>
            <a:r>
              <a:rPr lang="el-GR" altLang="en-US" sz="1600">
                <a:latin typeface="Comic Sans MS" pitchFamily="66" charset="0"/>
              </a:rPr>
              <a:t>θ</a:t>
            </a:r>
            <a:r>
              <a:rPr lang="en-GB" altLang="en-US" sz="1600">
                <a:latin typeface="Comic Sans MS" pitchFamily="66" charset="0"/>
              </a:rPr>
              <a:t>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2743200" y="53340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√3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28702" name="Text Box 30"/>
          <p:cNvSpPr txBox="1">
            <a:spLocks noChangeArrowheads="1"/>
          </p:cNvSpPr>
          <p:nvPr/>
        </p:nvSpPr>
        <p:spPr bwMode="auto">
          <a:xfrm>
            <a:off x="1981200" y="5486400"/>
            <a:ext cx="9906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Cos30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3" name="Text Box 31"/>
          <p:cNvSpPr txBox="1">
            <a:spLocks noChangeArrowheads="1"/>
          </p:cNvSpPr>
          <p:nvPr/>
        </p:nvSpPr>
        <p:spPr bwMode="auto">
          <a:xfrm>
            <a:off x="2743200" y="5943600"/>
            <a:ext cx="6858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 u="sng">
                <a:latin typeface="Comic Sans MS" pitchFamily="66" charset="0"/>
              </a:rPr>
              <a:t>1</a:t>
            </a:r>
            <a:r>
              <a:rPr lang="en-GB" altLang="en-US" sz="1600">
                <a:latin typeface="Comic Sans MS" pitchFamily="66" charset="0"/>
              </a:rPr>
              <a:t>     2</a:t>
            </a:r>
          </a:p>
        </p:txBody>
      </p:sp>
      <p:sp>
        <p:nvSpPr>
          <p:cNvPr id="28704" name="Text Box 32"/>
          <p:cNvSpPr txBox="1">
            <a:spLocks noChangeArrowheads="1"/>
          </p:cNvSpPr>
          <p:nvPr/>
        </p:nvSpPr>
        <p:spPr bwMode="auto">
          <a:xfrm>
            <a:off x="1905000" y="6096000"/>
            <a:ext cx="1066800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GB" altLang="en-US" sz="1600">
                <a:latin typeface="Comic Sans MS" pitchFamily="66" charset="0"/>
              </a:rPr>
              <a:t>Cos60 =</a:t>
            </a:r>
            <a:endParaRPr lang="el-GR" altLang="en-US" sz="1600">
              <a:latin typeface="Comic Sans MS" pitchFamily="66" charset="0"/>
            </a:endParaRPr>
          </a:p>
        </p:txBody>
      </p:sp>
      <p:sp>
        <p:nvSpPr>
          <p:cNvPr id="28705" name="Text Box 33"/>
          <p:cNvSpPr txBox="1">
            <a:spLocks noChangeArrowheads="1"/>
          </p:cNvSpPr>
          <p:nvPr/>
        </p:nvSpPr>
        <p:spPr bwMode="auto">
          <a:xfrm>
            <a:off x="7239000" y="5105400"/>
            <a:ext cx="68580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800">
                <a:solidFill>
                  <a:srgbClr val="FF0000"/>
                </a:solidFill>
                <a:latin typeface="Comic Sans MS" pitchFamily="66" charset="0"/>
              </a:rPr>
              <a:t>Adj</a:t>
            </a:r>
          </a:p>
        </p:txBody>
      </p:sp>
      <p:sp>
        <p:nvSpPr>
          <p:cNvPr id="13346" name="Rectangle 34"/>
          <p:cNvSpPr>
            <a:spLocks noChangeArrowheads="1"/>
          </p:cNvSpPr>
          <p:nvPr/>
        </p:nvSpPr>
        <p:spPr bwMode="auto">
          <a:xfrm>
            <a:off x="6705600" y="6019800"/>
            <a:ext cx="152400" cy="152400"/>
          </a:xfrm>
          <a:prstGeom prst="rect">
            <a:avLst/>
          </a:prstGeom>
          <a:noFill/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8" name="タイトル 1">
            <a:extLst>
              <a:ext uri="{FF2B5EF4-FFF2-40B4-BE49-F238E27FC236}">
                <a16:creationId xmlns:a16="http://schemas.microsoft.com/office/drawing/2014/main" id="{57840C46-5D99-4273-B326-1DCB9861674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15503"/>
            <a:ext cx="7886700" cy="994172"/>
          </a:xfrm>
        </p:spPr>
        <p:txBody>
          <a:bodyPr>
            <a:normAutofit/>
          </a:bodyPr>
          <a:lstStyle/>
          <a:p>
            <a:pPr algn="ctr"/>
            <a:r>
              <a:rPr lang="en-US" sz="4050" dirty="0">
                <a:latin typeface="Comic Sans MS" panose="030F0702030302020204" pitchFamily="66" charset="0"/>
              </a:rPr>
              <a:t>Trig Identities and Equations</a:t>
            </a:r>
            <a:endParaRPr lang="en-GB" sz="4050" dirty="0">
              <a:latin typeface="Comic Sans MS" panose="030F0702030302020204" pitchFamily="66" charset="0"/>
            </a:endParaRPr>
          </a:p>
        </p:txBody>
      </p:sp>
      <p:sp>
        <p:nvSpPr>
          <p:cNvPr id="39" name="テキスト ボックス 38">
            <a:extLst>
              <a:ext uri="{FF2B5EF4-FFF2-40B4-BE49-F238E27FC236}">
                <a16:creationId xmlns:a16="http://schemas.microsoft.com/office/drawing/2014/main" id="{38F0628D-4B80-435A-A6A0-AF79C7ABFE52}"/>
              </a:ext>
            </a:extLst>
          </p:cNvPr>
          <p:cNvSpPr txBox="1"/>
          <p:nvPr/>
        </p:nvSpPr>
        <p:spPr>
          <a:xfrm>
            <a:off x="8545759" y="6488668"/>
            <a:ext cx="59824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mic Sans MS" panose="030F0702030302020204" pitchFamily="66" charset="0"/>
              </a:rPr>
              <a:t>10B</a:t>
            </a:r>
            <a:endParaRPr lang="en-GB" dirty="0">
              <a:latin typeface="Comic Sans MS" panose="030F0702030302020204" pitchFamily="66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8846802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87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286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2870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7" dur="500"/>
                                        <p:tgtEl>
                                          <p:spTgt spid="286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870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870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xit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1" dur="500"/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70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3" presetClass="entr" presetSubtype="1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5" dur="500"/>
                                        <p:tgtEl>
                                          <p:spTgt spid="2869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0" dur="500"/>
                                        <p:tgtEl>
                                          <p:spTgt spid="2870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8697" grpId="0"/>
      <p:bldP spid="28699" grpId="0"/>
      <p:bldP spid="28700" grpId="0"/>
      <p:bldP spid="28705" grpId="0" build="allAtOnce"/>
    </p:bld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260</TotalTime>
  <Words>2803</Words>
  <Application>Microsoft Office PowerPoint</Application>
  <PresentationFormat>画面に合わせる (4:3)</PresentationFormat>
  <Paragraphs>738</Paragraphs>
  <Slides>37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12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37</vt:i4>
      </vt:variant>
    </vt:vector>
  </HeadingPairs>
  <TitlesOfParts>
    <vt:vector size="51" baseType="lpstr">
      <vt:lpstr>HGGyoshotai</vt:lpstr>
      <vt:lpstr>游ゴシック</vt:lpstr>
      <vt:lpstr>游ゴシック Light</vt:lpstr>
      <vt:lpstr>Arial</vt:lpstr>
      <vt:lpstr>Arial Black</vt:lpstr>
      <vt:lpstr>Calibri</vt:lpstr>
      <vt:lpstr>Calibri Light</vt:lpstr>
      <vt:lpstr>Cambria Math</vt:lpstr>
      <vt:lpstr>Comic Sans MS</vt:lpstr>
      <vt:lpstr>Lucida Handwriting</vt:lpstr>
      <vt:lpstr>Segoe UI Black</vt:lpstr>
      <vt:lpstr>Wingdings</vt:lpstr>
      <vt:lpstr>Office テーマ</vt:lpstr>
      <vt:lpstr>Equation</vt:lpstr>
      <vt:lpstr>PowerPoint プレゼンテーション</vt:lpstr>
      <vt:lpstr>Prior Knowledge Check</vt:lpstr>
      <vt:lpstr>PowerPoint プレゼンテーション</vt:lpstr>
      <vt:lpstr>Trig Identities and Equations</vt:lpstr>
      <vt:lpstr>Trig Identities and Equations</vt:lpstr>
      <vt:lpstr>Graphs of Trigonometric Functions</vt:lpstr>
      <vt:lpstr>PowerPoint プレゼンテーション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PowerPoint プレゼンテーション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Trig Identities and Equations</vt:lpstr>
      <vt:lpstr>PowerPoint プレゼンテーション</vt:lpstr>
      <vt:lpstr>Trig Identities and Equations</vt:lpstr>
      <vt:lpstr>Trig Identities and Equations</vt:lpstr>
      <vt:lpstr>Trig Identities and Equations</vt:lpstr>
      <vt:lpstr>PowerPoint プレゼンテーション</vt:lpstr>
      <vt:lpstr>Trig Identities and Equations</vt:lpstr>
      <vt:lpstr>Trig Identities and Equations</vt:lpstr>
      <vt:lpstr>PowerPoint プレゼンテーション</vt:lpstr>
      <vt:lpstr>Trig Identities and Equations</vt:lpstr>
      <vt:lpstr>Trig Identities and Equations</vt:lpstr>
      <vt:lpstr>Trig Identities and Equations</vt:lpstr>
      <vt:lpstr>Trig Identities and Equations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Mike Pye</dc:creator>
  <cp:lastModifiedBy>Mike Pye</cp:lastModifiedBy>
  <cp:revision>88</cp:revision>
  <dcterms:created xsi:type="dcterms:W3CDTF">2017-08-14T15:35:38Z</dcterms:created>
  <dcterms:modified xsi:type="dcterms:W3CDTF">2018-08-13T23:41:32Z</dcterms:modified>
</cp:coreProperties>
</file>