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71" r:id="rId6"/>
    <p:sldId id="272" r:id="rId7"/>
    <p:sldId id="261" r:id="rId8"/>
    <p:sldId id="262" r:id="rId9"/>
    <p:sldId id="273" r:id="rId10"/>
    <p:sldId id="263" r:id="rId11"/>
    <p:sldId id="26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65" r:id="rId27"/>
    <p:sldId id="266" r:id="rId28"/>
    <p:sldId id="289" r:id="rId29"/>
    <p:sldId id="290" r:id="rId30"/>
    <p:sldId id="291" r:id="rId31"/>
    <p:sldId id="292" r:id="rId32"/>
    <p:sldId id="267" r:id="rId33"/>
    <p:sldId id="268" r:id="rId34"/>
    <p:sldId id="293" r:id="rId35"/>
    <p:sldId id="294" r:id="rId36"/>
    <p:sldId id="269" r:id="rId37"/>
    <p:sldId id="270" r:id="rId38"/>
    <p:sldId id="295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010E-CA71-4987-BDE6-AA688DD560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7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.png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6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Relationship Id="rId9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1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7" Type="http://schemas.openxmlformats.org/officeDocument/2006/relationships/image" Target="../media/image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image" Target="../media/image106.png"/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12" Type="http://schemas.openxmlformats.org/officeDocument/2006/relationships/image" Target="../media/image105.png"/><Relationship Id="rId2" Type="http://schemas.openxmlformats.org/officeDocument/2006/relationships/image" Target="../media/image81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5" Type="http://schemas.openxmlformats.org/officeDocument/2006/relationships/image" Target="../media/image10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Relationship Id="rId14" Type="http://schemas.openxmlformats.org/officeDocument/2006/relationships/image" Target="../media/image10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4.png"/><Relationship Id="rId7" Type="http://schemas.openxmlformats.org/officeDocument/2006/relationships/image" Target="../media/image117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0.png"/><Relationship Id="rId9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7" Type="http://schemas.openxmlformats.org/officeDocument/2006/relationships/image" Target="../media/image1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5" Type="http://schemas.openxmlformats.org/officeDocument/2006/relationships/image" Target="../media/image134.png"/><Relationship Id="rId4" Type="http://schemas.openxmlformats.org/officeDocument/2006/relationships/image" Target="../media/image133.png"/><Relationship Id="rId9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13" Type="http://schemas.openxmlformats.org/officeDocument/2006/relationships/image" Target="../media/image1.png"/><Relationship Id="rId3" Type="http://schemas.openxmlformats.org/officeDocument/2006/relationships/image" Target="../media/image139.png"/><Relationship Id="rId7" Type="http://schemas.openxmlformats.org/officeDocument/2006/relationships/image" Target="../media/image143.png"/><Relationship Id="rId12" Type="http://schemas.openxmlformats.org/officeDocument/2006/relationships/image" Target="../media/image148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11" Type="http://schemas.openxmlformats.org/officeDocument/2006/relationships/image" Target="../media/image147.png"/><Relationship Id="rId5" Type="http://schemas.openxmlformats.org/officeDocument/2006/relationships/image" Target="../media/image141.png"/><Relationship Id="rId10" Type="http://schemas.openxmlformats.org/officeDocument/2006/relationships/image" Target="../media/image146.png"/><Relationship Id="rId4" Type="http://schemas.openxmlformats.org/officeDocument/2006/relationships/image" Target="../media/image140.png"/><Relationship Id="rId9" Type="http://schemas.openxmlformats.org/officeDocument/2006/relationships/image" Target="../media/image145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image" Target="../media/image149.png"/><Relationship Id="rId7" Type="http://schemas.openxmlformats.org/officeDocument/2006/relationships/image" Target="../media/image153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5" Type="http://schemas.openxmlformats.org/officeDocument/2006/relationships/image" Target="../media/image151.png"/><Relationship Id="rId4" Type="http://schemas.openxmlformats.org/officeDocument/2006/relationships/image" Target="../media/image150.png"/><Relationship Id="rId9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55.png"/><Relationship Id="rId7" Type="http://schemas.openxmlformats.org/officeDocument/2006/relationships/image" Target="../media/image159.png"/><Relationship Id="rId12" Type="http://schemas.openxmlformats.org/officeDocument/2006/relationships/image" Target="../media/image1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11" Type="http://schemas.openxmlformats.org/officeDocument/2006/relationships/image" Target="../media/image163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56.png"/><Relationship Id="rId9" Type="http://schemas.openxmlformats.org/officeDocument/2006/relationships/image" Target="../media/image16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1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1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20409" y="2461315"/>
            <a:ext cx="8047524" cy="99257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Algebraic Expressions</a:t>
            </a:r>
            <a:endParaRPr lang="ja-JP" alt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37813" y="386178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81306" y="3082752"/>
            <a:ext cx="8181407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1C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530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write expressions as products of their factors. This is known as </a:t>
            </a:r>
            <a:r>
              <a:rPr lang="en-US" sz="1600" b="1" dirty="0" err="1">
                <a:latin typeface="Comic Sans MS" panose="030F0702030302020204" pitchFamily="66" charset="0"/>
              </a:rPr>
              <a:t>factorising</a:t>
            </a:r>
            <a:r>
              <a:rPr lang="en-US" sz="16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the terms have a common factor (or several), then the expression can be factorized into a single bracket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23">
            <a:extLst>
              <a:ext uri="{FF2B5EF4-FFF2-40B4-BE49-F238E27FC236}">
                <a16:creationId xmlns:a16="http://schemas.microsoft.com/office/drawing/2014/main" id="{A9AA9FBA-5CDA-4314-939C-24CA070412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354579"/>
              </p:ext>
            </p:extLst>
          </p:nvPr>
        </p:nvGraphicFramePr>
        <p:xfrm>
          <a:off x="4702175" y="2485007"/>
          <a:ext cx="7620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" name="Equation" r:id="rId3" imgW="405872" imgH="177569" progId="Equation.DSMT4">
                  <p:embed/>
                </p:oleObj>
              </mc:Choice>
              <mc:Fallback>
                <p:oleObj name="Equation" r:id="rId3" imgW="405872" imgH="177569" progId="Equation.DSMT4">
                  <p:embed/>
                  <p:pic>
                    <p:nvPicPr>
                      <p:cNvPr id="1435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2485007"/>
                        <a:ext cx="7620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4">
            <a:extLst>
              <a:ext uri="{FF2B5EF4-FFF2-40B4-BE49-F238E27FC236}">
                <a16:creationId xmlns:a16="http://schemas.microsoft.com/office/drawing/2014/main" id="{A8737C67-0968-4D20-A228-AB31FF9B3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24850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a)</a:t>
            </a:r>
          </a:p>
        </p:txBody>
      </p:sp>
      <p:graphicFrame>
        <p:nvGraphicFramePr>
          <p:cNvPr id="7" name="Object 25">
            <a:extLst>
              <a:ext uri="{FF2B5EF4-FFF2-40B4-BE49-F238E27FC236}">
                <a16:creationId xmlns:a16="http://schemas.microsoft.com/office/drawing/2014/main" id="{034B9B4E-C328-4C8F-9EA6-62A37904CA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730938"/>
              </p:ext>
            </p:extLst>
          </p:nvPr>
        </p:nvGraphicFramePr>
        <p:xfrm>
          <a:off x="7137400" y="2485007"/>
          <a:ext cx="11668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1436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7400" y="2485007"/>
                        <a:ext cx="11668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6">
            <a:extLst>
              <a:ext uri="{FF2B5EF4-FFF2-40B4-BE49-F238E27FC236}">
                <a16:creationId xmlns:a16="http://schemas.microsoft.com/office/drawing/2014/main" id="{32B38679-E468-4986-8B5D-7F495F2FA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1799207"/>
            <a:ext cx="1447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latin typeface="Comic Sans MS" pitchFamily="66" charset="0"/>
              </a:rPr>
              <a:t>Common Factor</a:t>
            </a:r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8BBAB6A0-E3C5-4478-AE70-08039E9E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2485007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graphicFrame>
        <p:nvGraphicFramePr>
          <p:cNvPr id="10" name="Object 28">
            <a:extLst>
              <a:ext uri="{FF2B5EF4-FFF2-40B4-BE49-F238E27FC236}">
                <a16:creationId xmlns:a16="http://schemas.microsoft.com/office/drawing/2014/main" id="{C5646077-1D7C-40D0-90C9-0E65B9119E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50559"/>
              </p:ext>
            </p:extLst>
          </p:nvPr>
        </p:nvGraphicFramePr>
        <p:xfrm>
          <a:off x="4702175" y="2942207"/>
          <a:ext cx="8810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" name="Equation" r:id="rId7" imgW="469696" imgH="203112" progId="Equation.DSMT4">
                  <p:embed/>
                </p:oleObj>
              </mc:Choice>
              <mc:Fallback>
                <p:oleObj name="Equation" r:id="rId7" imgW="469696" imgH="203112" progId="Equation.DSMT4">
                  <p:embed/>
                  <p:pic>
                    <p:nvPicPr>
                      <p:cNvPr id="1436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2942207"/>
                        <a:ext cx="8810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9">
            <a:extLst>
              <a:ext uri="{FF2B5EF4-FFF2-40B4-BE49-F238E27FC236}">
                <a16:creationId xmlns:a16="http://schemas.microsoft.com/office/drawing/2014/main" id="{D87C4265-3077-4184-B7BD-6C1559209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30184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b)</a:t>
            </a:r>
          </a:p>
        </p:txBody>
      </p:sp>
      <p:graphicFrame>
        <p:nvGraphicFramePr>
          <p:cNvPr id="12" name="Object 30">
            <a:extLst>
              <a:ext uri="{FF2B5EF4-FFF2-40B4-BE49-F238E27FC236}">
                <a16:creationId xmlns:a16="http://schemas.microsoft.com/office/drawing/2014/main" id="{56104F73-C101-459B-906E-0F4EB64A75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148363"/>
              </p:ext>
            </p:extLst>
          </p:nvPr>
        </p:nvGraphicFramePr>
        <p:xfrm>
          <a:off x="7126288" y="3018407"/>
          <a:ext cx="1190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" name="Equation" r:id="rId9" imgW="634725" imgH="203112" progId="Equation.DSMT4">
                  <p:embed/>
                </p:oleObj>
              </mc:Choice>
              <mc:Fallback>
                <p:oleObj name="Equation" r:id="rId9" imgW="634725" imgH="203112" progId="Equation.DSMT4">
                  <p:embed/>
                  <p:pic>
                    <p:nvPicPr>
                      <p:cNvPr id="1436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3018407"/>
                        <a:ext cx="1190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31">
            <a:extLst>
              <a:ext uri="{FF2B5EF4-FFF2-40B4-BE49-F238E27FC236}">
                <a16:creationId xmlns:a16="http://schemas.microsoft.com/office/drawing/2014/main" id="{DAB9DF71-EF27-43E0-A720-25B29AF34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3018407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" name="Object 32">
            <a:extLst>
              <a:ext uri="{FF2B5EF4-FFF2-40B4-BE49-F238E27FC236}">
                <a16:creationId xmlns:a16="http://schemas.microsoft.com/office/drawing/2014/main" id="{04745041-7203-47CE-B732-CA71DD353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698123"/>
              </p:ext>
            </p:extLst>
          </p:nvPr>
        </p:nvGraphicFramePr>
        <p:xfrm>
          <a:off x="4702175" y="3527995"/>
          <a:ext cx="1190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" name="Equation" r:id="rId11" imgW="634725" imgH="203112" progId="Equation.DSMT4">
                  <p:embed/>
                </p:oleObj>
              </mc:Choice>
              <mc:Fallback>
                <p:oleObj name="Equation" r:id="rId11" imgW="634725" imgH="203112" progId="Equation.DSMT4">
                  <p:embed/>
                  <p:pic>
                    <p:nvPicPr>
                      <p:cNvPr id="1436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3527995"/>
                        <a:ext cx="1190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3">
            <a:extLst>
              <a:ext uri="{FF2B5EF4-FFF2-40B4-BE49-F238E27FC236}">
                <a16:creationId xmlns:a16="http://schemas.microsoft.com/office/drawing/2014/main" id="{5CBFBDB0-160E-49DE-9379-41F66006B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35518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c)</a:t>
            </a:r>
          </a:p>
        </p:txBody>
      </p:sp>
      <p:graphicFrame>
        <p:nvGraphicFramePr>
          <p:cNvPr id="16" name="Object 34">
            <a:extLst>
              <a:ext uri="{FF2B5EF4-FFF2-40B4-BE49-F238E27FC236}">
                <a16:creationId xmlns:a16="http://schemas.microsoft.com/office/drawing/2014/main" id="{11DB3FEB-ABAA-49D1-8610-CFB3267528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979586"/>
              </p:ext>
            </p:extLst>
          </p:nvPr>
        </p:nvGraphicFramePr>
        <p:xfrm>
          <a:off x="7113588" y="3561332"/>
          <a:ext cx="1476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" name="Equation" r:id="rId13" imgW="787058" imgH="203112" progId="Equation.DSMT4">
                  <p:embed/>
                </p:oleObj>
              </mc:Choice>
              <mc:Fallback>
                <p:oleObj name="Equation" r:id="rId13" imgW="787058" imgH="203112" progId="Equation.DSMT4">
                  <p:embed/>
                  <p:pic>
                    <p:nvPicPr>
                      <p:cNvPr id="1437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588" y="3561332"/>
                        <a:ext cx="14763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35">
            <a:extLst>
              <a:ext uri="{FF2B5EF4-FFF2-40B4-BE49-F238E27FC236}">
                <a16:creationId xmlns:a16="http://schemas.microsoft.com/office/drawing/2014/main" id="{067D7671-07EC-44A1-99FB-E489D18C6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3569270"/>
            <a:ext cx="460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4x</a:t>
            </a:r>
          </a:p>
        </p:txBody>
      </p:sp>
      <p:graphicFrame>
        <p:nvGraphicFramePr>
          <p:cNvPr id="18" name="Object 36">
            <a:extLst>
              <a:ext uri="{FF2B5EF4-FFF2-40B4-BE49-F238E27FC236}">
                <a16:creationId xmlns:a16="http://schemas.microsoft.com/office/drawing/2014/main" id="{BB984EEB-0BC2-49DC-BEE6-763ABAAEAA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131514"/>
              </p:ext>
            </p:extLst>
          </p:nvPr>
        </p:nvGraphicFramePr>
        <p:xfrm>
          <a:off x="4687888" y="4058220"/>
          <a:ext cx="1524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" name="Equation" r:id="rId15" imgW="812447" imgH="228501" progId="Equation.DSMT4">
                  <p:embed/>
                </p:oleObj>
              </mc:Choice>
              <mc:Fallback>
                <p:oleObj name="Equation" r:id="rId15" imgW="812447" imgH="228501" progId="Equation.DSMT4">
                  <p:embed/>
                  <p:pic>
                    <p:nvPicPr>
                      <p:cNvPr id="143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4058220"/>
                        <a:ext cx="1524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37">
            <a:extLst>
              <a:ext uri="{FF2B5EF4-FFF2-40B4-BE49-F238E27FC236}">
                <a16:creationId xmlns:a16="http://schemas.microsoft.com/office/drawing/2014/main" id="{6D9B28EF-5DC5-47F7-A103-DF8089D6A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4105845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d)</a:t>
            </a:r>
          </a:p>
        </p:txBody>
      </p:sp>
      <p:graphicFrame>
        <p:nvGraphicFramePr>
          <p:cNvPr id="20" name="Object 38">
            <a:extLst>
              <a:ext uri="{FF2B5EF4-FFF2-40B4-BE49-F238E27FC236}">
                <a16:creationId xmlns:a16="http://schemas.microsoft.com/office/drawing/2014/main" id="{ACCA15E6-1C06-4E73-A034-50BF4EFDD4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642951"/>
              </p:ext>
            </p:extLst>
          </p:nvPr>
        </p:nvGraphicFramePr>
        <p:xfrm>
          <a:off x="7127875" y="4116957"/>
          <a:ext cx="17383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" name="Equation" r:id="rId17" imgW="926698" imgH="203112" progId="Equation.DSMT4">
                  <p:embed/>
                </p:oleObj>
              </mc:Choice>
              <mc:Fallback>
                <p:oleObj name="Equation" r:id="rId17" imgW="926698" imgH="203112" progId="Equation.DSMT4">
                  <p:embed/>
                  <p:pic>
                    <p:nvPicPr>
                      <p:cNvPr id="1437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75" y="4116957"/>
                        <a:ext cx="17383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39">
            <a:extLst>
              <a:ext uri="{FF2B5EF4-FFF2-40B4-BE49-F238E27FC236}">
                <a16:creationId xmlns:a16="http://schemas.microsoft.com/office/drawing/2014/main" id="{E6912999-E71A-485D-9552-0A6065197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23307"/>
            <a:ext cx="574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3xy</a:t>
            </a:r>
          </a:p>
        </p:txBody>
      </p:sp>
      <p:graphicFrame>
        <p:nvGraphicFramePr>
          <p:cNvPr id="22" name="Object 40">
            <a:extLst>
              <a:ext uri="{FF2B5EF4-FFF2-40B4-BE49-F238E27FC236}">
                <a16:creationId xmlns:a16="http://schemas.microsoft.com/office/drawing/2014/main" id="{D3BD4607-A66D-471A-B989-21B08B084B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674926"/>
              </p:ext>
            </p:extLst>
          </p:nvPr>
        </p:nvGraphicFramePr>
        <p:xfrm>
          <a:off x="4673600" y="4663057"/>
          <a:ext cx="1143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" name="Equation" r:id="rId19" imgW="609600" imgH="228600" progId="Equation.DSMT4">
                  <p:embed/>
                </p:oleObj>
              </mc:Choice>
              <mc:Fallback>
                <p:oleObj name="Equation" r:id="rId19" imgW="609600" imgH="228600" progId="Equation.DSMT4">
                  <p:embed/>
                  <p:pic>
                    <p:nvPicPr>
                      <p:cNvPr id="1437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4663057"/>
                        <a:ext cx="1143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41">
            <a:extLst>
              <a:ext uri="{FF2B5EF4-FFF2-40B4-BE49-F238E27FC236}">
                <a16:creationId xmlns:a16="http://schemas.microsoft.com/office/drawing/2014/main" id="{FCB2E9D4-B28C-4410-BCBD-C88D31043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513" y="4702745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e)</a:t>
            </a:r>
          </a:p>
        </p:txBody>
      </p:sp>
      <p:graphicFrame>
        <p:nvGraphicFramePr>
          <p:cNvPr id="24" name="Object 42">
            <a:extLst>
              <a:ext uri="{FF2B5EF4-FFF2-40B4-BE49-F238E27FC236}">
                <a16:creationId xmlns:a16="http://schemas.microsoft.com/office/drawing/2014/main" id="{FCBA7AD5-8DAE-45D4-9FCD-4C34702F1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851560"/>
              </p:ext>
            </p:extLst>
          </p:nvPr>
        </p:nvGraphicFramePr>
        <p:xfrm>
          <a:off x="7105650" y="4713857"/>
          <a:ext cx="1476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" name="Equation" r:id="rId21" imgW="787058" imgH="203112" progId="Equation.DSMT4">
                  <p:embed/>
                </p:oleObj>
              </mc:Choice>
              <mc:Fallback>
                <p:oleObj name="Equation" r:id="rId21" imgW="787058" imgH="203112" progId="Equation.DSMT4">
                  <p:embed/>
                  <p:pic>
                    <p:nvPicPr>
                      <p:cNvPr id="143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5650" y="4713857"/>
                        <a:ext cx="14763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43">
            <a:extLst>
              <a:ext uri="{FF2B5EF4-FFF2-40B4-BE49-F238E27FC236}">
                <a16:creationId xmlns:a16="http://schemas.microsoft.com/office/drawing/2014/main" id="{344C691B-A9D2-40D1-8396-49429BB91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4720207"/>
            <a:ext cx="574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3x</a:t>
            </a:r>
          </a:p>
        </p:txBody>
      </p:sp>
      <p:pic>
        <p:nvPicPr>
          <p:cNvPr id="2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2CD40804-A33B-4C7B-99EC-C9EADBC83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43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1242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0" y="2819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+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3434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3x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791200" y="2819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81600" y="2819400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+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 flipV="1">
            <a:off x="6019800" y="3352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953000" y="4343400"/>
            <a:ext cx="3200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last number in a Quadratic Equation by multiplying the 2 numbers in the brackets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276600" y="33528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295400" y="4343400"/>
            <a:ext cx="3200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middle number by adding the 2 numbers in the brackets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(x + 2)(x + 1)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FA3069F-1088-4DEC-97A5-BE5A641E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2B10945B-9E7F-4482-8A19-5C8BC3F69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32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 animBg="1"/>
      <p:bldP spid="7178" grpId="0"/>
      <p:bldP spid="7179" grpId="0" animBg="1"/>
      <p:bldP spid="7180" grpId="0"/>
      <p:bldP spid="71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1242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0" y="2819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-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434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2x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791200" y="2819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15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181600" y="2819400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-</a:t>
            </a:r>
            <a:endParaRPr lang="en-GB" altLang="en-US" sz="2800" baseline="30000">
              <a:latin typeface="Comic Sans MS" pitchFamily="66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 flipV="1">
            <a:off x="6019800" y="3352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953000" y="4343400"/>
            <a:ext cx="3200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last number in a Quadratic Equation by multiplying the 2 numbers in the brackets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3276600" y="33528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295400" y="4343400"/>
            <a:ext cx="3200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You get the middle number by adding the 2 numbers in the brackets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(x - 5)(x + 3)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83C37E83-9891-4329-A563-7F046A36F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46706845-C4B6-431D-8D59-D61167501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3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/>
      <p:bldP spid="8199" grpId="0"/>
      <p:bldP spid="8200" grpId="0" animBg="1"/>
      <p:bldP spid="8201" grpId="0"/>
      <p:bldP spid="8202" grpId="0" animBg="1"/>
      <p:bldP spid="8203" grpId="0"/>
      <p:bldP spid="820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7x  +  12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+ 12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295400" y="4191000"/>
            <a:ext cx="990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+3  +4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-3  -4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+12  +1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-12  -1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+6  +2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-6  -2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114800" y="320040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Which pair adds to give -7?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334000" y="55626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(x - 3)(x - 4)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7244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371600" y="46482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5CFF39D-D112-4578-8850-114FC485A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277044B-090C-4612-9CAE-309C7D9BA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10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9" grpId="0"/>
      <p:bldP spid="23560" grpId="0"/>
      <p:bldP spid="235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+  10x  +  16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+ 16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95400" y="3810000"/>
            <a:ext cx="990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  +16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  -16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+2  +8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-2  -8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+4  +4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-4  -4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114800" y="281940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Which pair adds to give +10?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105400" y="51816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(x + 2)(x + 8)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343400" y="43434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1371600" y="47244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198CCBC6-C16E-4CFF-A6DF-A503D880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A43153F2-B1F1-44C4-837A-824D784FB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20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7" grpId="0"/>
      <p:bldP spid="10248" grpId="0"/>
      <p:bldP spid="102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124200" y="1828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x  -  20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- 20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95400" y="3810000"/>
            <a:ext cx="990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  -20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  +20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+2  -10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-2  +10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+4  -5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-4  +5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114800" y="281940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Which pair adds to give - 1?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105400" y="51816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(x + 4)(x - 5)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343400" y="43434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295400" y="5638800"/>
            <a:ext cx="914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B5C738FA-81BC-486D-8141-66D5D27A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AED6E49C-FD27-4679-9264-81C615325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33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1" grpId="0"/>
      <p:bldP spid="11272" grpId="0"/>
      <p:bldP spid="112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REMEMBER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An equation with an ‘x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 in does </a:t>
            </a:r>
            <a:r>
              <a:rPr lang="en-GB" altLang="en-US" sz="1600" i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necessarily go into 2 brackets. You use 2 brackets when there are NO ‘Common Factors’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609600" y="4953000"/>
            <a:ext cx="3413125" cy="1262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a)</a:t>
            </a:r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6019800" y="2057400"/>
          <a:ext cx="12430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1641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12430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7239000" y="3200400"/>
            <a:ext cx="1143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8382000" y="2286000"/>
            <a:ext cx="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 flipH="1">
            <a:off x="7315200" y="2286000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6858000" y="35814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 flipV="1">
            <a:off x="8305800" y="2590800"/>
            <a:ext cx="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6705600" y="2590800"/>
            <a:ext cx="1600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6705600" y="2438400"/>
            <a:ext cx="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422" name="Object 38"/>
          <p:cNvGraphicFramePr>
            <a:graphicFrameLocks noChangeAspect="1"/>
          </p:cNvGraphicFramePr>
          <p:nvPr/>
        </p:nvGraphicFramePr>
        <p:xfrm>
          <a:off x="5791200" y="3886200"/>
          <a:ext cx="17256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5" imgW="952087" imgH="203112" progId="Equation.DSMT4">
                  <p:embed/>
                </p:oleObj>
              </mc:Choice>
              <mc:Fallback>
                <p:oleObj name="Equation" r:id="rId5" imgW="952087" imgH="203112" progId="Equation.DSMT4">
                  <p:embed/>
                  <p:pic>
                    <p:nvPicPr>
                      <p:cNvPr id="1642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886200"/>
                        <a:ext cx="17256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タイトル 1">
            <a:extLst>
              <a:ext uri="{FF2B5EF4-FFF2-40B4-BE49-F238E27FC236}">
                <a16:creationId xmlns:a16="http://schemas.microsoft.com/office/drawing/2014/main" id="{6375C722-99FD-4DA2-98B9-F0057E2E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8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78CCAE58-86B7-4137-9C9C-74E47CE40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7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411" grpId="0"/>
      <p:bldP spid="16412" grpId="0"/>
      <p:bldP spid="16415" grpId="0" animBg="1"/>
      <p:bldP spid="16415" grpId="1" animBg="1"/>
      <p:bldP spid="16416" grpId="0" animBg="1"/>
      <p:bldP spid="16416" grpId="1" animBg="1"/>
      <p:bldP spid="16417" grpId="0" animBg="1"/>
      <p:bldP spid="16417" grpId="1" animBg="1"/>
      <p:bldP spid="16418" grpId="0" animBg="1"/>
      <p:bldP spid="16418" grpId="1" animBg="1"/>
      <p:bldP spid="16419" grpId="0" animBg="1"/>
      <p:bldP spid="16419" grpId="1" animBg="1"/>
      <p:bldP spid="16420" grpId="0" animBg="1"/>
      <p:bldP spid="16420" grpId="1" animBg="1"/>
      <p:bldP spid="16421" grpId="0" animBg="1"/>
      <p:bldP spid="1642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b)</a:t>
            </a:r>
          </a:p>
        </p:txBody>
      </p:sp>
      <p:graphicFrame>
        <p:nvGraphicFramePr>
          <p:cNvPr id="21511" name="Object 8"/>
          <p:cNvGraphicFramePr>
            <a:graphicFrameLocks noChangeAspect="1"/>
          </p:cNvGraphicFramePr>
          <p:nvPr/>
        </p:nvGraphicFramePr>
        <p:xfrm>
          <a:off x="6019800" y="2057400"/>
          <a:ext cx="12430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2151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7400"/>
                        <a:ext cx="12430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5824538" y="3886200"/>
          <a:ext cx="16573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5" imgW="914400" imgH="203200" progId="Equation.DSMT4">
                  <p:embed/>
                </p:oleObj>
              </mc:Choice>
              <mc:Fallback>
                <p:oleObj name="Equation" r:id="rId5" imgW="914400" imgH="203200" progId="Equation.DSMT4">
                  <p:embed/>
                  <p:pic>
                    <p:nvPicPr>
                      <p:cNvPr id="1742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3886200"/>
                        <a:ext cx="16573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タイトル 1">
            <a:extLst>
              <a:ext uri="{FF2B5EF4-FFF2-40B4-BE49-F238E27FC236}">
                <a16:creationId xmlns:a16="http://schemas.microsoft.com/office/drawing/2014/main" id="{5C3E54FB-B8C7-4B7A-BDEA-C86A93F6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35CBDDA-5438-4503-AA9D-4242BB0D2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61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c)</a:t>
            </a:r>
          </a:p>
        </p:txBody>
      </p:sp>
      <p:graphicFrame>
        <p:nvGraphicFramePr>
          <p:cNvPr id="22535" name="Object 8"/>
          <p:cNvGraphicFramePr>
            <a:graphicFrameLocks noChangeAspect="1"/>
          </p:cNvGraphicFramePr>
          <p:nvPr/>
        </p:nvGraphicFramePr>
        <p:xfrm>
          <a:off x="6215063" y="2057400"/>
          <a:ext cx="8524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3" imgW="469696" imgH="203112" progId="Equation.DSMT4">
                  <p:embed/>
                </p:oleObj>
              </mc:Choice>
              <mc:Fallback>
                <p:oleObj name="Equation" r:id="rId3" imgW="469696" imgH="203112" progId="Equation.DSMT4">
                  <p:embed/>
                  <p:pic>
                    <p:nvPicPr>
                      <p:cNvPr id="2253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2057400"/>
                        <a:ext cx="85248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5802313" y="3938588"/>
          <a:ext cx="17033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5" imgW="939392" imgH="203112" progId="Equation.DSMT4">
                  <p:embed/>
                </p:oleObj>
              </mc:Choice>
              <mc:Fallback>
                <p:oleObj name="Equation" r:id="rId5" imgW="939392" imgH="203112" progId="Equation.DSMT4">
                  <p:embed/>
                  <p:pic>
                    <p:nvPicPr>
                      <p:cNvPr id="184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3" y="3938588"/>
                        <a:ext cx="170338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467475" y="3402013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(In this case, b = 0)</a:t>
            </a:r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V="1">
            <a:off x="6705600" y="4419600"/>
            <a:ext cx="0" cy="6619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334000" y="5105400"/>
            <a:ext cx="28194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This is known as ‘the difference of two squares’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x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– y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= (x + y)(x – y)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410200" y="5105400"/>
            <a:ext cx="26670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820EAB3-F4C1-43D2-86FC-C924C672F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882A94F9-A792-49EF-9F7D-C9CC83FD6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47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/>
      <p:bldP spid="22539" grpId="0" animBg="1"/>
      <p:bldP spid="184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330" y="1325563"/>
                <a:ext cx="4305670" cy="5164014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Simplify: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+2+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Write as a single power of 2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Expand: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2−3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330" y="1325563"/>
                <a:ext cx="4305670" cy="5164014"/>
              </a:xfrm>
              <a:blipFill>
                <a:blip r:embed="rId2"/>
                <a:stretch>
                  <a:fillRect l="-1700" t="-2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FF488C03-219D-430F-824C-C6E85AE8351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2000" y="1325563"/>
                <a:ext cx="4305670" cy="51640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Write down the highest common factor of:</a:t>
                </a:r>
              </a:p>
              <a:p>
                <a:pPr marL="342900" indent="-342900">
                  <a:buFont typeface="Arial" panose="020B0604020202020204" pitchFamily="34" charset="0"/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24 and 16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5) Simplify: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FF488C03-219D-430F-824C-C6E85AE83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25563"/>
                <a:ext cx="4305670" cy="5164014"/>
              </a:xfrm>
              <a:prstGeom prst="rect">
                <a:avLst/>
              </a:prstGeom>
              <a:blipFill>
                <a:blip r:embed="rId3"/>
                <a:stretch>
                  <a:fillRect l="-1700" t="-1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0D5644E-EE8B-4DDE-9366-20531134ACCD}"/>
                  </a:ext>
                </a:extLst>
              </p:cNvPr>
              <p:cNvSpPr txBox="1"/>
              <p:nvPr/>
            </p:nvSpPr>
            <p:spPr>
              <a:xfrm>
                <a:off x="2654424" y="1325563"/>
                <a:ext cx="14816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0D5644E-EE8B-4DDE-9366-20531134A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424" y="1325563"/>
                <a:ext cx="148168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D994AE-195A-4D8B-97C3-FF505E4EA1B7}"/>
                  </a:ext>
                </a:extLst>
              </p:cNvPr>
              <p:cNvSpPr txBox="1"/>
              <p:nvPr/>
            </p:nvSpPr>
            <p:spPr>
              <a:xfrm>
                <a:off x="1608719" y="2481849"/>
                <a:ext cx="16208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D994AE-195A-4D8B-97C3-FF505E4EA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719" y="2481849"/>
                <a:ext cx="162089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9857A65-6F20-4A41-A186-90DB4DD03354}"/>
                  </a:ext>
                </a:extLst>
              </p:cNvPr>
              <p:cNvSpPr txBox="1"/>
              <p:nvPr/>
            </p:nvSpPr>
            <p:spPr>
              <a:xfrm>
                <a:off x="1455711" y="3569016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9857A65-6F20-4A41-A186-90DB4DD03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711" y="3569016"/>
                <a:ext cx="44005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E596F24-16ED-450E-B484-39CC3978CEEA}"/>
                  </a:ext>
                </a:extLst>
              </p:cNvPr>
              <p:cNvSpPr txBox="1"/>
              <p:nvPr/>
            </p:nvSpPr>
            <p:spPr>
              <a:xfrm>
                <a:off x="3525688" y="3907570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E596F24-16ED-450E-B484-39CC3978C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688" y="3907570"/>
                <a:ext cx="44005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5CEE6E-1D3A-4BEF-9E34-64CED811A6B8}"/>
                  </a:ext>
                </a:extLst>
              </p:cNvPr>
              <p:cNvSpPr txBox="1"/>
              <p:nvPr/>
            </p:nvSpPr>
            <p:spPr>
              <a:xfrm>
                <a:off x="1114741" y="4148747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5CEE6E-1D3A-4BEF-9E34-64CED811A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741" y="4148747"/>
                <a:ext cx="44005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67DCC56-3D0B-4F0A-969D-6083FC0EB160}"/>
                  </a:ext>
                </a:extLst>
              </p:cNvPr>
              <p:cNvSpPr txBox="1"/>
              <p:nvPr/>
            </p:nvSpPr>
            <p:spPr>
              <a:xfrm>
                <a:off x="1455711" y="5395519"/>
                <a:ext cx="9328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67DCC56-3D0B-4F0A-969D-6083FC0EB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711" y="5395519"/>
                <a:ext cx="93288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2408702-BFFC-4C80-B1C1-42061A6D5FC7}"/>
                  </a:ext>
                </a:extLst>
              </p:cNvPr>
              <p:cNvSpPr txBox="1"/>
              <p:nvPr/>
            </p:nvSpPr>
            <p:spPr>
              <a:xfrm>
                <a:off x="3730984" y="5734073"/>
                <a:ext cx="1046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0−15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2408702-BFFC-4C80-B1C1-42061A6D5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984" y="5734073"/>
                <a:ext cx="104669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6FC0FE1-EE55-450A-8ED3-6588E1445E8A}"/>
                  </a:ext>
                </a:extLst>
              </p:cNvPr>
              <p:cNvSpPr txBox="1"/>
              <p:nvPr/>
            </p:nvSpPr>
            <p:spPr>
              <a:xfrm>
                <a:off x="1675739" y="5846777"/>
                <a:ext cx="11656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−30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6FC0FE1-EE55-450A-8ED3-6588E1445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739" y="5846777"/>
                <a:ext cx="1165640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E094EA92-AA81-4B86-AEC2-366B42B05461}"/>
                  </a:ext>
                </a:extLst>
              </p:cNvPr>
              <p:cNvSpPr txBox="1"/>
              <p:nvPr/>
            </p:nvSpPr>
            <p:spPr>
              <a:xfrm>
                <a:off x="6026226" y="1722545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E094EA92-AA81-4B86-AEC2-366B42B05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226" y="1722545"/>
                <a:ext cx="344966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0B33BED-5CEE-4261-9FD7-1C2E60D20FFC}"/>
                  </a:ext>
                </a:extLst>
              </p:cNvPr>
              <p:cNvSpPr txBox="1"/>
              <p:nvPr/>
            </p:nvSpPr>
            <p:spPr>
              <a:xfrm>
                <a:off x="7971915" y="1891822"/>
                <a:ext cx="460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0B33BED-5CEE-4261-9FD7-1C2E60D20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915" y="1891822"/>
                <a:ext cx="460191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E04CFC4-CE99-4C76-8E4A-FD0FB2E2F5FF}"/>
                  </a:ext>
                </a:extLst>
              </p:cNvPr>
              <p:cNvSpPr txBox="1"/>
              <p:nvPr/>
            </p:nvSpPr>
            <p:spPr>
              <a:xfrm>
                <a:off x="5739609" y="2651126"/>
                <a:ext cx="4591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E04CFC4-CE99-4C76-8E4A-FD0FB2E2F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609" y="2651126"/>
                <a:ext cx="459100" cy="338554"/>
              </a:xfrm>
              <a:prstGeom prst="rect">
                <a:avLst/>
              </a:prstGeom>
              <a:blipFill>
                <a:blip r:embed="rId14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BB14FC8-FBB8-4621-9927-36C4051A95BA}"/>
                  </a:ext>
                </a:extLst>
              </p:cNvPr>
              <p:cNvSpPr txBox="1"/>
              <p:nvPr/>
            </p:nvSpPr>
            <p:spPr>
              <a:xfrm>
                <a:off x="5279418" y="3810193"/>
                <a:ext cx="460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BB14FC8-FBB8-4621-9927-36C4051A9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418" y="3810193"/>
                <a:ext cx="46019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54E88857-8D28-4740-8427-CD40D592D96D}"/>
                  </a:ext>
                </a:extLst>
              </p:cNvPr>
              <p:cNvSpPr txBox="1"/>
              <p:nvPr/>
            </p:nvSpPr>
            <p:spPr>
              <a:xfrm>
                <a:off x="7081998" y="3810193"/>
                <a:ext cx="5740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54E88857-8D28-4740-8427-CD40D592D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998" y="3810193"/>
                <a:ext cx="574003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1C01D63-790B-4288-B665-2DFBACB04369}"/>
                  </a:ext>
                </a:extLst>
              </p:cNvPr>
              <p:cNvSpPr txBox="1"/>
              <p:nvPr/>
            </p:nvSpPr>
            <p:spPr>
              <a:xfrm>
                <a:off x="5308134" y="4209388"/>
                <a:ext cx="460191" cy="55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1C01D63-790B-4288-B665-2DFBACB04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134" y="4209388"/>
                <a:ext cx="460191" cy="55835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d)</a:t>
            </a: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6096000" y="2057400"/>
          <a:ext cx="110648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Equation" r:id="rId3" imgW="609600" imgH="228600" progId="Equation.DSMT4">
                  <p:embed/>
                </p:oleObj>
              </mc:Choice>
              <mc:Fallback>
                <p:oleObj name="Equation" r:id="rId3" imgW="609600" imgH="228600" progId="Equation.DSMT4">
                  <p:embed/>
                  <p:pic>
                    <p:nvPicPr>
                      <p:cNvPr id="235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57400"/>
                        <a:ext cx="110648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029200" y="2667000"/>
            <a:ext cx="3581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5492750" y="3962400"/>
          <a:ext cx="23018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Equation" r:id="rId5" imgW="1269449" imgH="203112" progId="Equation.DSMT4">
                  <p:embed/>
                </p:oleObj>
              </mc:Choice>
              <mc:Fallback>
                <p:oleObj name="Equation" r:id="rId5" imgW="1269449" imgH="203112" progId="Equation.DSMT4">
                  <p:embed/>
                  <p:pic>
                    <p:nvPicPr>
                      <p:cNvPr id="194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3962400"/>
                        <a:ext cx="23018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タイトル 1">
            <a:extLst>
              <a:ext uri="{FF2B5EF4-FFF2-40B4-BE49-F238E27FC236}">
                <a16:creationId xmlns:a16="http://schemas.microsoft.com/office/drawing/2014/main" id="{EF177CC9-9B8B-497F-8FAF-5B408D3BB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CD1C97D-ED62-470F-9BC3-DE24E3F1F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27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00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Factorising Quadratics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Quadratic Equation has the form;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+ bx + c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Where a, b and c are constants and a ≠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can also Factorise these equations.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1E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876800" y="16002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876800" y="2133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d)</a:t>
            </a: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6248400" y="2057400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3" imgW="545626" imgH="203024" progId="Equation.DSMT4">
                  <p:embed/>
                </p:oleObj>
              </mc:Choice>
              <mc:Fallback>
                <p:oleObj name="Equation" r:id="rId3" imgW="545626" imgH="203024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057400"/>
                        <a:ext cx="990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029200" y="2667000"/>
            <a:ext cx="35814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2 numbers in brackets must: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Multiply to give ‘c’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</a:rPr>
              <a:t> Add to give ‘b’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 Sometimes, you need to remove a ‘common factor’ first…</a:t>
            </a:r>
            <a:endParaRPr lang="en-GB" altLang="en-US" sz="1600">
              <a:latin typeface="Comic Sans MS" pitchFamily="66" charset="0"/>
            </a:endParaRPr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5105400" y="4495800"/>
          <a:ext cx="12430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204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495800"/>
                        <a:ext cx="12430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5105400" y="5029200"/>
          <a:ext cx="18176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7" imgW="1002865" imgH="203112" progId="Equation.DSMT4">
                  <p:embed/>
                </p:oleObj>
              </mc:Choice>
              <mc:Fallback>
                <p:oleObj name="Equation" r:id="rId7" imgW="1002865" imgH="203112" progId="Equation.DSMT4">
                  <p:embed/>
                  <p:pic>
                    <p:nvPicPr>
                      <p:cNvPr id="204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029200"/>
                        <a:ext cx="18176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タイトル 1">
            <a:extLst>
              <a:ext uri="{FF2B5EF4-FFF2-40B4-BE49-F238E27FC236}">
                <a16:creationId xmlns:a16="http://schemas.microsoft.com/office/drawing/2014/main" id="{79619864-C144-4923-9743-2152F0561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1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133AB38-51A9-428B-83D3-38C999D52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3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000">
                <a:latin typeface="Comic Sans MS" pitchFamily="66" charset="0"/>
              </a:rPr>
              <a:t>Expand the following pairs of brackets</a:t>
            </a:r>
          </a:p>
          <a:p>
            <a:pPr eaLnBrk="1" hangingPunct="1"/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(x + 3)(x + 4)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 + 3x + 4x + 12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 + 7x + 12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(2x + 3)(x + 4)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+ 3x + 8x + 12</a:t>
            </a:r>
          </a:p>
          <a:p>
            <a:pPr eaLnBrk="1" hangingPunct="1"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2x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+ 11x + 12</a:t>
            </a:r>
            <a:endParaRPr lang="en-GB" altLang="en-US" sz="2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441950" y="3597275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+ 12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552950" y="3597275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+ 4x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665538" y="3597275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441950" y="3116263"/>
            <a:ext cx="8874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+ 3x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552950" y="3116263"/>
            <a:ext cx="8890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665538" y="3116263"/>
            <a:ext cx="88741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441950" y="2636838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+ 3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552950" y="2636838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665538" y="2636838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000">
              <a:latin typeface="Comic Sans MS" pitchFamily="66" charset="0"/>
            </a:endParaRP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665538" y="2636838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665538" y="3116263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665538" y="3597275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665538" y="4076700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665538" y="2636838"/>
            <a:ext cx="0" cy="14398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552950" y="2636838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441950" y="2636838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329363" y="2636838"/>
            <a:ext cx="0" cy="14398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441950" y="5468938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+ 12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4552950" y="5468938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+ 8x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3665538" y="5468938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+ 4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5441950" y="4987925"/>
            <a:ext cx="8874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+ 3x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4552950" y="4987925"/>
            <a:ext cx="889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3665538" y="4987925"/>
            <a:ext cx="8874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5441950" y="4508500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+ 3</a:t>
            </a:r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4552950" y="4508500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2x</a:t>
            </a:r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3665538" y="4508500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000">
              <a:latin typeface="Comic Sans MS" pitchFamily="66" charset="0"/>
            </a:endParaRPr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3665538" y="4508500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3665538" y="4987925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3665538" y="5468938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3665538" y="5948363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3657600" y="4508500"/>
            <a:ext cx="0" cy="14398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4545013" y="4508500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5441950" y="4508500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6329363" y="4508500"/>
            <a:ext cx="0" cy="14398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43663" y="3306763"/>
            <a:ext cx="2600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When an x term has a ‘2’ coefficient, the rules are different…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86525" y="4244975"/>
            <a:ext cx="24860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2 of the terms are doubled</a:t>
            </a:r>
          </a:p>
          <a:p>
            <a:pPr algn="ctr" eaLnBrk="1" hangingPunct="1"/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So, the numbers in the brackets add to give the x term, WHEN ONE HAS BEEN DOUBLED FIRST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4586288" y="4867275"/>
            <a:ext cx="785812" cy="117633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E074411B-2FFF-4FF4-A26D-94B225F63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41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FF58B8E-56AC-49A1-879E-E09EBBE5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81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35" grpId="0"/>
      <p:bldP spid="22536" grpId="0"/>
      <p:bldP spid="22537" grpId="0"/>
      <p:bldP spid="22538" grpId="0"/>
      <p:bldP spid="22539" grpId="0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/>
      <p:bldP spid="22550" grpId="0"/>
      <p:bldP spid="22551" grpId="0"/>
      <p:bldP spid="22552" grpId="0"/>
      <p:bldP spid="22553" grpId="0"/>
      <p:bldP spid="22554" grpId="0"/>
      <p:bldP spid="22555" grpId="0"/>
      <p:bldP spid="22556" grpId="0"/>
      <p:bldP spid="22558" grpId="0" animBg="1"/>
      <p:bldP spid="22559" grpId="0" animBg="1"/>
      <p:bldP spid="22560" grpId="0" animBg="1"/>
      <p:bldP spid="22561" grpId="0" animBg="1"/>
      <p:bldP spid="22562" grpId="0" animBg="1"/>
      <p:bldP spid="22563" grpId="0" animBg="1"/>
      <p:bldP spid="22564" grpId="0" animBg="1"/>
      <p:bldP spid="22565" grpId="0" animBg="1"/>
      <p:bldP spid="2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141955" y="1473694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5x  -  3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2555" y="2464294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- 3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13155" y="3454894"/>
            <a:ext cx="990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-3  +1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+3  -1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132555" y="2388094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One of the values to the left will be doubled when the brackets are expanded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65955" y="4597894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(2x + 1)(x - 3)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056355" y="3759694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379955" y="3454894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-6  +1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-3  +2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379955" y="4826494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+6  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+3  -2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2379955" y="3454894"/>
            <a:ext cx="838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32555" y="5207494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The -3 doubles so it must be on the opposite side to the ‘2x’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 flipV="1">
            <a:off x="5123155" y="5055094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6570955" y="5055094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0D54894-E023-45D2-AB9F-AE048318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3AE02EFD-B487-4F89-95AE-0B1AE4D2B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048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9" grpId="0"/>
      <p:bldP spid="8200" grpId="0"/>
      <p:bldP spid="8203" grpId="0" animBg="1"/>
      <p:bldP spid="8204" grpId="0"/>
      <p:bldP spid="8205" grpId="0" animBg="1"/>
      <p:bldP spid="820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124200" y="1455938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2x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+  13x  +  11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2446538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+ 11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95400" y="3437138"/>
            <a:ext cx="990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+11  +1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-11  -1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14800" y="2370338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One of the values to the left will be doubled when the brackets are expanded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4580138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(2x + 11)(x + 1)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38600" y="3741938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362200" y="3437138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+22  +1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+11  +2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362200" y="4808738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-22  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-11  -2</a:t>
            </a: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2362200" y="3894338"/>
            <a:ext cx="9906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114800" y="5189738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The +1 doubles so it must be on the opposite side to the ‘2x’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 flipV="1">
            <a:off x="5105400" y="50373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6553200" y="50373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1279000-D0D4-4816-A8EA-0A5AC1BA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46FCFCEF-C453-4C47-B2C9-F5B9E68C7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94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3" grpId="0"/>
      <p:bldP spid="9224" grpId="0"/>
      <p:bldP spid="9227" grpId="0" animBg="1"/>
      <p:bldP spid="9228" grpId="0"/>
      <p:bldP spid="9229" grpId="0" animBg="1"/>
      <p:bldP spid="92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026546" y="1491449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latin typeface="Comic Sans MS" pitchFamily="66" charset="0"/>
              </a:rPr>
              <a:t>3x</a:t>
            </a:r>
            <a:r>
              <a:rPr lang="en-GB" altLang="en-US" sz="2800" baseline="30000">
                <a:latin typeface="Comic Sans MS" pitchFamily="66" charset="0"/>
              </a:rPr>
              <a:t>2</a:t>
            </a:r>
            <a:r>
              <a:rPr lang="en-GB" altLang="en-US" sz="2800">
                <a:latin typeface="Comic Sans MS" pitchFamily="66" charset="0"/>
              </a:rPr>
              <a:t>  -  11x  -  4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07146" y="2482049"/>
            <a:ext cx="3124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Numbers that multiply to give - 4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97746" y="3472649"/>
            <a:ext cx="9906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+2  -2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-4  +1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00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itchFamily="66" charset="0"/>
              </a:rPr>
              <a:t>+4  -1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017146" y="2405849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One of the values to the left will be tripled when the brackets are expanded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550546" y="4615649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0000"/>
                </a:solidFill>
                <a:latin typeface="Comic Sans MS" pitchFamily="66" charset="0"/>
              </a:rPr>
              <a:t>(3x + 1)(x  - 4)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940946" y="3777449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So the brackets were originally…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264546" y="3472649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+6   -2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+2   -6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64546" y="4387049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-12  +1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-4   +3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2264546" y="4310849"/>
            <a:ext cx="9906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017146" y="5225249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The -4 triples so it must be on the opposite side to the ‘3x’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 flipV="1">
            <a:off x="5007746" y="5072849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6455546" y="5072849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264546" y="5377649"/>
            <a:ext cx="1066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+12  -1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+4   -3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5E5906AE-8D52-4042-89FA-44896FA55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B52A2FD-017D-4558-B98A-0A5E166DE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026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7" grpId="0"/>
      <p:bldP spid="10248" grpId="0"/>
      <p:bldP spid="10251" grpId="0" animBg="1"/>
      <p:bldP spid="10252" grpId="0"/>
      <p:bldP spid="10253" grpId="0" animBg="1"/>
      <p:bldP spid="102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1D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47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3715D-6701-447F-9A16-FA9C7EB9420A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757259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757259" cy="524182"/>
              </a:xfrm>
              <a:prstGeom prst="rect">
                <a:avLst/>
              </a:prstGeom>
              <a:blipFill>
                <a:blip r:embed="rId3"/>
                <a:stretch>
                  <a:fillRect l="-7258" b="-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21A0BB0-8D20-4DF6-803B-26CB96EC1240}"/>
                  </a:ext>
                </a:extLst>
              </p:cNvPr>
              <p:cNvSpPr txBox="1"/>
              <p:nvPr/>
            </p:nvSpPr>
            <p:spPr>
              <a:xfrm>
                <a:off x="4813899" y="1976338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21A0BB0-8D20-4DF6-803B-26CB96EC1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899" y="1976338"/>
                <a:ext cx="73423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8540FA8-4254-4FCF-A5E2-E7BAE4AF34ED}"/>
                  </a:ext>
                </a:extLst>
              </p:cNvPr>
              <p:cNvSpPr txBox="1"/>
              <p:nvPr/>
            </p:nvSpPr>
            <p:spPr>
              <a:xfrm>
                <a:off x="4216893" y="2719373"/>
                <a:ext cx="1242135" cy="470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8540FA8-4254-4FCF-A5E2-E7BAE4AF3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719373"/>
                <a:ext cx="1242135" cy="470385"/>
              </a:xfrm>
              <a:prstGeom prst="rect">
                <a:avLst/>
              </a:prstGeom>
              <a:blipFill>
                <a:blip r:embed="rId5"/>
                <a:stretch>
                  <a:fillRect l="-4412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A70672E-9319-4AC5-9EAF-D1D4528922E4}"/>
                  </a:ext>
                </a:extLst>
              </p:cNvPr>
              <p:cNvSpPr txBox="1"/>
              <p:nvPr/>
            </p:nvSpPr>
            <p:spPr>
              <a:xfrm>
                <a:off x="5298775" y="2820426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A70672E-9319-4AC5-9EAF-D1D452892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775" y="2820426"/>
                <a:ext cx="73423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866E4F8-2618-47FA-8887-8C18F3899012}"/>
                  </a:ext>
                </a:extLst>
              </p:cNvPr>
              <p:cNvSpPr txBox="1"/>
              <p:nvPr/>
            </p:nvSpPr>
            <p:spPr>
              <a:xfrm>
                <a:off x="4210947" y="3561537"/>
                <a:ext cx="983474" cy="472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866E4F8-2618-47FA-8887-8C18F3899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947" y="3561537"/>
                <a:ext cx="983474" cy="472309"/>
              </a:xfrm>
              <a:prstGeom prst="rect">
                <a:avLst/>
              </a:prstGeom>
              <a:blipFill>
                <a:blip r:embed="rId7"/>
                <a:stretch>
                  <a:fillRect l="-5590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09D6436-C2B9-4BB4-AD9D-9DA69E153C2A}"/>
                  </a:ext>
                </a:extLst>
              </p:cNvPr>
              <p:cNvSpPr txBox="1"/>
              <p:nvPr/>
            </p:nvSpPr>
            <p:spPr>
              <a:xfrm>
                <a:off x="5091908" y="3664514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09D6436-C2B9-4BB4-AD9D-9DA69E153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908" y="3664514"/>
                <a:ext cx="73423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84E2ECD-D6A2-44CA-A999-36405DDB3A32}"/>
                  </a:ext>
                </a:extLst>
              </p:cNvPr>
              <p:cNvSpPr txBox="1"/>
              <p:nvPr/>
            </p:nvSpPr>
            <p:spPr>
              <a:xfrm>
                <a:off x="4210947" y="4482654"/>
                <a:ext cx="1269515" cy="4054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84E2ECD-D6A2-44CA-A999-36405DDB3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947" y="4482654"/>
                <a:ext cx="1269515" cy="405496"/>
              </a:xfrm>
              <a:prstGeom prst="rect">
                <a:avLst/>
              </a:prstGeom>
              <a:blipFill>
                <a:blip r:embed="rId9"/>
                <a:stretch>
                  <a:fillRect l="-4327" b="-23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A004613-535B-4D3B-BC0D-B88B4BFAE29A}"/>
                  </a:ext>
                </a:extLst>
              </p:cNvPr>
              <p:cNvSpPr txBox="1"/>
              <p:nvPr/>
            </p:nvSpPr>
            <p:spPr>
              <a:xfrm>
                <a:off x="5484195" y="4393463"/>
                <a:ext cx="1417889" cy="494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A004613-535B-4D3B-BC0D-B88B4BFAE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195" y="4393463"/>
                <a:ext cx="1417889" cy="4946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BEA2F56-CC5D-4EAF-9DBA-D92F05FF6573}"/>
                  </a:ext>
                </a:extLst>
              </p:cNvPr>
              <p:cNvSpPr txBox="1"/>
              <p:nvPr/>
            </p:nvSpPr>
            <p:spPr>
              <a:xfrm>
                <a:off x="5459028" y="4888150"/>
                <a:ext cx="1775293" cy="508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(125)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BEA2F56-CC5D-4EAF-9DBA-D92F05FF6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028" y="4888150"/>
                <a:ext cx="1775293" cy="5082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A64294-0E49-411B-9519-38CF719EC57D}"/>
                  </a:ext>
                </a:extLst>
              </p:cNvPr>
              <p:cNvSpPr txBox="1"/>
              <p:nvPr/>
            </p:nvSpPr>
            <p:spPr>
              <a:xfrm>
                <a:off x="5484195" y="5521721"/>
                <a:ext cx="862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A64294-0E49-411B-9519-38CF719EC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195" y="5521721"/>
                <a:ext cx="86248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E7ACFAD4-EA03-490C-8147-BAF544AB6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2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3715D-6701-447F-9A16-FA9C7EB9420A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976549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976549" cy="524182"/>
              </a:xfrm>
              <a:prstGeom prst="rect">
                <a:avLst/>
              </a:prstGeom>
              <a:blipFill>
                <a:blip r:embed="rId3"/>
                <a:stretch>
                  <a:fillRect l="-5625" b="-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/>
              <p:nvPr/>
            </p:nvSpPr>
            <p:spPr>
              <a:xfrm>
                <a:off x="5095792" y="1898913"/>
                <a:ext cx="111344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792" y="1898913"/>
                <a:ext cx="1113446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685441-689C-4ED8-9F14-3A6414C86865}"/>
                  </a:ext>
                </a:extLst>
              </p:cNvPr>
              <p:cNvSpPr txBox="1"/>
              <p:nvPr/>
            </p:nvSpPr>
            <p:spPr>
              <a:xfrm>
                <a:off x="5095792" y="2543268"/>
                <a:ext cx="101406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685441-689C-4ED8-9F14-3A6414C86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792" y="2543268"/>
                <a:ext cx="1014060" cy="4970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E3335DC-9F1A-4288-B8DE-EAE54219C6CF}"/>
                  </a:ext>
                </a:extLst>
              </p:cNvPr>
              <p:cNvSpPr txBox="1"/>
              <p:nvPr/>
            </p:nvSpPr>
            <p:spPr>
              <a:xfrm>
                <a:off x="5095792" y="3344348"/>
                <a:ext cx="13026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E3335DC-9F1A-4288-B8DE-EAE54219C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792" y="3344348"/>
                <a:ext cx="130260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円弧 20">
            <a:extLst>
              <a:ext uri="{FF2B5EF4-FFF2-40B4-BE49-F238E27FC236}">
                <a16:creationId xmlns:a16="http://schemas.microsoft.com/office/drawing/2014/main" id="{4A79699B-A42D-4BAE-816C-985E78457A95}"/>
              </a:ext>
            </a:extLst>
          </p:cNvPr>
          <p:cNvSpPr/>
          <p:nvPr/>
        </p:nvSpPr>
        <p:spPr>
          <a:xfrm>
            <a:off x="6109852" y="2168727"/>
            <a:ext cx="415235" cy="681005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A55E90-1B09-4A8D-A2F8-E8FC53A9CAAA}"/>
              </a:ext>
            </a:extLst>
          </p:cNvPr>
          <p:cNvSpPr txBox="1"/>
          <p:nvPr/>
        </p:nvSpPr>
        <p:spPr>
          <a:xfrm>
            <a:off x="4101489" y="4157164"/>
            <a:ext cx="3660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Either of these forms is correct – check if the question asks for a specific one!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円弧 22">
            <a:extLst>
              <a:ext uri="{FF2B5EF4-FFF2-40B4-BE49-F238E27FC236}">
                <a16:creationId xmlns:a16="http://schemas.microsoft.com/office/drawing/2014/main" id="{5EBCD489-1D44-4886-81E2-127BF059CD0A}"/>
              </a:ext>
            </a:extLst>
          </p:cNvPr>
          <p:cNvSpPr/>
          <p:nvPr/>
        </p:nvSpPr>
        <p:spPr>
          <a:xfrm>
            <a:off x="6398393" y="2849732"/>
            <a:ext cx="415235" cy="681005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4E7E73E-DF78-44E7-BDD0-B8EF49C3BDC3}"/>
              </a:ext>
            </a:extLst>
          </p:cNvPr>
          <p:cNvSpPr txBox="1"/>
          <p:nvPr/>
        </p:nvSpPr>
        <p:spPr>
          <a:xfrm>
            <a:off x="6398393" y="2205124"/>
            <a:ext cx="133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separately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28C3F51-D517-4E75-9AE1-8A743AD7BB10}"/>
              </a:ext>
            </a:extLst>
          </p:cNvPr>
          <p:cNvSpPr txBox="1"/>
          <p:nvPr/>
        </p:nvSpPr>
        <p:spPr>
          <a:xfrm>
            <a:off x="6813628" y="3036345"/>
            <a:ext cx="836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F6B2733A-74C5-4C1C-86B1-3061B3588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45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3715D-6701-447F-9A16-FA9C7EB9420A}"/>
              </a:ext>
            </a:extLst>
          </p:cNvPr>
          <p:cNvSpPr txBox="1"/>
          <p:nvPr/>
        </p:nvSpPr>
        <p:spPr>
          <a:xfrm>
            <a:off x="4216893" y="1482571"/>
            <a:ext cx="36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Evaluate (work out the value of)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676724" cy="470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7782C70-645B-431B-B749-D370F3E6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676724" cy="470385"/>
              </a:xfrm>
              <a:prstGeom prst="rect">
                <a:avLst/>
              </a:prstGeom>
              <a:blipFill>
                <a:blip r:embed="rId3"/>
                <a:stretch>
                  <a:fillRect l="-8108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/>
              <p:nvPr/>
            </p:nvSpPr>
            <p:spPr>
              <a:xfrm>
                <a:off x="4793951" y="1967328"/>
                <a:ext cx="77066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2A956F9-6B6D-4F60-94A0-A2EF9C30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51" y="1967328"/>
                <a:ext cx="770660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CEF3D83-6D27-4C0F-B39F-5642912B823B}"/>
                  </a:ext>
                </a:extLst>
              </p:cNvPr>
              <p:cNvSpPr txBox="1"/>
              <p:nvPr/>
            </p:nvSpPr>
            <p:spPr>
              <a:xfrm>
                <a:off x="4793951" y="2437713"/>
                <a:ext cx="6190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CEF3D83-6D27-4C0F-B39F-5642912B8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51" y="2437713"/>
                <a:ext cx="61907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568E23D-9888-4550-97B3-5949338A2B8F}"/>
                  </a:ext>
                </a:extLst>
              </p:cNvPr>
              <p:cNvSpPr txBox="1"/>
              <p:nvPr/>
            </p:nvSpPr>
            <p:spPr>
              <a:xfrm>
                <a:off x="4214544" y="3063367"/>
                <a:ext cx="822597" cy="4716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568E23D-9888-4550-97B3-5949338A2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44" y="3063367"/>
                <a:ext cx="822597" cy="471668"/>
              </a:xfrm>
              <a:prstGeom prst="rect">
                <a:avLst/>
              </a:prstGeom>
              <a:blipFill>
                <a:blip r:embed="rId6"/>
                <a:stretch>
                  <a:fillRect l="-5926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3A4130F-C5EF-4412-9429-230BE0C074AE}"/>
                  </a:ext>
                </a:extLst>
              </p:cNvPr>
              <p:cNvSpPr txBox="1"/>
              <p:nvPr/>
            </p:nvSpPr>
            <p:spPr>
              <a:xfrm>
                <a:off x="4893617" y="3130898"/>
                <a:ext cx="923523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3A4130F-C5EF-4412-9429-230BE0C07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3130898"/>
                <a:ext cx="923523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E2F6AA4-B3A4-42B6-A8B9-BC27DF1313C0}"/>
                  </a:ext>
                </a:extLst>
              </p:cNvPr>
              <p:cNvSpPr txBox="1"/>
              <p:nvPr/>
            </p:nvSpPr>
            <p:spPr>
              <a:xfrm>
                <a:off x="4893617" y="3603902"/>
                <a:ext cx="6190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E2F6AA4-B3A4-42B6-A8B9-BC27DF131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3603902"/>
                <a:ext cx="6190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2EDC0D-7745-4A34-A851-3CACA514F950}"/>
                  </a:ext>
                </a:extLst>
              </p:cNvPr>
              <p:cNvSpPr txBox="1"/>
              <p:nvPr/>
            </p:nvSpPr>
            <p:spPr>
              <a:xfrm>
                <a:off x="4214544" y="4120202"/>
                <a:ext cx="804964" cy="4710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2EDC0D-7745-4A34-A851-3CACA514F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44" y="4120202"/>
                <a:ext cx="804964" cy="471026"/>
              </a:xfrm>
              <a:prstGeom prst="rect">
                <a:avLst/>
              </a:prstGeom>
              <a:blipFill>
                <a:blip r:embed="rId9"/>
                <a:stretch>
                  <a:fillRect l="-6061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B2680E0-96C0-401D-B0B2-3B574AB2D62C}"/>
                  </a:ext>
                </a:extLst>
              </p:cNvPr>
              <p:cNvSpPr txBox="1"/>
              <p:nvPr/>
            </p:nvSpPr>
            <p:spPr>
              <a:xfrm>
                <a:off x="4893617" y="4118035"/>
                <a:ext cx="1213602" cy="4789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49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B2680E0-96C0-401D-B0B2-3B574AB2D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4118035"/>
                <a:ext cx="1213602" cy="4789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F47C006-71CF-402E-8D1A-C7E9BCEAE6F3}"/>
                  </a:ext>
                </a:extLst>
              </p:cNvPr>
              <p:cNvSpPr txBox="1"/>
              <p:nvPr/>
            </p:nvSpPr>
            <p:spPr>
              <a:xfrm>
                <a:off x="4893617" y="4660737"/>
                <a:ext cx="875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=343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F47C006-71CF-402E-8D1A-C7E9BCEAE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17" y="4660737"/>
                <a:ext cx="87556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F813406-AC23-4EE6-97D6-B55D6BDA7B43}"/>
                  </a:ext>
                </a:extLst>
              </p:cNvPr>
              <p:cNvSpPr txBox="1"/>
              <p:nvPr/>
            </p:nvSpPr>
            <p:spPr>
              <a:xfrm>
                <a:off x="4214544" y="5241175"/>
                <a:ext cx="944426" cy="4710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F813406-AC23-4EE6-97D6-B55D6BDA7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544" y="5241175"/>
                <a:ext cx="944426" cy="471026"/>
              </a:xfrm>
              <a:prstGeom prst="rect">
                <a:avLst/>
              </a:prstGeom>
              <a:blipFill>
                <a:blip r:embed="rId12"/>
                <a:stretch>
                  <a:fillRect l="-5161" b="-20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8FBE08E-A18E-427C-8EA7-7644BC9FD364}"/>
                  </a:ext>
                </a:extLst>
              </p:cNvPr>
              <p:cNvSpPr txBox="1"/>
              <p:nvPr/>
            </p:nvSpPr>
            <p:spPr>
              <a:xfrm>
                <a:off x="5037141" y="5182116"/>
                <a:ext cx="854658" cy="745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8FBE08E-A18E-427C-8EA7-7644BC9FD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141" y="5182116"/>
                <a:ext cx="854658" cy="74571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682B55B-4A63-477F-BCEA-B4503ABB225F}"/>
                  </a:ext>
                </a:extLst>
              </p:cNvPr>
              <p:cNvSpPr txBox="1"/>
              <p:nvPr/>
            </p:nvSpPr>
            <p:spPr>
              <a:xfrm>
                <a:off x="5817140" y="5182116"/>
                <a:ext cx="1213602" cy="7764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25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682B55B-4A63-477F-BCEA-B4503ABB2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140" y="5182116"/>
                <a:ext cx="1213602" cy="7764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25179F99-3EBF-4480-B178-6C88B50842B1}"/>
                  </a:ext>
                </a:extLst>
              </p:cNvPr>
              <p:cNvSpPr txBox="1"/>
              <p:nvPr/>
            </p:nvSpPr>
            <p:spPr>
              <a:xfrm>
                <a:off x="6935180" y="5182116"/>
                <a:ext cx="875561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25179F99-3EBF-4480-B178-6C88B5084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180" y="5182116"/>
                <a:ext cx="875561" cy="61279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0627F19-3922-42C2-A8BC-A2BEA158F604}"/>
              </a:ext>
            </a:extLst>
          </p:cNvPr>
          <p:cNvSpPr txBox="1"/>
          <p:nvPr/>
        </p:nvSpPr>
        <p:spPr>
          <a:xfrm>
            <a:off x="6578518" y="2932234"/>
            <a:ext cx="21970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 calculator for these, but you still need to be able to show the process, especially for algebraic versions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279E090C-D59B-4AF2-85C8-A9D549B99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41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5" grpId="0"/>
      <p:bldP spid="16" grpId="0"/>
      <p:bldP spid="17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1A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/>
              <p:nvPr/>
            </p:nvSpPr>
            <p:spPr>
              <a:xfrm>
                <a:off x="4216893" y="1482571"/>
                <a:ext cx="4469931" cy="762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are constants</a:t>
                </a: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482571"/>
                <a:ext cx="4469931" cy="762196"/>
              </a:xfrm>
              <a:prstGeom prst="rect">
                <a:avLst/>
              </a:prstGeom>
              <a:blipFill>
                <a:blip r:embed="rId3"/>
                <a:stretch>
                  <a:fillRect l="-1228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/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/>
              <p:nvPr/>
            </p:nvSpPr>
            <p:spPr>
              <a:xfrm>
                <a:off x="4144978" y="3001542"/>
                <a:ext cx="1570943" cy="799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001542"/>
                <a:ext cx="1570943" cy="799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/>
              <p:nvPr/>
            </p:nvSpPr>
            <p:spPr>
              <a:xfrm>
                <a:off x="4144978" y="3979271"/>
                <a:ext cx="1869871" cy="7748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979271"/>
                <a:ext cx="1869871" cy="7748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/>
              <p:nvPr/>
            </p:nvSpPr>
            <p:spPr>
              <a:xfrm>
                <a:off x="4180051" y="5017405"/>
                <a:ext cx="89986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51" y="5017405"/>
                <a:ext cx="899862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弧 23">
            <a:extLst>
              <a:ext uri="{FF2B5EF4-FFF2-40B4-BE49-F238E27FC236}">
                <a16:creationId xmlns:a16="http://schemas.microsoft.com/office/drawing/2014/main" id="{A6174580-68CC-4E03-BF1A-EB785AF23FB1}"/>
              </a:ext>
            </a:extLst>
          </p:cNvPr>
          <p:cNvSpPr/>
          <p:nvPr/>
        </p:nvSpPr>
        <p:spPr>
          <a:xfrm>
            <a:off x="5715921" y="2661040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BF0075-05C6-49C3-8BC9-4744A1E9C148}"/>
              </a:ext>
            </a:extLst>
          </p:cNvPr>
          <p:cNvSpPr txBox="1"/>
          <p:nvPr/>
        </p:nvSpPr>
        <p:spPr>
          <a:xfrm>
            <a:off x="6102979" y="2789050"/>
            <a:ext cx="158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based on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44BE3B3F-0A46-4EA3-B198-36D920D9D279}"/>
              </a:ext>
            </a:extLst>
          </p:cNvPr>
          <p:cNvSpPr/>
          <p:nvPr/>
        </p:nvSpPr>
        <p:spPr>
          <a:xfrm>
            <a:off x="6014849" y="3560280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B1A0283A-B74D-4FFE-A276-458A67D55F1D}"/>
              </a:ext>
            </a:extLst>
          </p:cNvPr>
          <p:cNvSpPr/>
          <p:nvPr/>
        </p:nvSpPr>
        <p:spPr>
          <a:xfrm>
            <a:off x="5923538" y="4475292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5D4DCDC-C06B-4292-8924-47A928B4121C}"/>
              </a:ext>
            </a:extLst>
          </p:cNvPr>
          <p:cNvSpPr txBox="1"/>
          <p:nvPr/>
        </p:nvSpPr>
        <p:spPr>
          <a:xfrm>
            <a:off x="6430084" y="3636175"/>
            <a:ext cx="1758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is raised to a power ½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4600A5E-A173-4B99-8A3D-155EA68904C0}"/>
              </a:ext>
            </a:extLst>
          </p:cNvPr>
          <p:cNvSpPr txBox="1"/>
          <p:nvPr/>
        </p:nvSpPr>
        <p:spPr>
          <a:xfrm>
            <a:off x="6295918" y="4709628"/>
            <a:ext cx="1013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EE1BCDC-4C7C-4B84-B8C7-93B8AD601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8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 animBg="1"/>
      <p:bldP spid="25" grpId="0"/>
      <p:bldP spid="32" grpId="0" animBg="1"/>
      <p:bldP spid="36" grpId="0" animBg="1"/>
      <p:bldP spid="37" grpId="0"/>
      <p:bldP spid="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Indices can be negative numbers or fractions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/>
              <p:nvPr/>
            </p:nvSpPr>
            <p:spPr>
              <a:xfrm>
                <a:off x="4216893" y="1482571"/>
                <a:ext cx="4727931" cy="762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are constants</a:t>
                </a: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FB3715D-6701-447F-9A16-FA9C7EB94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482571"/>
                <a:ext cx="4727931" cy="762196"/>
              </a:xfrm>
              <a:prstGeom prst="rect">
                <a:avLst/>
              </a:prstGeom>
              <a:blipFill>
                <a:blip r:embed="rId3"/>
                <a:stretch>
                  <a:fillRect l="-1161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/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16712F5-AFF6-4863-A87F-B6B36B3CA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395" y="2362955"/>
                <a:ext cx="102643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/>
              <p:nvPr/>
            </p:nvSpPr>
            <p:spPr>
              <a:xfrm>
                <a:off x="4144978" y="3001542"/>
                <a:ext cx="2051844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B498BA5-5BF1-4604-BF73-5A343ADDF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001542"/>
                <a:ext cx="2051844" cy="6764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/>
              <p:nvPr/>
            </p:nvSpPr>
            <p:spPr>
              <a:xfrm>
                <a:off x="4144978" y="3979271"/>
                <a:ext cx="2472600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A74052F-A0D6-4505-949A-F7D9FB151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978" y="3979271"/>
                <a:ext cx="2472600" cy="6764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/>
              <p:nvPr/>
            </p:nvSpPr>
            <p:spPr>
              <a:xfrm>
                <a:off x="4180051" y="5017405"/>
                <a:ext cx="19874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=4(16)(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B5FE39-4D57-4320-A070-DF76749BE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51" y="5017405"/>
                <a:ext cx="1987467" cy="276999"/>
              </a:xfrm>
              <a:prstGeom prst="rect">
                <a:avLst/>
              </a:prstGeom>
              <a:blipFill>
                <a:blip r:embed="rId7"/>
                <a:stretch>
                  <a:fillRect l="-3681" t="-4348" r="-398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弧 23">
            <a:extLst>
              <a:ext uri="{FF2B5EF4-FFF2-40B4-BE49-F238E27FC236}">
                <a16:creationId xmlns:a16="http://schemas.microsoft.com/office/drawing/2014/main" id="{A6174580-68CC-4E03-BF1A-EB785AF23FB1}"/>
              </a:ext>
            </a:extLst>
          </p:cNvPr>
          <p:cNvSpPr/>
          <p:nvPr/>
        </p:nvSpPr>
        <p:spPr>
          <a:xfrm>
            <a:off x="5951715" y="2663758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BF0075-05C6-49C3-8BC9-4744A1E9C148}"/>
              </a:ext>
            </a:extLst>
          </p:cNvPr>
          <p:cNvSpPr txBox="1"/>
          <p:nvPr/>
        </p:nvSpPr>
        <p:spPr>
          <a:xfrm>
            <a:off x="6338773" y="2791768"/>
            <a:ext cx="158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based on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44BE3B3F-0A46-4EA3-B198-36D920D9D279}"/>
              </a:ext>
            </a:extLst>
          </p:cNvPr>
          <p:cNvSpPr/>
          <p:nvPr/>
        </p:nvSpPr>
        <p:spPr>
          <a:xfrm>
            <a:off x="6504148" y="3564830"/>
            <a:ext cx="415235" cy="806437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B1A0283A-B74D-4FFE-A276-458A67D55F1D}"/>
              </a:ext>
            </a:extLst>
          </p:cNvPr>
          <p:cNvSpPr/>
          <p:nvPr/>
        </p:nvSpPr>
        <p:spPr>
          <a:xfrm>
            <a:off x="6245849" y="4477125"/>
            <a:ext cx="371729" cy="68769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5D4DCDC-C06B-4292-8924-47A928B4121C}"/>
              </a:ext>
            </a:extLst>
          </p:cNvPr>
          <p:cNvSpPr txBox="1"/>
          <p:nvPr/>
        </p:nvSpPr>
        <p:spPr>
          <a:xfrm>
            <a:off x="6832202" y="3607164"/>
            <a:ext cx="2192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is raised to a power -1, and will then be multiplied by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4600A5E-A173-4B99-8A3D-155EA68904C0}"/>
              </a:ext>
            </a:extLst>
          </p:cNvPr>
          <p:cNvSpPr txBox="1"/>
          <p:nvPr/>
        </p:nvSpPr>
        <p:spPr>
          <a:xfrm>
            <a:off x="6580858" y="4709628"/>
            <a:ext cx="1013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7B596E5-8746-4CB1-8FF3-E4CBB9CBE50A}"/>
                  </a:ext>
                </a:extLst>
              </p:cNvPr>
              <p:cNvSpPr txBox="1"/>
              <p:nvPr/>
            </p:nvSpPr>
            <p:spPr>
              <a:xfrm>
                <a:off x="4180051" y="5757242"/>
                <a:ext cx="14745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7B596E5-8746-4CB1-8FF3-E4CBB9CBE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51" y="5757242"/>
                <a:ext cx="1474506" cy="276999"/>
              </a:xfrm>
              <a:prstGeom prst="rect">
                <a:avLst/>
              </a:prstGeom>
              <a:blipFill>
                <a:blip r:embed="rId8"/>
                <a:stretch>
                  <a:fillRect l="-5372" t="-4348" r="-82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EA516D5A-F20A-421C-8B76-D1F3D4756242}"/>
              </a:ext>
            </a:extLst>
          </p:cNvPr>
          <p:cNvSpPr/>
          <p:nvPr/>
        </p:nvSpPr>
        <p:spPr>
          <a:xfrm>
            <a:off x="6059984" y="5194283"/>
            <a:ext cx="371729" cy="68769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8651666-C626-42E5-B9C7-DD6EFCCE832D}"/>
              </a:ext>
            </a:extLst>
          </p:cNvPr>
          <p:cNvSpPr txBox="1"/>
          <p:nvPr/>
        </p:nvSpPr>
        <p:spPr>
          <a:xfrm>
            <a:off x="6431713" y="5384239"/>
            <a:ext cx="1372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more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15BFC2E-8C55-4451-898C-EFA7F6A80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89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 animBg="1"/>
      <p:bldP spid="25" grpId="0"/>
      <p:bldP spid="32" grpId="0" animBg="1"/>
      <p:bldP spid="36" grpId="0" animBg="1"/>
      <p:bldP spid="37" grpId="0"/>
      <p:bldP spid="38" grpId="0"/>
      <p:bldP spid="16" grpId="0"/>
      <p:bldP spid="17" grpId="0" animBg="1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1E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818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an integer that is not a square number, then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surd. It is an example of an irrational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urds</a:t>
                </a:r>
                <a:r>
                  <a:rPr lang="en-GB" sz="1600" dirty="0">
                    <a:latin typeface="Comic Sans MS" panose="030F0702030302020204" pitchFamily="66" charset="0"/>
                  </a:rPr>
                  <a:t> can be used to leave answers exact without rounding errors, and can be manipulated by using the following rules: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628EC-7C11-492A-A186-2C3FA0D231D0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865237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865237" cy="395429"/>
              </a:xfrm>
              <a:prstGeom prst="rect">
                <a:avLst/>
              </a:prstGeom>
              <a:blipFill>
                <a:blip r:embed="rId3"/>
                <a:stretch>
                  <a:fillRect l="-6338" t="-1563" b="-26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AD8721F-37D3-46A6-98CC-A78DE4C54351}"/>
                  </a:ext>
                </a:extLst>
              </p:cNvPr>
              <p:cNvSpPr txBox="1"/>
              <p:nvPr/>
            </p:nvSpPr>
            <p:spPr>
              <a:xfrm>
                <a:off x="5007015" y="1898913"/>
                <a:ext cx="131818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AD8721F-37D3-46A6-98CC-A78DE4C54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015" y="1898913"/>
                <a:ext cx="131818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FE0574E-0037-4270-969B-6424E8A20CF5}"/>
                  </a:ext>
                </a:extLst>
              </p:cNvPr>
              <p:cNvSpPr txBox="1"/>
              <p:nvPr/>
            </p:nvSpPr>
            <p:spPr>
              <a:xfrm>
                <a:off x="5007015" y="2421950"/>
                <a:ext cx="89890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FE0574E-0037-4270-969B-6424E8A20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015" y="2421950"/>
                <a:ext cx="898900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4678C9-2F33-4A3D-92A3-0C3DA8AA9630}"/>
              </a:ext>
            </a:extLst>
          </p:cNvPr>
          <p:cNvSpPr txBox="1"/>
          <p:nvPr/>
        </p:nvSpPr>
        <p:spPr>
          <a:xfrm>
            <a:off x="5292829" y="3008243"/>
            <a:ext cx="2220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Make sure that what you write is clear…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0085DAE-2E48-457F-9DB1-D1BB59148AE6}"/>
                  </a:ext>
                </a:extLst>
              </p:cNvPr>
              <p:cNvSpPr txBox="1"/>
              <p:nvPr/>
            </p:nvSpPr>
            <p:spPr>
              <a:xfrm>
                <a:off x="4864315" y="3736851"/>
                <a:ext cx="2921762" cy="362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different!</a:t>
                </a: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0085DAE-2E48-457F-9DB1-D1BB59148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315" y="3736851"/>
                <a:ext cx="2921762" cy="362600"/>
              </a:xfrm>
              <a:prstGeom prst="rect">
                <a:avLst/>
              </a:prstGeom>
              <a:blipFill>
                <a:blip r:embed="rId6"/>
                <a:stretch>
                  <a:fillRect l="-1253" b="-220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BDB802-AA79-4058-B88E-09217DA16724}"/>
                  </a:ext>
                </a:extLst>
              </p:cNvPr>
              <p:cNvSpPr txBox="1"/>
              <p:nvPr/>
            </p:nvSpPr>
            <p:spPr>
              <a:xfrm>
                <a:off x="4216893" y="4500147"/>
                <a:ext cx="781048" cy="532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BDB802-AA79-4058-B88E-09217DA16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4500147"/>
                <a:ext cx="781048" cy="532775"/>
              </a:xfrm>
              <a:prstGeom prst="rect">
                <a:avLst/>
              </a:prstGeom>
              <a:blipFill>
                <a:blip r:embed="rId7"/>
                <a:stretch>
                  <a:fillRect l="-7031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F055988-DBC3-4A7A-A1EB-C8ACA1E778DB}"/>
                  </a:ext>
                </a:extLst>
              </p:cNvPr>
              <p:cNvSpPr txBox="1"/>
              <p:nvPr/>
            </p:nvSpPr>
            <p:spPr>
              <a:xfrm>
                <a:off x="4919846" y="4500147"/>
                <a:ext cx="1064714" cy="546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F055988-DBC3-4A7A-A1EB-C8ACA1E77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846" y="4500147"/>
                <a:ext cx="1064714" cy="5463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A43C27C-5E0B-42BC-A1DA-8540E85470AD}"/>
                  </a:ext>
                </a:extLst>
              </p:cNvPr>
              <p:cNvSpPr txBox="1"/>
              <p:nvPr/>
            </p:nvSpPr>
            <p:spPr>
              <a:xfrm>
                <a:off x="4930988" y="5118434"/>
                <a:ext cx="738792" cy="546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A43C27C-5E0B-42BC-A1DA-8540E8547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988" y="5118434"/>
                <a:ext cx="738792" cy="5463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E0A06D0-D34A-48B0-A0E3-9FE64C01A14D}"/>
                  </a:ext>
                </a:extLst>
              </p:cNvPr>
              <p:cNvSpPr txBox="1"/>
              <p:nvPr/>
            </p:nvSpPr>
            <p:spPr>
              <a:xfrm>
                <a:off x="4919846" y="5804359"/>
                <a:ext cx="705065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E0A06D0-D34A-48B0-A0E3-9FE64C01A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846" y="5804359"/>
                <a:ext cx="705065" cy="3726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8786B41F-A00D-4601-B9EE-4DA6A977B46E}"/>
              </a:ext>
            </a:extLst>
          </p:cNvPr>
          <p:cNvSpPr/>
          <p:nvPr/>
        </p:nvSpPr>
        <p:spPr>
          <a:xfrm>
            <a:off x="6139331" y="2122606"/>
            <a:ext cx="376879" cy="529578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870368-CF9E-4E8B-9587-78E621B08DF7}"/>
              </a:ext>
            </a:extLst>
          </p:cNvPr>
          <p:cNvSpPr txBox="1"/>
          <p:nvPr/>
        </p:nvSpPr>
        <p:spPr>
          <a:xfrm>
            <a:off x="6479158" y="1996209"/>
            <a:ext cx="2549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 a factor which is a square number, which you can then 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C35340A5-7267-45FA-99C0-997BFBC4E3D1}"/>
              </a:ext>
            </a:extLst>
          </p:cNvPr>
          <p:cNvSpPr/>
          <p:nvPr/>
        </p:nvSpPr>
        <p:spPr>
          <a:xfrm>
            <a:off x="5804733" y="4862007"/>
            <a:ext cx="376879" cy="529578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D1E1D32F-7014-4C7D-9411-157B2BB70074}"/>
              </a:ext>
            </a:extLst>
          </p:cNvPr>
          <p:cNvSpPr/>
          <p:nvPr/>
        </p:nvSpPr>
        <p:spPr>
          <a:xfrm>
            <a:off x="5809275" y="5461082"/>
            <a:ext cx="376879" cy="529578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EC89664-AD36-46C9-AE70-0A5A303402EA}"/>
              </a:ext>
            </a:extLst>
          </p:cNvPr>
          <p:cNvSpPr txBox="1"/>
          <p:nvPr/>
        </p:nvSpPr>
        <p:spPr>
          <a:xfrm>
            <a:off x="6119513" y="4972907"/>
            <a:ext cx="2276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numerator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67C3DBF-B591-46BA-8C27-7AC033A94F1B}"/>
              </a:ext>
            </a:extLst>
          </p:cNvPr>
          <p:cNvSpPr txBox="1"/>
          <p:nvPr/>
        </p:nvSpPr>
        <p:spPr>
          <a:xfrm>
            <a:off x="6119513" y="5461082"/>
            <a:ext cx="1961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whole fraction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7704E6AB-FF81-4F0F-B295-930F0FB26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66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an integer that is not a square number, then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surd. It is an example of an irrational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urds</a:t>
                </a:r>
                <a:r>
                  <a:rPr lang="en-GB" sz="1600" dirty="0">
                    <a:latin typeface="Comic Sans MS" panose="030F0702030302020204" pitchFamily="66" charset="0"/>
                  </a:rPr>
                  <a:t> can be used to leave answers exact without rounding errors, and can be manipulated by using the following rules: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628EC-7C11-492A-A186-2C3FA0D231D0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2489271" cy="396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294</m:t>
                        </m:r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2489271" cy="396327"/>
              </a:xfrm>
              <a:prstGeom prst="rect">
                <a:avLst/>
              </a:prstGeom>
              <a:blipFill>
                <a:blip r:embed="rId3"/>
                <a:stretch>
                  <a:fillRect l="-2206" t="-1538" b="-2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8786B41F-A00D-4601-B9EE-4DA6A977B46E}"/>
              </a:ext>
            </a:extLst>
          </p:cNvPr>
          <p:cNvSpPr/>
          <p:nvPr/>
        </p:nvSpPr>
        <p:spPr>
          <a:xfrm>
            <a:off x="6862295" y="2160280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870368-CF9E-4E8B-9587-78E621B08DF7}"/>
              </a:ext>
            </a:extLst>
          </p:cNvPr>
          <p:cNvSpPr txBox="1"/>
          <p:nvPr/>
        </p:nvSpPr>
        <p:spPr>
          <a:xfrm>
            <a:off x="7080325" y="2185966"/>
            <a:ext cx="1606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Try to find a common factor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F705C98-17EE-438F-B749-0E0B4FFE5B9F}"/>
                  </a:ext>
                </a:extLst>
              </p:cNvPr>
              <p:cNvSpPr txBox="1"/>
              <p:nvPr/>
            </p:nvSpPr>
            <p:spPr>
              <a:xfrm>
                <a:off x="4216893" y="2560477"/>
                <a:ext cx="282609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F705C98-17EE-438F-B749-0E0B4FFE5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560477"/>
                <a:ext cx="2826094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B2786B5-664E-4F3F-8C2D-3AAEC109664F}"/>
                  </a:ext>
                </a:extLst>
              </p:cNvPr>
              <p:cNvSpPr txBox="1"/>
              <p:nvPr/>
            </p:nvSpPr>
            <p:spPr>
              <a:xfrm>
                <a:off x="4216893" y="3202705"/>
                <a:ext cx="226645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B2786B5-664E-4F3F-8C2D-3AAEC1096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202705"/>
                <a:ext cx="2266454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1BAB12A-3A2C-4E97-909E-59ADAE272546}"/>
                  </a:ext>
                </a:extLst>
              </p:cNvPr>
              <p:cNvSpPr txBox="1"/>
              <p:nvPr/>
            </p:nvSpPr>
            <p:spPr>
              <a:xfrm>
                <a:off x="4216893" y="3844933"/>
                <a:ext cx="898899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1BAB12A-3A2C-4E97-909E-59ADAE272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844933"/>
                <a:ext cx="898899" cy="401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A043E007-E27C-4045-AF95-AE4E2D61330C}"/>
              </a:ext>
            </a:extLst>
          </p:cNvPr>
          <p:cNvSpPr/>
          <p:nvPr/>
        </p:nvSpPr>
        <p:spPr>
          <a:xfrm>
            <a:off x="6834287" y="2829097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F4B9F218-674B-495E-9DE4-DAE17D683A4F}"/>
              </a:ext>
            </a:extLst>
          </p:cNvPr>
          <p:cNvSpPr/>
          <p:nvPr/>
        </p:nvSpPr>
        <p:spPr>
          <a:xfrm>
            <a:off x="6297433" y="3437508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FD2BFF8-7291-45AD-8962-48C52E24BDEF}"/>
              </a:ext>
            </a:extLst>
          </p:cNvPr>
          <p:cNvSpPr txBox="1"/>
          <p:nvPr/>
        </p:nvSpPr>
        <p:spPr>
          <a:xfrm>
            <a:off x="7195671" y="2854783"/>
            <a:ext cx="1606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roots can be worked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C19170B-722B-4632-8C7D-E3E2E4746557}"/>
              </a:ext>
            </a:extLst>
          </p:cNvPr>
          <p:cNvSpPr txBox="1"/>
          <p:nvPr/>
        </p:nvSpPr>
        <p:spPr>
          <a:xfrm>
            <a:off x="6543657" y="3570915"/>
            <a:ext cx="1121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8CA7566E-61FA-48ED-953C-FBD208D47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89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  <p:bldP spid="18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an integer that is not a square number, then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surd. It is an example of an irrational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urds</a:t>
                </a:r>
                <a:r>
                  <a:rPr lang="en-GB" sz="1600" dirty="0">
                    <a:latin typeface="Comic Sans MS" panose="030F0702030302020204" pitchFamily="66" charset="0"/>
                  </a:rPr>
                  <a:t> can be used to leave answers exact without rounding errors, and can be manipulated by using the following rules: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628EC-7C11-492A-A186-2C3FA0D231D0}"/>
              </a:ext>
            </a:extLst>
          </p:cNvPr>
          <p:cNvSpPr txBox="1"/>
          <p:nvPr/>
        </p:nvSpPr>
        <p:spPr>
          <a:xfrm>
            <a:off x="4216893" y="1482571"/>
            <a:ext cx="349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Expand and simplify if possible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/>
              <p:nvPr/>
            </p:nvSpPr>
            <p:spPr>
              <a:xfrm>
                <a:off x="4216893" y="1915511"/>
                <a:ext cx="1628138" cy="4185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5−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915511"/>
                <a:ext cx="1628138" cy="418576"/>
              </a:xfrm>
              <a:prstGeom prst="rect">
                <a:avLst/>
              </a:prstGeom>
              <a:blipFill>
                <a:blip r:embed="rId3"/>
                <a:stretch>
                  <a:fillRect l="-3371" b="-188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8786B41F-A00D-4601-B9EE-4DA6A977B46E}"/>
              </a:ext>
            </a:extLst>
          </p:cNvPr>
          <p:cNvSpPr/>
          <p:nvPr/>
        </p:nvSpPr>
        <p:spPr>
          <a:xfrm>
            <a:off x="5805465" y="2124799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870368-CF9E-4E8B-9587-78E621B08DF7}"/>
              </a:ext>
            </a:extLst>
          </p:cNvPr>
          <p:cNvSpPr txBox="1"/>
          <p:nvPr/>
        </p:nvSpPr>
        <p:spPr>
          <a:xfrm>
            <a:off x="6089019" y="2258206"/>
            <a:ext cx="134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283C7B0-524F-4923-A39C-B687311F5A91}"/>
                  </a:ext>
                </a:extLst>
              </p:cNvPr>
              <p:cNvSpPr txBox="1"/>
              <p:nvPr/>
            </p:nvSpPr>
            <p:spPr>
              <a:xfrm>
                <a:off x="4500250" y="2508201"/>
                <a:ext cx="145443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283C7B0-524F-4923-A39C-B687311F5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250" y="2508201"/>
                <a:ext cx="1454436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E388140-A3B5-48EA-A09E-6ACA401194D2}"/>
                  </a:ext>
                </a:extLst>
              </p:cNvPr>
              <p:cNvSpPr txBox="1"/>
              <p:nvPr/>
            </p:nvSpPr>
            <p:spPr>
              <a:xfrm>
                <a:off x="4216893" y="3594871"/>
                <a:ext cx="2340449" cy="430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E388140-A3B5-48EA-A09E-6ACA40119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594871"/>
                <a:ext cx="2340449" cy="430502"/>
              </a:xfrm>
              <a:prstGeom prst="rect">
                <a:avLst/>
              </a:prstGeom>
              <a:blipFill>
                <a:blip r:embed="rId5"/>
                <a:stretch>
                  <a:fillRect l="-2344" b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B49AA12D-48FF-4C04-BE4D-DD46542BBBE9}"/>
              </a:ext>
            </a:extLst>
          </p:cNvPr>
          <p:cNvSpPr/>
          <p:nvPr/>
        </p:nvSpPr>
        <p:spPr>
          <a:xfrm>
            <a:off x="6764209" y="3793995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167397A-B47C-4581-ADAE-78EEC0E93920}"/>
              </a:ext>
            </a:extLst>
          </p:cNvPr>
          <p:cNvSpPr txBox="1"/>
          <p:nvPr/>
        </p:nvSpPr>
        <p:spPr>
          <a:xfrm>
            <a:off x="7058426" y="3916720"/>
            <a:ext cx="134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F5A85BF-61FC-49FE-97D1-FF921FFFF3C8}"/>
                  </a:ext>
                </a:extLst>
              </p:cNvPr>
              <p:cNvSpPr txBox="1"/>
              <p:nvPr/>
            </p:nvSpPr>
            <p:spPr>
              <a:xfrm>
                <a:off x="4286890" y="4178495"/>
                <a:ext cx="267041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=10+2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F5A85BF-61FC-49FE-97D1-FF921FFFF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0" y="4178495"/>
                <a:ext cx="2670410" cy="401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9380E67-1D66-431D-8F79-801BAF2C5AC1}"/>
                  </a:ext>
                </a:extLst>
              </p:cNvPr>
              <p:cNvSpPr txBox="1"/>
              <p:nvPr/>
            </p:nvSpPr>
            <p:spPr>
              <a:xfrm>
                <a:off x="4286890" y="4763980"/>
                <a:ext cx="183505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=10−3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9380E67-1D66-431D-8F79-801BAF2C5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0" y="4763980"/>
                <a:ext cx="1835054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2278A1D-488C-475F-8E6D-C28D101961E0}"/>
                  </a:ext>
                </a:extLst>
              </p:cNvPr>
              <p:cNvSpPr txBox="1"/>
              <p:nvPr/>
            </p:nvSpPr>
            <p:spPr>
              <a:xfrm>
                <a:off x="4286890" y="5349465"/>
                <a:ext cx="130285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=7−3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2278A1D-488C-475F-8E6D-C28D10196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0" y="5349465"/>
                <a:ext cx="130285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円弧 31">
            <a:extLst>
              <a:ext uri="{FF2B5EF4-FFF2-40B4-BE49-F238E27FC236}">
                <a16:creationId xmlns:a16="http://schemas.microsoft.com/office/drawing/2014/main" id="{27A998C8-4A3C-434C-BE1C-87CBBEFA67C3}"/>
              </a:ext>
            </a:extLst>
          </p:cNvPr>
          <p:cNvSpPr/>
          <p:nvPr/>
        </p:nvSpPr>
        <p:spPr>
          <a:xfrm>
            <a:off x="6680063" y="4390372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円弧 32">
            <a:extLst>
              <a:ext uri="{FF2B5EF4-FFF2-40B4-BE49-F238E27FC236}">
                <a16:creationId xmlns:a16="http://schemas.microsoft.com/office/drawing/2014/main" id="{049F6228-8D76-44AC-8F9D-24F5A4D6EF53}"/>
              </a:ext>
            </a:extLst>
          </p:cNvPr>
          <p:cNvSpPr/>
          <p:nvPr/>
        </p:nvSpPr>
        <p:spPr>
          <a:xfrm>
            <a:off x="5908327" y="4998860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46850DA-3E21-4960-8DA8-74D2C9B5B07B}"/>
              </a:ext>
            </a:extLst>
          </p:cNvPr>
          <p:cNvSpPr txBox="1"/>
          <p:nvPr/>
        </p:nvSpPr>
        <p:spPr>
          <a:xfrm>
            <a:off x="6964635" y="4390372"/>
            <a:ext cx="2111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 like terms. Calculate root 9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F8A4EA9-4F63-448B-B055-6E47712D67CA}"/>
              </a:ext>
            </a:extLst>
          </p:cNvPr>
          <p:cNvSpPr txBox="1"/>
          <p:nvPr/>
        </p:nvSpPr>
        <p:spPr>
          <a:xfrm>
            <a:off x="6210181" y="5148472"/>
            <a:ext cx="1102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47307F8-7D52-4124-985D-D19621271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13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  <p:bldP spid="18" grpId="0"/>
      <p:bldP spid="16" grpId="0"/>
      <p:bldP spid="19" grpId="0"/>
      <p:bldP spid="20" grpId="0" animBg="1"/>
      <p:bldP spid="21" grpId="0"/>
      <p:bldP spid="22" grpId="0"/>
      <p:bldP spid="30" grpId="0"/>
      <p:bldP spid="31" grpId="0"/>
      <p:bldP spid="32" grpId="0" animBg="1"/>
      <p:bldP spid="33" grpId="0" animBg="1"/>
      <p:bldP spid="34" grpId="0"/>
      <p:bldP spid="3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14969" y="3082752"/>
            <a:ext cx="8114081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1F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00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a fraction has a surd in the denominator, then it can be useful to rearrange it so that the denominator is a rational number. This is called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rationalising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the denominator.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  <a:blipFill>
                <a:blip r:embed="rId2"/>
                <a:stretch>
                  <a:fillRect l="-620" t="-766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1665C-2942-451D-855C-A09405BDF5C2}"/>
              </a:ext>
            </a:extLst>
          </p:cNvPr>
          <p:cNvSpPr txBox="1"/>
          <p:nvPr/>
        </p:nvSpPr>
        <p:spPr>
          <a:xfrm>
            <a:off x="4216893" y="148257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Rationalise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11CB1E08-26BA-4887-86E4-4E561DB77E4B}"/>
                  </a:ext>
                </a:extLst>
              </p:cNvPr>
              <p:cNvSpPr txBox="1"/>
              <p:nvPr/>
            </p:nvSpPr>
            <p:spPr>
              <a:xfrm>
                <a:off x="4216893" y="1915511"/>
                <a:ext cx="665631" cy="501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11CB1E08-26BA-4887-86E4-4E561DB77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915511"/>
                <a:ext cx="665631" cy="501099"/>
              </a:xfrm>
              <a:prstGeom prst="rect">
                <a:avLst/>
              </a:prstGeom>
              <a:blipFill>
                <a:blip r:embed="rId3"/>
                <a:stretch>
                  <a:fillRect l="-825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9C765F8-BC06-455B-B2DD-D25A8CB8623E}"/>
                  </a:ext>
                </a:extLst>
              </p:cNvPr>
              <p:cNvSpPr txBox="1"/>
              <p:nvPr/>
            </p:nvSpPr>
            <p:spPr>
              <a:xfrm>
                <a:off x="5416858" y="1915511"/>
                <a:ext cx="454868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9C765F8-BC06-455B-B2DD-D25A8CB86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1915511"/>
                <a:ext cx="454868" cy="537327"/>
              </a:xfrm>
              <a:prstGeom prst="rect">
                <a:avLst/>
              </a:prstGeom>
              <a:blipFill>
                <a:blip r:embed="rId4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6EF592C-0A32-4679-87B6-FFDF8B804580}"/>
                  </a:ext>
                </a:extLst>
              </p:cNvPr>
              <p:cNvSpPr txBox="1"/>
              <p:nvPr/>
            </p:nvSpPr>
            <p:spPr>
              <a:xfrm>
                <a:off x="5742993" y="1873159"/>
                <a:ext cx="663067" cy="585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6EF592C-0A32-4679-87B6-FFDF8B804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993" y="1873159"/>
                <a:ext cx="663067" cy="585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73DC36-3764-4830-96F1-49701A747E47}"/>
                  </a:ext>
                </a:extLst>
              </p:cNvPr>
              <p:cNvSpPr txBox="1"/>
              <p:nvPr/>
            </p:nvSpPr>
            <p:spPr>
              <a:xfrm>
                <a:off x="5395046" y="2578321"/>
                <a:ext cx="679480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73DC36-3764-4830-96F1-49701A747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2578321"/>
                <a:ext cx="679480" cy="544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/>
              <p:nvPr/>
            </p:nvSpPr>
            <p:spPr>
              <a:xfrm>
                <a:off x="4216893" y="3799056"/>
                <a:ext cx="902876" cy="5003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799056"/>
                <a:ext cx="902876" cy="500393"/>
              </a:xfrm>
              <a:prstGeom prst="rect">
                <a:avLst/>
              </a:prstGeom>
              <a:blipFill>
                <a:blip r:embed="rId7"/>
                <a:stretch>
                  <a:fillRect l="-60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/>
              <p:nvPr/>
            </p:nvSpPr>
            <p:spPr>
              <a:xfrm>
                <a:off x="5416858" y="3799056"/>
                <a:ext cx="768672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3799056"/>
                <a:ext cx="768672" cy="537327"/>
              </a:xfrm>
              <a:prstGeom prst="rect">
                <a:avLst/>
              </a:prstGeom>
              <a:blipFill>
                <a:blip r:embed="rId8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/>
              <p:nvPr/>
            </p:nvSpPr>
            <p:spPr>
              <a:xfrm>
                <a:off x="5994184" y="3758074"/>
                <a:ext cx="976869" cy="586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184" y="3758074"/>
                <a:ext cx="976869" cy="586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/>
              <p:nvPr/>
            </p:nvSpPr>
            <p:spPr>
              <a:xfrm>
                <a:off x="5395046" y="4461866"/>
                <a:ext cx="1847044" cy="629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4461866"/>
                <a:ext cx="1847044" cy="6294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/>
              <p:nvPr/>
            </p:nvSpPr>
            <p:spPr>
              <a:xfrm>
                <a:off x="5395046" y="5091269"/>
                <a:ext cx="1937582" cy="586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9+3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5091269"/>
                <a:ext cx="1937582" cy="58650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/>
              <p:nvPr/>
            </p:nvSpPr>
            <p:spPr>
              <a:xfrm>
                <a:off x="5395046" y="5784601"/>
                <a:ext cx="1010020" cy="549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046" y="5784601"/>
                <a:ext cx="1010020" cy="5498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5BDF63-EE6B-425F-8158-5F67ED1DEF0B}"/>
              </a:ext>
            </a:extLst>
          </p:cNvPr>
          <p:cNvSpPr txBox="1"/>
          <p:nvPr/>
        </p:nvSpPr>
        <p:spPr>
          <a:xfrm>
            <a:off x="6845617" y="1745210"/>
            <a:ext cx="20306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so that the surd is removed from the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円弧 16">
            <a:extLst>
              <a:ext uri="{FF2B5EF4-FFF2-40B4-BE49-F238E27FC236}">
                <a16:creationId xmlns:a16="http://schemas.microsoft.com/office/drawing/2014/main" id="{DC3CD895-F41F-4160-A063-A5E57A046CBD}"/>
              </a:ext>
            </a:extLst>
          </p:cNvPr>
          <p:cNvSpPr/>
          <p:nvPr/>
        </p:nvSpPr>
        <p:spPr>
          <a:xfrm>
            <a:off x="7092774" y="4087888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EE948E-D153-4494-B1BE-3E8F16138769}"/>
              </a:ext>
            </a:extLst>
          </p:cNvPr>
          <p:cNvSpPr txBox="1"/>
          <p:nvPr/>
        </p:nvSpPr>
        <p:spPr>
          <a:xfrm>
            <a:off x="7317615" y="4040700"/>
            <a:ext cx="17013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both numerator and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FE80AF6A-CAA6-4C38-A6ED-23BBC7907EBF}"/>
              </a:ext>
            </a:extLst>
          </p:cNvPr>
          <p:cNvSpPr/>
          <p:nvPr/>
        </p:nvSpPr>
        <p:spPr>
          <a:xfrm>
            <a:off x="7237145" y="4776567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0C067B96-A5B0-4435-97F3-D7707D940142}"/>
              </a:ext>
            </a:extLst>
          </p:cNvPr>
          <p:cNvSpPr/>
          <p:nvPr/>
        </p:nvSpPr>
        <p:spPr>
          <a:xfrm>
            <a:off x="7132821" y="5498821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A1B3A0-8E31-4BEA-91B1-12EE9695D14E}"/>
              </a:ext>
            </a:extLst>
          </p:cNvPr>
          <p:cNvSpPr txBox="1"/>
          <p:nvPr/>
        </p:nvSpPr>
        <p:spPr>
          <a:xfrm>
            <a:off x="7483397" y="4843271"/>
            <a:ext cx="170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2ED5536-93C8-40DF-8C75-08B4E8D634AB}"/>
              </a:ext>
            </a:extLst>
          </p:cNvPr>
          <p:cNvSpPr txBox="1"/>
          <p:nvPr/>
        </p:nvSpPr>
        <p:spPr>
          <a:xfrm>
            <a:off x="7421644" y="5686507"/>
            <a:ext cx="104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DFE5F098-0921-4BB9-9DC6-8A3661CB7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52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a fraction has a surd in the denominator, then it can be useful to rearrange it so that the denominator is a rational number. This is called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rationalising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the denominator.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  <a:blipFill>
                <a:blip r:embed="rId2"/>
                <a:stretch>
                  <a:fillRect l="-620" t="-766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1665C-2942-451D-855C-A09405BDF5C2}"/>
              </a:ext>
            </a:extLst>
          </p:cNvPr>
          <p:cNvSpPr txBox="1"/>
          <p:nvPr/>
        </p:nvSpPr>
        <p:spPr>
          <a:xfrm>
            <a:off x="4216893" y="148257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Rationalise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/>
              <p:nvPr/>
            </p:nvSpPr>
            <p:spPr>
              <a:xfrm>
                <a:off x="4216893" y="1819335"/>
                <a:ext cx="995914" cy="551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19335"/>
                <a:ext cx="995914" cy="551626"/>
              </a:xfrm>
              <a:prstGeom prst="rect">
                <a:avLst/>
              </a:prstGeom>
              <a:blipFill>
                <a:blip r:embed="rId3"/>
                <a:stretch>
                  <a:fillRect l="-5521" b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/>
              <p:nvPr/>
            </p:nvSpPr>
            <p:spPr>
              <a:xfrm>
                <a:off x="5416858" y="1819335"/>
                <a:ext cx="886589" cy="589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4FF0155-B82F-4834-8703-F784EDB76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58" y="1819335"/>
                <a:ext cx="886589" cy="5894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/>
              <p:nvPr/>
            </p:nvSpPr>
            <p:spPr>
              <a:xfrm>
                <a:off x="6139096" y="1813438"/>
                <a:ext cx="1094787" cy="589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98DD522-C49F-420B-8D5F-F36394B35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096" y="1813438"/>
                <a:ext cx="1094787" cy="5894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/>
              <p:nvPr/>
            </p:nvSpPr>
            <p:spPr>
              <a:xfrm>
                <a:off x="5157958" y="2529145"/>
                <a:ext cx="2082878" cy="633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21BB89B-D75C-4352-845B-EB6E4BC45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958" y="2529145"/>
                <a:ext cx="2082878" cy="6335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/>
              <p:nvPr/>
            </p:nvSpPr>
            <p:spPr>
              <a:xfrm>
                <a:off x="5164976" y="3295926"/>
                <a:ext cx="1937582" cy="585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5+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9F89E5C-D7FD-4916-99E5-87520D539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976" y="3295926"/>
                <a:ext cx="1937582" cy="585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/>
              <p:nvPr/>
            </p:nvSpPr>
            <p:spPr>
              <a:xfrm>
                <a:off x="5184892" y="4007163"/>
                <a:ext cx="1192058" cy="544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7+2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1D3E89F-5F42-49B0-BF91-1F6DDC0F0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892" y="4007163"/>
                <a:ext cx="1192058" cy="5447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DC3CD895-F41F-4160-A063-A5E57A046CBD}"/>
              </a:ext>
            </a:extLst>
          </p:cNvPr>
          <p:cNvSpPr/>
          <p:nvPr/>
        </p:nvSpPr>
        <p:spPr>
          <a:xfrm>
            <a:off x="7183887" y="2105370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EE948E-D153-4494-B1BE-3E8F16138769}"/>
              </a:ext>
            </a:extLst>
          </p:cNvPr>
          <p:cNvSpPr txBox="1"/>
          <p:nvPr/>
        </p:nvSpPr>
        <p:spPr>
          <a:xfrm>
            <a:off x="7408728" y="2058182"/>
            <a:ext cx="17013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both numerator and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FE80AF6A-CAA6-4C38-A6ED-23BBC7907EBF}"/>
              </a:ext>
            </a:extLst>
          </p:cNvPr>
          <p:cNvSpPr/>
          <p:nvPr/>
        </p:nvSpPr>
        <p:spPr>
          <a:xfrm>
            <a:off x="7328258" y="2794049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0C067B96-A5B0-4435-97F3-D7707D940142}"/>
              </a:ext>
            </a:extLst>
          </p:cNvPr>
          <p:cNvSpPr/>
          <p:nvPr/>
        </p:nvSpPr>
        <p:spPr>
          <a:xfrm>
            <a:off x="7285687" y="3511700"/>
            <a:ext cx="369587" cy="656629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A1B3A0-8E31-4BEA-91B1-12EE9695D14E}"/>
              </a:ext>
            </a:extLst>
          </p:cNvPr>
          <p:cNvSpPr txBox="1"/>
          <p:nvPr/>
        </p:nvSpPr>
        <p:spPr>
          <a:xfrm>
            <a:off x="7574510" y="2860753"/>
            <a:ext cx="170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2ED5536-93C8-40DF-8C75-08B4E8D634AB}"/>
              </a:ext>
            </a:extLst>
          </p:cNvPr>
          <p:cNvSpPr txBox="1"/>
          <p:nvPr/>
        </p:nvSpPr>
        <p:spPr>
          <a:xfrm>
            <a:off x="7574510" y="3699386"/>
            <a:ext cx="104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E62E4C5D-DCFD-4053-ABC3-E4EF0E2CC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25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a fraction has a surd in the denominator, then it can be useful to rearrange it so that the denominator is a rational number. This is called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rationalising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the denominator.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multiply the numerator and denominator by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931974" cy="4776787"/>
              </a:xfrm>
              <a:blipFill>
                <a:blip r:embed="rId2"/>
                <a:stretch>
                  <a:fillRect l="-620" t="-766" r="-2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D1665C-2942-451D-855C-A09405BDF5C2}"/>
              </a:ext>
            </a:extLst>
          </p:cNvPr>
          <p:cNvSpPr txBox="1"/>
          <p:nvPr/>
        </p:nvSpPr>
        <p:spPr>
          <a:xfrm>
            <a:off x="4216893" y="148257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Rationalise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/>
              <p:nvPr/>
            </p:nvSpPr>
            <p:spPr>
              <a:xfrm>
                <a:off x="4216893" y="1819335"/>
                <a:ext cx="1143070" cy="579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7FDDEC6D-D05A-48EA-8DA1-669848A7B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19335"/>
                <a:ext cx="1143070" cy="579261"/>
              </a:xfrm>
              <a:prstGeom prst="rect">
                <a:avLst/>
              </a:prstGeom>
              <a:blipFill>
                <a:blip r:embed="rId3"/>
                <a:stretch>
                  <a:fillRect l="-4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DC3CD895-F41F-4160-A063-A5E57A046CBD}"/>
              </a:ext>
            </a:extLst>
          </p:cNvPr>
          <p:cNvSpPr/>
          <p:nvPr/>
        </p:nvSpPr>
        <p:spPr>
          <a:xfrm>
            <a:off x="7183888" y="2105370"/>
            <a:ext cx="326622" cy="673341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EE948E-D153-4494-B1BE-3E8F16138769}"/>
              </a:ext>
            </a:extLst>
          </p:cNvPr>
          <p:cNvSpPr txBox="1"/>
          <p:nvPr/>
        </p:nvSpPr>
        <p:spPr>
          <a:xfrm>
            <a:off x="7402677" y="2136986"/>
            <a:ext cx="170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 first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6BA7AA4-9A06-4AC2-85A6-11C0C451BA64}"/>
                  </a:ext>
                </a:extLst>
              </p:cNvPr>
              <p:cNvSpPr txBox="1"/>
              <p:nvPr/>
            </p:nvSpPr>
            <p:spPr>
              <a:xfrm>
                <a:off x="5253944" y="1852164"/>
                <a:ext cx="1608966" cy="509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6BA7AA4-9A06-4AC2-85A6-11C0C451B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4" y="1852164"/>
                <a:ext cx="1608966" cy="509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6B16F7F-BB34-44F3-B8BA-385C7B533155}"/>
                  </a:ext>
                </a:extLst>
              </p:cNvPr>
              <p:cNvSpPr txBox="1"/>
              <p:nvPr/>
            </p:nvSpPr>
            <p:spPr>
              <a:xfrm>
                <a:off x="5253944" y="2504271"/>
                <a:ext cx="962699" cy="473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4−2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6B16F7F-BB34-44F3-B8BA-385C7B533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4" y="2504271"/>
                <a:ext cx="962699" cy="4737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EACF48-8F08-4F82-9EE1-468E6787AA64}"/>
                  </a:ext>
                </a:extLst>
              </p:cNvPr>
              <p:cNvSpPr txBox="1"/>
              <p:nvPr/>
            </p:nvSpPr>
            <p:spPr>
              <a:xfrm>
                <a:off x="5253943" y="3120214"/>
                <a:ext cx="962699" cy="473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4−2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EACF48-8F08-4F82-9EE1-468E6787A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3120214"/>
                <a:ext cx="962699" cy="4737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0F66002-7AD7-491C-9BEC-8B7AC78FF949}"/>
                  </a:ext>
                </a:extLst>
              </p:cNvPr>
              <p:cNvSpPr txBox="1"/>
              <p:nvPr/>
            </p:nvSpPr>
            <p:spPr>
              <a:xfrm>
                <a:off x="6058427" y="3078664"/>
                <a:ext cx="949298" cy="515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0F66002-7AD7-491C-9BEC-8B7AC78FF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427" y="3078664"/>
                <a:ext cx="949298" cy="5153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A085483-7ABD-4E0A-9E97-C8970364C012}"/>
                  </a:ext>
                </a:extLst>
              </p:cNvPr>
              <p:cNvSpPr txBox="1"/>
              <p:nvPr/>
            </p:nvSpPr>
            <p:spPr>
              <a:xfrm>
                <a:off x="5253943" y="3759052"/>
                <a:ext cx="1753782" cy="551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(4−2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A085483-7ABD-4E0A-9E97-C8970364C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3759052"/>
                <a:ext cx="1753782" cy="551498"/>
              </a:xfrm>
              <a:prstGeom prst="rect">
                <a:avLst/>
              </a:prstGeom>
              <a:blipFill>
                <a:blip r:embed="rId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843FA29-6459-4B87-996B-1DC6DEC51CAD}"/>
                  </a:ext>
                </a:extLst>
              </p:cNvPr>
              <p:cNvSpPr txBox="1"/>
              <p:nvPr/>
            </p:nvSpPr>
            <p:spPr>
              <a:xfrm>
                <a:off x="5253943" y="4399724"/>
                <a:ext cx="1929944" cy="523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16+8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843FA29-6459-4B87-996B-1DC6DEC51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4399724"/>
                <a:ext cx="1929944" cy="5239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732C02F-817D-4BDD-8B3E-19039A097A91}"/>
                  </a:ext>
                </a:extLst>
              </p:cNvPr>
              <p:cNvSpPr txBox="1"/>
              <p:nvPr/>
            </p:nvSpPr>
            <p:spPr>
              <a:xfrm>
                <a:off x="5253943" y="5072606"/>
                <a:ext cx="964972" cy="479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4+2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732C02F-817D-4BDD-8B3E-19039A097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943" y="5072606"/>
                <a:ext cx="964972" cy="479555"/>
              </a:xfrm>
              <a:prstGeom prst="rect">
                <a:avLst/>
              </a:prstGeom>
              <a:blipFill>
                <a:blip r:embed="rId10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3E1FFAE-A9E5-4411-9E64-46075AB2AEEE}"/>
                  </a:ext>
                </a:extLst>
              </p:cNvPr>
              <p:cNvSpPr txBox="1"/>
              <p:nvPr/>
            </p:nvSpPr>
            <p:spPr>
              <a:xfrm>
                <a:off x="5220015" y="5668897"/>
                <a:ext cx="964972" cy="479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3E1FFAE-A9E5-4411-9E64-46075AB2A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15" y="5668897"/>
                <a:ext cx="964972" cy="4795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弧 32">
            <a:extLst>
              <a:ext uri="{FF2B5EF4-FFF2-40B4-BE49-F238E27FC236}">
                <a16:creationId xmlns:a16="http://schemas.microsoft.com/office/drawing/2014/main" id="{27DE6B2B-4FEC-452C-95B3-28CC20FC3A72}"/>
              </a:ext>
            </a:extLst>
          </p:cNvPr>
          <p:cNvSpPr/>
          <p:nvPr/>
        </p:nvSpPr>
        <p:spPr>
          <a:xfrm>
            <a:off x="7183886" y="2819109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円弧 33">
            <a:extLst>
              <a:ext uri="{FF2B5EF4-FFF2-40B4-BE49-F238E27FC236}">
                <a16:creationId xmlns:a16="http://schemas.microsoft.com/office/drawing/2014/main" id="{ED100A1D-4A50-4F2D-B7DA-DD6367324761}"/>
              </a:ext>
            </a:extLst>
          </p:cNvPr>
          <p:cNvSpPr/>
          <p:nvPr/>
        </p:nvSpPr>
        <p:spPr>
          <a:xfrm>
            <a:off x="7020574" y="3441141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71286825-AC39-41A8-B379-8B93CBB0FF3E}"/>
              </a:ext>
            </a:extLst>
          </p:cNvPr>
          <p:cNvSpPr/>
          <p:nvPr/>
        </p:nvSpPr>
        <p:spPr>
          <a:xfrm>
            <a:off x="7090983" y="4090121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54DA01FF-142C-4653-8ADE-198C59ED8630}"/>
              </a:ext>
            </a:extLst>
          </p:cNvPr>
          <p:cNvSpPr/>
          <p:nvPr/>
        </p:nvSpPr>
        <p:spPr>
          <a:xfrm>
            <a:off x="7020574" y="4726167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D15CC663-9336-46A6-A703-5372626E905B}"/>
              </a:ext>
            </a:extLst>
          </p:cNvPr>
          <p:cNvSpPr/>
          <p:nvPr/>
        </p:nvSpPr>
        <p:spPr>
          <a:xfrm>
            <a:off x="6184987" y="5384887"/>
            <a:ext cx="326623" cy="568020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703C82E-8E27-477E-AC54-E017B617E003}"/>
              </a:ext>
            </a:extLst>
          </p:cNvPr>
          <p:cNvSpPr txBox="1"/>
          <p:nvPr/>
        </p:nvSpPr>
        <p:spPr>
          <a:xfrm>
            <a:off x="7435001" y="2863909"/>
            <a:ext cx="1644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to cancel the surds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62DAA6D-639F-407E-985F-CD969EDD6289}"/>
              </a:ext>
            </a:extLst>
          </p:cNvPr>
          <p:cNvSpPr txBox="1"/>
          <p:nvPr/>
        </p:nvSpPr>
        <p:spPr>
          <a:xfrm>
            <a:off x="7376822" y="4090121"/>
            <a:ext cx="1644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10E85CF-3DB3-4107-B6D7-A80055C4F357}"/>
              </a:ext>
            </a:extLst>
          </p:cNvPr>
          <p:cNvSpPr txBox="1"/>
          <p:nvPr/>
        </p:nvSpPr>
        <p:spPr>
          <a:xfrm>
            <a:off x="7245638" y="4806757"/>
            <a:ext cx="1117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1361029-B770-4F33-82D2-A4388C064B70}"/>
              </a:ext>
            </a:extLst>
          </p:cNvPr>
          <p:cNvSpPr txBox="1"/>
          <p:nvPr/>
        </p:nvSpPr>
        <p:spPr>
          <a:xfrm>
            <a:off x="6486642" y="5517687"/>
            <a:ext cx="144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8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4F9A3EE-4AC3-46AB-9D0D-031D1E632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03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  <p:bldP spid="18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laws of indices to simplify powers of the same base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61B6E1-7F6C-4250-B9AF-FCEC48E5A524}"/>
                  </a:ext>
                </a:extLst>
              </p:cNvPr>
              <p:cNvSpPr txBox="1"/>
              <p:nvPr/>
            </p:nvSpPr>
            <p:spPr>
              <a:xfrm>
                <a:off x="4216893" y="1482571"/>
                <a:ext cx="1211678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61B6E1-7F6C-4250-B9AF-FCEC48E5A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482571"/>
                <a:ext cx="1211678" cy="372410"/>
              </a:xfrm>
              <a:prstGeom prst="rect">
                <a:avLst/>
              </a:prstGeom>
              <a:blipFill>
                <a:blip r:embed="rId3"/>
                <a:stretch>
                  <a:fillRect l="-4523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6A878C5-2874-4E78-A86B-888D35F079EB}"/>
                  </a:ext>
                </a:extLst>
              </p:cNvPr>
              <p:cNvSpPr txBox="1"/>
              <p:nvPr/>
            </p:nvSpPr>
            <p:spPr>
              <a:xfrm>
                <a:off x="5268318" y="1482571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6A878C5-2874-4E78-A86B-888D35F07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318" y="1482571"/>
                <a:ext cx="73423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FACDACE-5085-47E6-9135-F5812189F04E}"/>
                  </a:ext>
                </a:extLst>
              </p:cNvPr>
              <p:cNvSpPr txBox="1"/>
              <p:nvPr/>
            </p:nvSpPr>
            <p:spPr>
              <a:xfrm>
                <a:off x="4216893" y="2061099"/>
                <a:ext cx="14542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FACDACE-5085-47E6-9135-F5812189F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061099"/>
                <a:ext cx="1454244" cy="369332"/>
              </a:xfrm>
              <a:prstGeom prst="rect">
                <a:avLst/>
              </a:prstGeom>
              <a:blipFill>
                <a:blip r:embed="rId5"/>
                <a:stretch>
                  <a:fillRect l="-378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26E7C87-0250-44F8-8575-D57D8D6151E8}"/>
                  </a:ext>
                </a:extLst>
              </p:cNvPr>
              <p:cNvSpPr txBox="1"/>
              <p:nvPr/>
            </p:nvSpPr>
            <p:spPr>
              <a:xfrm>
                <a:off x="5579203" y="2061099"/>
                <a:ext cx="84670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26E7C87-0250-44F8-8575-D57D8D6151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203" y="2061099"/>
                <a:ext cx="846707" cy="3724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EAD21FF-B524-4F46-89F1-E6612215270C}"/>
                  </a:ext>
                </a:extLst>
              </p:cNvPr>
              <p:cNvSpPr txBox="1"/>
              <p:nvPr/>
            </p:nvSpPr>
            <p:spPr>
              <a:xfrm>
                <a:off x="4214312" y="2559926"/>
                <a:ext cx="651397" cy="522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EAD21FF-B524-4F46-89F1-E66122152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312" y="2559926"/>
                <a:ext cx="651397" cy="522579"/>
              </a:xfrm>
              <a:prstGeom prst="rect">
                <a:avLst/>
              </a:prstGeom>
              <a:blipFill>
                <a:blip r:embed="rId7"/>
                <a:stretch>
                  <a:fillRect l="-7477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D0A9531-7C57-451D-95CF-3BF7592EBAF5}"/>
                  </a:ext>
                </a:extLst>
              </p:cNvPr>
              <p:cNvSpPr txBox="1"/>
              <p:nvPr/>
            </p:nvSpPr>
            <p:spPr>
              <a:xfrm>
                <a:off x="4820151" y="2636549"/>
                <a:ext cx="730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D0A9531-7C57-451D-95CF-3BF7592EB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51" y="2636549"/>
                <a:ext cx="73052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1E4F10C-7B1C-4B31-8EE7-5F83975339AC}"/>
                  </a:ext>
                </a:extLst>
              </p:cNvPr>
              <p:cNvSpPr txBox="1"/>
              <p:nvPr/>
            </p:nvSpPr>
            <p:spPr>
              <a:xfrm>
                <a:off x="4188361" y="3288623"/>
                <a:ext cx="149380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1E4F10C-7B1C-4B31-8EE7-5F8397533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361" y="3288623"/>
                <a:ext cx="1493807" cy="372410"/>
              </a:xfrm>
              <a:prstGeom prst="rect">
                <a:avLst/>
              </a:prstGeom>
              <a:blipFill>
                <a:blip r:embed="rId9"/>
                <a:stretch>
                  <a:fillRect l="-3265" t="-6452" b="-24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5C6EFB3-2B8B-4F08-A7A9-7C08825C1DF6}"/>
                  </a:ext>
                </a:extLst>
              </p:cNvPr>
              <p:cNvSpPr txBox="1"/>
              <p:nvPr/>
            </p:nvSpPr>
            <p:spPr>
              <a:xfrm>
                <a:off x="5550671" y="3288623"/>
                <a:ext cx="862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5C6EFB3-2B8B-4F08-A7A9-7C08825C1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671" y="3288623"/>
                <a:ext cx="8624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16C2ADB-2FC7-4C8F-91D7-4A3E45C632F6}"/>
                  </a:ext>
                </a:extLst>
              </p:cNvPr>
              <p:cNvSpPr txBox="1"/>
              <p:nvPr/>
            </p:nvSpPr>
            <p:spPr>
              <a:xfrm>
                <a:off x="4188361" y="3922891"/>
                <a:ext cx="16425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16C2ADB-2FC7-4C8F-91D7-4A3E45C63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361" y="3922891"/>
                <a:ext cx="1642501" cy="369332"/>
              </a:xfrm>
              <a:prstGeom prst="rect">
                <a:avLst/>
              </a:prstGeom>
              <a:blipFill>
                <a:blip r:embed="rId11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DF037F5-1793-49EB-8911-80B05853FDF0}"/>
                  </a:ext>
                </a:extLst>
              </p:cNvPr>
              <p:cNvSpPr txBox="1"/>
              <p:nvPr/>
            </p:nvSpPr>
            <p:spPr>
              <a:xfrm>
                <a:off x="4430445" y="4292223"/>
                <a:ext cx="13692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DF037F5-1793-49EB-8911-80B05853F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4292223"/>
                <a:ext cx="136922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54AC044-AF25-4F17-8200-93ACBFDEB385}"/>
                  </a:ext>
                </a:extLst>
              </p:cNvPr>
              <p:cNvSpPr txBox="1"/>
              <p:nvPr/>
            </p:nvSpPr>
            <p:spPr>
              <a:xfrm>
                <a:off x="4430445" y="4715497"/>
                <a:ext cx="8603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54AC044-AF25-4F17-8200-93ACBFDEB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4715497"/>
                <a:ext cx="86030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F329C22-47CA-4872-945C-D7E726D370AF}"/>
                  </a:ext>
                </a:extLst>
              </p:cNvPr>
              <p:cNvSpPr txBox="1"/>
              <p:nvPr/>
            </p:nvSpPr>
            <p:spPr>
              <a:xfrm>
                <a:off x="4188361" y="5185983"/>
                <a:ext cx="16452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F329C22-47CA-4872-945C-D7E726D37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361" y="5185983"/>
                <a:ext cx="1645259" cy="369332"/>
              </a:xfrm>
              <a:prstGeom prst="rect">
                <a:avLst/>
              </a:prstGeom>
              <a:blipFill>
                <a:blip r:embed="rId14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25662D7-0D6D-43E4-A163-6AB65DA49A96}"/>
                  </a:ext>
                </a:extLst>
              </p:cNvPr>
              <p:cNvSpPr txBox="1"/>
              <p:nvPr/>
            </p:nvSpPr>
            <p:spPr>
              <a:xfrm>
                <a:off x="4430445" y="5555315"/>
                <a:ext cx="15098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=27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25662D7-0D6D-43E4-A163-6AB65DA49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5555315"/>
                <a:ext cx="150983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E0CBA86-8934-4E61-B4F4-282645BB62FA}"/>
                  </a:ext>
                </a:extLst>
              </p:cNvPr>
              <p:cNvSpPr txBox="1"/>
              <p:nvPr/>
            </p:nvSpPr>
            <p:spPr>
              <a:xfrm>
                <a:off x="4430445" y="5978589"/>
                <a:ext cx="990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E0CBA86-8934-4E61-B4F4-282645BB6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5978589"/>
                <a:ext cx="99072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499E976-1FD6-4E63-8BFB-A4232B06C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laws of indices to simplify powers of the same base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F852BD-20C4-42A3-888B-44DFDE0A789B}"/>
              </a:ext>
            </a:extLst>
          </p:cNvPr>
          <p:cNvSpPr txBox="1"/>
          <p:nvPr/>
        </p:nvSpPr>
        <p:spPr>
          <a:xfrm>
            <a:off x="4216893" y="1482571"/>
            <a:ext cx="3616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Expand and simplify if possible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/>
              <p:nvPr/>
            </p:nvSpPr>
            <p:spPr>
              <a:xfrm>
                <a:off x="4572000" y="2315255"/>
                <a:ext cx="18264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15255"/>
                <a:ext cx="182646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1743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1743939" cy="369332"/>
              </a:xfrm>
              <a:prstGeom prst="rect">
                <a:avLst/>
              </a:prstGeom>
              <a:blipFill>
                <a:blip r:embed="rId4"/>
                <a:stretch>
                  <a:fillRect l="-3147" t="-8333" r="-350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22ADC57-A95E-4708-846B-369EB22980F0}"/>
                  </a:ext>
                </a:extLst>
              </p:cNvPr>
              <p:cNvSpPr txBox="1"/>
              <p:nvPr/>
            </p:nvSpPr>
            <p:spPr>
              <a:xfrm>
                <a:off x="4572000" y="3382055"/>
                <a:ext cx="1519968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22ADC57-A95E-4708-846B-369EB2298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82055"/>
                <a:ext cx="1519968" cy="372410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2B26EFA-3696-42AF-AAA5-59B5A1573FAE}"/>
                  </a:ext>
                </a:extLst>
              </p:cNvPr>
              <p:cNvSpPr txBox="1"/>
              <p:nvPr/>
            </p:nvSpPr>
            <p:spPr>
              <a:xfrm>
                <a:off x="4216893" y="2965713"/>
                <a:ext cx="16962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(3−2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2B26EFA-3696-42AF-AAA5-59B5A1573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965713"/>
                <a:ext cx="1696298" cy="369332"/>
              </a:xfrm>
              <a:prstGeom prst="rect">
                <a:avLst/>
              </a:prstGeom>
              <a:blipFill>
                <a:blip r:embed="rId6"/>
                <a:stretch>
                  <a:fillRect l="-3237" t="-8333" r="-719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DEE0019-92F9-47B3-AED9-4044979444EB}"/>
                  </a:ext>
                </a:extLst>
              </p:cNvPr>
              <p:cNvSpPr txBox="1"/>
              <p:nvPr/>
            </p:nvSpPr>
            <p:spPr>
              <a:xfrm>
                <a:off x="4572663" y="4451933"/>
                <a:ext cx="2413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DEE0019-92F9-47B3-AED9-404497944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663" y="4451933"/>
                <a:ext cx="241367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CEF67D-EAE9-4BD3-9D74-A5F3A6AA4E83}"/>
                  </a:ext>
                </a:extLst>
              </p:cNvPr>
              <p:cNvSpPr txBox="1"/>
              <p:nvPr/>
            </p:nvSpPr>
            <p:spPr>
              <a:xfrm>
                <a:off x="4217556" y="4035591"/>
                <a:ext cx="2461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CEF67D-EAE9-4BD3-9D74-A5F3A6AA4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556" y="4035591"/>
                <a:ext cx="2461571" cy="369332"/>
              </a:xfrm>
              <a:prstGeom prst="rect">
                <a:avLst/>
              </a:prstGeom>
              <a:blipFill>
                <a:blip r:embed="rId8"/>
                <a:stretch>
                  <a:fillRect l="-2228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0A3D62-900A-46B1-8664-564F92375777}"/>
                  </a:ext>
                </a:extLst>
              </p:cNvPr>
              <p:cNvSpPr txBox="1"/>
              <p:nvPr/>
            </p:nvSpPr>
            <p:spPr>
              <a:xfrm>
                <a:off x="4572000" y="5518733"/>
                <a:ext cx="2719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0A3D62-900A-46B1-8664-564F92375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18733"/>
                <a:ext cx="271991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EECF9010-4048-4A81-B36F-FE2749935158}"/>
                  </a:ext>
                </a:extLst>
              </p:cNvPr>
              <p:cNvSpPr txBox="1"/>
              <p:nvPr/>
            </p:nvSpPr>
            <p:spPr>
              <a:xfrm>
                <a:off x="4216893" y="5102391"/>
                <a:ext cx="2846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−5(2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EECF9010-4048-4A81-B36F-FE274993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5102391"/>
                <a:ext cx="2846613" cy="369332"/>
              </a:xfrm>
              <a:prstGeom prst="rect">
                <a:avLst/>
              </a:prstGeom>
              <a:blipFill>
                <a:blip r:embed="rId10"/>
                <a:stretch>
                  <a:fillRect l="-1927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02FF55C-F5CC-4922-9BE6-000BA9B24E1B}"/>
                  </a:ext>
                </a:extLst>
              </p:cNvPr>
              <p:cNvSpPr txBox="1"/>
              <p:nvPr/>
            </p:nvSpPr>
            <p:spPr>
              <a:xfrm>
                <a:off x="4572000" y="5935075"/>
                <a:ext cx="2057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02FF55C-F5CC-4922-9BE6-000BA9B24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935075"/>
                <a:ext cx="205729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878A559-9E79-4C89-BB0C-46E9283C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54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laws of indices to simplify powers of the same base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F852BD-20C4-42A3-888B-44DFDE0A789B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/>
              <p:nvPr/>
            </p:nvSpPr>
            <p:spPr>
              <a:xfrm>
                <a:off x="4403325" y="2553655"/>
                <a:ext cx="9269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5" y="2553655"/>
                <a:ext cx="9269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970779" cy="523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970779" cy="523092"/>
              </a:xfrm>
              <a:prstGeom prst="rect">
                <a:avLst/>
              </a:prstGeom>
              <a:blipFill>
                <a:blip r:embed="rId4"/>
                <a:stretch>
                  <a:fillRect l="-5660" b="-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9DA2B56-21AA-484A-BB66-8084CCE2EC14}"/>
                  </a:ext>
                </a:extLst>
              </p:cNvPr>
              <p:cNvSpPr txBox="1"/>
              <p:nvPr/>
            </p:nvSpPr>
            <p:spPr>
              <a:xfrm>
                <a:off x="4403325" y="3779898"/>
                <a:ext cx="62311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9DA2B56-21AA-484A-BB66-8084CCE2E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5" y="3779898"/>
                <a:ext cx="623119" cy="495649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090E6AB9-5088-46C6-A5F9-8F8D1DE4A1EA}"/>
                  </a:ext>
                </a:extLst>
              </p:cNvPr>
              <p:cNvSpPr txBox="1"/>
              <p:nvPr/>
            </p:nvSpPr>
            <p:spPr>
              <a:xfrm>
                <a:off x="4216893" y="3137670"/>
                <a:ext cx="1183978" cy="525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090E6AB9-5088-46C6-A5F9-8F8D1DE4A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137670"/>
                <a:ext cx="1183978" cy="525721"/>
              </a:xfrm>
              <a:prstGeom prst="rect">
                <a:avLst/>
              </a:prstGeom>
              <a:blipFill>
                <a:blip r:embed="rId6"/>
                <a:stretch>
                  <a:fillRect l="-4639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F9E43FD-25CD-4705-B126-42B389AB76C5}"/>
                  </a:ext>
                </a:extLst>
              </p:cNvPr>
              <p:cNvSpPr txBox="1"/>
              <p:nvPr/>
            </p:nvSpPr>
            <p:spPr>
              <a:xfrm>
                <a:off x="5187672" y="1894957"/>
                <a:ext cx="1014060" cy="523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F9E43FD-25CD-4705-B126-42B389AB7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72" y="1894957"/>
                <a:ext cx="1014060" cy="5236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3B87BF3-0DFE-444A-B1A3-E9AD813DC795}"/>
                  </a:ext>
                </a:extLst>
              </p:cNvPr>
              <p:cNvSpPr txBox="1"/>
              <p:nvPr/>
            </p:nvSpPr>
            <p:spPr>
              <a:xfrm>
                <a:off x="5400871" y="3137670"/>
                <a:ext cx="1257716" cy="543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3B87BF3-0DFE-444A-B1A3-E9AD813DC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871" y="3137670"/>
                <a:ext cx="1257716" cy="5436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3AB7B2-C099-4379-B38F-2A24156F4E52}"/>
                  </a:ext>
                </a:extLst>
              </p:cNvPr>
              <p:cNvSpPr txBox="1"/>
              <p:nvPr/>
            </p:nvSpPr>
            <p:spPr>
              <a:xfrm>
                <a:off x="4857485" y="3887121"/>
                <a:ext cx="7004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− 3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3AB7B2-C099-4379-B38F-2A24156F4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485" y="3887121"/>
                <a:ext cx="7004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5ED1260-F3B7-4EDD-B3A5-F83439262813}"/>
                  </a:ext>
                </a:extLst>
              </p:cNvPr>
              <p:cNvSpPr txBox="1"/>
              <p:nvPr/>
            </p:nvSpPr>
            <p:spPr>
              <a:xfrm>
                <a:off x="4403325" y="5401139"/>
                <a:ext cx="710259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5ED1260-F3B7-4EDD-B3A5-F83439262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5" y="5401139"/>
                <a:ext cx="710259" cy="3101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BF4CF59-00C8-4266-B93B-625A993FE262}"/>
                  </a:ext>
                </a:extLst>
              </p:cNvPr>
              <p:cNvSpPr txBox="1"/>
              <p:nvPr/>
            </p:nvSpPr>
            <p:spPr>
              <a:xfrm>
                <a:off x="4216893" y="4690874"/>
                <a:ext cx="1361911" cy="524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BF4CF59-00C8-4266-B93B-625A993FE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4690874"/>
                <a:ext cx="1361911" cy="524439"/>
              </a:xfrm>
              <a:prstGeom prst="rect">
                <a:avLst/>
              </a:prstGeom>
              <a:blipFill>
                <a:blip r:embed="rId11"/>
                <a:stretch>
                  <a:fillRect l="-4036" b="-58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805F9E7-47A2-458B-B0F4-6A000918AEFC}"/>
                  </a:ext>
                </a:extLst>
              </p:cNvPr>
              <p:cNvSpPr txBox="1"/>
              <p:nvPr/>
            </p:nvSpPr>
            <p:spPr>
              <a:xfrm>
                <a:off x="5557933" y="4694995"/>
                <a:ext cx="1411604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805F9E7-47A2-458B-B0F4-6A000918A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933" y="4694995"/>
                <a:ext cx="1411604" cy="5245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FB702F2-1BA7-4142-B31A-D409F13611A6}"/>
                  </a:ext>
                </a:extLst>
              </p:cNvPr>
              <p:cNvSpPr txBox="1"/>
              <p:nvPr/>
            </p:nvSpPr>
            <p:spPr>
              <a:xfrm>
                <a:off x="4914057" y="5402325"/>
                <a:ext cx="6133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FB702F2-1BA7-4142-B31A-D409F1361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057" y="5402325"/>
                <a:ext cx="61330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6DF67A-93EF-4568-BA97-B6836B4BDA94}"/>
              </a:ext>
            </a:extLst>
          </p:cNvPr>
          <p:cNvSpPr txBox="1"/>
          <p:nvPr/>
        </p:nvSpPr>
        <p:spPr>
          <a:xfrm>
            <a:off x="6767229" y="1648960"/>
            <a:ext cx="21775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have a single term as the denominator, you can simplify the numerator terms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DACC5684-CBDC-40C6-904D-10C040EF9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91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15" grpId="0"/>
      <p:bldP spid="16" grpId="0"/>
      <p:bldP spid="18" grpId="0"/>
      <p:bldP spid="22" grpId="0"/>
      <p:bldP spid="30" grpId="0"/>
      <p:bldP spid="31" grpId="0"/>
      <p:bldP spid="32" grpId="0"/>
      <p:bldP spid="33" grpId="0"/>
      <p:bldP spid="3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80505" y="3082752"/>
            <a:ext cx="818300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1B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0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To find the product of two expressions you multiply each term in one expression by each term in the other expression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45A6EA29-B674-40A3-B3DD-475D2C167037}"/>
              </a:ext>
            </a:extLst>
          </p:cNvPr>
          <p:cNvSpPr txBox="1">
            <a:spLocks noChangeArrowheads="1"/>
          </p:cNvSpPr>
          <p:nvPr/>
        </p:nvSpPr>
        <p:spPr>
          <a:xfrm>
            <a:off x="142876" y="1650999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en-US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US" altLang="en-US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(x + 4)(x + 7)</a:t>
            </a:r>
          </a:p>
          <a:p>
            <a:pPr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 + 4x + 7x + 28</a:t>
            </a:r>
          </a:p>
          <a:p>
            <a:pPr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 + 11x + 28</a:t>
            </a:r>
          </a:p>
          <a:p>
            <a:pPr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(2x + 3)(x – 8)</a:t>
            </a:r>
          </a:p>
          <a:p>
            <a:pPr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2x</a:t>
            </a:r>
            <a:r>
              <a:rPr lang="en-GB" altLang="en-US" sz="20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+ 3x – 16x – 24</a:t>
            </a:r>
          </a:p>
          <a:p>
            <a:pPr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2x</a:t>
            </a:r>
            <a:r>
              <a:rPr lang="en-GB" altLang="en-US" sz="20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– 13x - 24</a:t>
            </a:r>
            <a:endParaRPr lang="en-GB" alt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8719429F-2D0A-4D5B-8136-88C788E10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6" y="3648074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+ 28</a:t>
            </a:r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DEAED6D1-C4FB-4B60-B3F9-3C4506BF6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6" y="3648074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+ 7x</a:t>
            </a:r>
          </a:p>
        </p:txBody>
      </p:sp>
      <p:sp>
        <p:nvSpPr>
          <p:cNvPr id="44" name="Rectangle 6">
            <a:extLst>
              <a:ext uri="{FF2B5EF4-FFF2-40B4-BE49-F238E27FC236}">
                <a16:creationId xmlns:a16="http://schemas.microsoft.com/office/drawing/2014/main" id="{AF86BA90-0134-466F-BF52-911150776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4" y="3648074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+ 7</a:t>
            </a:r>
          </a:p>
        </p:txBody>
      </p:sp>
      <p:sp>
        <p:nvSpPr>
          <p:cNvPr id="45" name="Rectangle 7">
            <a:extLst>
              <a:ext uri="{FF2B5EF4-FFF2-40B4-BE49-F238E27FC236}">
                <a16:creationId xmlns:a16="http://schemas.microsoft.com/office/drawing/2014/main" id="{41681CD9-60CD-4B50-828A-68B9033E7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6" y="3167062"/>
            <a:ext cx="8874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+ 4x</a:t>
            </a:r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2C67C942-3762-4CE6-A0FA-A878405FF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6" y="3167062"/>
            <a:ext cx="8890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20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7C4AAD5E-D8B5-459F-8EAA-1DA5DD981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4" y="3167062"/>
            <a:ext cx="88741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E90E4CB-5D79-445F-809F-7216FDD61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6" y="2687637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+ 4</a:t>
            </a:r>
          </a:p>
        </p:txBody>
      </p:sp>
      <p:sp>
        <p:nvSpPr>
          <p:cNvPr id="49" name="Rectangle 11">
            <a:extLst>
              <a:ext uri="{FF2B5EF4-FFF2-40B4-BE49-F238E27FC236}">
                <a16:creationId xmlns:a16="http://schemas.microsoft.com/office/drawing/2014/main" id="{81F70460-3B1B-4E00-87EF-86559B31C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6" y="2687637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B232D8B8-8910-4FE1-88E7-B3EF512FA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4" y="2687637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000">
              <a:latin typeface="Comic Sans MS" pitchFamily="66" charset="0"/>
            </a:endParaRPr>
          </a:p>
        </p:txBody>
      </p:sp>
      <p:sp>
        <p:nvSpPr>
          <p:cNvPr id="51" name="Line 13">
            <a:extLst>
              <a:ext uri="{FF2B5EF4-FFF2-40B4-BE49-F238E27FC236}">
                <a16:creationId xmlns:a16="http://schemas.microsoft.com/office/drawing/2014/main" id="{074DACA3-D60A-411B-9ECF-C2DB8B6DC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2687637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14">
            <a:extLst>
              <a:ext uri="{FF2B5EF4-FFF2-40B4-BE49-F238E27FC236}">
                <a16:creationId xmlns:a16="http://schemas.microsoft.com/office/drawing/2014/main" id="{7FCB0F60-536C-4432-B579-947A699DDD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3167062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15">
            <a:extLst>
              <a:ext uri="{FF2B5EF4-FFF2-40B4-BE49-F238E27FC236}">
                <a16:creationId xmlns:a16="http://schemas.microsoft.com/office/drawing/2014/main" id="{99CBB7D7-054A-4330-ABF0-2BF760C62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3648074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16">
            <a:extLst>
              <a:ext uri="{FF2B5EF4-FFF2-40B4-BE49-F238E27FC236}">
                <a16:creationId xmlns:a16="http://schemas.microsoft.com/office/drawing/2014/main" id="{A3F68175-10E0-4AAA-9A5F-17AF0909A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4127499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17">
            <a:extLst>
              <a:ext uri="{FF2B5EF4-FFF2-40B4-BE49-F238E27FC236}">
                <a16:creationId xmlns:a16="http://schemas.microsoft.com/office/drawing/2014/main" id="{D6349333-1E87-436D-BE8F-A1F4EBDDC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2687637"/>
            <a:ext cx="0" cy="14398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18">
            <a:extLst>
              <a:ext uri="{FF2B5EF4-FFF2-40B4-BE49-F238E27FC236}">
                <a16:creationId xmlns:a16="http://schemas.microsoft.com/office/drawing/2014/main" id="{3EA89DAC-201E-4B0C-92EC-F9E8A52A6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4726" y="2687637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9">
            <a:extLst>
              <a:ext uri="{FF2B5EF4-FFF2-40B4-BE49-F238E27FC236}">
                <a16:creationId xmlns:a16="http://schemas.microsoft.com/office/drawing/2014/main" id="{C60042E0-5EE4-4F9A-9E07-D25B318B2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3726" y="2687637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20">
            <a:extLst>
              <a:ext uri="{FF2B5EF4-FFF2-40B4-BE49-F238E27FC236}">
                <a16:creationId xmlns:a16="http://schemas.microsoft.com/office/drawing/2014/main" id="{8D820B4A-4939-4180-82AF-A8B597BD1C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1139" y="2687637"/>
            <a:ext cx="0" cy="14398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Rectangle 21">
            <a:extLst>
              <a:ext uri="{FF2B5EF4-FFF2-40B4-BE49-F238E27FC236}">
                <a16:creationId xmlns:a16="http://schemas.microsoft.com/office/drawing/2014/main" id="{95C9F8CE-BBF4-479E-91B8-A05EEC398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6" y="5519737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- 24</a:t>
            </a:r>
          </a:p>
        </p:txBody>
      </p:sp>
      <p:sp>
        <p:nvSpPr>
          <p:cNvPr id="60" name="Rectangle 22">
            <a:extLst>
              <a:ext uri="{FF2B5EF4-FFF2-40B4-BE49-F238E27FC236}">
                <a16:creationId xmlns:a16="http://schemas.microsoft.com/office/drawing/2014/main" id="{652D9841-FA36-4E19-8E08-82ADFCDB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6" y="5519737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- 16x</a:t>
            </a: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F27764CC-8633-4829-A869-32BF74375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4" y="5519737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- 8</a:t>
            </a:r>
          </a:p>
        </p:txBody>
      </p:sp>
      <p:sp>
        <p:nvSpPr>
          <p:cNvPr id="62" name="Rectangle 24">
            <a:extLst>
              <a:ext uri="{FF2B5EF4-FFF2-40B4-BE49-F238E27FC236}">
                <a16:creationId xmlns:a16="http://schemas.microsoft.com/office/drawing/2014/main" id="{93D39C7F-EB86-42B3-9176-4843CA001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6" y="5038724"/>
            <a:ext cx="8874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+ 3x</a:t>
            </a:r>
          </a:p>
        </p:txBody>
      </p:sp>
      <p:sp>
        <p:nvSpPr>
          <p:cNvPr id="63" name="Rectangle 25">
            <a:extLst>
              <a:ext uri="{FF2B5EF4-FFF2-40B4-BE49-F238E27FC236}">
                <a16:creationId xmlns:a16="http://schemas.microsoft.com/office/drawing/2014/main" id="{84B8EBE7-3D5D-4819-A0BB-ACE3FD36F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6" y="5038724"/>
            <a:ext cx="889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sz="20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64" name="Rectangle 26">
            <a:extLst>
              <a:ext uri="{FF2B5EF4-FFF2-40B4-BE49-F238E27FC236}">
                <a16:creationId xmlns:a16="http://schemas.microsoft.com/office/drawing/2014/main" id="{6C72C7D9-95A8-4D64-89A5-B24424D38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4" y="5038724"/>
            <a:ext cx="8874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x</a:t>
            </a:r>
          </a:p>
        </p:txBody>
      </p:sp>
      <p:sp>
        <p:nvSpPr>
          <p:cNvPr id="65" name="Rectangle 27">
            <a:extLst>
              <a:ext uri="{FF2B5EF4-FFF2-40B4-BE49-F238E27FC236}">
                <a16:creationId xmlns:a16="http://schemas.microsoft.com/office/drawing/2014/main" id="{8CE1A1EF-667B-4E23-ACED-108FE7F5F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6" y="4559299"/>
            <a:ext cx="887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>
                <a:latin typeface="Comic Sans MS" pitchFamily="66" charset="0"/>
              </a:rPr>
              <a:t>+ 3</a:t>
            </a:r>
          </a:p>
        </p:txBody>
      </p:sp>
      <p:sp>
        <p:nvSpPr>
          <p:cNvPr id="66" name="Rectangle 28">
            <a:extLst>
              <a:ext uri="{FF2B5EF4-FFF2-40B4-BE49-F238E27FC236}">
                <a16:creationId xmlns:a16="http://schemas.microsoft.com/office/drawing/2014/main" id="{173E1B99-B669-4D0A-8ED1-01AB08BD7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6" y="4559299"/>
            <a:ext cx="8890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000" dirty="0">
                <a:latin typeface="Comic Sans MS" pitchFamily="66" charset="0"/>
              </a:rPr>
              <a:t>2x</a:t>
            </a:r>
          </a:p>
        </p:txBody>
      </p:sp>
      <p:sp>
        <p:nvSpPr>
          <p:cNvPr id="67" name="Rectangle 29">
            <a:extLst>
              <a:ext uri="{FF2B5EF4-FFF2-40B4-BE49-F238E27FC236}">
                <a16:creationId xmlns:a16="http://schemas.microsoft.com/office/drawing/2014/main" id="{E795D35D-F6AA-43A4-9877-CA76940B3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4" y="4559299"/>
            <a:ext cx="88741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000">
              <a:latin typeface="Comic Sans MS" pitchFamily="66" charset="0"/>
            </a:endParaRPr>
          </a:p>
        </p:txBody>
      </p:sp>
      <p:sp>
        <p:nvSpPr>
          <p:cNvPr id="68" name="Line 30">
            <a:extLst>
              <a:ext uri="{FF2B5EF4-FFF2-40B4-BE49-F238E27FC236}">
                <a16:creationId xmlns:a16="http://schemas.microsoft.com/office/drawing/2014/main" id="{A9579127-6E24-4128-8B58-F8BD549C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4559299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Line 31">
            <a:extLst>
              <a:ext uri="{FF2B5EF4-FFF2-40B4-BE49-F238E27FC236}">
                <a16:creationId xmlns:a16="http://schemas.microsoft.com/office/drawing/2014/main" id="{76909FE9-8D9B-4CB9-8DBB-971B26029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5038724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32">
            <a:extLst>
              <a:ext uri="{FF2B5EF4-FFF2-40B4-BE49-F238E27FC236}">
                <a16:creationId xmlns:a16="http://schemas.microsoft.com/office/drawing/2014/main" id="{D8F72EB7-F44C-4DB2-AE42-26E47930A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5519737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33">
            <a:extLst>
              <a:ext uri="{FF2B5EF4-FFF2-40B4-BE49-F238E27FC236}">
                <a16:creationId xmlns:a16="http://schemas.microsoft.com/office/drawing/2014/main" id="{7A3EBE7E-D855-4656-9BF3-319690E08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14" y="5999162"/>
            <a:ext cx="2663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34">
            <a:extLst>
              <a:ext uri="{FF2B5EF4-FFF2-40B4-BE49-F238E27FC236}">
                <a16:creationId xmlns:a16="http://schemas.microsoft.com/office/drawing/2014/main" id="{2135C91D-A39F-438B-926A-94A8C2075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9376" y="4559299"/>
            <a:ext cx="0" cy="14398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35">
            <a:extLst>
              <a:ext uri="{FF2B5EF4-FFF2-40B4-BE49-F238E27FC236}">
                <a16:creationId xmlns:a16="http://schemas.microsoft.com/office/drawing/2014/main" id="{43C9E559-3A6D-47B3-A0FB-DE4FDE1A5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6789" y="4559299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Line 36">
            <a:extLst>
              <a:ext uri="{FF2B5EF4-FFF2-40B4-BE49-F238E27FC236}">
                <a16:creationId xmlns:a16="http://schemas.microsoft.com/office/drawing/2014/main" id="{43EF9C91-26D0-4BF0-B3C9-1DB148761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3726" y="4559299"/>
            <a:ext cx="0" cy="143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Line 37">
            <a:extLst>
              <a:ext uri="{FF2B5EF4-FFF2-40B4-BE49-F238E27FC236}">
                <a16:creationId xmlns:a16="http://schemas.microsoft.com/office/drawing/2014/main" id="{AFB4E991-9AF7-4B69-9837-210F54E55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1139" y="4559299"/>
            <a:ext cx="0" cy="14398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753AAD3C-02D0-421B-BD47-96D63B15D553}"/>
              </a:ext>
            </a:extLst>
          </p:cNvPr>
          <p:cNvSpPr txBox="1"/>
          <p:nvPr/>
        </p:nvSpPr>
        <p:spPr>
          <a:xfrm>
            <a:off x="4341020" y="1507401"/>
            <a:ext cx="2177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various methods for doing this, all are ok!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D2916A88-CAF8-4E1E-B187-BECC3EB4E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28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To find the product of two expressions you multiply each term in one expression by each term in the other expression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more than two brackets, just multiply any 2 first, and then multiply the answer by the next one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3D5B3491-C334-41DF-9304-447E2E6A2DC4}"/>
                  </a:ext>
                </a:extLst>
              </p:cNvPr>
              <p:cNvSpPr txBox="1"/>
              <p:nvPr/>
            </p:nvSpPr>
            <p:spPr>
              <a:xfrm>
                <a:off x="4010026" y="1464816"/>
                <a:ext cx="3338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Expand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3D5B3491-C334-41DF-9304-447E2E6A2D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6" y="1464816"/>
                <a:ext cx="3338799" cy="369332"/>
              </a:xfrm>
              <a:prstGeom prst="rect">
                <a:avLst/>
              </a:prstGeom>
              <a:blipFill>
                <a:blip r:embed="rId2"/>
                <a:stretch>
                  <a:fillRect l="-164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408B7649-DF8A-4679-87DF-7ED4DD2DF749}"/>
                  </a:ext>
                </a:extLst>
              </p:cNvPr>
              <p:cNvSpPr txBox="1"/>
              <p:nvPr/>
            </p:nvSpPr>
            <p:spPr>
              <a:xfrm>
                <a:off x="3947882" y="2283041"/>
                <a:ext cx="25597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408B7649-DF8A-4679-87DF-7ED4DD2DF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882" y="2283041"/>
                <a:ext cx="25597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42C1A626-1113-4421-A337-9C6B159039D4}"/>
                  </a:ext>
                </a:extLst>
              </p:cNvPr>
              <p:cNvSpPr txBox="1"/>
              <p:nvPr/>
            </p:nvSpPr>
            <p:spPr>
              <a:xfrm>
                <a:off x="3947882" y="3096904"/>
                <a:ext cx="19931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42C1A626-1113-4421-A337-9C6B15903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882" y="3096904"/>
                <a:ext cx="1993174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42FEA80-19FE-4DB6-8D45-ACB18497155F}"/>
                  </a:ext>
                </a:extLst>
              </p:cNvPr>
              <p:cNvSpPr txBox="1"/>
              <p:nvPr/>
            </p:nvSpPr>
            <p:spPr>
              <a:xfrm>
                <a:off x="5668925" y="3096904"/>
                <a:ext cx="980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42FEA80-19FE-4DB6-8D45-ACB184971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925" y="3096904"/>
                <a:ext cx="980333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F286E9C1-903E-48D6-8612-44B017C08E09}"/>
                  </a:ext>
                </a:extLst>
              </p:cNvPr>
              <p:cNvSpPr txBox="1"/>
              <p:nvPr/>
            </p:nvSpPr>
            <p:spPr>
              <a:xfrm>
                <a:off x="3947882" y="3910767"/>
                <a:ext cx="15098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F286E9C1-903E-48D6-8612-44B017C08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882" y="3910767"/>
                <a:ext cx="150983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6A4E04F5-1D09-4A95-9742-1D32302B9311}"/>
                  </a:ext>
                </a:extLst>
              </p:cNvPr>
              <p:cNvSpPr txBox="1"/>
              <p:nvPr/>
            </p:nvSpPr>
            <p:spPr>
              <a:xfrm>
                <a:off x="5227752" y="3910767"/>
                <a:ext cx="1512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+ 7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6A4E04F5-1D09-4A95-9742-1D32302B9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752" y="3910767"/>
                <a:ext cx="151227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7FAAE0F6-6AAC-47F7-B1B1-6E58B8798022}"/>
                  </a:ext>
                </a:extLst>
              </p:cNvPr>
              <p:cNvSpPr txBox="1"/>
              <p:nvPr/>
            </p:nvSpPr>
            <p:spPr>
              <a:xfrm>
                <a:off x="6507622" y="3910767"/>
                <a:ext cx="1268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− 4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7FAAE0F6-6AAC-47F7-B1B1-6E58B8798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622" y="3910767"/>
                <a:ext cx="126887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B7CDBD79-EF83-4922-8F42-86C2B5594668}"/>
                  </a:ext>
                </a:extLst>
              </p:cNvPr>
              <p:cNvSpPr txBox="1"/>
              <p:nvPr/>
            </p:nvSpPr>
            <p:spPr>
              <a:xfrm>
                <a:off x="3947882" y="4683430"/>
                <a:ext cx="28328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B7CDBD79-EF83-4922-8F42-86C2B5594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882" y="4683430"/>
                <a:ext cx="283289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円弧 4">
            <a:extLst>
              <a:ext uri="{FF2B5EF4-FFF2-40B4-BE49-F238E27FC236}">
                <a16:creationId xmlns:a16="http://schemas.microsoft.com/office/drawing/2014/main" id="{A77C98F4-9244-45B4-B661-68C23E8590A8}"/>
              </a:ext>
            </a:extLst>
          </p:cNvPr>
          <p:cNvSpPr/>
          <p:nvPr/>
        </p:nvSpPr>
        <p:spPr>
          <a:xfrm>
            <a:off x="6377890" y="2519458"/>
            <a:ext cx="517379" cy="749081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円弧 85">
            <a:extLst>
              <a:ext uri="{FF2B5EF4-FFF2-40B4-BE49-F238E27FC236}">
                <a16:creationId xmlns:a16="http://schemas.microsoft.com/office/drawing/2014/main" id="{A53C9EE0-5A36-4A33-AAC3-94FE1969DA03}"/>
              </a:ext>
            </a:extLst>
          </p:cNvPr>
          <p:cNvSpPr/>
          <p:nvPr/>
        </p:nvSpPr>
        <p:spPr>
          <a:xfrm>
            <a:off x="7440471" y="3318637"/>
            <a:ext cx="517379" cy="749081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円弧 86">
            <a:extLst>
              <a:ext uri="{FF2B5EF4-FFF2-40B4-BE49-F238E27FC236}">
                <a16:creationId xmlns:a16="http://schemas.microsoft.com/office/drawing/2014/main" id="{AC1EFC61-F58F-4686-804D-E3194EAC139C}"/>
              </a:ext>
            </a:extLst>
          </p:cNvPr>
          <p:cNvSpPr/>
          <p:nvPr/>
        </p:nvSpPr>
        <p:spPr>
          <a:xfrm>
            <a:off x="7432114" y="4137708"/>
            <a:ext cx="517379" cy="749081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9EFD6B7A-47FA-44BB-8C59-8B6E67D58CAB}"/>
              </a:ext>
            </a:extLst>
          </p:cNvPr>
          <p:cNvSpPr txBox="1"/>
          <p:nvPr/>
        </p:nvSpPr>
        <p:spPr>
          <a:xfrm>
            <a:off x="6822597" y="2573152"/>
            <a:ext cx="1693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first pair of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DAFF0BA-A892-4035-9D55-875D9900EDCA}"/>
              </a:ext>
            </a:extLst>
          </p:cNvPr>
          <p:cNvSpPr txBox="1"/>
          <p:nvPr/>
        </p:nvSpPr>
        <p:spPr>
          <a:xfrm>
            <a:off x="7869450" y="3387546"/>
            <a:ext cx="12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this new pair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368204-CAA9-4738-AAB7-D492D125B3DC}"/>
              </a:ext>
            </a:extLst>
          </p:cNvPr>
          <p:cNvGrpSpPr/>
          <p:nvPr/>
        </p:nvGrpSpPr>
        <p:grpSpPr>
          <a:xfrm>
            <a:off x="4523645" y="3051418"/>
            <a:ext cx="1868148" cy="158769"/>
            <a:chOff x="243061" y="3910766"/>
            <a:chExt cx="1868148" cy="158769"/>
          </a:xfrm>
        </p:grpSpPr>
        <p:sp>
          <p:nvSpPr>
            <p:cNvPr id="90" name="円弧 89">
              <a:extLst>
                <a:ext uri="{FF2B5EF4-FFF2-40B4-BE49-F238E27FC236}">
                  <a16:creationId xmlns:a16="http://schemas.microsoft.com/office/drawing/2014/main" id="{78D2C5D5-BC16-43D4-9F03-FEC8BBC58698}"/>
                </a:ext>
              </a:extLst>
            </p:cNvPr>
            <p:cNvSpPr/>
            <p:nvPr/>
          </p:nvSpPr>
          <p:spPr>
            <a:xfrm rot="16200000">
              <a:off x="879334" y="3274493"/>
              <a:ext cx="158768" cy="1431314"/>
            </a:xfrm>
            <a:prstGeom prst="arc">
              <a:avLst>
                <a:gd name="adj1" fmla="val 16200000"/>
                <a:gd name="adj2" fmla="val 549373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円弧 90">
              <a:extLst>
                <a:ext uri="{FF2B5EF4-FFF2-40B4-BE49-F238E27FC236}">
                  <a16:creationId xmlns:a16="http://schemas.microsoft.com/office/drawing/2014/main" id="{0F085E70-DDA5-4E1C-83AE-8E0F6587F367}"/>
                </a:ext>
              </a:extLst>
            </p:cNvPr>
            <p:cNvSpPr/>
            <p:nvPr/>
          </p:nvSpPr>
          <p:spPr>
            <a:xfrm rot="16200000">
              <a:off x="1097750" y="3056077"/>
              <a:ext cx="158769" cy="1868148"/>
            </a:xfrm>
            <a:prstGeom prst="arc">
              <a:avLst>
                <a:gd name="adj1" fmla="val 16200000"/>
                <a:gd name="adj2" fmla="val 549373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7E999E03-5B94-417B-A06D-7AD0A75158C4}"/>
              </a:ext>
            </a:extLst>
          </p:cNvPr>
          <p:cNvGrpSpPr/>
          <p:nvPr/>
        </p:nvGrpSpPr>
        <p:grpSpPr>
          <a:xfrm>
            <a:off x="5167521" y="3071563"/>
            <a:ext cx="1075710" cy="151800"/>
            <a:chOff x="243061" y="3910766"/>
            <a:chExt cx="1868148" cy="158769"/>
          </a:xfrm>
        </p:grpSpPr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15227D7A-DB8C-4FDE-9954-BAAF04BED513}"/>
                </a:ext>
              </a:extLst>
            </p:cNvPr>
            <p:cNvSpPr/>
            <p:nvPr/>
          </p:nvSpPr>
          <p:spPr>
            <a:xfrm rot="16200000">
              <a:off x="879334" y="3274493"/>
              <a:ext cx="158768" cy="1431314"/>
            </a:xfrm>
            <a:prstGeom prst="arc">
              <a:avLst>
                <a:gd name="adj1" fmla="val 16200000"/>
                <a:gd name="adj2" fmla="val 549373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円弧 93">
              <a:extLst>
                <a:ext uri="{FF2B5EF4-FFF2-40B4-BE49-F238E27FC236}">
                  <a16:creationId xmlns:a16="http://schemas.microsoft.com/office/drawing/2014/main" id="{2481EAE4-BAB2-44A6-B29C-623DE7614628}"/>
                </a:ext>
              </a:extLst>
            </p:cNvPr>
            <p:cNvSpPr/>
            <p:nvPr/>
          </p:nvSpPr>
          <p:spPr>
            <a:xfrm rot="16200000">
              <a:off x="1097750" y="3056077"/>
              <a:ext cx="158769" cy="1868148"/>
            </a:xfrm>
            <a:prstGeom prst="arc">
              <a:avLst>
                <a:gd name="adj1" fmla="val 16200000"/>
                <a:gd name="adj2" fmla="val 549373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5BBAAF5-8777-4026-8B17-11EBC645E706}"/>
              </a:ext>
            </a:extLst>
          </p:cNvPr>
          <p:cNvGrpSpPr/>
          <p:nvPr/>
        </p:nvGrpSpPr>
        <p:grpSpPr>
          <a:xfrm>
            <a:off x="5655493" y="3077038"/>
            <a:ext cx="725545" cy="174115"/>
            <a:chOff x="243061" y="3910766"/>
            <a:chExt cx="1868148" cy="158769"/>
          </a:xfrm>
        </p:grpSpPr>
        <p:sp>
          <p:nvSpPr>
            <p:cNvPr id="96" name="円弧 95">
              <a:extLst>
                <a:ext uri="{FF2B5EF4-FFF2-40B4-BE49-F238E27FC236}">
                  <a16:creationId xmlns:a16="http://schemas.microsoft.com/office/drawing/2014/main" id="{CABD2E56-B0C8-45CE-AAFB-397783CA4B2A}"/>
                </a:ext>
              </a:extLst>
            </p:cNvPr>
            <p:cNvSpPr/>
            <p:nvPr/>
          </p:nvSpPr>
          <p:spPr>
            <a:xfrm rot="16200000">
              <a:off x="554984" y="3635926"/>
              <a:ext cx="121685" cy="745531"/>
            </a:xfrm>
            <a:prstGeom prst="arc">
              <a:avLst>
                <a:gd name="adj1" fmla="val 16200000"/>
                <a:gd name="adj2" fmla="val 549373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円弧 96">
              <a:extLst>
                <a:ext uri="{FF2B5EF4-FFF2-40B4-BE49-F238E27FC236}">
                  <a16:creationId xmlns:a16="http://schemas.microsoft.com/office/drawing/2014/main" id="{AD10B6F0-ED34-4657-83A2-5784C69BC6B5}"/>
                </a:ext>
              </a:extLst>
            </p:cNvPr>
            <p:cNvSpPr/>
            <p:nvPr/>
          </p:nvSpPr>
          <p:spPr>
            <a:xfrm rot="16200000">
              <a:off x="1097750" y="3056077"/>
              <a:ext cx="158769" cy="1868148"/>
            </a:xfrm>
            <a:prstGeom prst="arc">
              <a:avLst>
                <a:gd name="adj1" fmla="val 16200000"/>
                <a:gd name="adj2" fmla="val 549373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C8CA467A-2206-409D-A2C1-A934971FD412}"/>
              </a:ext>
            </a:extLst>
          </p:cNvPr>
          <p:cNvSpPr txBox="1"/>
          <p:nvPr/>
        </p:nvSpPr>
        <p:spPr>
          <a:xfrm>
            <a:off x="7949493" y="4358359"/>
            <a:ext cx="904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A699D8-5513-4F74-854D-DB4A0E1B2595}"/>
              </a:ext>
            </a:extLst>
          </p:cNvPr>
          <p:cNvCxnSpPr/>
          <p:nvPr/>
        </p:nvCxnSpPr>
        <p:spPr>
          <a:xfrm>
            <a:off x="4128117" y="2652373"/>
            <a:ext cx="15408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1C2E3727-6F60-4437-BC80-BAC9F69AD4C2}"/>
              </a:ext>
            </a:extLst>
          </p:cNvPr>
          <p:cNvCxnSpPr>
            <a:cxnSpLocks/>
          </p:cNvCxnSpPr>
          <p:nvPr/>
        </p:nvCxnSpPr>
        <p:spPr>
          <a:xfrm>
            <a:off x="4875405" y="2717014"/>
            <a:ext cx="66757" cy="3103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A801F4CC-4DCC-4AC8-A6ED-A5CF91BBF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74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5" grpId="0" animBg="1"/>
      <p:bldP spid="86" grpId="0" animBg="1"/>
      <p:bldP spid="87" grpId="0" animBg="1"/>
      <p:bldP spid="88" grpId="0"/>
      <p:bldP spid="89" grpId="0"/>
      <p:bldP spid="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2502</Words>
  <Application>Microsoft Office PowerPoint</Application>
  <PresentationFormat>画面に合わせる (4:3)</PresentationFormat>
  <Paragraphs>646</Paragraphs>
  <Slides>39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5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Constantia</vt:lpstr>
      <vt:lpstr>Wingdings</vt:lpstr>
      <vt:lpstr>Office テーマ</vt:lpstr>
      <vt:lpstr>Equation</vt:lpstr>
      <vt:lpstr>PowerPoint プレゼンテーション</vt:lpstr>
      <vt:lpstr>Prior Knowledge Check</vt:lpstr>
      <vt:lpstr>PowerPoint プレゼンテーション</vt:lpstr>
      <vt:lpstr>Algebraic Expressions</vt:lpstr>
      <vt:lpstr>Algebraic Expressions</vt:lpstr>
      <vt:lpstr>Algebraic Expressions</vt:lpstr>
      <vt:lpstr>PowerPoint プレゼンテーション</vt:lpstr>
      <vt:lpstr>Algebraic Expressions</vt:lpstr>
      <vt:lpstr>Algebraic Expressions</vt:lpstr>
      <vt:lpstr>PowerPoint プレゼンテーション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Algebraic Expressions</vt:lpstr>
      <vt:lpstr>PowerPoint プレゼンテーション</vt:lpstr>
      <vt:lpstr>Algebraic Expressions</vt:lpstr>
      <vt:lpstr>Algebraic Expressions</vt:lpstr>
      <vt:lpstr>Algebraic Expressions</vt:lpstr>
      <vt:lpstr>Algebraic Expressions</vt:lpstr>
      <vt:lpstr>Algebraic Expressions</vt:lpstr>
      <vt:lpstr>PowerPoint プレゼンテーション</vt:lpstr>
      <vt:lpstr>Algebraic Expressions</vt:lpstr>
      <vt:lpstr>Algebraic Expressions</vt:lpstr>
      <vt:lpstr>Algebraic Expressions</vt:lpstr>
      <vt:lpstr>PowerPoint プレゼンテーション</vt:lpstr>
      <vt:lpstr>Algebraic Expressions</vt:lpstr>
      <vt:lpstr>Algebraic Expressions</vt:lpstr>
      <vt:lpstr>Algebraic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44</cp:revision>
  <dcterms:created xsi:type="dcterms:W3CDTF">2017-08-14T15:35:38Z</dcterms:created>
  <dcterms:modified xsi:type="dcterms:W3CDTF">2018-08-13T23:38:46Z</dcterms:modified>
</cp:coreProperties>
</file>