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6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8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67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6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30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7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2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99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3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23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5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F943-0518-4CF9-B588-495BDC67F39E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Image result for probabi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6738"/>
            <a:ext cx="12192000" cy="996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probab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8293">
            <a:off x="8395455" y="1298862"/>
            <a:ext cx="23907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conditional probabilit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1759">
            <a:off x="2757005" y="1138536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/>
              <a:t>Conditional Probability</a:t>
            </a:r>
            <a:endParaRPr lang="en-GB" sz="6000" b="1" dirty="0"/>
          </a:p>
        </p:txBody>
      </p:sp>
      <p:pic>
        <p:nvPicPr>
          <p:cNvPr id="1032" name="Picture 8" descr="https://upload.wikimedia.org/wikipedia/commons/thumb/9/9b/Conditional_probability.svg/220px-Conditional_probability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9603">
            <a:off x="569667" y="4060675"/>
            <a:ext cx="4212404" cy="298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conditional probabilit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4174">
            <a:off x="6436835" y="4678100"/>
            <a:ext cx="4582274" cy="229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7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have a look at some more examples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following slides, the Venn diagrams or tree diagrams will all have been completed for you</a:t>
            </a:r>
          </a:p>
          <a:p>
            <a:endParaRPr lang="en-GB" dirty="0"/>
          </a:p>
          <a:p>
            <a:r>
              <a:rPr lang="en-GB" dirty="0" smtClean="0"/>
              <a:t>In a test, however, this will normally be asked of you first. </a:t>
            </a:r>
          </a:p>
          <a:p>
            <a:endParaRPr lang="en-GB" dirty="0"/>
          </a:p>
          <a:p>
            <a:r>
              <a:rPr lang="en-GB" dirty="0" smtClean="0"/>
              <a:t>You would then use your completed Venn diagrams or tree diagrams to calculate the probabilities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*Note you can always use the formulae to get to an answer quickly, but I like to visualise what is going on in each case – this is more important when dealing with tree diagrams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81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120 Pupils took a selection of subjects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418" y="3017115"/>
            <a:ext cx="2085109" cy="3979430"/>
          </a:xfrm>
        </p:spPr>
        <p:txBody>
          <a:bodyPr>
            <a:normAutofit/>
          </a:bodyPr>
          <a:lstStyle/>
          <a:p>
            <a:r>
              <a:rPr lang="en-GB" dirty="0" smtClean="0"/>
              <a:t>Find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a) P(H)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b) P(G|H)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c) P(H’|(HUG))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465407"/>
            <a:ext cx="4204855" cy="126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48 took Geography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50 took History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23 took both History and Geography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995869" y="3781123"/>
            <a:ext cx="67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23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48191" y="372201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27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9508162" y="372201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25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0918106" y="269584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45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877831" y="2607942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H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0320573" y="262758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</a:t>
            </a:r>
            <a:endParaRPr lang="en-GB" sz="36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550536" y="3941522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0275" y="356208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50</a:t>
            </a:r>
            <a:endParaRPr lang="en-GB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427196" y="389292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120</a:t>
            </a:r>
            <a:endParaRPr lang="en-GB" sz="2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64114" y="5104605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23541" y="473702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23</a:t>
            </a:r>
            <a:endParaRPr lang="en-GB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14352" y="505600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50</a:t>
            </a:r>
            <a:endParaRPr lang="en-GB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557451" y="6303490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75625" y="592405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25</a:t>
            </a:r>
            <a:endParaRPr lang="en-GB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507689" y="625488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75</a:t>
            </a:r>
            <a:endParaRPr lang="en-GB" sz="2000" dirty="0"/>
          </a:p>
        </p:txBody>
      </p:sp>
      <p:sp>
        <p:nvSpPr>
          <p:cNvPr id="23" name="Oval 22"/>
          <p:cNvSpPr/>
          <p:nvPr/>
        </p:nvSpPr>
        <p:spPr>
          <a:xfrm>
            <a:off x="8042932" y="3732390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878863" y="3722015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055838" y="3722015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8030026" y="3719494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906791" y="3732390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9537842" y="3704470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8069867" y="3746349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6919697" y="3711640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9552262" y="3704470"/>
            <a:ext cx="53554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/>
          <p:cNvGrpSpPr/>
          <p:nvPr/>
        </p:nvGrpSpPr>
        <p:grpSpPr>
          <a:xfrm>
            <a:off x="11032819" y="2795800"/>
            <a:ext cx="447167" cy="458473"/>
            <a:chOff x="3930869" y="3273917"/>
            <a:chExt cx="447167" cy="458473"/>
          </a:xfrm>
        </p:grpSpPr>
        <p:cxnSp>
          <p:nvCxnSpPr>
            <p:cNvPr id="35" name="Straight Connector 34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11043548" y="2787285"/>
            <a:ext cx="447167" cy="458473"/>
            <a:chOff x="3930869" y="3273917"/>
            <a:chExt cx="447167" cy="458473"/>
          </a:xfrm>
        </p:grpSpPr>
        <p:cxnSp>
          <p:nvCxnSpPr>
            <p:cNvPr id="42" name="Straight Connector 41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9622108" y="3810622"/>
            <a:ext cx="447167" cy="458473"/>
            <a:chOff x="3930869" y="3273917"/>
            <a:chExt cx="447167" cy="458473"/>
          </a:xfrm>
        </p:grpSpPr>
        <p:cxnSp>
          <p:nvCxnSpPr>
            <p:cNvPr id="45" name="Straight Connector 44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1253663" y="4980541"/>
            <a:ext cx="285002" cy="37407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950025" y="4957262"/>
            <a:ext cx="285002" cy="37407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1368155" y="6114082"/>
            <a:ext cx="631849" cy="37407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968661" y="6137127"/>
            <a:ext cx="285002" cy="37407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221271" y="6303489"/>
            <a:ext cx="420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*note that we could then simplify a) and 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64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  <p:bldP spid="18" grpId="0"/>
      <p:bldP spid="19" grpId="0"/>
      <p:bldP spid="21" grpId="0"/>
      <p:bldP spid="22" grpId="0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if we are already given probabilities?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Follow the same approach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Find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P(B|A’)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P(C|A∩B)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smtClean="0"/>
              <a:t>P(B∩C’|AUC)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5657156" y="1482427"/>
            <a:ext cx="5788651" cy="5084618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8146261" y="1760490"/>
            <a:ext cx="2924431" cy="3085116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71487" y="3469510"/>
            <a:ext cx="149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0.05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282165" y="2594419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0.2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477259" y="2626499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0.3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107790" y="2626499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0.05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945798" y="1951028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80358" y="1760490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16" name="Oval 15"/>
          <p:cNvSpPr/>
          <p:nvPr/>
        </p:nvSpPr>
        <p:spPr>
          <a:xfrm>
            <a:off x="7159318" y="3385740"/>
            <a:ext cx="2924431" cy="3085116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177613" y="1760490"/>
            <a:ext cx="2924431" cy="3085116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9998639" y="5580195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28281" y="3913234"/>
            <a:ext cx="853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0.1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8959028" y="4024838"/>
            <a:ext cx="1499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0.15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8237600" y="5161538"/>
            <a:ext cx="14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0.05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146709" y="5092665"/>
            <a:ext cx="879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0.1</a:t>
            </a:r>
            <a:endParaRPr lang="en-GB" sz="3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35254" y="4786567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85735" y="4418989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0.05</a:t>
            </a:r>
            <a:endParaRPr lang="en-GB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385735" y="4728243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0.25</a:t>
            </a:r>
            <a:endParaRPr lang="en-GB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532479" y="3649530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385735" y="3269693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0.45</a:t>
            </a:r>
            <a:endParaRPr lang="en-GB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482717" y="3600929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0.6</a:t>
            </a:r>
            <a:endParaRPr lang="en-GB" sz="20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2945646" y="5935863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05073" y="5568285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0.2</a:t>
            </a:r>
            <a:endParaRPr lang="en-GB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2895884" y="5887262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0.6</a:t>
            </a:r>
            <a:endParaRPr lang="en-GB" sz="2000" dirty="0"/>
          </a:p>
        </p:txBody>
      </p:sp>
      <p:sp>
        <p:nvSpPr>
          <p:cNvPr id="32" name="Oval 31"/>
          <p:cNvSpPr/>
          <p:nvPr/>
        </p:nvSpPr>
        <p:spPr>
          <a:xfrm>
            <a:off x="9521144" y="2582048"/>
            <a:ext cx="661757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9002980" y="3956639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8221343" y="5038843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6017787" y="5005221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/>
          <p:cNvGrpSpPr/>
          <p:nvPr/>
        </p:nvGrpSpPr>
        <p:grpSpPr>
          <a:xfrm>
            <a:off x="8443857" y="2689686"/>
            <a:ext cx="447167" cy="458473"/>
            <a:chOff x="3930869" y="3273917"/>
            <a:chExt cx="447167" cy="458473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8443857" y="3552042"/>
            <a:ext cx="447167" cy="458473"/>
            <a:chOff x="3930869" y="3273917"/>
            <a:chExt cx="447167" cy="458473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7571449" y="4037139"/>
            <a:ext cx="447167" cy="458473"/>
            <a:chOff x="3930869" y="3273917"/>
            <a:chExt cx="447167" cy="458473"/>
          </a:xfrm>
        </p:grpSpPr>
        <p:cxnSp>
          <p:nvCxnSpPr>
            <p:cNvPr id="43" name="Straight Connector 42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333663" y="2734030"/>
            <a:ext cx="447167" cy="458473"/>
            <a:chOff x="3930869" y="3273917"/>
            <a:chExt cx="447167" cy="458473"/>
          </a:xfrm>
        </p:grpSpPr>
        <p:cxnSp>
          <p:nvCxnSpPr>
            <p:cNvPr id="46" name="Straight Connector 45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Oval 47"/>
          <p:cNvSpPr/>
          <p:nvPr/>
        </p:nvSpPr>
        <p:spPr>
          <a:xfrm>
            <a:off x="9499201" y="2582048"/>
            <a:ext cx="661757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8985468" y="3926991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Connector 50"/>
          <p:cNvCxnSpPr/>
          <p:nvPr/>
        </p:nvCxnSpPr>
        <p:spPr>
          <a:xfrm>
            <a:off x="3930532" y="3640523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59701" y="327926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3</a:t>
            </a:r>
            <a:endParaRPr lang="en-GB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3949799" y="35956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4</a:t>
            </a:r>
            <a:endParaRPr lang="en-GB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3280778" y="344947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=</a:t>
            </a:r>
            <a:endParaRPr lang="en-GB" sz="2000" dirty="0"/>
          </a:p>
        </p:txBody>
      </p:sp>
      <p:sp>
        <p:nvSpPr>
          <p:cNvPr id="55" name="Oval 54"/>
          <p:cNvSpPr/>
          <p:nvPr/>
        </p:nvSpPr>
        <p:spPr>
          <a:xfrm>
            <a:off x="8322030" y="2555101"/>
            <a:ext cx="661757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8195836" y="3400148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7" name="Group 56"/>
          <p:cNvGrpSpPr/>
          <p:nvPr/>
        </p:nvGrpSpPr>
        <p:grpSpPr>
          <a:xfrm>
            <a:off x="7333663" y="2718606"/>
            <a:ext cx="447167" cy="458473"/>
            <a:chOff x="3930869" y="3273917"/>
            <a:chExt cx="447167" cy="458473"/>
          </a:xfrm>
        </p:grpSpPr>
        <p:cxnSp>
          <p:nvCxnSpPr>
            <p:cNvPr id="58" name="Straight Connector 57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583914" y="4051584"/>
            <a:ext cx="447167" cy="458473"/>
            <a:chOff x="3930869" y="3273917"/>
            <a:chExt cx="447167" cy="458473"/>
          </a:xfrm>
        </p:grpSpPr>
        <p:cxnSp>
          <p:nvCxnSpPr>
            <p:cNvPr id="61" name="Straight Connector 60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9200344" y="4105010"/>
            <a:ext cx="447167" cy="458473"/>
            <a:chOff x="3930869" y="3273917"/>
            <a:chExt cx="447167" cy="458473"/>
          </a:xfrm>
        </p:grpSpPr>
        <p:cxnSp>
          <p:nvCxnSpPr>
            <p:cNvPr id="64" name="Straight Connector 63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634087" y="2749069"/>
            <a:ext cx="447167" cy="458473"/>
            <a:chOff x="3930869" y="3273917"/>
            <a:chExt cx="447167" cy="458473"/>
          </a:xfrm>
        </p:grpSpPr>
        <p:cxnSp>
          <p:nvCxnSpPr>
            <p:cNvPr id="67" name="Straight Connector 66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279418" y="5184772"/>
            <a:ext cx="447167" cy="458473"/>
            <a:chOff x="3930869" y="3273917"/>
            <a:chExt cx="447167" cy="458473"/>
          </a:xfrm>
        </p:grpSpPr>
        <p:cxnSp>
          <p:nvCxnSpPr>
            <p:cNvPr id="70" name="Straight Connector 69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8503255" y="5241735"/>
            <a:ext cx="447167" cy="458473"/>
            <a:chOff x="3930869" y="3273917"/>
            <a:chExt cx="447167" cy="458473"/>
          </a:xfrm>
        </p:grpSpPr>
        <p:cxnSp>
          <p:nvCxnSpPr>
            <p:cNvPr id="73" name="Straight Connector 72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Oval 74"/>
          <p:cNvSpPr/>
          <p:nvPr/>
        </p:nvSpPr>
        <p:spPr>
          <a:xfrm>
            <a:off x="8209541" y="3414556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75"/>
          <p:cNvCxnSpPr/>
          <p:nvPr/>
        </p:nvCxnSpPr>
        <p:spPr>
          <a:xfrm>
            <a:off x="3940434" y="4758038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69603" y="439678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959701" y="471319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290680" y="45669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=</a:t>
            </a:r>
            <a:endParaRPr lang="en-GB" sz="2000" dirty="0"/>
          </a:p>
        </p:txBody>
      </p:sp>
      <p:sp>
        <p:nvSpPr>
          <p:cNvPr id="80" name="Oval 79"/>
          <p:cNvSpPr/>
          <p:nvPr/>
        </p:nvSpPr>
        <p:spPr>
          <a:xfrm>
            <a:off x="8220362" y="5047168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7363252" y="3910939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8179070" y="3397689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8927998" y="3994183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7113656" y="2579582"/>
            <a:ext cx="911831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8308214" y="2554159"/>
            <a:ext cx="661757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6" name="Group 85"/>
          <p:cNvGrpSpPr/>
          <p:nvPr/>
        </p:nvGrpSpPr>
        <p:grpSpPr>
          <a:xfrm>
            <a:off x="6258206" y="5155815"/>
            <a:ext cx="447167" cy="458473"/>
            <a:chOff x="3930869" y="3273917"/>
            <a:chExt cx="447167" cy="458473"/>
          </a:xfrm>
        </p:grpSpPr>
        <p:cxnSp>
          <p:nvCxnSpPr>
            <p:cNvPr id="87" name="Straight Connector 86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9647439" y="2746901"/>
            <a:ext cx="447167" cy="458473"/>
            <a:chOff x="3930869" y="3273917"/>
            <a:chExt cx="447167" cy="458473"/>
          </a:xfrm>
        </p:grpSpPr>
        <p:cxnSp>
          <p:nvCxnSpPr>
            <p:cNvPr id="90" name="Straight Connector 89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Oval 91"/>
          <p:cNvSpPr/>
          <p:nvPr/>
        </p:nvSpPr>
        <p:spPr>
          <a:xfrm>
            <a:off x="8323187" y="2554159"/>
            <a:ext cx="661757" cy="721172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3" name="Straight Connector 92"/>
          <p:cNvCxnSpPr/>
          <p:nvPr/>
        </p:nvCxnSpPr>
        <p:spPr>
          <a:xfrm>
            <a:off x="4232837" y="5918756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4262006" y="555750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1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252104" y="587390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3</a:t>
            </a:r>
            <a:endParaRPr lang="en-GB" sz="2000" dirty="0"/>
          </a:p>
        </p:txBody>
      </p:sp>
      <p:sp>
        <p:nvSpPr>
          <p:cNvPr id="96" name="TextBox 95"/>
          <p:cNvSpPr txBox="1"/>
          <p:nvPr/>
        </p:nvSpPr>
        <p:spPr>
          <a:xfrm>
            <a:off x="3583083" y="57277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=</a:t>
            </a:r>
            <a:endParaRPr lang="en-GB" sz="2000" dirty="0"/>
          </a:p>
        </p:txBody>
      </p:sp>
      <p:sp>
        <p:nvSpPr>
          <p:cNvPr id="97" name="Oval 96"/>
          <p:cNvSpPr/>
          <p:nvPr/>
        </p:nvSpPr>
        <p:spPr>
          <a:xfrm>
            <a:off x="1413745" y="3336512"/>
            <a:ext cx="386421" cy="47150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1068553" y="3359922"/>
            <a:ext cx="386421" cy="47150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1413745" y="4542076"/>
            <a:ext cx="702409" cy="47150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1066646" y="4531291"/>
            <a:ext cx="386421" cy="47150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1858231" y="5635319"/>
            <a:ext cx="702409" cy="47150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/>
          <p:cNvSpPr/>
          <p:nvPr/>
        </p:nvSpPr>
        <p:spPr>
          <a:xfrm>
            <a:off x="1162593" y="5624534"/>
            <a:ext cx="702409" cy="47150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7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4" grpId="0"/>
      <p:bldP spid="25" grpId="0"/>
      <p:bldP spid="27" grpId="0"/>
      <p:bldP spid="28" grpId="0"/>
      <p:bldP spid="30" grpId="0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48" grpId="0" animBg="1"/>
      <p:bldP spid="48" grpId="1" animBg="1"/>
      <p:bldP spid="50" grpId="0" animBg="1"/>
      <p:bldP spid="50" grpId="1" animBg="1"/>
      <p:bldP spid="52" grpId="0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75" grpId="0" animBg="1"/>
      <p:bldP spid="75" grpId="1" animBg="1"/>
      <p:bldP spid="77" grpId="0"/>
      <p:bldP spid="78" grpId="0"/>
      <p:bldP spid="79" grpId="0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92" grpId="0" animBg="1"/>
      <p:bldP spid="92" grpId="1" animBg="1"/>
      <p:bldP spid="94" grpId="0"/>
      <p:bldP spid="95" grpId="0"/>
      <p:bldP spid="96" grpId="0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7"/>
                <a:ext cx="10515600" cy="945855"/>
              </a:xfrm>
            </p:spPr>
            <p:txBody>
              <a:bodyPr/>
              <a:lstStyle/>
              <a:p>
                <a:r>
                  <a:rPr lang="en-GB" dirty="0" smtClean="0"/>
                  <a:t>P(A)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</a:t>
                </a:r>
                <a:r>
                  <a:rPr lang="en-GB" dirty="0"/>
                  <a:t>P(B)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/>
                  <a:t> and P(B|A)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dirty="0" smtClean="0"/>
                  <a:t> Find </a:t>
                </a:r>
                <a:r>
                  <a:rPr lang="en-GB" dirty="0" smtClean="0"/>
                  <a:t>P(A’ </a:t>
                </a:r>
                <a:r>
                  <a:rPr lang="en-GB" dirty="0"/>
                  <a:t>∩ </a:t>
                </a:r>
                <a:r>
                  <a:rPr lang="en-GB" dirty="0" smtClean="0"/>
                  <a:t>B)</a:t>
                </a:r>
                <a:endParaRPr lang="en-GB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7"/>
                <a:ext cx="10515600" cy="945855"/>
              </a:xfrm>
              <a:blipFill rotWithShape="0">
                <a:blip r:embed="rId2"/>
                <a:stretch>
                  <a:fillRect l="-1565" b="-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26044" cy="413374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need to start working out some probabilities. Using the </a:t>
            </a:r>
            <a:r>
              <a:rPr lang="en-GB" dirty="0" smtClean="0"/>
              <a:t>given that statement, A has happened – let’s ignore everything </a:t>
            </a:r>
            <a:r>
              <a:rPr lang="en-GB" dirty="0" smtClean="0"/>
              <a:t>else.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Let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 smtClean="0">
                <a:cs typeface="Times New Roman" panose="02020603050405020304" pitchFamily="18" charset="0"/>
              </a:rPr>
              <a:t>be the intersection </a:t>
            </a:r>
            <a:r>
              <a:rPr lang="en-GB" dirty="0" smtClean="0"/>
              <a:t>of A and </a:t>
            </a:r>
            <a:r>
              <a:rPr lang="en-GB" dirty="0" smtClean="0"/>
              <a:t>B, then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P(B|A</a:t>
            </a:r>
            <a:r>
              <a:rPr lang="en-GB" dirty="0"/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0320573" y="262758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19" name="Oval 18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877831" y="260794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</a:t>
            </a:r>
            <a:endParaRPr lang="en-GB" sz="3600" dirty="0"/>
          </a:p>
        </p:txBody>
      </p:sp>
      <p:sp>
        <p:nvSpPr>
          <p:cNvPr id="23" name="Freeform 22"/>
          <p:cNvSpPr/>
          <p:nvPr/>
        </p:nvSpPr>
        <p:spPr>
          <a:xfrm>
            <a:off x="7901181" y="3048000"/>
            <a:ext cx="439255" cy="2175164"/>
          </a:xfrm>
          <a:custGeom>
            <a:avLst/>
            <a:gdLst>
              <a:gd name="connsiteX0" fmla="*/ 439255 w 439255"/>
              <a:gd name="connsiteY0" fmla="*/ 0 h 2175164"/>
              <a:gd name="connsiteX1" fmla="*/ 162164 w 439255"/>
              <a:gd name="connsiteY1" fmla="*/ 387927 h 2175164"/>
              <a:gd name="connsiteX2" fmla="*/ 9764 w 439255"/>
              <a:gd name="connsiteY2" fmla="*/ 914400 h 2175164"/>
              <a:gd name="connsiteX3" fmla="*/ 37474 w 439255"/>
              <a:gd name="connsiteY3" fmla="*/ 1440873 h 2175164"/>
              <a:gd name="connsiteX4" fmla="*/ 217583 w 439255"/>
              <a:gd name="connsiteY4" fmla="*/ 1898073 h 2175164"/>
              <a:gd name="connsiteX5" fmla="*/ 439255 w 439255"/>
              <a:gd name="connsiteY5" fmla="*/ 2175164 h 217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255" h="2175164">
                <a:moveTo>
                  <a:pt x="439255" y="0"/>
                </a:moveTo>
                <a:cubicBezTo>
                  <a:pt x="336500" y="117763"/>
                  <a:pt x="233746" y="235527"/>
                  <a:pt x="162164" y="387927"/>
                </a:cubicBezTo>
                <a:cubicBezTo>
                  <a:pt x="90582" y="540327"/>
                  <a:pt x="30546" y="738909"/>
                  <a:pt x="9764" y="914400"/>
                </a:cubicBezTo>
                <a:cubicBezTo>
                  <a:pt x="-11018" y="1089891"/>
                  <a:pt x="2838" y="1276928"/>
                  <a:pt x="37474" y="1440873"/>
                </a:cubicBezTo>
                <a:cubicBezTo>
                  <a:pt x="72110" y="1604818"/>
                  <a:pt x="150620" y="1775691"/>
                  <a:pt x="217583" y="1898073"/>
                </a:cubicBezTo>
                <a:cubicBezTo>
                  <a:pt x="284546" y="2020455"/>
                  <a:pt x="361900" y="2097809"/>
                  <a:pt x="439255" y="2175164"/>
                </a:cubicBezTo>
              </a:path>
            </a:pathLst>
          </a:custGeom>
          <a:noFill/>
          <a:ln w="698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8120808" y="3781123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14082" y="5618113"/>
            <a:ext cx="1108363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58911" y="4933451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3738" y="5677041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2/5</a:t>
            </a:r>
            <a:endParaRPr lang="en-GB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2303849" y="5030176"/>
            <a:ext cx="2221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only part of B left</a:t>
            </a:r>
          </a:p>
          <a:p>
            <a:r>
              <a:rPr lang="en-GB" dirty="0" smtClean="0"/>
              <a:t>‘what is the probability of B?’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896025" y="5497082"/>
            <a:ext cx="172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797270" y="5654565"/>
            <a:ext cx="3066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that now the total probability is out of 2/5 -&gt; P(A)</a:t>
            </a:r>
          </a:p>
          <a:p>
            <a:r>
              <a:rPr lang="en-GB" dirty="0" smtClean="0"/>
              <a:t>‘given that A has happened…’</a:t>
            </a:r>
            <a:endParaRPr lang="en-GB" dirty="0"/>
          </a:p>
        </p:txBody>
      </p:sp>
      <p:cxnSp>
        <p:nvCxnSpPr>
          <p:cNvPr id="34" name="Straight Arrow Connector 33"/>
          <p:cNvCxnSpPr>
            <a:stCxn id="31" idx="1"/>
            <a:endCxn id="29" idx="3"/>
          </p:cNvCxnSpPr>
          <p:nvPr/>
        </p:nvCxnSpPr>
        <p:spPr>
          <a:xfrm flipH="1" flipV="1">
            <a:off x="948761" y="5256617"/>
            <a:ext cx="1355088" cy="235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2" idx="1"/>
          </p:cNvCxnSpPr>
          <p:nvPr/>
        </p:nvCxnSpPr>
        <p:spPr>
          <a:xfrm flipH="1" flipV="1">
            <a:off x="1433704" y="5615602"/>
            <a:ext cx="1462321" cy="66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1"/>
            <a:endCxn id="30" idx="3"/>
          </p:cNvCxnSpPr>
          <p:nvPr/>
        </p:nvCxnSpPr>
        <p:spPr>
          <a:xfrm flipH="1" flipV="1">
            <a:off x="1154415" y="6000207"/>
            <a:ext cx="642855" cy="116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3" idx="0"/>
          </p:cNvCxnSpPr>
          <p:nvPr/>
        </p:nvCxnSpPr>
        <p:spPr>
          <a:xfrm flipH="1" flipV="1">
            <a:off x="1554480" y="4127863"/>
            <a:ext cx="1776277" cy="1526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1" idx="0"/>
          </p:cNvCxnSpPr>
          <p:nvPr/>
        </p:nvCxnSpPr>
        <p:spPr>
          <a:xfrm flipH="1" flipV="1">
            <a:off x="1254034" y="4114800"/>
            <a:ext cx="2160795" cy="915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568071" y="5294948"/>
                <a:ext cx="922047" cy="878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 smtClean="0"/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071" y="5294948"/>
                <a:ext cx="922047" cy="878510"/>
              </a:xfrm>
              <a:prstGeom prst="rect">
                <a:avLst/>
              </a:prstGeom>
              <a:blipFill>
                <a:blip r:embed="rId3"/>
                <a:stretch>
                  <a:fillRect l="-19868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74751" y="2950751"/>
                <a:ext cx="1869423" cy="87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600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3600" dirty="0" smtClean="0"/>
                  <a:t>  </a:t>
                </a:r>
                <a:endParaRPr lang="en-GB" sz="36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51" y="2950751"/>
                <a:ext cx="1869423" cy="879215"/>
              </a:xfrm>
              <a:prstGeom prst="rect">
                <a:avLst/>
              </a:prstGeom>
              <a:blipFill>
                <a:blip r:embed="rId4"/>
                <a:stretch>
                  <a:fillRect l="-9772" b="-13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87733" y="4106337"/>
                <a:ext cx="1322798" cy="87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3600" dirty="0" smtClean="0"/>
                  <a:t> </a:t>
                </a:r>
                <a:endParaRPr lang="en-GB" sz="3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33" y="4106337"/>
                <a:ext cx="1322798" cy="878126"/>
              </a:xfrm>
              <a:prstGeom prst="rect">
                <a:avLst/>
              </a:prstGeom>
              <a:blipFill>
                <a:blip r:embed="rId5"/>
                <a:stretch>
                  <a:fillRect l="-1428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8037068" y="3829216"/>
                <a:ext cx="49404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068" y="3829216"/>
                <a:ext cx="494046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16671" y="4978733"/>
                <a:ext cx="5336283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So P(A’ </a:t>
                </a:r>
                <a:r>
                  <a:rPr lang="en-GB" sz="3600" dirty="0"/>
                  <a:t>∩ </a:t>
                </a:r>
                <a:r>
                  <a:rPr lang="en-GB" sz="3600" dirty="0" smtClean="0"/>
                  <a:t>B) </a:t>
                </a:r>
                <a:r>
                  <a:rPr lang="en-GB" sz="3600" dirty="0" smtClean="0"/>
                  <a:t>= </a:t>
                </a:r>
                <a:r>
                  <a:rPr lang="en-GB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3600" dirty="0" smtClean="0"/>
                  <a:t> </a:t>
                </a:r>
                <a:endParaRPr lang="en-GB" sz="3600" dirty="0"/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1" y="4978733"/>
                <a:ext cx="5336283" cy="878126"/>
              </a:xfrm>
              <a:prstGeom prst="rect">
                <a:avLst/>
              </a:prstGeom>
              <a:blipFill rotWithShape="0">
                <a:blip r:embed="rId7"/>
                <a:stretch>
                  <a:fillRect l="-354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2303849" y="5897399"/>
                <a:ext cx="1257659" cy="876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= </a:t>
                </a:r>
                <a:r>
                  <a:rPr lang="en-GB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849" y="5897399"/>
                <a:ext cx="1257659" cy="876137"/>
              </a:xfrm>
              <a:prstGeom prst="rect">
                <a:avLst/>
              </a:prstGeom>
              <a:blipFill rotWithShape="0">
                <a:blip r:embed="rId8"/>
                <a:stretch>
                  <a:fillRect l="-15049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Arrow Connector 86"/>
          <p:cNvCxnSpPr/>
          <p:nvPr/>
        </p:nvCxnSpPr>
        <p:spPr>
          <a:xfrm>
            <a:off x="8025744" y="1090066"/>
            <a:ext cx="1515298" cy="2892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1" name="Rectangle 90"/>
              <p:cNvSpPr/>
              <p:nvPr/>
            </p:nvSpPr>
            <p:spPr>
              <a:xfrm>
                <a:off x="9532380" y="3931729"/>
                <a:ext cx="494046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2380" y="3931729"/>
                <a:ext cx="494046" cy="61087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5213726" y="6002370"/>
            <a:ext cx="6687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*Note that we could have found this straight away by using the </a:t>
            </a:r>
            <a:r>
              <a:rPr lang="en-GB" sz="1600" dirty="0" smtClean="0"/>
              <a:t>formula</a:t>
            </a:r>
          </a:p>
          <a:p>
            <a:r>
              <a:rPr lang="en-GB" sz="1600" dirty="0"/>
              <a:t>P(A∩B)   =   P(A|B) x P(B)</a:t>
            </a:r>
          </a:p>
          <a:p>
            <a:endParaRPr lang="en-GB" sz="1600" dirty="0"/>
          </a:p>
        </p:txBody>
      </p:sp>
      <p:sp>
        <p:nvSpPr>
          <p:cNvPr id="37" name="Oval 36"/>
          <p:cNvSpPr/>
          <p:nvPr/>
        </p:nvSpPr>
        <p:spPr>
          <a:xfrm>
            <a:off x="7912486" y="2623230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10316217" y="2636293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59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-0.00312 -0.4912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2456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48148E-6 L -0.00248 -0.49445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24722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81481E-6 L -0.00169 -0.48334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24167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11111E-6 L -0.00677 -0.5081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-25417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15" grpId="0" animBg="1"/>
      <p:bldP spid="18" grpId="0"/>
      <p:bldP spid="27" grpId="0"/>
      <p:bldP spid="27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59" grpId="0"/>
      <p:bldP spid="59" grpId="1"/>
      <p:bldP spid="82" grpId="0"/>
      <p:bldP spid="83" grpId="0"/>
      <p:bldP spid="84" grpId="0"/>
      <p:bldP spid="85" grpId="0"/>
      <p:bldP spid="86" grpId="0"/>
      <p:bldP spid="91" grpId="0"/>
      <p:bldP spid="92" grpId="0"/>
      <p:bldP spid="92" grpId="1"/>
      <p:bldP spid="37" grpId="0" animBg="1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 smtClean="0"/>
                  <a:t>P(B)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 smtClean="0"/>
                  <a:t> and </a:t>
                </a:r>
                <a:r>
                  <a:rPr lang="en-GB" dirty="0"/>
                  <a:t>P(A'|B')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/>
                  <a:t> </a:t>
                </a:r>
                <a:br>
                  <a:rPr lang="en-GB" dirty="0"/>
                </a:br>
                <a:r>
                  <a:rPr lang="en-GB" dirty="0"/>
                  <a:t>Work out P(A' ∩ B')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565" b="-11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4559" y="1710334"/>
                <a:ext cx="6112701" cy="239564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GB" dirty="0" smtClean="0"/>
                  <a:t>Given that B doesn’t happen (note that the probability of this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 smtClean="0"/>
                  <a:t>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The probability that A doesn’t happen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The only section left that is not A is on the outside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Let’s call the probability of this region </a:t>
                </a:r>
                <a:r>
                  <a:rPr lang="en-GB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559" y="1710334"/>
                <a:ext cx="6112701" cy="2395646"/>
              </a:xfrm>
              <a:blipFill>
                <a:blip r:embed="rId3"/>
                <a:stretch>
                  <a:fillRect l="-499" t="-17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320573" y="262758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7" name="Oval 6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877831" y="260794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</a:t>
            </a:r>
            <a:endParaRPr lang="en-GB" sz="3600" dirty="0"/>
          </a:p>
        </p:txBody>
      </p:sp>
      <p:sp>
        <p:nvSpPr>
          <p:cNvPr id="9" name="Freeform 8"/>
          <p:cNvSpPr/>
          <p:nvPr/>
        </p:nvSpPr>
        <p:spPr>
          <a:xfrm>
            <a:off x="7901181" y="3048000"/>
            <a:ext cx="439255" cy="2175164"/>
          </a:xfrm>
          <a:custGeom>
            <a:avLst/>
            <a:gdLst>
              <a:gd name="connsiteX0" fmla="*/ 439255 w 439255"/>
              <a:gd name="connsiteY0" fmla="*/ 0 h 2175164"/>
              <a:gd name="connsiteX1" fmla="*/ 162164 w 439255"/>
              <a:gd name="connsiteY1" fmla="*/ 387927 h 2175164"/>
              <a:gd name="connsiteX2" fmla="*/ 9764 w 439255"/>
              <a:gd name="connsiteY2" fmla="*/ 914400 h 2175164"/>
              <a:gd name="connsiteX3" fmla="*/ 37474 w 439255"/>
              <a:gd name="connsiteY3" fmla="*/ 1440873 h 2175164"/>
              <a:gd name="connsiteX4" fmla="*/ 217583 w 439255"/>
              <a:gd name="connsiteY4" fmla="*/ 1898073 h 2175164"/>
              <a:gd name="connsiteX5" fmla="*/ 439255 w 439255"/>
              <a:gd name="connsiteY5" fmla="*/ 2175164 h 217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255" h="2175164">
                <a:moveTo>
                  <a:pt x="439255" y="0"/>
                </a:moveTo>
                <a:cubicBezTo>
                  <a:pt x="336500" y="117763"/>
                  <a:pt x="233746" y="235527"/>
                  <a:pt x="162164" y="387927"/>
                </a:cubicBezTo>
                <a:cubicBezTo>
                  <a:pt x="90582" y="540327"/>
                  <a:pt x="30546" y="738909"/>
                  <a:pt x="9764" y="914400"/>
                </a:cubicBezTo>
                <a:cubicBezTo>
                  <a:pt x="-11018" y="1089891"/>
                  <a:pt x="2838" y="1276928"/>
                  <a:pt x="37474" y="1440873"/>
                </a:cubicBezTo>
                <a:cubicBezTo>
                  <a:pt x="72110" y="1604818"/>
                  <a:pt x="150620" y="1775691"/>
                  <a:pt x="217583" y="1898073"/>
                </a:cubicBezTo>
                <a:cubicBezTo>
                  <a:pt x="284546" y="2020455"/>
                  <a:pt x="361900" y="2097809"/>
                  <a:pt x="439255" y="2175164"/>
                </a:cubicBezTo>
              </a:path>
            </a:pathLst>
          </a:custGeom>
          <a:noFill/>
          <a:ln w="698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0878806" y="5008234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506693" y="4517905"/>
            <a:ext cx="1108363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16349" y="4576833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3/4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860682" y="4078829"/>
                <a:ext cx="922047" cy="878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 smtClean="0"/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682" y="4078829"/>
                <a:ext cx="922047" cy="878510"/>
              </a:xfrm>
              <a:prstGeom prst="rect">
                <a:avLst/>
              </a:prstGeom>
              <a:blipFill>
                <a:blip r:embed="rId4"/>
                <a:stretch>
                  <a:fillRect l="-19737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892280" y="3812647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9533" y="4247842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cs typeface="Times New Roman" panose="02020603050405020304" pitchFamily="18" charset="0"/>
              </a:rPr>
              <a:t>So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49874" y="5646077"/>
                <a:ext cx="1627369" cy="875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600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874" y="5646077"/>
                <a:ext cx="1627369" cy="875753"/>
              </a:xfrm>
              <a:prstGeom prst="rect">
                <a:avLst/>
              </a:prstGeom>
              <a:blipFill>
                <a:blip r:embed="rId5"/>
                <a:stretch>
                  <a:fillRect l="-1161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0859754" y="5008234"/>
                <a:ext cx="49404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9754" y="5008234"/>
                <a:ext cx="494046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187600" y="6159124"/>
            <a:ext cx="6687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*Again we could use the formula, but sometimes it is easier to visualise what is going on</a:t>
            </a:r>
            <a:r>
              <a:rPr lang="en-GB" sz="1600" dirty="0"/>
              <a:t>. </a:t>
            </a:r>
            <a:r>
              <a:rPr lang="en-GB" sz="1600" dirty="0" smtClean="0"/>
              <a:t>P(A’∩B’)   </a:t>
            </a:r>
            <a:r>
              <a:rPr lang="en-GB" sz="1600" dirty="0"/>
              <a:t>=   </a:t>
            </a:r>
            <a:r>
              <a:rPr lang="en-GB" sz="1600" dirty="0" smtClean="0"/>
              <a:t>P(A’|B’) </a:t>
            </a:r>
            <a:r>
              <a:rPr lang="en-GB" sz="1600" dirty="0"/>
              <a:t>x </a:t>
            </a:r>
            <a:r>
              <a:rPr lang="en-GB" sz="1600" dirty="0" smtClean="0"/>
              <a:t>P(B’)</a:t>
            </a:r>
            <a:endParaRPr lang="en-GB" sz="1600" dirty="0"/>
          </a:p>
          <a:p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786877" y="5687883"/>
                <a:ext cx="909223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600" i="1" dirty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877" y="5687883"/>
                <a:ext cx="909223" cy="879600"/>
              </a:xfrm>
              <a:prstGeom prst="rect">
                <a:avLst/>
              </a:prstGeom>
              <a:blipFill>
                <a:blip r:embed="rId7"/>
                <a:stretch>
                  <a:fillRect l="-20134" b="-13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04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4" grpId="2" animBg="1"/>
      <p:bldP spid="4" grpId="3" animBg="1"/>
      <p:bldP spid="5" grpId="0" animBg="1"/>
      <p:bldP spid="15" grpId="0"/>
      <p:bldP spid="15" grpId="1"/>
      <p:bldP spid="18" grpId="0"/>
      <p:bldP spid="22" grpId="0"/>
      <p:bldP spid="24" grpId="0"/>
      <p:bldP spid="25" grpId="0"/>
      <p:bldP spid="26" grpId="0"/>
      <p:bldP spid="28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922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While you can always use logic to visually decode questions like this, it is often easier to just use the formula (especially for more complex questions).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911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is not always the case, however, for tree diagrams.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8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79811" y="-226086"/>
                <a:ext cx="11519770" cy="7290148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The performance of a cyclist in a race is affected by whether it rains or not that day. 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 smtClean="0"/>
                  <a:t>The </a:t>
                </a:r>
                <a:r>
                  <a:rPr lang="en-GB" dirty="0"/>
                  <a:t>probability the cyclist crashes is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/>
                  <a:t> when it's raining and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/>
                  <a:t> when it's dry. </a:t>
                </a:r>
                <a:br>
                  <a:rPr lang="en-GB" dirty="0"/>
                </a:br>
                <a:r>
                  <a:rPr lang="en-GB" dirty="0"/>
                  <a:t>On any given day, the probability of rains is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. </a:t>
                </a:r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>What is the probability it was raining given the cyclist </a:t>
                </a:r>
                <a:r>
                  <a:rPr lang="en-GB" dirty="0" smtClean="0"/>
                  <a:t>crashes?</a:t>
                </a:r>
                <a:br>
                  <a:rPr lang="en-GB" dirty="0" smtClean="0"/>
                </a:b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sz="2400" dirty="0" smtClean="0"/>
                  <a:t>As there are multiple, dependent events we would need to construct a tree diagram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79811" y="-226086"/>
                <a:ext cx="11519770" cy="7290148"/>
              </a:xfrm>
              <a:blipFill>
                <a:blip r:embed="rId2"/>
                <a:stretch>
                  <a:fillRect l="-1429" r="-1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79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4648200" y="1754299"/>
            <a:ext cx="7543800" cy="4802562"/>
            <a:chOff x="96" y="632"/>
            <a:chExt cx="5664" cy="3765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632"/>
              <a:ext cx="5664" cy="3765"/>
              <a:chOff x="288" y="637"/>
              <a:chExt cx="5664" cy="3765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Rains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Dry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Crash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No Crash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77" y="637"/>
                    <a:ext cx="768" cy="52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77" y="637"/>
                    <a:ext cx="768" cy="52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Crash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No Crash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588"/>
                    <a:ext cx="768" cy="52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588"/>
                    <a:ext cx="768" cy="52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0" y="3879"/>
                    <a:ext cx="912" cy="52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80" y="3879"/>
                    <a:ext cx="912" cy="52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27" y="1402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7" y="1402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 b="-4571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5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20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52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70115" y="68170"/>
                <a:ext cx="6096000" cy="22665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sz="1600" dirty="0"/>
                  <a:t>The performance of a cyclist in a race is affected by whether it rains or not that day. </a:t>
                </a:r>
                <a:br>
                  <a:rPr lang="en-GB" sz="1600" dirty="0"/>
                </a:br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dirty="0"/>
                  <a:t>The probability the cyclist crashes is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 when it's raining and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 when it's dry. </a:t>
                </a:r>
                <a:br>
                  <a:rPr lang="en-GB" sz="1600" dirty="0"/>
                </a:br>
                <a:r>
                  <a:rPr lang="en-GB" sz="1600" dirty="0"/>
                  <a:t>On any given day, the probability of rains is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. </a:t>
                </a:r>
                <a:br>
                  <a:rPr lang="en-GB" sz="1600" dirty="0"/>
                </a:br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dirty="0"/>
                  <a:t>What is the probability it was raining given the cyclist crashes?</a:t>
                </a: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15" y="68170"/>
                <a:ext cx="6096000" cy="2266518"/>
              </a:xfrm>
              <a:prstGeom prst="rect">
                <a:avLst/>
              </a:prstGeom>
              <a:blipFill>
                <a:blip r:embed="rId7"/>
                <a:stretch>
                  <a:fillRect l="-500" t="-806" b="-2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8460764" y="3258438"/>
                <a:ext cx="494046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764" y="3258438"/>
                <a:ext cx="494046" cy="616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17"/>
              <p:cNvSpPr txBox="1">
                <a:spLocks noChangeArrowheads="1"/>
              </p:cNvSpPr>
              <p:nvPr/>
            </p:nvSpPr>
            <p:spPr bwMode="auto">
              <a:xfrm>
                <a:off x="10949809" y="1586337"/>
                <a:ext cx="1022888" cy="667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5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49809" y="1586337"/>
                <a:ext cx="1022888" cy="6671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17"/>
              <p:cNvSpPr txBox="1">
                <a:spLocks noChangeArrowheads="1"/>
              </p:cNvSpPr>
              <p:nvPr/>
            </p:nvSpPr>
            <p:spPr bwMode="auto">
              <a:xfrm>
                <a:off x="11046371" y="3393924"/>
                <a:ext cx="1022888" cy="67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5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46371" y="3393924"/>
                <a:ext cx="1022888" cy="6748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17"/>
              <p:cNvSpPr txBox="1">
                <a:spLocks noChangeArrowheads="1"/>
              </p:cNvSpPr>
              <p:nvPr/>
            </p:nvSpPr>
            <p:spPr bwMode="auto">
              <a:xfrm>
                <a:off x="11073882" y="4250804"/>
                <a:ext cx="1022888" cy="667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73882" y="4250804"/>
                <a:ext cx="1022888" cy="6671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7"/>
              <p:cNvSpPr txBox="1">
                <a:spLocks noChangeArrowheads="1"/>
              </p:cNvSpPr>
              <p:nvPr/>
            </p:nvSpPr>
            <p:spPr bwMode="auto">
              <a:xfrm>
                <a:off x="11009286" y="5873788"/>
                <a:ext cx="1022888" cy="667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09286" y="5873788"/>
                <a:ext cx="1022888" cy="6671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291082" y="2603491"/>
            <a:ext cx="4537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calculate the probabilities of all outcomes – these are the only values we can use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91082" y="3546658"/>
            <a:ext cx="289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Given that the cyclist crashes</a:t>
            </a:r>
            <a:endParaRPr lang="en-GB" dirty="0"/>
          </a:p>
        </p:txBody>
      </p:sp>
      <p:sp>
        <p:nvSpPr>
          <p:cNvPr id="64" name="Oval 63"/>
          <p:cNvSpPr/>
          <p:nvPr/>
        </p:nvSpPr>
        <p:spPr>
          <a:xfrm>
            <a:off x="11082492" y="1479943"/>
            <a:ext cx="702409" cy="87385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11206610" y="4224973"/>
            <a:ext cx="702409" cy="87385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3518115" y="1915953"/>
            <a:ext cx="2314347" cy="50547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Connector 67"/>
          <p:cNvCxnSpPr/>
          <p:nvPr/>
        </p:nvCxnSpPr>
        <p:spPr>
          <a:xfrm>
            <a:off x="610296" y="5797842"/>
            <a:ext cx="1108363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25335" y="5100515"/>
            <a:ext cx="1064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7/60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515100" y="5843357"/>
            <a:ext cx="129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11/60</a:t>
            </a:r>
            <a:endParaRPr lang="en-GB" sz="3600" dirty="0"/>
          </a:p>
        </p:txBody>
      </p:sp>
      <p:grpSp>
        <p:nvGrpSpPr>
          <p:cNvPr id="72" name="Group 71"/>
          <p:cNvGrpSpPr/>
          <p:nvPr/>
        </p:nvGrpSpPr>
        <p:grpSpPr>
          <a:xfrm>
            <a:off x="11323948" y="3562265"/>
            <a:ext cx="447167" cy="458473"/>
            <a:chOff x="3930869" y="3273917"/>
            <a:chExt cx="447167" cy="458473"/>
          </a:xfrm>
        </p:grpSpPr>
        <p:cxnSp>
          <p:nvCxnSpPr>
            <p:cNvPr id="73" name="Straight Connector 72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1323948" y="6001163"/>
            <a:ext cx="447167" cy="458473"/>
            <a:chOff x="3930869" y="3273917"/>
            <a:chExt cx="447167" cy="458473"/>
          </a:xfrm>
        </p:grpSpPr>
        <p:cxnSp>
          <p:nvCxnSpPr>
            <p:cNvPr id="76" name="Straight Connector 75"/>
            <p:cNvCxnSpPr/>
            <p:nvPr/>
          </p:nvCxnSpPr>
          <p:spPr>
            <a:xfrm flipH="1">
              <a:off x="3948545" y="3273917"/>
              <a:ext cx="429491" cy="429491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30869" y="3273917"/>
              <a:ext cx="400268" cy="458473"/>
            </a:xfrm>
            <a:prstGeom prst="line">
              <a:avLst/>
            </a:prstGeom>
            <a:ln w="1174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268678" y="4215036"/>
            <a:ext cx="385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the probability it was raining?</a:t>
            </a:r>
            <a:endParaRPr lang="en-GB" dirty="0"/>
          </a:p>
        </p:txBody>
      </p:sp>
      <p:sp>
        <p:nvSpPr>
          <p:cNvPr id="79" name="Oval 78"/>
          <p:cNvSpPr/>
          <p:nvPr/>
        </p:nvSpPr>
        <p:spPr>
          <a:xfrm>
            <a:off x="468783" y="1912462"/>
            <a:ext cx="3208727" cy="50547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11111778" y="1518427"/>
            <a:ext cx="702409" cy="873858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30748" y="5307783"/>
                <a:ext cx="1013419" cy="872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36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3600" dirty="0" smtClean="0"/>
                  <a:t> </a:t>
                </a:r>
                <a:endParaRPr lang="en-GB" sz="3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748" y="5307783"/>
                <a:ext cx="1013419" cy="872675"/>
              </a:xfrm>
              <a:prstGeom prst="rect">
                <a:avLst/>
              </a:prstGeom>
              <a:blipFill>
                <a:blip r:embed="rId13"/>
                <a:stretch>
                  <a:fillRect l="-18675" b="-132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93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69" grpId="0"/>
      <p:bldP spid="70" grpId="0"/>
      <p:bldP spid="78" grpId="0"/>
      <p:bldP spid="79" grpId="0" animBg="1"/>
      <p:bldP spid="79" grpId="1" animBg="1"/>
      <p:bldP spid="80" grpId="0" animBg="1"/>
      <p:bldP spid="80" grpId="1" animBg="1"/>
      <p:bldP spid="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When dealing with given that questions remember to only consider what has already happened.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Fractions are often the best and most accurate way of leaving an answer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Make sure your knowledge of Venn diagrams is spot on so you know which regions the question refers to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Find an approach that works best for you – if that is to simply use the formula then just use the formula (but make sure you check your answers to see if they make sense)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0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the Venn Diagram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47821" y="1690690"/>
            <a:ext cx="37595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a class of 20, there are</a:t>
            </a:r>
          </a:p>
          <a:p>
            <a:endParaRPr lang="en-GB" dirty="0"/>
          </a:p>
          <a:p>
            <a:r>
              <a:rPr lang="en-GB" dirty="0" smtClean="0"/>
              <a:t>11 boys</a:t>
            </a:r>
          </a:p>
          <a:p>
            <a:endParaRPr lang="en-GB" dirty="0"/>
          </a:p>
          <a:p>
            <a:r>
              <a:rPr lang="en-GB" dirty="0" smtClean="0"/>
              <a:t>5 Pupils with glasses</a:t>
            </a:r>
          </a:p>
          <a:p>
            <a:endParaRPr lang="en-GB" dirty="0"/>
          </a:p>
          <a:p>
            <a:r>
              <a:rPr lang="en-GB" dirty="0" smtClean="0"/>
              <a:t>3 boys that wear glasses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Where should you start?</a:t>
            </a:r>
          </a:p>
          <a:p>
            <a:endParaRPr lang="en-GB" dirty="0"/>
          </a:p>
          <a:p>
            <a:r>
              <a:rPr lang="en-GB" dirty="0" smtClean="0"/>
              <a:t>At the place with most information</a:t>
            </a:r>
          </a:p>
          <a:p>
            <a:endParaRPr lang="en-GB" dirty="0"/>
          </a:p>
          <a:p>
            <a:r>
              <a:rPr lang="en-GB" dirty="0" smtClean="0"/>
              <a:t>Then fill in gaps – be careful as there are already 3 in some groups!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05873" y="3718488"/>
            <a:ext cx="345609" cy="64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48191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9508162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0918106" y="269584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77831" y="260794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0320573" y="262758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</a:t>
            </a:r>
            <a:endParaRPr lang="en-GB" sz="3600" dirty="0"/>
          </a:p>
        </p:txBody>
      </p:sp>
      <p:sp>
        <p:nvSpPr>
          <p:cNvPr id="14" name="Rectangle 13"/>
          <p:cNvSpPr/>
          <p:nvPr/>
        </p:nvSpPr>
        <p:spPr>
          <a:xfrm>
            <a:off x="1047821" y="3365588"/>
            <a:ext cx="2466928" cy="356427"/>
          </a:xfrm>
          <a:prstGeom prst="rect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80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uiExpand="1"/>
      <p:bldP spid="9" grpId="0"/>
      <p:bldP spid="10" grpId="0"/>
      <p:bldP spid="11" grpId="0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with probability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46" y="1539190"/>
            <a:ext cx="3982197" cy="4351338"/>
          </a:xfrm>
        </p:spPr>
        <p:txBody>
          <a:bodyPr/>
          <a:lstStyle/>
          <a:p>
            <a:r>
              <a:rPr lang="en-GB" dirty="0" smtClean="0"/>
              <a:t>When working with probability, we often use fractions</a:t>
            </a:r>
          </a:p>
          <a:p>
            <a:endParaRPr lang="en-GB" dirty="0"/>
          </a:p>
          <a:p>
            <a:r>
              <a:rPr lang="en-GB" dirty="0" smtClean="0"/>
              <a:t>What is the probability of a randomly selected person from the class being a girl that does not wear glasses?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205873" y="3718488"/>
            <a:ext cx="345609" cy="64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848191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9508162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0918106" y="269584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7831" y="260794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10320573" y="262758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</a:t>
            </a:r>
            <a:endParaRPr lang="en-GB" sz="3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65018" y="5292437"/>
            <a:ext cx="1108363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09847" y="460777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2827" y="538904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26" name="Oval 25"/>
          <p:cNvSpPr/>
          <p:nvPr/>
        </p:nvSpPr>
        <p:spPr>
          <a:xfrm>
            <a:off x="10918106" y="26079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419177" y="4051831"/>
            <a:ext cx="199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 people satisfy the condition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917279" y="5019709"/>
            <a:ext cx="172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2147455" y="5903423"/>
            <a:ext cx="2826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 – the total amount being considered in the question</a:t>
            </a:r>
            <a:endParaRPr lang="en-GB" dirty="0"/>
          </a:p>
        </p:txBody>
      </p:sp>
      <p:cxnSp>
        <p:nvCxnSpPr>
          <p:cNvPr id="31" name="Straight Arrow Connector 30"/>
          <p:cNvCxnSpPr>
            <a:stCxn id="27" idx="1"/>
            <a:endCxn id="24" idx="3"/>
          </p:cNvCxnSpPr>
          <p:nvPr/>
        </p:nvCxnSpPr>
        <p:spPr>
          <a:xfrm flipH="1">
            <a:off x="1428551" y="4374997"/>
            <a:ext cx="990626" cy="555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8" idx="1"/>
          </p:cNvCxnSpPr>
          <p:nvPr/>
        </p:nvCxnSpPr>
        <p:spPr>
          <a:xfrm flipH="1">
            <a:off x="1773381" y="5204375"/>
            <a:ext cx="1143898" cy="100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1"/>
            <a:endCxn id="25" idx="3"/>
          </p:cNvCxnSpPr>
          <p:nvPr/>
        </p:nvCxnSpPr>
        <p:spPr>
          <a:xfrm flipH="1" flipV="1">
            <a:off x="1545570" y="5712207"/>
            <a:ext cx="601885" cy="51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61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/>
      <p:bldP spid="26" grpId="0" animBg="1"/>
      <p:bldP spid="26" grpId="1" animBg="1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quick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575233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Find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400" dirty="0" smtClean="0"/>
              <a:t>P(B</a:t>
            </a:r>
            <a:r>
              <a:rPr lang="en-GB" sz="3200" dirty="0" smtClean="0"/>
              <a:t>∩</a:t>
            </a:r>
            <a:r>
              <a:rPr lang="en-GB" sz="2400" dirty="0" smtClean="0"/>
              <a:t>G)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P(B</a:t>
            </a:r>
            <a:r>
              <a:rPr lang="en-GB" sz="3200" dirty="0" smtClean="0"/>
              <a:t>ᴜ</a:t>
            </a:r>
            <a:r>
              <a:rPr lang="en-GB" sz="2400" dirty="0" smtClean="0"/>
              <a:t>G)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P(B’</a:t>
            </a:r>
            <a:r>
              <a:rPr lang="en-GB" sz="3200" dirty="0" smtClean="0"/>
              <a:t>∩</a:t>
            </a:r>
            <a:r>
              <a:rPr lang="en-GB" sz="2400" dirty="0"/>
              <a:t>G</a:t>
            </a:r>
            <a:r>
              <a:rPr lang="en-GB" sz="2400" dirty="0" smtClean="0"/>
              <a:t>)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8205873" y="3718488"/>
            <a:ext cx="345609" cy="64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6848191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9508162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10918106" y="269584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77831" y="260794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10320573" y="262758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</a:t>
            </a:r>
            <a:endParaRPr lang="en-GB" sz="3600" dirty="0"/>
          </a:p>
        </p:txBody>
      </p:sp>
      <p:sp>
        <p:nvSpPr>
          <p:cNvPr id="24" name="Oval 23"/>
          <p:cNvSpPr/>
          <p:nvPr/>
        </p:nvSpPr>
        <p:spPr>
          <a:xfrm>
            <a:off x="8160830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9491172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145048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6831201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481983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3050317" y="2922408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65476" y="25429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3</a:t>
            </a:r>
            <a:endParaRPr lang="en-GB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000555" y="287380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20</a:t>
            </a:r>
            <a:endParaRPr lang="en-GB" sz="2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3050317" y="3843965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09744" y="347638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13</a:t>
            </a:r>
            <a:endParaRPr lang="en-GB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000555" y="37953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20</a:t>
            </a:r>
            <a:endParaRPr lang="en-GB" sz="20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2996986" y="4844399"/>
            <a:ext cx="344829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12145" y="446496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</a:t>
            </a:r>
            <a:endParaRPr lang="en-GB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2947224" y="479579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4050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/>
      <p:bldP spid="31" grpId="0"/>
      <p:bldP spid="35" grpId="0"/>
      <p:bldP spid="36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‘given that’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Sometimes a question may ask you to find the probability of an event, given that something has already happened.</a:t>
            </a:r>
          </a:p>
          <a:p>
            <a:endParaRPr lang="en-GB" dirty="0"/>
          </a:p>
          <a:p>
            <a:r>
              <a:rPr lang="en-GB" dirty="0" smtClean="0"/>
              <a:t>This reduces the total amount being considered in the question (the denominator of the fraction)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It can also eliminate some of the amount that would normally satisfy the question (the numerator of the fraction).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06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‘given that’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76704" cy="4351338"/>
          </a:xfrm>
        </p:spPr>
        <p:txBody>
          <a:bodyPr/>
          <a:lstStyle/>
          <a:p>
            <a:r>
              <a:rPr lang="en-GB" dirty="0" smtClean="0"/>
              <a:t>Question: Given that a boy is selected, what is the probability that they wear glasses?</a:t>
            </a:r>
          </a:p>
          <a:p>
            <a:endParaRPr lang="en-GB" dirty="0"/>
          </a:p>
          <a:p>
            <a:r>
              <a:rPr lang="en-GB" dirty="0" smtClean="0"/>
              <a:t>We are now only considering boys – we can ignore all other values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508162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0918106" y="269584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20573" y="262758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</a:t>
            </a:r>
            <a:endParaRPr lang="en-GB" sz="3600" dirty="0"/>
          </a:p>
        </p:txBody>
      </p:sp>
      <p:sp>
        <p:nvSpPr>
          <p:cNvPr id="5" name="Oval 4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848191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205873" y="3718488"/>
            <a:ext cx="345609" cy="64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877831" y="260794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16" name="Freeform 15"/>
          <p:cNvSpPr/>
          <p:nvPr/>
        </p:nvSpPr>
        <p:spPr>
          <a:xfrm>
            <a:off x="7901181" y="3048000"/>
            <a:ext cx="439255" cy="2175164"/>
          </a:xfrm>
          <a:custGeom>
            <a:avLst/>
            <a:gdLst>
              <a:gd name="connsiteX0" fmla="*/ 439255 w 439255"/>
              <a:gd name="connsiteY0" fmla="*/ 0 h 2175164"/>
              <a:gd name="connsiteX1" fmla="*/ 162164 w 439255"/>
              <a:gd name="connsiteY1" fmla="*/ 387927 h 2175164"/>
              <a:gd name="connsiteX2" fmla="*/ 9764 w 439255"/>
              <a:gd name="connsiteY2" fmla="*/ 914400 h 2175164"/>
              <a:gd name="connsiteX3" fmla="*/ 37474 w 439255"/>
              <a:gd name="connsiteY3" fmla="*/ 1440873 h 2175164"/>
              <a:gd name="connsiteX4" fmla="*/ 217583 w 439255"/>
              <a:gd name="connsiteY4" fmla="*/ 1898073 h 2175164"/>
              <a:gd name="connsiteX5" fmla="*/ 439255 w 439255"/>
              <a:gd name="connsiteY5" fmla="*/ 2175164 h 217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255" h="2175164">
                <a:moveTo>
                  <a:pt x="439255" y="0"/>
                </a:moveTo>
                <a:cubicBezTo>
                  <a:pt x="336500" y="117763"/>
                  <a:pt x="233746" y="235527"/>
                  <a:pt x="162164" y="387927"/>
                </a:cubicBezTo>
                <a:cubicBezTo>
                  <a:pt x="90582" y="540327"/>
                  <a:pt x="30546" y="738909"/>
                  <a:pt x="9764" y="914400"/>
                </a:cubicBezTo>
                <a:cubicBezTo>
                  <a:pt x="-11018" y="1089891"/>
                  <a:pt x="2838" y="1276928"/>
                  <a:pt x="37474" y="1440873"/>
                </a:cubicBezTo>
                <a:cubicBezTo>
                  <a:pt x="72110" y="1604818"/>
                  <a:pt x="150620" y="1775691"/>
                  <a:pt x="217583" y="1898073"/>
                </a:cubicBezTo>
                <a:cubicBezTo>
                  <a:pt x="284546" y="2020455"/>
                  <a:pt x="361900" y="2097809"/>
                  <a:pt x="439255" y="2175164"/>
                </a:cubicBezTo>
              </a:path>
            </a:pathLst>
          </a:custGeom>
          <a:noFill/>
          <a:ln w="698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8145048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8145048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831201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>
            <a:off x="665018" y="5292437"/>
            <a:ext cx="1108363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09847" y="460777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892827" y="538904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19177" y="4051831"/>
            <a:ext cx="199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 people left still have glasses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917279" y="5019709"/>
            <a:ext cx="172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147455" y="5903423"/>
            <a:ext cx="2826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amount of boys – the ‘given that’ statement</a:t>
            </a:r>
            <a:endParaRPr lang="en-GB" dirty="0"/>
          </a:p>
        </p:txBody>
      </p:sp>
      <p:cxnSp>
        <p:nvCxnSpPr>
          <p:cNvPr id="27" name="Straight Arrow Connector 26"/>
          <p:cNvCxnSpPr>
            <a:stCxn id="24" idx="1"/>
            <a:endCxn id="22" idx="3"/>
          </p:cNvCxnSpPr>
          <p:nvPr/>
        </p:nvCxnSpPr>
        <p:spPr>
          <a:xfrm flipH="1">
            <a:off x="1428551" y="4374997"/>
            <a:ext cx="990626" cy="555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5" idx="1"/>
          </p:cNvCxnSpPr>
          <p:nvPr/>
        </p:nvCxnSpPr>
        <p:spPr>
          <a:xfrm flipH="1">
            <a:off x="1773381" y="5204375"/>
            <a:ext cx="1143898" cy="100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1"/>
            <a:endCxn id="23" idx="3"/>
          </p:cNvCxnSpPr>
          <p:nvPr/>
        </p:nvCxnSpPr>
        <p:spPr>
          <a:xfrm flipH="1" flipV="1">
            <a:off x="1545570" y="5712207"/>
            <a:ext cx="601885" cy="51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41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/>
      <p:bldP spid="10" grpId="0"/>
      <p:bldP spid="12" grpId="0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7357"/>
            <a:ext cx="10515600" cy="1325563"/>
          </a:xfrm>
        </p:spPr>
        <p:txBody>
          <a:bodyPr/>
          <a:lstStyle/>
          <a:p>
            <a:r>
              <a:rPr lang="en-GB" dirty="0" smtClean="0"/>
              <a:t>Notation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934" y="1277517"/>
            <a:ext cx="4146251" cy="3828940"/>
          </a:xfrm>
        </p:spPr>
        <p:txBody>
          <a:bodyPr/>
          <a:lstStyle/>
          <a:p>
            <a:r>
              <a:rPr lang="en-GB" dirty="0" smtClean="0"/>
              <a:t>We use the ‘|’ symbol to mean ‘given that’</a:t>
            </a:r>
          </a:p>
          <a:p>
            <a:r>
              <a:rPr lang="en-GB" dirty="0" smtClean="0"/>
              <a:t>P(G|B) means the probability that G happens, given that B has already happened (the previous question).</a:t>
            </a:r>
          </a:p>
          <a:p>
            <a:r>
              <a:rPr lang="en-GB" dirty="0" smtClean="0"/>
              <a:t>Note from the previous question that this was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50069" y="2249213"/>
            <a:ext cx="6516413" cy="37101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917324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903779" y="2627586"/>
            <a:ext cx="2869323" cy="302697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05873" y="3718488"/>
            <a:ext cx="345609" cy="64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848191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508162" y="37220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0918106" y="269584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77831" y="260794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0320573" y="262758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</a:t>
            </a:r>
            <a:endParaRPr lang="en-GB" sz="36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65018" y="5292437"/>
            <a:ext cx="1316182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9949" y="459780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P(G∩B)</a:t>
            </a:r>
            <a:endParaRPr lang="en-GB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892827" y="5389041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P(B)</a:t>
            </a:r>
            <a:endParaRPr lang="en-GB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297676" y="4143742"/>
            <a:ext cx="199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Probability both happen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120244" y="4923105"/>
            <a:ext cx="172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269673" y="5856841"/>
            <a:ext cx="1652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‘given that’ statement</a:t>
            </a:r>
            <a:endParaRPr lang="en-GB" dirty="0"/>
          </a:p>
        </p:txBody>
      </p:sp>
      <p:cxnSp>
        <p:nvCxnSpPr>
          <p:cNvPr id="19" name="Straight Arrow Connector 18"/>
          <p:cNvCxnSpPr>
            <a:stCxn id="16" idx="1"/>
            <a:endCxn id="14" idx="3"/>
          </p:cNvCxnSpPr>
          <p:nvPr/>
        </p:nvCxnSpPr>
        <p:spPr>
          <a:xfrm flipH="1">
            <a:off x="2109609" y="4466908"/>
            <a:ext cx="1188067" cy="454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1"/>
          </p:cNvCxnSpPr>
          <p:nvPr/>
        </p:nvCxnSpPr>
        <p:spPr>
          <a:xfrm flipH="1">
            <a:off x="2109609" y="5107771"/>
            <a:ext cx="2010635" cy="183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1"/>
            <a:endCxn id="15" idx="3"/>
          </p:cNvCxnSpPr>
          <p:nvPr/>
        </p:nvCxnSpPr>
        <p:spPr>
          <a:xfrm flipH="1" flipV="1">
            <a:off x="1846934" y="5712207"/>
            <a:ext cx="1422739" cy="46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197762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831201" y="36764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8170315" y="3665942"/>
            <a:ext cx="435694" cy="855694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00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/>
      <p:bldP spid="15" grpId="0"/>
      <p:bldP spid="16" grpId="0"/>
      <p:bldP spid="17" grpId="0"/>
      <p:bldP spid="18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General you can use the formula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66833" y="2586621"/>
            <a:ext cx="1316182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41764" y="1891988"/>
            <a:ext cx="1545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P(A∩B)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94642" y="2683225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P(B)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400787" y="2215153"/>
            <a:ext cx="1976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=   P(A|B)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61146" y="3560241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or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753813" y="4560167"/>
            <a:ext cx="4828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P(A∩B)   =   P(A|B) x P(B)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5204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Similarly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112215" y="1519821"/>
            <a:ext cx="1316182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987146" y="825188"/>
            <a:ext cx="1545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P(A∩B)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340024" y="1616425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P(B)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9746169" y="1148353"/>
            <a:ext cx="1976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=   P(A|B)</a:t>
            </a:r>
            <a:endParaRPr lang="en-GB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168565" y="2634223"/>
            <a:ext cx="1316182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3496" y="1939590"/>
            <a:ext cx="1648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P(A’∩B)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396374" y="2730827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P(B)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04003" y="2311057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P(A’|B)    =</a:t>
            </a:r>
            <a:endParaRPr lang="en-GB" sz="36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10130" y="4601563"/>
            <a:ext cx="1316182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85061" y="3906930"/>
            <a:ext cx="1648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P(A∩B’)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3437939" y="4698167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P(B’)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645568" y="4278397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P(A|B’)    =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645567" y="5733554"/>
            <a:ext cx="2406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And so on…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9850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7" grpId="0"/>
      <p:bldP spid="18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0</TotalTime>
  <Words>983</Words>
  <Application>Microsoft Office PowerPoint</Application>
  <PresentationFormat>Widescreen</PresentationFormat>
  <Paragraphs>265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Theme2</vt:lpstr>
      <vt:lpstr>Conditional Probability</vt:lpstr>
      <vt:lpstr>Complete the Venn Diagram</vt:lpstr>
      <vt:lpstr>Working with probability</vt:lpstr>
      <vt:lpstr>Some quick questions</vt:lpstr>
      <vt:lpstr>The ‘given that’ statement</vt:lpstr>
      <vt:lpstr>The ‘given that’ statement</vt:lpstr>
      <vt:lpstr>Notation</vt:lpstr>
      <vt:lpstr>In General you can use the formula</vt:lpstr>
      <vt:lpstr>Similarly</vt:lpstr>
      <vt:lpstr>Let’s have a look at some more examples </vt:lpstr>
      <vt:lpstr>120 Pupils took a selection of subjects</vt:lpstr>
      <vt:lpstr>What if we are already given probabilities?</vt:lpstr>
      <vt:lpstr>P(A) = 2/5 P(B) = 1/6 and P(B|A) = 1/8 Find P(A’ ∩ B)</vt:lpstr>
      <vt:lpstr>P(B) = 1/4 and P(A'|B') = 1/7  Work out P(A' ∩ B')</vt:lpstr>
      <vt:lpstr>While you can always use logic to visually decode questions like this, it is often easier to just use the formula (especially for more complex questions).</vt:lpstr>
      <vt:lpstr>The performance of a cyclist in a race is affected by whether it rains or not that day.   The probability the cyclist crashes is 7/12 when it's raining and 1/12 when it's dry.  On any given day, the probability of rains is 1/5.   What is the probability it was raining given the cyclist crashes?    As there are multiple, dependent events we would need to construct a tree diagram</vt:lpstr>
      <vt:lpstr>PowerPoint Presentation</vt:lpstr>
      <vt:lpstr>Summary</vt:lpstr>
    </vt:vector>
  </TitlesOfParts>
  <Company>King Edward VI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Probability</dc:title>
  <dc:creator>User</dc:creator>
  <cp:lastModifiedBy>GS Westwater</cp:lastModifiedBy>
  <cp:revision>49</cp:revision>
  <dcterms:created xsi:type="dcterms:W3CDTF">2018-01-19T11:06:02Z</dcterms:created>
  <dcterms:modified xsi:type="dcterms:W3CDTF">2018-01-23T07:26:00Z</dcterms:modified>
</cp:coreProperties>
</file>