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D4448-2751-49BA-AB45-E64957DD31C1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4D02B-878F-4F9D-8A36-2F7EC4193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5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7.png"/><Relationship Id="rId13" Type="http://schemas.openxmlformats.org/officeDocument/2006/relationships/image" Target="../media/image602.png"/><Relationship Id="rId18" Type="http://schemas.openxmlformats.org/officeDocument/2006/relationships/image" Target="../media/image616.png"/><Relationship Id="rId3" Type="http://schemas.openxmlformats.org/officeDocument/2006/relationships/image" Target="../media/image582.png"/><Relationship Id="rId7" Type="http://schemas.openxmlformats.org/officeDocument/2006/relationships/image" Target="../media/image586.png"/><Relationship Id="rId12" Type="http://schemas.openxmlformats.org/officeDocument/2006/relationships/image" Target="../media/image612.png"/><Relationship Id="rId17" Type="http://schemas.openxmlformats.org/officeDocument/2006/relationships/image" Target="../media/image615.png"/><Relationship Id="rId2" Type="http://schemas.openxmlformats.org/officeDocument/2006/relationships/image" Target="../media/image581.png"/><Relationship Id="rId16" Type="http://schemas.openxmlformats.org/officeDocument/2006/relationships/image" Target="../media/image6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5.png"/><Relationship Id="rId11" Type="http://schemas.openxmlformats.org/officeDocument/2006/relationships/image" Target="../media/image591.png"/><Relationship Id="rId5" Type="http://schemas.openxmlformats.org/officeDocument/2006/relationships/image" Target="../media/image584.png"/><Relationship Id="rId15" Type="http://schemas.openxmlformats.org/officeDocument/2006/relationships/image" Target="../media/image610.png"/><Relationship Id="rId10" Type="http://schemas.openxmlformats.org/officeDocument/2006/relationships/image" Target="../media/image590.png"/><Relationship Id="rId19" Type="http://schemas.openxmlformats.org/officeDocument/2006/relationships/image" Target="../media/image617.png"/><Relationship Id="rId4" Type="http://schemas.openxmlformats.org/officeDocument/2006/relationships/image" Target="../media/image583.png"/><Relationship Id="rId9" Type="http://schemas.openxmlformats.org/officeDocument/2006/relationships/image" Target="../media/image589.png"/><Relationship Id="rId14" Type="http://schemas.openxmlformats.org/officeDocument/2006/relationships/image" Target="../media/image6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7.png"/><Relationship Id="rId13" Type="http://schemas.openxmlformats.org/officeDocument/2006/relationships/image" Target="../media/image602.png"/><Relationship Id="rId18" Type="http://schemas.openxmlformats.org/officeDocument/2006/relationships/image" Target="../media/image620.png"/><Relationship Id="rId3" Type="http://schemas.openxmlformats.org/officeDocument/2006/relationships/image" Target="../media/image582.png"/><Relationship Id="rId7" Type="http://schemas.openxmlformats.org/officeDocument/2006/relationships/image" Target="../media/image586.png"/><Relationship Id="rId12" Type="http://schemas.openxmlformats.org/officeDocument/2006/relationships/image" Target="../media/image612.png"/><Relationship Id="rId17" Type="http://schemas.openxmlformats.org/officeDocument/2006/relationships/image" Target="../media/image619.png"/><Relationship Id="rId2" Type="http://schemas.openxmlformats.org/officeDocument/2006/relationships/image" Target="../media/image581.png"/><Relationship Id="rId16" Type="http://schemas.openxmlformats.org/officeDocument/2006/relationships/image" Target="../media/image6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5.png"/><Relationship Id="rId11" Type="http://schemas.openxmlformats.org/officeDocument/2006/relationships/image" Target="../media/image591.png"/><Relationship Id="rId5" Type="http://schemas.openxmlformats.org/officeDocument/2006/relationships/image" Target="../media/image584.png"/><Relationship Id="rId15" Type="http://schemas.openxmlformats.org/officeDocument/2006/relationships/image" Target="../media/image610.png"/><Relationship Id="rId10" Type="http://schemas.openxmlformats.org/officeDocument/2006/relationships/image" Target="../media/image590.png"/><Relationship Id="rId4" Type="http://schemas.openxmlformats.org/officeDocument/2006/relationships/image" Target="../media/image583.png"/><Relationship Id="rId9" Type="http://schemas.openxmlformats.org/officeDocument/2006/relationships/image" Target="../media/image589.png"/><Relationship Id="rId14" Type="http://schemas.openxmlformats.org/officeDocument/2006/relationships/image" Target="../media/image6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4.png"/><Relationship Id="rId13" Type="http://schemas.openxmlformats.org/officeDocument/2006/relationships/image" Target="../media/image628.png"/><Relationship Id="rId18" Type="http://schemas.openxmlformats.org/officeDocument/2006/relationships/image" Target="../media/image633.png"/><Relationship Id="rId3" Type="http://schemas.openxmlformats.org/officeDocument/2006/relationships/image" Target="../media/image5850.png"/><Relationship Id="rId7" Type="http://schemas.openxmlformats.org/officeDocument/2006/relationships/image" Target="../media/image591.png"/><Relationship Id="rId12" Type="http://schemas.openxmlformats.org/officeDocument/2006/relationships/image" Target="../media/image627.png"/><Relationship Id="rId17" Type="http://schemas.openxmlformats.org/officeDocument/2006/relationships/image" Target="../media/image632.png"/><Relationship Id="rId2" Type="http://schemas.openxmlformats.org/officeDocument/2006/relationships/image" Target="../media/image5840.png"/><Relationship Id="rId16" Type="http://schemas.openxmlformats.org/officeDocument/2006/relationships/image" Target="../media/image631.png"/><Relationship Id="rId20" Type="http://schemas.openxmlformats.org/officeDocument/2006/relationships/image" Target="../media/image6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3.png"/><Relationship Id="rId11" Type="http://schemas.openxmlformats.org/officeDocument/2006/relationships/image" Target="../media/image626.png"/><Relationship Id="rId5" Type="http://schemas.openxmlformats.org/officeDocument/2006/relationships/image" Target="../media/image622.png"/><Relationship Id="rId15" Type="http://schemas.openxmlformats.org/officeDocument/2006/relationships/image" Target="../media/image630.png"/><Relationship Id="rId10" Type="http://schemas.openxmlformats.org/officeDocument/2006/relationships/image" Target="../media/image625.png"/><Relationship Id="rId19" Type="http://schemas.openxmlformats.org/officeDocument/2006/relationships/image" Target="../media/image634.png"/><Relationship Id="rId4" Type="http://schemas.openxmlformats.org/officeDocument/2006/relationships/image" Target="../media/image621.png"/><Relationship Id="rId9" Type="http://schemas.openxmlformats.org/officeDocument/2006/relationships/image" Target="../media/image624.png"/><Relationship Id="rId14" Type="http://schemas.openxmlformats.org/officeDocument/2006/relationships/image" Target="../media/image62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4.png"/><Relationship Id="rId13" Type="http://schemas.openxmlformats.org/officeDocument/2006/relationships/image" Target="../media/image637.png"/><Relationship Id="rId18" Type="http://schemas.openxmlformats.org/officeDocument/2006/relationships/image" Target="../media/image642.png"/><Relationship Id="rId3" Type="http://schemas.openxmlformats.org/officeDocument/2006/relationships/image" Target="../media/image5850.png"/><Relationship Id="rId7" Type="http://schemas.openxmlformats.org/officeDocument/2006/relationships/image" Target="../media/image591.png"/><Relationship Id="rId12" Type="http://schemas.openxmlformats.org/officeDocument/2006/relationships/image" Target="../media/image636.png"/><Relationship Id="rId17" Type="http://schemas.openxmlformats.org/officeDocument/2006/relationships/image" Target="../media/image641.png"/><Relationship Id="rId2" Type="http://schemas.openxmlformats.org/officeDocument/2006/relationships/image" Target="../media/image5840.png"/><Relationship Id="rId16" Type="http://schemas.openxmlformats.org/officeDocument/2006/relationships/image" Target="../media/image640.png"/><Relationship Id="rId20" Type="http://schemas.openxmlformats.org/officeDocument/2006/relationships/image" Target="../media/image6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3.png"/><Relationship Id="rId11" Type="http://schemas.openxmlformats.org/officeDocument/2006/relationships/image" Target="../media/image626.png"/><Relationship Id="rId5" Type="http://schemas.openxmlformats.org/officeDocument/2006/relationships/image" Target="../media/image622.png"/><Relationship Id="rId15" Type="http://schemas.openxmlformats.org/officeDocument/2006/relationships/image" Target="../media/image639.png"/><Relationship Id="rId10" Type="http://schemas.openxmlformats.org/officeDocument/2006/relationships/image" Target="../media/image625.png"/><Relationship Id="rId19" Type="http://schemas.openxmlformats.org/officeDocument/2006/relationships/image" Target="../media/image643.png"/><Relationship Id="rId4" Type="http://schemas.openxmlformats.org/officeDocument/2006/relationships/image" Target="../media/image621.png"/><Relationship Id="rId9" Type="http://schemas.openxmlformats.org/officeDocument/2006/relationships/image" Target="../media/image624.png"/><Relationship Id="rId14" Type="http://schemas.openxmlformats.org/officeDocument/2006/relationships/image" Target="../media/image63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4.png"/><Relationship Id="rId13" Type="http://schemas.openxmlformats.org/officeDocument/2006/relationships/image" Target="../media/image637.png"/><Relationship Id="rId18" Type="http://schemas.openxmlformats.org/officeDocument/2006/relationships/image" Target="../media/image648.png"/><Relationship Id="rId3" Type="http://schemas.openxmlformats.org/officeDocument/2006/relationships/image" Target="../media/image5850.png"/><Relationship Id="rId7" Type="http://schemas.openxmlformats.org/officeDocument/2006/relationships/image" Target="../media/image591.png"/><Relationship Id="rId12" Type="http://schemas.openxmlformats.org/officeDocument/2006/relationships/image" Target="../media/image645.png"/><Relationship Id="rId17" Type="http://schemas.openxmlformats.org/officeDocument/2006/relationships/image" Target="../media/image647.png"/><Relationship Id="rId2" Type="http://schemas.openxmlformats.org/officeDocument/2006/relationships/image" Target="../media/image5840.png"/><Relationship Id="rId16" Type="http://schemas.openxmlformats.org/officeDocument/2006/relationships/image" Target="../media/image6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3.png"/><Relationship Id="rId11" Type="http://schemas.openxmlformats.org/officeDocument/2006/relationships/image" Target="../media/image626.png"/><Relationship Id="rId5" Type="http://schemas.openxmlformats.org/officeDocument/2006/relationships/image" Target="../media/image622.png"/><Relationship Id="rId15" Type="http://schemas.openxmlformats.org/officeDocument/2006/relationships/image" Target="../media/image644.png"/><Relationship Id="rId10" Type="http://schemas.openxmlformats.org/officeDocument/2006/relationships/image" Target="../media/image625.png"/><Relationship Id="rId19" Type="http://schemas.openxmlformats.org/officeDocument/2006/relationships/image" Target="../media/image649.png"/><Relationship Id="rId4" Type="http://schemas.openxmlformats.org/officeDocument/2006/relationships/image" Target="../media/image621.png"/><Relationship Id="rId9" Type="http://schemas.openxmlformats.org/officeDocument/2006/relationships/image" Target="../media/image624.png"/><Relationship Id="rId14" Type="http://schemas.openxmlformats.org/officeDocument/2006/relationships/image" Target="../media/image63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4.png"/><Relationship Id="rId3" Type="http://schemas.openxmlformats.org/officeDocument/2006/relationships/image" Target="../media/image539.png"/><Relationship Id="rId7" Type="http://schemas.openxmlformats.org/officeDocument/2006/relationships/image" Target="../media/image543.png"/><Relationship Id="rId2" Type="http://schemas.openxmlformats.org/officeDocument/2006/relationships/image" Target="../media/image5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2.png"/><Relationship Id="rId5" Type="http://schemas.openxmlformats.org/officeDocument/2006/relationships/image" Target="../media/image541.png"/><Relationship Id="rId10" Type="http://schemas.openxmlformats.org/officeDocument/2006/relationships/image" Target="../media/image546.png"/><Relationship Id="rId4" Type="http://schemas.openxmlformats.org/officeDocument/2006/relationships/image" Target="../media/image540.png"/><Relationship Id="rId9" Type="http://schemas.openxmlformats.org/officeDocument/2006/relationships/image" Target="../media/image54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4.png"/><Relationship Id="rId7" Type="http://schemas.openxmlformats.org/officeDocument/2006/relationships/image" Target="../media/image543.png"/><Relationship Id="rId2" Type="http://schemas.openxmlformats.org/officeDocument/2006/relationships/image" Target="../media/image5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2.png"/><Relationship Id="rId11" Type="http://schemas.openxmlformats.org/officeDocument/2006/relationships/image" Target="../media/image549.png"/><Relationship Id="rId10" Type="http://schemas.openxmlformats.org/officeDocument/2006/relationships/image" Target="../media/image548.png"/><Relationship Id="rId9" Type="http://schemas.openxmlformats.org/officeDocument/2006/relationships/image" Target="../media/image54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4.png"/><Relationship Id="rId13" Type="http://schemas.openxmlformats.org/officeDocument/2006/relationships/image" Target="../media/image552.png"/><Relationship Id="rId7" Type="http://schemas.openxmlformats.org/officeDocument/2006/relationships/image" Target="../media/image543.png"/><Relationship Id="rId12" Type="http://schemas.openxmlformats.org/officeDocument/2006/relationships/image" Target="../media/image5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2.png"/><Relationship Id="rId11" Type="http://schemas.openxmlformats.org/officeDocument/2006/relationships/image" Target="../media/image549.png"/><Relationship Id="rId10" Type="http://schemas.openxmlformats.org/officeDocument/2006/relationships/image" Target="../media/image550.png"/><Relationship Id="rId9" Type="http://schemas.openxmlformats.org/officeDocument/2006/relationships/image" Target="../media/image54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9.png"/><Relationship Id="rId13" Type="http://schemas.openxmlformats.org/officeDocument/2006/relationships/image" Target="../media/image564.png"/><Relationship Id="rId3" Type="http://schemas.openxmlformats.org/officeDocument/2006/relationships/image" Target="../media/image554.png"/><Relationship Id="rId7" Type="http://schemas.openxmlformats.org/officeDocument/2006/relationships/image" Target="../media/image558.png"/><Relationship Id="rId12" Type="http://schemas.openxmlformats.org/officeDocument/2006/relationships/image" Target="../media/image563.png"/><Relationship Id="rId2" Type="http://schemas.openxmlformats.org/officeDocument/2006/relationships/image" Target="../media/image5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7.png"/><Relationship Id="rId11" Type="http://schemas.openxmlformats.org/officeDocument/2006/relationships/image" Target="../media/image562.png"/><Relationship Id="rId5" Type="http://schemas.openxmlformats.org/officeDocument/2006/relationships/image" Target="../media/image556.png"/><Relationship Id="rId10" Type="http://schemas.openxmlformats.org/officeDocument/2006/relationships/image" Target="../media/image561.png"/><Relationship Id="rId4" Type="http://schemas.openxmlformats.org/officeDocument/2006/relationships/image" Target="../media/image555.png"/><Relationship Id="rId9" Type="http://schemas.openxmlformats.org/officeDocument/2006/relationships/image" Target="../media/image56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6.png"/><Relationship Id="rId13" Type="http://schemas.openxmlformats.org/officeDocument/2006/relationships/image" Target="../media/image571.png"/><Relationship Id="rId3" Type="http://schemas.openxmlformats.org/officeDocument/2006/relationships/image" Target="../media/image554.png"/><Relationship Id="rId7" Type="http://schemas.openxmlformats.org/officeDocument/2006/relationships/image" Target="../media/image565.png"/><Relationship Id="rId12" Type="http://schemas.openxmlformats.org/officeDocument/2006/relationships/image" Target="../media/image570.png"/><Relationship Id="rId2" Type="http://schemas.openxmlformats.org/officeDocument/2006/relationships/image" Target="../media/image5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7.png"/><Relationship Id="rId11" Type="http://schemas.openxmlformats.org/officeDocument/2006/relationships/image" Target="../media/image569.png"/><Relationship Id="rId5" Type="http://schemas.openxmlformats.org/officeDocument/2006/relationships/image" Target="../media/image556.png"/><Relationship Id="rId15" Type="http://schemas.openxmlformats.org/officeDocument/2006/relationships/image" Target="../media/image573.png"/><Relationship Id="rId10" Type="http://schemas.openxmlformats.org/officeDocument/2006/relationships/image" Target="../media/image568.png"/><Relationship Id="rId4" Type="http://schemas.openxmlformats.org/officeDocument/2006/relationships/image" Target="../media/image555.png"/><Relationship Id="rId9" Type="http://schemas.openxmlformats.org/officeDocument/2006/relationships/image" Target="../media/image567.png"/><Relationship Id="rId14" Type="http://schemas.openxmlformats.org/officeDocument/2006/relationships/image" Target="../media/image57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6.png"/><Relationship Id="rId13" Type="http://schemas.openxmlformats.org/officeDocument/2006/relationships/image" Target="../media/image579.png"/><Relationship Id="rId3" Type="http://schemas.openxmlformats.org/officeDocument/2006/relationships/image" Target="../media/image554.png"/><Relationship Id="rId7" Type="http://schemas.openxmlformats.org/officeDocument/2006/relationships/image" Target="../media/image574.png"/><Relationship Id="rId12" Type="http://schemas.openxmlformats.org/officeDocument/2006/relationships/image" Target="../media/image578.png"/><Relationship Id="rId2" Type="http://schemas.openxmlformats.org/officeDocument/2006/relationships/image" Target="../media/image5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7.png"/><Relationship Id="rId11" Type="http://schemas.openxmlformats.org/officeDocument/2006/relationships/image" Target="../media/image577.png"/><Relationship Id="rId5" Type="http://schemas.openxmlformats.org/officeDocument/2006/relationships/image" Target="../media/image556.png"/><Relationship Id="rId10" Type="http://schemas.openxmlformats.org/officeDocument/2006/relationships/image" Target="../media/image576.png"/><Relationship Id="rId4" Type="http://schemas.openxmlformats.org/officeDocument/2006/relationships/image" Target="../media/image555.png"/><Relationship Id="rId9" Type="http://schemas.openxmlformats.org/officeDocument/2006/relationships/image" Target="../media/image575.png"/><Relationship Id="rId14" Type="http://schemas.openxmlformats.org/officeDocument/2006/relationships/image" Target="../media/image58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7.png"/><Relationship Id="rId13" Type="http://schemas.openxmlformats.org/officeDocument/2006/relationships/image" Target="../media/image592.png"/><Relationship Id="rId18" Type="http://schemas.openxmlformats.org/officeDocument/2006/relationships/image" Target="../media/image597.png"/><Relationship Id="rId3" Type="http://schemas.openxmlformats.org/officeDocument/2006/relationships/image" Target="../media/image582.png"/><Relationship Id="rId21" Type="http://schemas.openxmlformats.org/officeDocument/2006/relationships/image" Target="../media/image600.png"/><Relationship Id="rId7" Type="http://schemas.openxmlformats.org/officeDocument/2006/relationships/image" Target="../media/image586.png"/><Relationship Id="rId12" Type="http://schemas.openxmlformats.org/officeDocument/2006/relationships/image" Target="../media/image591.png"/><Relationship Id="rId17" Type="http://schemas.openxmlformats.org/officeDocument/2006/relationships/image" Target="../media/image596.png"/><Relationship Id="rId2" Type="http://schemas.openxmlformats.org/officeDocument/2006/relationships/image" Target="../media/image581.png"/><Relationship Id="rId16" Type="http://schemas.openxmlformats.org/officeDocument/2006/relationships/image" Target="../media/image595.png"/><Relationship Id="rId20" Type="http://schemas.openxmlformats.org/officeDocument/2006/relationships/image" Target="../media/image5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5.png"/><Relationship Id="rId11" Type="http://schemas.openxmlformats.org/officeDocument/2006/relationships/image" Target="../media/image590.png"/><Relationship Id="rId5" Type="http://schemas.openxmlformats.org/officeDocument/2006/relationships/image" Target="../media/image584.png"/><Relationship Id="rId15" Type="http://schemas.openxmlformats.org/officeDocument/2006/relationships/image" Target="../media/image594.png"/><Relationship Id="rId10" Type="http://schemas.openxmlformats.org/officeDocument/2006/relationships/image" Target="../media/image589.png"/><Relationship Id="rId19" Type="http://schemas.openxmlformats.org/officeDocument/2006/relationships/image" Target="../media/image598.png"/><Relationship Id="rId4" Type="http://schemas.openxmlformats.org/officeDocument/2006/relationships/image" Target="../media/image583.png"/><Relationship Id="rId9" Type="http://schemas.openxmlformats.org/officeDocument/2006/relationships/image" Target="../media/image588.png"/><Relationship Id="rId14" Type="http://schemas.openxmlformats.org/officeDocument/2006/relationships/image" Target="../media/image59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7.png"/><Relationship Id="rId13" Type="http://schemas.openxmlformats.org/officeDocument/2006/relationships/image" Target="../media/image602.png"/><Relationship Id="rId18" Type="http://schemas.openxmlformats.org/officeDocument/2006/relationships/image" Target="../media/image607.png"/><Relationship Id="rId3" Type="http://schemas.openxmlformats.org/officeDocument/2006/relationships/image" Target="../media/image582.png"/><Relationship Id="rId21" Type="http://schemas.openxmlformats.org/officeDocument/2006/relationships/image" Target="../media/image610.png"/><Relationship Id="rId7" Type="http://schemas.openxmlformats.org/officeDocument/2006/relationships/image" Target="../media/image586.png"/><Relationship Id="rId12" Type="http://schemas.openxmlformats.org/officeDocument/2006/relationships/image" Target="../media/image601.png"/><Relationship Id="rId17" Type="http://schemas.openxmlformats.org/officeDocument/2006/relationships/image" Target="../media/image606.png"/><Relationship Id="rId2" Type="http://schemas.openxmlformats.org/officeDocument/2006/relationships/image" Target="../media/image581.png"/><Relationship Id="rId16" Type="http://schemas.openxmlformats.org/officeDocument/2006/relationships/image" Target="../media/image605.png"/><Relationship Id="rId20" Type="http://schemas.openxmlformats.org/officeDocument/2006/relationships/image" Target="../media/image6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5.png"/><Relationship Id="rId11" Type="http://schemas.openxmlformats.org/officeDocument/2006/relationships/image" Target="../media/image591.png"/><Relationship Id="rId5" Type="http://schemas.openxmlformats.org/officeDocument/2006/relationships/image" Target="../media/image584.png"/><Relationship Id="rId15" Type="http://schemas.openxmlformats.org/officeDocument/2006/relationships/image" Target="../media/image604.png"/><Relationship Id="rId10" Type="http://schemas.openxmlformats.org/officeDocument/2006/relationships/image" Target="../media/image590.png"/><Relationship Id="rId19" Type="http://schemas.openxmlformats.org/officeDocument/2006/relationships/image" Target="../media/image608.png"/><Relationship Id="rId4" Type="http://schemas.openxmlformats.org/officeDocument/2006/relationships/image" Target="../media/image583.png"/><Relationship Id="rId9" Type="http://schemas.openxmlformats.org/officeDocument/2006/relationships/image" Target="../media/image589.png"/><Relationship Id="rId14" Type="http://schemas.openxmlformats.org/officeDocument/2006/relationships/image" Target="../media/image603.png"/><Relationship Id="rId22" Type="http://schemas.openxmlformats.org/officeDocument/2006/relationships/image" Target="../media/image6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9F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123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7811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have equations: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Find the shortest distance between these two lines.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78117"/>
              </a:xfrm>
              <a:blipFill>
                <a:blip r:embed="rId2"/>
                <a:stretch>
                  <a:fillRect t="-720" r="-16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3028" y="3892732"/>
                <a:ext cx="1340175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28" y="3892732"/>
                <a:ext cx="1340175" cy="5697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989909" y="3892731"/>
                <a:ext cx="1616725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9909" y="3892731"/>
                <a:ext cx="1616725" cy="5683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7045235" y="2174965"/>
            <a:ext cx="1625236" cy="21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119767" y="2179139"/>
            <a:ext cx="927464" cy="579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7046776" y="1184365"/>
            <a:ext cx="1" cy="990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072051" y="1260565"/>
            <a:ext cx="2247900" cy="771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097485" y="1872342"/>
            <a:ext cx="1498691" cy="1311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7586526" y="1510596"/>
            <a:ext cx="885" cy="4007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491276" y="1260565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1276" y="1260565"/>
                <a:ext cx="155619" cy="215444"/>
              </a:xfrm>
              <a:prstGeom prst="rect">
                <a:avLst/>
              </a:prstGeom>
              <a:blipFill>
                <a:blip r:embed="rId5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484132" y="1903502"/>
                <a:ext cx="163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132" y="1903502"/>
                <a:ext cx="163506" cy="215444"/>
              </a:xfrm>
              <a:prstGeom prst="rect">
                <a:avLst/>
              </a:prstGeom>
              <a:blipFill>
                <a:blip r:embed="rId6"/>
                <a:stretch>
                  <a:fillRect l="-25926" r="-18519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Parallelogram 14"/>
          <p:cNvSpPr/>
          <p:nvPr/>
        </p:nvSpPr>
        <p:spPr>
          <a:xfrm rot="16200000" flipH="1" flipV="1">
            <a:off x="7579383" y="1808257"/>
            <a:ext cx="123825" cy="109535"/>
          </a:xfrm>
          <a:prstGeom prst="parallelogram">
            <a:avLst>
              <a:gd name="adj" fmla="val 8749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Parallelogram 15"/>
          <p:cNvSpPr/>
          <p:nvPr/>
        </p:nvSpPr>
        <p:spPr>
          <a:xfrm rot="5400000" flipH="1">
            <a:off x="7569860" y="1498693"/>
            <a:ext cx="147634" cy="109535"/>
          </a:xfrm>
          <a:prstGeom prst="parallelogram">
            <a:avLst>
              <a:gd name="adj" fmla="val 32662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64582" y="1123404"/>
                <a:ext cx="1747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4582" y="1123404"/>
                <a:ext cx="174791" cy="215444"/>
              </a:xfrm>
              <a:prstGeom prst="rect">
                <a:avLst/>
              </a:prstGeom>
              <a:blipFill>
                <a:blip r:embed="rId7"/>
                <a:stretch>
                  <a:fillRect l="-24138" r="-3448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612776" y="1859278"/>
                <a:ext cx="17895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776" y="1859278"/>
                <a:ext cx="178959" cy="215444"/>
              </a:xfrm>
              <a:prstGeom prst="rect">
                <a:avLst/>
              </a:prstGeom>
              <a:blipFill>
                <a:blip r:embed="rId8"/>
                <a:stretch>
                  <a:fillRect l="-27586" r="-6897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92982" y="979713"/>
                <a:ext cx="1297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982" y="979713"/>
                <a:ext cx="129714" cy="215444"/>
              </a:xfrm>
              <a:prstGeom prst="rect">
                <a:avLst/>
              </a:prstGeom>
              <a:blipFill>
                <a:blip r:embed="rId9"/>
                <a:stretch>
                  <a:fillRect l="-19048" r="-19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699861" y="2094409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9861" y="2094409"/>
                <a:ext cx="144142" cy="215444"/>
              </a:xfrm>
              <a:prstGeom prst="rect">
                <a:avLst/>
              </a:prstGeom>
              <a:blipFill>
                <a:blip r:embed="rId10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79769" y="2033449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769" y="2033449"/>
                <a:ext cx="166263" cy="215444"/>
              </a:xfrm>
              <a:prstGeom prst="rect">
                <a:avLst/>
              </a:prstGeom>
              <a:blipFill>
                <a:blip r:embed="rId11"/>
                <a:stretch>
                  <a:fillRect l="-25926" r="-222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62103" y="2046514"/>
                <a:ext cx="200297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Solving the simultaneous equations above gives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103" y="2046514"/>
                <a:ext cx="2002971" cy="954107"/>
              </a:xfrm>
              <a:prstGeom prst="rect">
                <a:avLst/>
              </a:prstGeom>
              <a:blipFill>
                <a:blip r:embed="rId12"/>
                <a:stretch>
                  <a:fillRect t="-1282" r="-2128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507408" y="240730"/>
                <a:ext cx="1388650" cy="5945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−1−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408" y="240730"/>
                <a:ext cx="1388650" cy="59452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376059" y="1280158"/>
                <a:ext cx="7869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059" y="1280158"/>
                <a:ext cx="786946" cy="215444"/>
              </a:xfrm>
              <a:prstGeom prst="rect">
                <a:avLst/>
              </a:prstGeom>
              <a:blipFill>
                <a:blip r:embed="rId14"/>
                <a:stretch>
                  <a:fillRect l="-5426" r="-4651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275910" y="1624146"/>
                <a:ext cx="8863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910" y="1624146"/>
                <a:ext cx="886333" cy="215444"/>
              </a:xfrm>
              <a:prstGeom prst="rect">
                <a:avLst/>
              </a:prstGeom>
              <a:blipFill>
                <a:blip r:embed="rId15"/>
                <a:stretch>
                  <a:fillRect l="-6164" r="-3425" b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088674" y="3287485"/>
                <a:ext cx="4689566" cy="981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shortest distance from A to B will be given when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Substitute these into the expression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𝐴𝐵</m:t>
                        </m:r>
                      </m:e>
                    </m:acc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674" y="3287485"/>
                <a:ext cx="4689566" cy="981679"/>
              </a:xfrm>
              <a:prstGeom prst="rect">
                <a:avLst/>
              </a:prstGeom>
              <a:blipFill>
                <a:blip r:embed="rId16"/>
                <a:stretch>
                  <a:fillRect t="-621" r="-260" b="-5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587168" y="4294570"/>
                <a:ext cx="1618072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168" y="4294570"/>
                <a:ext cx="1618072" cy="69358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82814" y="5117530"/>
                <a:ext cx="1913152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−(0)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−(0)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814" y="5117530"/>
                <a:ext cx="1913152" cy="69358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578461" y="6027574"/>
                <a:ext cx="964559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461" y="6027574"/>
                <a:ext cx="964559" cy="56836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7"/>
          <p:cNvSpPr/>
          <p:nvPr/>
        </p:nvSpPr>
        <p:spPr>
          <a:xfrm>
            <a:off x="7434344" y="4637421"/>
            <a:ext cx="176947" cy="805436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7502886" y="4823944"/>
            <a:ext cx="69188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7429990" y="5469089"/>
            <a:ext cx="176947" cy="805436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7646578" y="5777534"/>
            <a:ext cx="69188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75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5" grpId="0"/>
      <p:bldP spid="56" grpId="0"/>
      <p:bldP spid="57" grpId="0"/>
      <p:bldP spid="58" grpId="0" animBg="1"/>
      <p:bldP spid="59" grpId="0"/>
      <p:bldP spid="60" grpId="0" animBg="1"/>
      <p:bldP spid="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7811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have equations: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Find the shortest distance between these two lines.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78117"/>
              </a:xfrm>
              <a:blipFill>
                <a:blip r:embed="rId2"/>
                <a:stretch>
                  <a:fillRect t="-720" r="-16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3028" y="3892732"/>
                <a:ext cx="1340175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28" y="3892732"/>
                <a:ext cx="1340175" cy="5697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989909" y="3892731"/>
                <a:ext cx="1616725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9909" y="3892731"/>
                <a:ext cx="1616725" cy="5683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7045235" y="2174965"/>
            <a:ext cx="1625236" cy="21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119767" y="2179139"/>
            <a:ext cx="927464" cy="579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7046776" y="1184365"/>
            <a:ext cx="1" cy="990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072051" y="1260565"/>
            <a:ext cx="2247900" cy="771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097485" y="1872342"/>
            <a:ext cx="1498691" cy="1311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7586526" y="1510596"/>
            <a:ext cx="885" cy="4007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491276" y="1260565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1276" y="1260565"/>
                <a:ext cx="155619" cy="215444"/>
              </a:xfrm>
              <a:prstGeom prst="rect">
                <a:avLst/>
              </a:prstGeom>
              <a:blipFill>
                <a:blip r:embed="rId5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484132" y="1903502"/>
                <a:ext cx="163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132" y="1903502"/>
                <a:ext cx="163506" cy="215444"/>
              </a:xfrm>
              <a:prstGeom prst="rect">
                <a:avLst/>
              </a:prstGeom>
              <a:blipFill>
                <a:blip r:embed="rId6"/>
                <a:stretch>
                  <a:fillRect l="-25926" r="-18519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Parallelogram 14"/>
          <p:cNvSpPr/>
          <p:nvPr/>
        </p:nvSpPr>
        <p:spPr>
          <a:xfrm rot="16200000" flipH="1" flipV="1">
            <a:off x="7579383" y="1808257"/>
            <a:ext cx="123825" cy="109535"/>
          </a:xfrm>
          <a:prstGeom prst="parallelogram">
            <a:avLst>
              <a:gd name="adj" fmla="val 8749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Parallelogram 15"/>
          <p:cNvSpPr/>
          <p:nvPr/>
        </p:nvSpPr>
        <p:spPr>
          <a:xfrm rot="5400000" flipH="1">
            <a:off x="7569860" y="1498693"/>
            <a:ext cx="147634" cy="109535"/>
          </a:xfrm>
          <a:prstGeom prst="parallelogram">
            <a:avLst>
              <a:gd name="adj" fmla="val 32662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64582" y="1123404"/>
                <a:ext cx="1747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4582" y="1123404"/>
                <a:ext cx="174791" cy="215444"/>
              </a:xfrm>
              <a:prstGeom prst="rect">
                <a:avLst/>
              </a:prstGeom>
              <a:blipFill>
                <a:blip r:embed="rId7"/>
                <a:stretch>
                  <a:fillRect l="-24138" r="-3448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612776" y="1859278"/>
                <a:ext cx="17895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776" y="1859278"/>
                <a:ext cx="178959" cy="215444"/>
              </a:xfrm>
              <a:prstGeom prst="rect">
                <a:avLst/>
              </a:prstGeom>
              <a:blipFill>
                <a:blip r:embed="rId8"/>
                <a:stretch>
                  <a:fillRect l="-27586" r="-6897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92982" y="979713"/>
                <a:ext cx="1297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982" y="979713"/>
                <a:ext cx="129714" cy="215444"/>
              </a:xfrm>
              <a:prstGeom prst="rect">
                <a:avLst/>
              </a:prstGeom>
              <a:blipFill>
                <a:blip r:embed="rId9"/>
                <a:stretch>
                  <a:fillRect l="-19048" r="-19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699861" y="2094409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9861" y="2094409"/>
                <a:ext cx="144142" cy="215444"/>
              </a:xfrm>
              <a:prstGeom prst="rect">
                <a:avLst/>
              </a:prstGeom>
              <a:blipFill>
                <a:blip r:embed="rId10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79769" y="2033449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769" y="2033449"/>
                <a:ext cx="166263" cy="215444"/>
              </a:xfrm>
              <a:prstGeom prst="rect">
                <a:avLst/>
              </a:prstGeom>
              <a:blipFill>
                <a:blip r:embed="rId11"/>
                <a:stretch>
                  <a:fillRect l="-25926" r="-222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62103" y="2046514"/>
                <a:ext cx="200297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Solving the simultaneous equations above gives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103" y="2046514"/>
                <a:ext cx="2002971" cy="954107"/>
              </a:xfrm>
              <a:prstGeom prst="rect">
                <a:avLst/>
              </a:prstGeom>
              <a:blipFill>
                <a:blip r:embed="rId12"/>
                <a:stretch>
                  <a:fillRect t="-1282" r="-2128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507408" y="240730"/>
                <a:ext cx="1388650" cy="5945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−1−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408" y="240730"/>
                <a:ext cx="1388650" cy="59452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376059" y="1280158"/>
                <a:ext cx="7869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059" y="1280158"/>
                <a:ext cx="786946" cy="215444"/>
              </a:xfrm>
              <a:prstGeom prst="rect">
                <a:avLst/>
              </a:prstGeom>
              <a:blipFill>
                <a:blip r:embed="rId14"/>
                <a:stretch>
                  <a:fillRect l="-5426" r="-4651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275910" y="1624146"/>
                <a:ext cx="8863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910" y="1624146"/>
                <a:ext cx="886333" cy="215444"/>
              </a:xfrm>
              <a:prstGeom prst="rect">
                <a:avLst/>
              </a:prstGeom>
              <a:blipFill>
                <a:blip r:embed="rId15"/>
                <a:stretch>
                  <a:fillRect l="-6164" r="-3425" b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073363" y="3223413"/>
                <a:ext cx="964559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363" y="3223413"/>
                <a:ext cx="964559" cy="56836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959531" y="3997233"/>
                <a:ext cx="2151550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(0)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(2)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(−2)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9531" y="3997233"/>
                <a:ext cx="2151550" cy="260905"/>
              </a:xfrm>
              <a:prstGeom prst="rect">
                <a:avLst/>
              </a:prstGeom>
              <a:blipFill>
                <a:blip r:embed="rId17"/>
                <a:stretch>
                  <a:fillRect r="-283" b="-25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955176" y="4637313"/>
                <a:ext cx="942053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176" y="4637313"/>
                <a:ext cx="942053" cy="240835"/>
              </a:xfrm>
              <a:prstGeom prst="rect">
                <a:avLst/>
              </a:prstGeom>
              <a:blipFill>
                <a:blip r:embed="rId18"/>
                <a:stretch>
                  <a:fillRect r="-3896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7164378" y="3553097"/>
            <a:ext cx="185656" cy="60089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302589" y="3648287"/>
            <a:ext cx="15453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Find the magnitude of this vector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Arc 39"/>
          <p:cNvSpPr/>
          <p:nvPr/>
        </p:nvSpPr>
        <p:spPr>
          <a:xfrm>
            <a:off x="7168732" y="4158343"/>
            <a:ext cx="185656" cy="60089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263400" y="4323201"/>
            <a:ext cx="8965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7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38" grpId="0" animBg="1"/>
      <p:bldP spid="39" grpId="0"/>
      <p:bldP spid="40" grpId="0" animBg="1"/>
      <p:bldP spid="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has equation: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has coordinates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(1,2,−1)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a Cartesian equation of the line that is perpendicular to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and passes through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  <a:blipFill>
                <a:blip r:embed="rId2"/>
                <a:stretch>
                  <a:fillRect l="-503" t="-684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75508" y="3823063"/>
                <a:ext cx="1745671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508" y="3823063"/>
                <a:ext cx="1745671" cy="403316"/>
              </a:xfrm>
              <a:prstGeom prst="rect">
                <a:avLst/>
              </a:prstGeom>
              <a:blipFill>
                <a:blip r:embed="rId3"/>
                <a:stretch>
                  <a:fillRect l="-697" r="-139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6278882" y="1983377"/>
            <a:ext cx="1625236" cy="21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353414" y="1987551"/>
            <a:ext cx="927464" cy="579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280423" y="992777"/>
            <a:ext cx="1" cy="990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331132" y="1680754"/>
            <a:ext cx="1498691" cy="1311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42559" y="2451462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559" y="2451462"/>
                <a:ext cx="141705" cy="215444"/>
              </a:xfrm>
              <a:prstGeom prst="rect">
                <a:avLst/>
              </a:prstGeom>
              <a:blipFill>
                <a:blip r:embed="rId4"/>
                <a:stretch>
                  <a:fillRect l="-17391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226629" y="788125"/>
                <a:ext cx="1297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6629" y="788125"/>
                <a:ext cx="129714" cy="215444"/>
              </a:xfrm>
              <a:prstGeom prst="rect">
                <a:avLst/>
              </a:prstGeom>
              <a:blipFill>
                <a:blip r:embed="rId5"/>
                <a:stretch>
                  <a:fillRect l="-18182"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933508" y="1902821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3508" y="1902821"/>
                <a:ext cx="144142" cy="215444"/>
              </a:xfrm>
              <a:prstGeom prst="rect">
                <a:avLst/>
              </a:prstGeom>
              <a:blipFill>
                <a:blip r:embed="rId6"/>
                <a:stretch>
                  <a:fillRect l="-29167" r="-25000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13416" y="1841861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416" y="1841861"/>
                <a:ext cx="166263" cy="215444"/>
              </a:xfrm>
              <a:prstGeom prst="rect">
                <a:avLst/>
              </a:prstGeom>
              <a:blipFill>
                <a:blip r:embed="rId7"/>
                <a:stretch>
                  <a:fillRect l="-25926" r="-222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6941822" y="1162595"/>
            <a:ext cx="112122" cy="117565"/>
            <a:chOff x="6562998" y="1566455"/>
            <a:chExt cx="112122" cy="117565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817723" y="981890"/>
                <a:ext cx="1600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7723" y="981890"/>
                <a:ext cx="160021" cy="215444"/>
              </a:xfrm>
              <a:prstGeom prst="rect">
                <a:avLst/>
              </a:prstGeom>
              <a:blipFill>
                <a:blip r:embed="rId8"/>
                <a:stretch>
                  <a:fillRect l="-22222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>
            <a:off x="6954408" y="1226412"/>
            <a:ext cx="43135" cy="509995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arallelogram 20"/>
          <p:cNvSpPr/>
          <p:nvPr/>
        </p:nvSpPr>
        <p:spPr>
          <a:xfrm rot="16545242" flipH="1" flipV="1">
            <a:off x="6955906" y="1628576"/>
            <a:ext cx="123825" cy="109535"/>
          </a:xfrm>
          <a:prstGeom prst="parallelogram">
            <a:avLst>
              <a:gd name="adj" fmla="val 0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93753" y="915642"/>
                <a:ext cx="423256" cy="4871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753" y="915642"/>
                <a:ext cx="423256" cy="487185"/>
              </a:xfrm>
              <a:prstGeom prst="rect">
                <a:avLst/>
              </a:prstGeom>
              <a:blipFill>
                <a:blip r:embed="rId9"/>
                <a:stretch>
                  <a:fillRect t="-1250" b="-1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695588" y="1433804"/>
                <a:ext cx="1381532" cy="488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588" y="1433804"/>
                <a:ext cx="1381532" cy="488403"/>
              </a:xfrm>
              <a:prstGeom prst="rect">
                <a:avLst/>
              </a:prstGeom>
              <a:blipFill>
                <a:blip r:embed="rId10"/>
                <a:stretch>
                  <a:fillRect l="-1322" t="-1250" b="-1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827518" y="1746066"/>
                <a:ext cx="226425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518" y="1746066"/>
                <a:ext cx="226425" cy="215444"/>
              </a:xfrm>
              <a:prstGeom prst="rect">
                <a:avLst/>
              </a:prstGeom>
              <a:blipFill>
                <a:blip r:embed="rId11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770811" y="1114696"/>
                <a:ext cx="2037805" cy="12549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shortest distance will be when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𝐴𝑙</m:t>
                        </m:r>
                      </m:e>
                    </m:ac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perpendicular to line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need to 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𝐴𝑙</m:t>
                        </m:r>
                      </m:e>
                    </m:ac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using the general form…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811" y="1114696"/>
                <a:ext cx="2037805" cy="1254959"/>
              </a:xfrm>
              <a:prstGeom prst="rect">
                <a:avLst/>
              </a:prstGeom>
              <a:blipFill>
                <a:blip r:embed="rId12"/>
                <a:stretch>
                  <a:fillRect t="-485" b="-2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38205" y="2812869"/>
                <a:ext cx="842475" cy="2473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205" y="2812869"/>
                <a:ext cx="842475" cy="247312"/>
              </a:xfrm>
              <a:prstGeom prst="rect">
                <a:avLst/>
              </a:prstGeom>
              <a:blipFill>
                <a:blip r:embed="rId13"/>
                <a:stretch>
                  <a:fillRect l="-4348" r="-2899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33851" y="3278778"/>
                <a:ext cx="1527213" cy="5777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1−2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−3−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851" y="3278778"/>
                <a:ext cx="1527213" cy="57772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57898" y="4737461"/>
                <a:ext cx="48680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dot product of this vector and the direction of line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be equal to 1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898" y="4737461"/>
                <a:ext cx="4868091" cy="461665"/>
              </a:xfrm>
              <a:prstGeom prst="rect">
                <a:avLst/>
              </a:prstGeom>
              <a:blipFill>
                <a:blip r:embed="rId1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225142" y="5229497"/>
                <a:ext cx="1786130" cy="574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−1−2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−2−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42" y="5229497"/>
                <a:ext cx="1786130" cy="5741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25143" y="4045132"/>
                <a:ext cx="1312795" cy="574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−1−2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43" y="4045132"/>
                <a:ext cx="1312795" cy="5741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07576" y="5974080"/>
                <a:ext cx="19172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7576" y="5974080"/>
                <a:ext cx="1917256" cy="215444"/>
              </a:xfrm>
              <a:prstGeom prst="rect">
                <a:avLst/>
              </a:prstGeom>
              <a:blipFill>
                <a:blip r:embed="rId18"/>
                <a:stretch>
                  <a:fillRect l="-1592" r="-159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548844" y="6300653"/>
                <a:ext cx="634533" cy="403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844" y="6300653"/>
                <a:ext cx="634533" cy="403957"/>
              </a:xfrm>
              <a:prstGeom prst="rect">
                <a:avLst/>
              </a:prstGeom>
              <a:blipFill>
                <a:blip r:embed="rId19"/>
                <a:stretch>
                  <a:fillRect l="-5769" t="-1515" r="-5769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733303" y="3008811"/>
            <a:ext cx="185656" cy="60089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793137" y="3121417"/>
                <a:ext cx="1671595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the general form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137" y="3121417"/>
                <a:ext cx="1671595" cy="369332"/>
              </a:xfrm>
              <a:prstGeom prst="rect">
                <a:avLst/>
              </a:prstGeom>
              <a:blipFill>
                <a:blip r:embed="rId20"/>
                <a:stretch>
                  <a:fillRect t="-13115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6737657" y="3762103"/>
            <a:ext cx="185656" cy="60089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962953" y="3944377"/>
            <a:ext cx="752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Arc 36"/>
          <p:cNvSpPr/>
          <p:nvPr/>
        </p:nvSpPr>
        <p:spPr>
          <a:xfrm>
            <a:off x="7011977" y="5490755"/>
            <a:ext cx="185656" cy="60089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24061" y="5594652"/>
            <a:ext cx="127100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out the dot product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Arc 38"/>
          <p:cNvSpPr/>
          <p:nvPr/>
        </p:nvSpPr>
        <p:spPr>
          <a:xfrm>
            <a:off x="7225336" y="6096001"/>
            <a:ext cx="185657" cy="444136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398381" y="6182481"/>
            <a:ext cx="752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21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9" grpId="0"/>
      <p:bldP spid="21" grpId="0" animBg="1"/>
      <p:bldP spid="22" grpId="0"/>
      <p:bldP spid="23" grpId="0"/>
      <p:bldP spid="24" grpId="0"/>
      <p:bldP spid="5" grpId="0"/>
      <p:bldP spid="26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has equation: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has coordinates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(1,2,−1)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a Cartesian equation of the line that is perpendicular to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and passes through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  <a:blipFill>
                <a:blip r:embed="rId2"/>
                <a:stretch>
                  <a:fillRect l="-503" t="-684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75508" y="3823063"/>
                <a:ext cx="1745671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508" y="3823063"/>
                <a:ext cx="1745671" cy="403316"/>
              </a:xfrm>
              <a:prstGeom prst="rect">
                <a:avLst/>
              </a:prstGeom>
              <a:blipFill>
                <a:blip r:embed="rId3"/>
                <a:stretch>
                  <a:fillRect l="-697" r="-139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6278882" y="1983377"/>
            <a:ext cx="1625236" cy="21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353414" y="1987551"/>
            <a:ext cx="927464" cy="579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280423" y="992777"/>
            <a:ext cx="1" cy="990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331132" y="1680754"/>
            <a:ext cx="1498691" cy="1311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42559" y="2451462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559" y="2451462"/>
                <a:ext cx="141705" cy="215444"/>
              </a:xfrm>
              <a:prstGeom prst="rect">
                <a:avLst/>
              </a:prstGeom>
              <a:blipFill>
                <a:blip r:embed="rId4"/>
                <a:stretch>
                  <a:fillRect l="-17391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226629" y="788125"/>
                <a:ext cx="1297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6629" y="788125"/>
                <a:ext cx="129714" cy="215444"/>
              </a:xfrm>
              <a:prstGeom prst="rect">
                <a:avLst/>
              </a:prstGeom>
              <a:blipFill>
                <a:blip r:embed="rId5"/>
                <a:stretch>
                  <a:fillRect l="-18182"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933508" y="1902821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3508" y="1902821"/>
                <a:ext cx="144142" cy="215444"/>
              </a:xfrm>
              <a:prstGeom prst="rect">
                <a:avLst/>
              </a:prstGeom>
              <a:blipFill>
                <a:blip r:embed="rId6"/>
                <a:stretch>
                  <a:fillRect l="-29167" r="-25000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13416" y="1841861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416" y="1841861"/>
                <a:ext cx="166263" cy="215444"/>
              </a:xfrm>
              <a:prstGeom prst="rect">
                <a:avLst/>
              </a:prstGeom>
              <a:blipFill>
                <a:blip r:embed="rId7"/>
                <a:stretch>
                  <a:fillRect l="-25926" r="-222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6941822" y="1162595"/>
            <a:ext cx="112122" cy="117565"/>
            <a:chOff x="6562998" y="1566455"/>
            <a:chExt cx="112122" cy="117565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817723" y="981890"/>
                <a:ext cx="1600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7723" y="981890"/>
                <a:ext cx="160021" cy="215444"/>
              </a:xfrm>
              <a:prstGeom prst="rect">
                <a:avLst/>
              </a:prstGeom>
              <a:blipFill>
                <a:blip r:embed="rId8"/>
                <a:stretch>
                  <a:fillRect l="-22222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>
            <a:off x="6954408" y="1226412"/>
            <a:ext cx="43135" cy="509995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arallelogram 20"/>
          <p:cNvSpPr/>
          <p:nvPr/>
        </p:nvSpPr>
        <p:spPr>
          <a:xfrm rot="16545242" flipH="1" flipV="1">
            <a:off x="6955906" y="1628576"/>
            <a:ext cx="123825" cy="109535"/>
          </a:xfrm>
          <a:prstGeom prst="parallelogram">
            <a:avLst>
              <a:gd name="adj" fmla="val 0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93753" y="915642"/>
                <a:ext cx="423256" cy="4871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753" y="915642"/>
                <a:ext cx="423256" cy="487185"/>
              </a:xfrm>
              <a:prstGeom prst="rect">
                <a:avLst/>
              </a:prstGeom>
              <a:blipFill>
                <a:blip r:embed="rId9"/>
                <a:stretch>
                  <a:fillRect t="-1250" b="-1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695588" y="1433804"/>
                <a:ext cx="1381532" cy="488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588" y="1433804"/>
                <a:ext cx="1381532" cy="488403"/>
              </a:xfrm>
              <a:prstGeom prst="rect">
                <a:avLst/>
              </a:prstGeom>
              <a:blipFill>
                <a:blip r:embed="rId10"/>
                <a:stretch>
                  <a:fillRect l="-1322" t="-1250" b="-1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827518" y="1746066"/>
                <a:ext cx="226425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518" y="1746066"/>
                <a:ext cx="226425" cy="215444"/>
              </a:xfrm>
              <a:prstGeom prst="rect">
                <a:avLst/>
              </a:prstGeom>
              <a:blipFill>
                <a:blip r:embed="rId11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71063" y="2473232"/>
                <a:ext cx="1959429" cy="858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Now we can find the shortest distance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𝐴𝑙</m:t>
                        </m:r>
                      </m:e>
                    </m:ac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using the value for 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we calculated…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063" y="2473232"/>
                <a:ext cx="1959429" cy="858312"/>
              </a:xfrm>
              <a:prstGeom prst="rect">
                <a:avLst/>
              </a:prstGeom>
              <a:blipFill>
                <a:blip r:embed="rId12"/>
                <a:stretch>
                  <a:fillRect t="-709" b="-4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88526" y="1319349"/>
                <a:ext cx="1312795" cy="574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−1−2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26" y="1319349"/>
                <a:ext cx="1312795" cy="5741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97826" y="2111830"/>
                <a:ext cx="634533" cy="403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826" y="2111830"/>
                <a:ext cx="634533" cy="403957"/>
              </a:xfrm>
              <a:prstGeom prst="rect">
                <a:avLst/>
              </a:prstGeom>
              <a:blipFill>
                <a:blip r:embed="rId14"/>
                <a:stretch>
                  <a:fillRect l="-5714" r="-4762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23954" y="3078481"/>
                <a:ext cx="1312795" cy="574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−1−2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954" y="3078481"/>
                <a:ext cx="1312795" cy="5741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419600" y="3875315"/>
                <a:ext cx="1085745" cy="12747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75315"/>
                <a:ext cx="1085745" cy="127470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310743" y="5255624"/>
                <a:ext cx="2887394" cy="6365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14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43" y="5255624"/>
                <a:ext cx="2887394" cy="63652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332012" y="6043749"/>
                <a:ext cx="880433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29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012" y="6043749"/>
                <a:ext cx="880433" cy="45179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5710046" y="3396343"/>
            <a:ext cx="237908" cy="115824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987592" y="3796332"/>
                <a:ext cx="1092476" cy="2613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592" y="3796332"/>
                <a:ext cx="1092476" cy="261354"/>
              </a:xfrm>
              <a:prstGeom prst="rect">
                <a:avLst/>
              </a:prstGeom>
              <a:blipFill>
                <a:blip r:embed="rId19"/>
                <a:stretch>
                  <a:fillRect l="-3352" t="-4651" b="-186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7238401" y="4641668"/>
            <a:ext cx="233553" cy="97100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7155670" y="5599611"/>
            <a:ext cx="264033" cy="71410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446277" y="4871841"/>
            <a:ext cx="148871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Find the magnitude of this vector 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380962" y="5868971"/>
            <a:ext cx="90959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482927" y="5403669"/>
                <a:ext cx="296594" cy="3884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29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927" y="5403669"/>
                <a:ext cx="296594" cy="388440"/>
              </a:xfrm>
              <a:prstGeom prst="rect">
                <a:avLst/>
              </a:prstGeom>
              <a:blipFill>
                <a:blip r:embed="rId20"/>
                <a:stretch>
                  <a:fillRect r="-1224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787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1" grpId="0"/>
      <p:bldP spid="42" grpId="0"/>
      <p:bldP spid="43" grpId="0"/>
      <p:bldP spid="44" grpId="0"/>
      <p:bldP spid="45" grpId="0" animBg="1"/>
      <p:bldP spid="46" grpId="0"/>
      <p:bldP spid="47" grpId="0" animBg="1"/>
      <p:bldP spid="48" grpId="0" animBg="1"/>
      <p:bldP spid="49" grpId="0"/>
      <p:bldP spid="50" grpId="0"/>
      <p:bldP spid="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has equation: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has coordinates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(1,2,−1)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a Cartesian equation of the line that is perpendicular to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and passes through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  <a:blipFill>
                <a:blip r:embed="rId2"/>
                <a:stretch>
                  <a:fillRect l="-503" t="-684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75508" y="3823063"/>
                <a:ext cx="1745671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508" y="3823063"/>
                <a:ext cx="1745671" cy="403316"/>
              </a:xfrm>
              <a:prstGeom prst="rect">
                <a:avLst/>
              </a:prstGeom>
              <a:blipFill>
                <a:blip r:embed="rId3"/>
                <a:stretch>
                  <a:fillRect l="-697" r="-139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6278882" y="1983377"/>
            <a:ext cx="1625236" cy="21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353414" y="1987551"/>
            <a:ext cx="927464" cy="579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280423" y="992777"/>
            <a:ext cx="1" cy="990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331132" y="1680754"/>
            <a:ext cx="1498691" cy="1311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42559" y="2451462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559" y="2451462"/>
                <a:ext cx="141705" cy="215444"/>
              </a:xfrm>
              <a:prstGeom prst="rect">
                <a:avLst/>
              </a:prstGeom>
              <a:blipFill>
                <a:blip r:embed="rId4"/>
                <a:stretch>
                  <a:fillRect l="-17391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226629" y="788125"/>
                <a:ext cx="1297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6629" y="788125"/>
                <a:ext cx="129714" cy="215444"/>
              </a:xfrm>
              <a:prstGeom prst="rect">
                <a:avLst/>
              </a:prstGeom>
              <a:blipFill>
                <a:blip r:embed="rId5"/>
                <a:stretch>
                  <a:fillRect l="-18182"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933508" y="1902821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3508" y="1902821"/>
                <a:ext cx="144142" cy="215444"/>
              </a:xfrm>
              <a:prstGeom prst="rect">
                <a:avLst/>
              </a:prstGeom>
              <a:blipFill>
                <a:blip r:embed="rId6"/>
                <a:stretch>
                  <a:fillRect l="-29167" r="-25000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13416" y="1841861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416" y="1841861"/>
                <a:ext cx="166263" cy="215444"/>
              </a:xfrm>
              <a:prstGeom prst="rect">
                <a:avLst/>
              </a:prstGeom>
              <a:blipFill>
                <a:blip r:embed="rId7"/>
                <a:stretch>
                  <a:fillRect l="-25926" r="-222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6941822" y="1162595"/>
            <a:ext cx="112122" cy="117565"/>
            <a:chOff x="6562998" y="1566455"/>
            <a:chExt cx="112122" cy="117565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817723" y="981890"/>
                <a:ext cx="1600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7723" y="981890"/>
                <a:ext cx="160021" cy="215444"/>
              </a:xfrm>
              <a:prstGeom prst="rect">
                <a:avLst/>
              </a:prstGeom>
              <a:blipFill>
                <a:blip r:embed="rId8"/>
                <a:stretch>
                  <a:fillRect l="-22222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>
            <a:off x="6954408" y="1226412"/>
            <a:ext cx="43135" cy="509995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arallelogram 20"/>
          <p:cNvSpPr/>
          <p:nvPr/>
        </p:nvSpPr>
        <p:spPr>
          <a:xfrm rot="16545242" flipH="1" flipV="1">
            <a:off x="6955906" y="1628576"/>
            <a:ext cx="123825" cy="109535"/>
          </a:xfrm>
          <a:prstGeom prst="parallelogram">
            <a:avLst>
              <a:gd name="adj" fmla="val 0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93753" y="915642"/>
                <a:ext cx="423256" cy="4871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753" y="915642"/>
                <a:ext cx="423256" cy="487185"/>
              </a:xfrm>
              <a:prstGeom prst="rect">
                <a:avLst/>
              </a:prstGeom>
              <a:blipFill>
                <a:blip r:embed="rId9"/>
                <a:stretch>
                  <a:fillRect t="-1250" b="-1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695588" y="1433804"/>
                <a:ext cx="1381532" cy="488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588" y="1433804"/>
                <a:ext cx="1381532" cy="488403"/>
              </a:xfrm>
              <a:prstGeom prst="rect">
                <a:avLst/>
              </a:prstGeom>
              <a:blipFill>
                <a:blip r:embed="rId10"/>
                <a:stretch>
                  <a:fillRect l="-1322" t="-1250" b="-1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827518" y="1746066"/>
                <a:ext cx="226425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518" y="1746066"/>
                <a:ext cx="226425" cy="215444"/>
              </a:xfrm>
              <a:prstGeom prst="rect">
                <a:avLst/>
              </a:prstGeom>
              <a:blipFill>
                <a:blip r:embed="rId11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701143" y="2708363"/>
                <a:ext cx="5190309" cy="1488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start by finding a vector form of the line perpendicular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passing through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need the direction vector we just calculated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𝐴𝑙</m:t>
                        </m:r>
                      </m:e>
                    </m:ac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(using the value 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vector equation can use the point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this direction vector…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43" y="2708363"/>
                <a:ext cx="5190309" cy="1488997"/>
              </a:xfrm>
              <a:prstGeom prst="rect">
                <a:avLst/>
              </a:prstGeom>
              <a:blipFill>
                <a:blip r:embed="rId12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88526" y="1319349"/>
                <a:ext cx="1312795" cy="574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−1−2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26" y="1319349"/>
                <a:ext cx="1312795" cy="5741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97826" y="2111830"/>
                <a:ext cx="634533" cy="403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826" y="2111830"/>
                <a:ext cx="634533" cy="403957"/>
              </a:xfrm>
              <a:prstGeom prst="rect">
                <a:avLst/>
              </a:prstGeom>
              <a:blipFill>
                <a:blip r:embed="rId14"/>
                <a:stretch>
                  <a:fillRect l="-5714" r="-4762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482927" y="5403669"/>
                <a:ext cx="296594" cy="3884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29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927" y="5403669"/>
                <a:ext cx="296594" cy="388440"/>
              </a:xfrm>
              <a:prstGeom prst="rect">
                <a:avLst/>
              </a:prstGeom>
              <a:blipFill>
                <a:blip r:embed="rId15"/>
                <a:stretch>
                  <a:fillRect r="-1224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45132" y="1227909"/>
                <a:ext cx="1085745" cy="12747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132" y="1227909"/>
                <a:ext cx="1085745" cy="127470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73336" y="4180114"/>
                <a:ext cx="1537922" cy="1093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num>
                                  <m:den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3336" y="4180114"/>
                <a:ext cx="1537922" cy="109376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451565" y="5482045"/>
                <a:ext cx="1357295" cy="4871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565" y="5482045"/>
                <a:ext cx="1357295" cy="487185"/>
              </a:xfrm>
              <a:prstGeom prst="rect">
                <a:avLst/>
              </a:prstGeom>
              <a:blipFill>
                <a:blip r:embed="rId18"/>
                <a:stretch>
                  <a:fillRect l="-897" b="-1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6994561" y="4746171"/>
            <a:ext cx="233553" cy="97100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315649" y="4828299"/>
            <a:ext cx="1628055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multiply the direction vector by -9 to simplify it (it will still be the same direction)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464627" y="6148250"/>
                <a:ext cx="1495346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−2=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4627" y="6148250"/>
                <a:ext cx="1495346" cy="346890"/>
              </a:xfrm>
              <a:prstGeom prst="rect">
                <a:avLst/>
              </a:prstGeom>
              <a:blipFill>
                <a:blip r:embed="rId19"/>
                <a:stretch>
                  <a:fillRect l="-813" t="-3571" r="-1626" b="-16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6998915" y="5752012"/>
            <a:ext cx="220491" cy="57912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7141478" y="5873327"/>
            <a:ext cx="162805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in Cartesian form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98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7" grpId="0"/>
      <p:bldP spid="5" grpId="0"/>
      <p:bldP spid="39" grpId="0"/>
      <p:bldP spid="40" grpId="0" animBg="1"/>
      <p:bldP spid="52" grpId="0"/>
      <p:bldP spid="53" grpId="0"/>
      <p:bldP spid="54" grpId="0" animBg="1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alt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perpendicular distance will be the shortest distance between the lines/planes/points indicated…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113418" y="2471057"/>
            <a:ext cx="1625236" cy="21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187950" y="2475231"/>
            <a:ext cx="927464" cy="579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6114959" y="1480457"/>
            <a:ext cx="1" cy="990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140234" y="1556657"/>
            <a:ext cx="2247900" cy="771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165668" y="2168434"/>
            <a:ext cx="1498691" cy="1311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6654709" y="1806688"/>
            <a:ext cx="885" cy="4007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559459" y="1556657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459" y="1556657"/>
                <a:ext cx="155619" cy="215444"/>
              </a:xfrm>
              <a:prstGeom prst="rect">
                <a:avLst/>
              </a:prstGeom>
              <a:blipFill>
                <a:blip r:embed="rId2"/>
                <a:stretch>
                  <a:fillRect l="-26923" r="-19231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552315" y="2199594"/>
                <a:ext cx="163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315" y="2199594"/>
                <a:ext cx="163506" cy="215444"/>
              </a:xfrm>
              <a:prstGeom prst="rect">
                <a:avLst/>
              </a:prstGeom>
              <a:blipFill>
                <a:blip r:embed="rId3"/>
                <a:stretch>
                  <a:fillRect l="-25926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Parallelogram 27"/>
          <p:cNvSpPr/>
          <p:nvPr/>
        </p:nvSpPr>
        <p:spPr>
          <a:xfrm rot="16200000" flipH="1" flipV="1">
            <a:off x="6647566" y="2104349"/>
            <a:ext cx="123825" cy="109535"/>
          </a:xfrm>
          <a:prstGeom prst="parallelogram">
            <a:avLst>
              <a:gd name="adj" fmla="val 8749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Parallelogram 29"/>
          <p:cNvSpPr/>
          <p:nvPr/>
        </p:nvSpPr>
        <p:spPr>
          <a:xfrm rot="5400000" flipH="1">
            <a:off x="6638043" y="1794785"/>
            <a:ext cx="147634" cy="109535"/>
          </a:xfrm>
          <a:prstGeom prst="parallelogram">
            <a:avLst>
              <a:gd name="adj" fmla="val 32662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432765" y="1419496"/>
                <a:ext cx="1747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2765" y="1419496"/>
                <a:ext cx="174791" cy="215444"/>
              </a:xfrm>
              <a:prstGeom prst="rect">
                <a:avLst/>
              </a:prstGeom>
              <a:blipFill>
                <a:blip r:embed="rId4"/>
                <a:stretch>
                  <a:fillRect l="-24138" r="-3448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80959" y="2155370"/>
                <a:ext cx="17895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959" y="2155370"/>
                <a:ext cx="178959" cy="215444"/>
              </a:xfrm>
              <a:prstGeom prst="rect">
                <a:avLst/>
              </a:prstGeom>
              <a:blipFill>
                <a:blip r:embed="rId5"/>
                <a:stretch>
                  <a:fillRect l="-24138" r="-6897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77095" y="2939142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095" y="2939142"/>
                <a:ext cx="141705" cy="215444"/>
              </a:xfrm>
              <a:prstGeom prst="rect">
                <a:avLst/>
              </a:prstGeom>
              <a:blipFill>
                <a:blip r:embed="rId6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61165" y="1275805"/>
                <a:ext cx="1297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1165" y="1275805"/>
                <a:ext cx="129714" cy="215444"/>
              </a:xfrm>
              <a:prstGeom prst="rect">
                <a:avLst/>
              </a:prstGeom>
              <a:blipFill>
                <a:blip r:embed="rId7"/>
                <a:stretch>
                  <a:fillRect l="-18182"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768044" y="2390501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8044" y="2390501"/>
                <a:ext cx="144142" cy="215444"/>
              </a:xfrm>
              <a:prstGeom prst="rect">
                <a:avLst/>
              </a:prstGeom>
              <a:blipFill>
                <a:blip r:embed="rId8"/>
                <a:stretch>
                  <a:fillRect l="-29167" r="-25000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7952" y="2329541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7952" y="2329541"/>
                <a:ext cx="166263" cy="215444"/>
              </a:xfrm>
              <a:prstGeom prst="rect">
                <a:avLst/>
              </a:prstGeom>
              <a:blipFill>
                <a:blip r:embed="rId9"/>
                <a:stretch>
                  <a:fillRect l="-25926" r="-222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01484" y="3284823"/>
                <a:ext cx="4767308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we have two non-intersecting lines,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there will be a line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which is the shortest distance between the lines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be points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respectively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484" y="3284823"/>
                <a:ext cx="4767308" cy="1169551"/>
              </a:xfrm>
              <a:prstGeom prst="rect">
                <a:avLst/>
              </a:prstGeom>
              <a:blipFill>
                <a:blip r:embed="rId10"/>
                <a:stretch>
                  <a:fillRect t="-1042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274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  <p:bldP spid="30" grpId="0" animBg="1"/>
      <p:bldP spid="31" grpId="0"/>
      <p:bldP spid="32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alt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perpendicular distance will be the shortest distance between the lines/planes/points indicated…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113418" y="2471057"/>
            <a:ext cx="1625236" cy="21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187950" y="2475231"/>
            <a:ext cx="927464" cy="579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6114959" y="1480457"/>
            <a:ext cx="1" cy="990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165668" y="2168434"/>
            <a:ext cx="1498691" cy="1311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80959" y="2155370"/>
                <a:ext cx="1018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959" y="2155370"/>
                <a:ext cx="101887" cy="215444"/>
              </a:xfrm>
              <a:prstGeom prst="rect">
                <a:avLst/>
              </a:prstGeom>
              <a:blipFill>
                <a:blip r:embed="rId2"/>
                <a:stretch>
                  <a:fillRect l="-41176" r="-2941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77095" y="2939142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095" y="2939142"/>
                <a:ext cx="141705" cy="215444"/>
              </a:xfrm>
              <a:prstGeom prst="rect">
                <a:avLst/>
              </a:prstGeom>
              <a:blipFill>
                <a:blip r:embed="rId6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61165" y="1275805"/>
                <a:ext cx="1297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1165" y="1275805"/>
                <a:ext cx="129714" cy="215444"/>
              </a:xfrm>
              <a:prstGeom prst="rect">
                <a:avLst/>
              </a:prstGeom>
              <a:blipFill>
                <a:blip r:embed="rId7"/>
                <a:stretch>
                  <a:fillRect l="-18182"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768044" y="2390501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8044" y="2390501"/>
                <a:ext cx="144142" cy="215444"/>
              </a:xfrm>
              <a:prstGeom prst="rect">
                <a:avLst/>
              </a:prstGeom>
              <a:blipFill>
                <a:blip r:embed="rId8"/>
                <a:stretch>
                  <a:fillRect l="-29167" r="-25000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7952" y="2329541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7952" y="2329541"/>
                <a:ext cx="166263" cy="215444"/>
              </a:xfrm>
              <a:prstGeom prst="rect">
                <a:avLst/>
              </a:prstGeom>
              <a:blipFill>
                <a:blip r:embed="rId9"/>
                <a:stretch>
                  <a:fillRect l="-25926" r="-222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01484" y="3284823"/>
                <a:ext cx="476730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we have a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a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then the perpendicular between them will pass through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meet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at a right angle…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484" y="3284823"/>
                <a:ext cx="4767308" cy="954107"/>
              </a:xfrm>
              <a:prstGeom prst="rect">
                <a:avLst/>
              </a:prstGeom>
              <a:blipFill>
                <a:blip r:embed="rId10"/>
                <a:stretch>
                  <a:fillRect t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6776358" y="1650275"/>
            <a:ext cx="112122" cy="117565"/>
            <a:chOff x="6562998" y="1566455"/>
            <a:chExt cx="112122" cy="117565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652259" y="1469570"/>
                <a:ext cx="1600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2259" y="1469570"/>
                <a:ext cx="160021" cy="215444"/>
              </a:xfrm>
              <a:prstGeom prst="rect">
                <a:avLst/>
              </a:prstGeom>
              <a:blipFill>
                <a:blip r:embed="rId11"/>
                <a:stretch>
                  <a:fillRect l="-22222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>
          <a:xfrm flipH="1">
            <a:off x="6788944" y="1714092"/>
            <a:ext cx="43135" cy="509995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arallelogram 38"/>
          <p:cNvSpPr/>
          <p:nvPr/>
        </p:nvSpPr>
        <p:spPr>
          <a:xfrm rot="16545242" flipH="1" flipV="1">
            <a:off x="6790442" y="2116256"/>
            <a:ext cx="123825" cy="109535"/>
          </a:xfrm>
          <a:prstGeom prst="parallelogram">
            <a:avLst>
              <a:gd name="adj" fmla="val 0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25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8" grpId="0"/>
      <p:bldP spid="29" grpId="0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alt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perpendicular distance will be the shortest distance between the lines/planes/points indicated…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113418" y="2471057"/>
            <a:ext cx="1625236" cy="21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187950" y="2475231"/>
            <a:ext cx="927464" cy="579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6114959" y="1480457"/>
            <a:ext cx="1" cy="990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77095" y="2939142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095" y="2939142"/>
                <a:ext cx="141705" cy="215444"/>
              </a:xfrm>
              <a:prstGeom prst="rect">
                <a:avLst/>
              </a:prstGeom>
              <a:blipFill>
                <a:blip r:embed="rId6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61165" y="1275805"/>
                <a:ext cx="1297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1165" y="1275805"/>
                <a:ext cx="129714" cy="215444"/>
              </a:xfrm>
              <a:prstGeom prst="rect">
                <a:avLst/>
              </a:prstGeom>
              <a:blipFill>
                <a:blip r:embed="rId7"/>
                <a:stretch>
                  <a:fillRect l="-18182"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768044" y="2390501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8044" y="2390501"/>
                <a:ext cx="144142" cy="215444"/>
              </a:xfrm>
              <a:prstGeom prst="rect">
                <a:avLst/>
              </a:prstGeom>
              <a:blipFill>
                <a:blip r:embed="rId8"/>
                <a:stretch>
                  <a:fillRect l="-29167" r="-25000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7952" y="2329541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7952" y="2329541"/>
                <a:ext cx="166263" cy="215444"/>
              </a:xfrm>
              <a:prstGeom prst="rect">
                <a:avLst/>
              </a:prstGeom>
              <a:blipFill>
                <a:blip r:embed="rId9"/>
                <a:stretch>
                  <a:fillRect l="-25926" r="-222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01484" y="3284823"/>
                <a:ext cx="476730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we have a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a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then the perpendicular between them will pass through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be parallel to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normal vector to the plane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484" y="3284823"/>
                <a:ext cx="4767308" cy="954107"/>
              </a:xfrm>
              <a:prstGeom prst="rect">
                <a:avLst/>
              </a:prstGeom>
              <a:blipFill>
                <a:blip r:embed="rId10"/>
                <a:stretch>
                  <a:fillRect t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7200294" y="1469966"/>
            <a:ext cx="112122" cy="117565"/>
            <a:chOff x="6562998" y="1566455"/>
            <a:chExt cx="112122" cy="117565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320035" y="1365461"/>
                <a:ext cx="1600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0035" y="1365461"/>
                <a:ext cx="160021" cy="215444"/>
              </a:xfrm>
              <a:prstGeom prst="rect">
                <a:avLst/>
              </a:prstGeom>
              <a:blipFill>
                <a:blip r:embed="rId11"/>
                <a:stretch>
                  <a:fillRect l="-23077" r="-2307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arallelogram 4"/>
          <p:cNvSpPr/>
          <p:nvPr/>
        </p:nvSpPr>
        <p:spPr>
          <a:xfrm>
            <a:off x="5252224" y="1973765"/>
            <a:ext cx="2720898" cy="546410"/>
          </a:xfrm>
          <a:prstGeom prst="parallelogram">
            <a:avLst>
              <a:gd name="adj" fmla="val 157927"/>
            </a:avLst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02615" y="2302721"/>
                <a:ext cx="1600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615" y="2302721"/>
                <a:ext cx="160021" cy="215444"/>
              </a:xfrm>
              <a:prstGeom prst="rect">
                <a:avLst/>
              </a:prstGeom>
              <a:blipFill>
                <a:blip r:embed="rId12"/>
                <a:stretch>
                  <a:fillRect l="-26923" r="-2692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H="1" flipV="1">
            <a:off x="6564539" y="1152797"/>
            <a:ext cx="1" cy="990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7257959" y="1038497"/>
            <a:ext cx="1" cy="990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497075" y="938741"/>
                <a:ext cx="1600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7075" y="938741"/>
                <a:ext cx="160021" cy="215444"/>
              </a:xfrm>
              <a:prstGeom prst="rect">
                <a:avLst/>
              </a:prstGeom>
              <a:blipFill>
                <a:blip r:embed="rId13"/>
                <a:stretch>
                  <a:fillRect l="-15385" r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6562725" y="2062163"/>
            <a:ext cx="71437" cy="762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7262812" y="1947863"/>
            <a:ext cx="71437" cy="762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81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5" grpId="0" animBg="1"/>
      <p:bldP spid="23" grpId="0"/>
      <p:bldP spid="27" grpId="0"/>
      <p:bldP spid="28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7811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Show that the shortest distance between the parallel lines with equations: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𝒋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𝒌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𝜆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(5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+4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𝒋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𝒌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and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𝒌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𝜇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(5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𝒊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+4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𝒋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𝒌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  <m:rad>
                          <m:radPr>
                            <m:degHide m:val="on"/>
                            <m:ctrlPr>
                              <a:rPr lang="en-US" alt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78117"/>
              </a:xfrm>
              <a:blipFill>
                <a:blip r:embed="rId2"/>
                <a:stretch>
                  <a:fillRect t="-7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391397" y="1116282"/>
            <a:ext cx="2351314" cy="4512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615049" y="1636817"/>
            <a:ext cx="2351314" cy="4512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303324" y="558140"/>
                <a:ext cx="1272336" cy="4921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3324" y="558140"/>
                <a:ext cx="1272336" cy="492186"/>
              </a:xfrm>
              <a:prstGeom prst="rect">
                <a:avLst/>
              </a:prstGeom>
              <a:blipFill>
                <a:blip r:embed="rId3"/>
                <a:stretch>
                  <a:fillRect l="-957" t="-2500" b="-1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657603" y="1708067"/>
                <a:ext cx="1156919" cy="4921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7603" y="1708067"/>
                <a:ext cx="1156919" cy="492186"/>
              </a:xfrm>
              <a:prstGeom prst="rect">
                <a:avLst/>
              </a:prstGeom>
              <a:blipFill>
                <a:blip r:embed="rId4"/>
                <a:stretch>
                  <a:fillRect l="-1579" t="-2469" b="-9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6503225" y="1282140"/>
            <a:ext cx="112122" cy="117565"/>
            <a:chOff x="6562998" y="1566455"/>
            <a:chExt cx="112122" cy="117565"/>
          </a:xfrm>
        </p:grpSpPr>
        <p:cxnSp>
          <p:nvCxnSpPr>
            <p:cNvPr id="40" name="Straight Arrow Connector 39"/>
            <p:cNvCxnSpPr/>
            <p:nvPr/>
          </p:nvCxnSpPr>
          <p:spPr>
            <a:xfrm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379126" y="1101435"/>
                <a:ext cx="1600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126" y="1101435"/>
                <a:ext cx="160021" cy="215444"/>
              </a:xfrm>
              <a:prstGeom prst="rect">
                <a:avLst/>
              </a:prstGeom>
              <a:blipFill>
                <a:blip r:embed="rId5"/>
                <a:stretch>
                  <a:fillRect l="-22222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/>
          <p:cNvGrpSpPr/>
          <p:nvPr/>
        </p:nvGrpSpPr>
        <p:grpSpPr>
          <a:xfrm>
            <a:off x="6608000" y="1839724"/>
            <a:ext cx="112122" cy="117565"/>
            <a:chOff x="6562998" y="1566455"/>
            <a:chExt cx="112122" cy="117565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H="1"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726788" y="1859044"/>
                <a:ext cx="1600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6788" y="1859044"/>
                <a:ext cx="160021" cy="215444"/>
              </a:xfrm>
              <a:prstGeom prst="rect">
                <a:avLst/>
              </a:prstGeom>
              <a:blipFill>
                <a:blip r:embed="rId6"/>
                <a:stretch>
                  <a:fillRect l="-25926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>
            <a:off x="6559550" y="1352550"/>
            <a:ext cx="103188" cy="533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20986033">
            <a:off x="6651625" y="1784350"/>
            <a:ext cx="98425" cy="1016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 rot="20986033">
            <a:off x="6565900" y="1333500"/>
            <a:ext cx="98425" cy="1016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205" y="2306216"/>
                <a:ext cx="5048251" cy="14311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are the general points on the line, we can write the vector between them,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by calculating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shortest distance will be when this vector is perpendicular to the direction vector of the lines (when the dot product is 0)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205" y="2306216"/>
                <a:ext cx="5048251" cy="1431161"/>
              </a:xfrm>
              <a:prstGeom prst="rect">
                <a:avLst/>
              </a:prstGeom>
              <a:blipFill>
                <a:blip r:embed="rId7"/>
                <a:stretch>
                  <a:fillRect l="-362" t="-426" r="-242" b="-2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19868" y="3750906"/>
                <a:ext cx="1252714" cy="5777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2+4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−1+3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868" y="3750906"/>
                <a:ext cx="1252714" cy="57772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431901" y="3744686"/>
                <a:ext cx="1132490" cy="6129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1+3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901" y="3744686"/>
                <a:ext cx="1132490" cy="61298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837851" y="4596882"/>
                <a:ext cx="947374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7851" y="4596882"/>
                <a:ext cx="947374" cy="243015"/>
              </a:xfrm>
              <a:prstGeom prst="rect">
                <a:avLst/>
              </a:prstGeom>
              <a:blipFill>
                <a:blip r:embed="rId10"/>
                <a:stretch>
                  <a:fillRect l="-3871" r="-193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22300" y="4982547"/>
                <a:ext cx="1995996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−1−5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−2−4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1+3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+1−3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2300" y="4982547"/>
                <a:ext cx="1995996" cy="69358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816080" y="5816082"/>
                <a:ext cx="1866472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1+5</m:t>
                                </m:r>
                                <m:d>
                                  <m:d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2+4</m:t>
                                </m:r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080" y="5816082"/>
                <a:ext cx="1866472" cy="69358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7927654" y="4806176"/>
            <a:ext cx="112375" cy="58258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043666" y="4809502"/>
                <a:ext cx="1100334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using points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3666" y="4809502"/>
                <a:ext cx="1100334" cy="553998"/>
              </a:xfrm>
              <a:prstGeom prst="rect">
                <a:avLst/>
              </a:prstGeom>
              <a:blipFill>
                <a:blip r:embed="rId13"/>
                <a:stretch>
                  <a:fillRect l="-4972" t="-8791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7935088" y="5460381"/>
            <a:ext cx="116092" cy="750848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8099422" y="5690448"/>
            <a:ext cx="78809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/ 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38585" y="3702205"/>
            <a:ext cx="1505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Start with A and B, the general points on the lines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71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3" grpId="0"/>
      <p:bldP spid="42" grpId="0"/>
      <p:bldP spid="46" grpId="0"/>
      <p:bldP spid="16" grpId="0" animBg="1"/>
      <p:bldP spid="48" grpId="0" animBg="1"/>
      <p:bldP spid="5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7811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Show that the shortest distance between the parallel lines with equations: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𝒋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𝒌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𝜆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(5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+4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𝒋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𝒌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and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𝒌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𝜇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(5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𝒊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+4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𝒋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𝒌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  <m:rad>
                          <m:radPr>
                            <m:degHide m:val="on"/>
                            <m:ctrlPr>
                              <a:rPr lang="en-US" alt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78117"/>
              </a:xfrm>
              <a:blipFill>
                <a:blip r:embed="rId2"/>
                <a:stretch>
                  <a:fillRect t="-7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391397" y="1116282"/>
            <a:ext cx="2351314" cy="4512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615049" y="1636817"/>
            <a:ext cx="2351314" cy="4512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303324" y="558140"/>
                <a:ext cx="1272336" cy="4921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3324" y="558140"/>
                <a:ext cx="1272336" cy="492186"/>
              </a:xfrm>
              <a:prstGeom prst="rect">
                <a:avLst/>
              </a:prstGeom>
              <a:blipFill>
                <a:blip r:embed="rId3"/>
                <a:stretch>
                  <a:fillRect l="-957" t="-2500" b="-1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657603" y="1708067"/>
                <a:ext cx="1156919" cy="4921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7603" y="1708067"/>
                <a:ext cx="1156919" cy="492186"/>
              </a:xfrm>
              <a:prstGeom prst="rect">
                <a:avLst/>
              </a:prstGeom>
              <a:blipFill>
                <a:blip r:embed="rId4"/>
                <a:stretch>
                  <a:fillRect l="-1579" t="-2469" b="-9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6503225" y="1282140"/>
            <a:ext cx="112122" cy="117565"/>
            <a:chOff x="6562998" y="1566455"/>
            <a:chExt cx="112122" cy="117565"/>
          </a:xfrm>
        </p:grpSpPr>
        <p:cxnSp>
          <p:nvCxnSpPr>
            <p:cNvPr id="40" name="Straight Arrow Connector 39"/>
            <p:cNvCxnSpPr/>
            <p:nvPr/>
          </p:nvCxnSpPr>
          <p:spPr>
            <a:xfrm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379126" y="1101435"/>
                <a:ext cx="1600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126" y="1101435"/>
                <a:ext cx="160021" cy="215444"/>
              </a:xfrm>
              <a:prstGeom prst="rect">
                <a:avLst/>
              </a:prstGeom>
              <a:blipFill>
                <a:blip r:embed="rId5"/>
                <a:stretch>
                  <a:fillRect l="-22222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/>
          <p:cNvGrpSpPr/>
          <p:nvPr/>
        </p:nvGrpSpPr>
        <p:grpSpPr>
          <a:xfrm>
            <a:off x="6608000" y="1839724"/>
            <a:ext cx="112122" cy="117565"/>
            <a:chOff x="6562998" y="1566455"/>
            <a:chExt cx="112122" cy="117565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H="1"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726788" y="1859044"/>
                <a:ext cx="1600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6788" y="1859044"/>
                <a:ext cx="160021" cy="215444"/>
              </a:xfrm>
              <a:prstGeom prst="rect">
                <a:avLst/>
              </a:prstGeom>
              <a:blipFill>
                <a:blip r:embed="rId6"/>
                <a:stretch>
                  <a:fillRect l="-25926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>
            <a:off x="6559550" y="1352550"/>
            <a:ext cx="103188" cy="533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20986033">
            <a:off x="6651625" y="1784350"/>
            <a:ext cx="98425" cy="1016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 rot="20986033">
            <a:off x="6565900" y="1333500"/>
            <a:ext cx="98425" cy="1016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205" y="2306216"/>
                <a:ext cx="5048251" cy="550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dot product of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direction vector of the lines needs to be 0…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205" y="2306216"/>
                <a:ext cx="5048251" cy="550792"/>
              </a:xfrm>
              <a:prstGeom prst="rect">
                <a:avLst/>
              </a:prstGeom>
              <a:blipFill>
                <a:blip r:embed="rId7"/>
                <a:stretch>
                  <a:fillRect l="-362" b="-98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35029" y="1618550"/>
                <a:ext cx="1470531" cy="544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1+5</m:t>
                                </m:r>
                                <m:d>
                                  <m:dPr>
                                    <m:ctrlP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2+4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2+3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029" y="1618550"/>
                <a:ext cx="1470531" cy="5449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138296" y="3077236"/>
                <a:ext cx="1839863" cy="5945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1+5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2+4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2+3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296" y="3077236"/>
                <a:ext cx="1839863" cy="594522"/>
              </a:xfrm>
              <a:prstGeom prst="rect">
                <a:avLst/>
              </a:prstGeom>
              <a:blipFill>
                <a:blip r:embed="rId9"/>
                <a:stretch>
                  <a:fillRect b="-10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460410" y="3900196"/>
                <a:ext cx="4568365" cy="2084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−1+5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</m:d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2+4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</m:d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−2+3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</m:d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410" y="3900196"/>
                <a:ext cx="4568365" cy="208455"/>
              </a:xfrm>
              <a:prstGeom prst="rect">
                <a:avLst/>
              </a:prstGeom>
              <a:blipFill>
                <a:blip r:embed="rId10"/>
                <a:stretch>
                  <a:fillRect b="-176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721770" y="4418356"/>
                <a:ext cx="124367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3+50(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)=0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1770" y="4418356"/>
                <a:ext cx="1243674" cy="184666"/>
              </a:xfrm>
              <a:prstGeom prst="rect">
                <a:avLst/>
              </a:prstGeom>
              <a:blipFill>
                <a:blip r:embed="rId11"/>
                <a:stretch>
                  <a:fillRect l="-2451" t="-6667" r="-2451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283473" y="4814596"/>
                <a:ext cx="902811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3473" y="4814596"/>
                <a:ext cx="902811" cy="346890"/>
              </a:xfrm>
              <a:prstGeom prst="rect">
                <a:avLst/>
              </a:prstGeom>
              <a:blipFill>
                <a:blip r:embed="rId12"/>
                <a:stretch>
                  <a:fillRect l="-4054" t="-3509" r="-4054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8061362" y="3405158"/>
            <a:ext cx="111632" cy="618201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8159958" y="3400093"/>
            <a:ext cx="78809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dot product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8074425" y="4036530"/>
            <a:ext cx="98569" cy="491927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8226825" y="4519856"/>
            <a:ext cx="98569" cy="491927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8159958" y="4040172"/>
            <a:ext cx="78809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left side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355901" y="4645418"/>
            <a:ext cx="78809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69415" y="5567889"/>
                <a:ext cx="1068434" cy="11122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35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112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91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415" y="5567889"/>
                <a:ext cx="1068434" cy="111229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82480" y="4892973"/>
                <a:ext cx="1601849" cy="5945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1+5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2+4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2+3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480" y="4892973"/>
                <a:ext cx="1601849" cy="59452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5305098" y="5203479"/>
            <a:ext cx="155175" cy="88381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416758" y="5433544"/>
                <a:ext cx="118433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d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calculate</a:t>
                </a: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758" y="5433544"/>
                <a:ext cx="1184339" cy="369332"/>
              </a:xfrm>
              <a:prstGeom prst="rect">
                <a:avLst/>
              </a:prstGeom>
              <a:blipFill>
                <a:blip r:embed="rId15"/>
                <a:stretch>
                  <a:fillRect t="-13115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442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49" grpId="0" animBg="1"/>
      <p:bldP spid="50" grpId="0"/>
      <p:bldP spid="51" grpId="0" animBg="1"/>
      <p:bldP spid="52" grpId="0" animBg="1"/>
      <p:bldP spid="53" grpId="0"/>
      <p:bldP spid="54" grpId="0"/>
      <p:bldP spid="55" grpId="0"/>
      <p:bldP spid="56" grpId="0"/>
      <p:bldP spid="57" grpId="0" animBg="1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7811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Show that the shortest distance between the parallel lines with equations: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𝒋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𝒌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𝜆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(5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+4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𝒋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𝒌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and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𝒌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𝜇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(5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𝒊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+4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𝒋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𝒌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  <m:rad>
                          <m:radPr>
                            <m:degHide m:val="on"/>
                            <m:ctrlPr>
                              <a:rPr lang="en-US" alt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78117"/>
              </a:xfrm>
              <a:blipFill>
                <a:blip r:embed="rId2"/>
                <a:stretch>
                  <a:fillRect t="-7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391397" y="1116282"/>
            <a:ext cx="2351314" cy="4512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615049" y="1636817"/>
            <a:ext cx="2351314" cy="4512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303324" y="558140"/>
                <a:ext cx="1272336" cy="4921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3324" y="558140"/>
                <a:ext cx="1272336" cy="492186"/>
              </a:xfrm>
              <a:prstGeom prst="rect">
                <a:avLst/>
              </a:prstGeom>
              <a:blipFill>
                <a:blip r:embed="rId3"/>
                <a:stretch>
                  <a:fillRect l="-957" t="-2500" b="-1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657603" y="1708067"/>
                <a:ext cx="1156919" cy="4921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7603" y="1708067"/>
                <a:ext cx="1156919" cy="492186"/>
              </a:xfrm>
              <a:prstGeom prst="rect">
                <a:avLst/>
              </a:prstGeom>
              <a:blipFill>
                <a:blip r:embed="rId4"/>
                <a:stretch>
                  <a:fillRect l="-1579" t="-2469" b="-9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6503225" y="1282140"/>
            <a:ext cx="112122" cy="117565"/>
            <a:chOff x="6562998" y="1566455"/>
            <a:chExt cx="112122" cy="117565"/>
          </a:xfrm>
        </p:grpSpPr>
        <p:cxnSp>
          <p:nvCxnSpPr>
            <p:cNvPr id="40" name="Straight Arrow Connector 39"/>
            <p:cNvCxnSpPr/>
            <p:nvPr/>
          </p:nvCxnSpPr>
          <p:spPr>
            <a:xfrm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379126" y="1101435"/>
                <a:ext cx="1600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126" y="1101435"/>
                <a:ext cx="160021" cy="215444"/>
              </a:xfrm>
              <a:prstGeom prst="rect">
                <a:avLst/>
              </a:prstGeom>
              <a:blipFill>
                <a:blip r:embed="rId5"/>
                <a:stretch>
                  <a:fillRect l="-22222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/>
          <p:cNvGrpSpPr/>
          <p:nvPr/>
        </p:nvGrpSpPr>
        <p:grpSpPr>
          <a:xfrm>
            <a:off x="6608000" y="1839724"/>
            <a:ext cx="112122" cy="117565"/>
            <a:chOff x="6562998" y="1566455"/>
            <a:chExt cx="112122" cy="117565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H="1">
              <a:off x="6562998" y="1566455"/>
              <a:ext cx="112122" cy="117565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726788" y="1859044"/>
                <a:ext cx="16002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6788" y="1859044"/>
                <a:ext cx="160021" cy="215444"/>
              </a:xfrm>
              <a:prstGeom prst="rect">
                <a:avLst/>
              </a:prstGeom>
              <a:blipFill>
                <a:blip r:embed="rId6"/>
                <a:stretch>
                  <a:fillRect l="-25926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>
            <a:off x="6559550" y="1352550"/>
            <a:ext cx="103188" cy="533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20986033">
            <a:off x="6651625" y="1784350"/>
            <a:ext cx="98425" cy="1016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 rot="20986033">
            <a:off x="6565900" y="1333500"/>
            <a:ext cx="98425" cy="1016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205" y="2306216"/>
                <a:ext cx="5048251" cy="550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now have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We can use this to find it’s distance…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205" y="2306216"/>
                <a:ext cx="5048251" cy="550792"/>
              </a:xfrm>
              <a:prstGeom prst="rect">
                <a:avLst/>
              </a:prstGeom>
              <a:blipFill>
                <a:blip r:embed="rId7"/>
                <a:stretch>
                  <a:fillRect l="-362" r="-1208" b="-98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35029" y="1618550"/>
                <a:ext cx="1470531" cy="544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1+5</m:t>
                                </m:r>
                                <m:d>
                                  <m:dPr>
                                    <m:ctrlP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2+4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2+3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029" y="1618550"/>
                <a:ext cx="1470531" cy="5449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991633" y="3024986"/>
                <a:ext cx="1068434" cy="11122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35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112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91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633" y="3024986"/>
                <a:ext cx="1068434" cy="111229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398068" y="3281181"/>
                <a:ext cx="2368725" cy="5456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35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−112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(91)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(50)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8068" y="3281181"/>
                <a:ext cx="2368725" cy="5456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419840" y="4034473"/>
                <a:ext cx="1062278" cy="390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22050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840" y="4034473"/>
                <a:ext cx="1062278" cy="390363"/>
              </a:xfrm>
              <a:prstGeom prst="rect">
                <a:avLst/>
              </a:prstGeom>
              <a:blipFill>
                <a:blip r:embed="rId11"/>
                <a:stretch>
                  <a:fillRect r="-4023" b="-14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432902" y="4648428"/>
                <a:ext cx="1248290" cy="390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11025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2902" y="4648428"/>
                <a:ext cx="1248290" cy="390363"/>
              </a:xfrm>
              <a:prstGeom prst="rect">
                <a:avLst/>
              </a:prstGeom>
              <a:blipFill>
                <a:blip r:embed="rId12"/>
                <a:stretch>
                  <a:fillRect r="-2439" b="-14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454673" y="5236257"/>
                <a:ext cx="977319" cy="3890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05</m:t>
                          </m:r>
                          <m:rad>
                            <m:radPr>
                              <m:degHide m:val="on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673" y="5236257"/>
                <a:ext cx="977319" cy="389081"/>
              </a:xfrm>
              <a:prstGeom prst="rect">
                <a:avLst/>
              </a:prstGeom>
              <a:blipFill>
                <a:blip r:embed="rId13"/>
                <a:stretch>
                  <a:fillRect r="-375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459027" y="5815376"/>
                <a:ext cx="892360" cy="3890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ad>
                            <m:radPr>
                              <m:degHide m:val="on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027" y="5815376"/>
                <a:ext cx="892360" cy="389081"/>
              </a:xfrm>
              <a:prstGeom prst="rect">
                <a:avLst/>
              </a:prstGeom>
              <a:blipFill>
                <a:blip r:embed="rId14"/>
                <a:stretch>
                  <a:fillRect r="-411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7765271" y="3596747"/>
            <a:ext cx="133403" cy="644327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807261" y="3600391"/>
            <a:ext cx="133673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numerator and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Arc 64"/>
          <p:cNvSpPr/>
          <p:nvPr/>
        </p:nvSpPr>
        <p:spPr>
          <a:xfrm>
            <a:off x="6759431" y="4275908"/>
            <a:ext cx="155175" cy="605246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6755076" y="4881154"/>
            <a:ext cx="155175" cy="605246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6742013" y="5477691"/>
            <a:ext cx="155175" cy="605246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740461" y="4388516"/>
            <a:ext cx="13367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Split the numerator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744815" y="5080848"/>
            <a:ext cx="133673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62382" y="5686094"/>
            <a:ext cx="82728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89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55" grpId="0"/>
      <p:bldP spid="38" grpId="0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/>
      <p:bldP spid="69" grpId="0"/>
      <p:bldP spid="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7811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have equations: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Find the shortest distance between these two lines.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78117"/>
              </a:xfrm>
              <a:blipFill>
                <a:blip r:embed="rId2"/>
                <a:stretch>
                  <a:fillRect t="-720" r="-16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3028" y="3892732"/>
                <a:ext cx="1340175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28" y="3892732"/>
                <a:ext cx="1340175" cy="5697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989909" y="3892731"/>
                <a:ext cx="1616725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9909" y="3892731"/>
                <a:ext cx="1616725" cy="5683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7045235" y="2174965"/>
            <a:ext cx="1625236" cy="21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119767" y="2179139"/>
            <a:ext cx="927464" cy="579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7046776" y="1184365"/>
            <a:ext cx="1" cy="990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072051" y="1260565"/>
            <a:ext cx="2247900" cy="771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097485" y="1872342"/>
            <a:ext cx="1498691" cy="1311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7586526" y="1510596"/>
            <a:ext cx="885" cy="4007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491276" y="1260565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1276" y="1260565"/>
                <a:ext cx="155619" cy="215444"/>
              </a:xfrm>
              <a:prstGeom prst="rect">
                <a:avLst/>
              </a:prstGeom>
              <a:blipFill>
                <a:blip r:embed="rId5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484132" y="1903502"/>
                <a:ext cx="163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132" y="1903502"/>
                <a:ext cx="163506" cy="215444"/>
              </a:xfrm>
              <a:prstGeom prst="rect">
                <a:avLst/>
              </a:prstGeom>
              <a:blipFill>
                <a:blip r:embed="rId6"/>
                <a:stretch>
                  <a:fillRect l="-25926" r="-18519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Parallelogram 14"/>
          <p:cNvSpPr/>
          <p:nvPr/>
        </p:nvSpPr>
        <p:spPr>
          <a:xfrm rot="16200000" flipH="1" flipV="1">
            <a:off x="7579383" y="1808257"/>
            <a:ext cx="123825" cy="109535"/>
          </a:xfrm>
          <a:prstGeom prst="parallelogram">
            <a:avLst>
              <a:gd name="adj" fmla="val 8749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Parallelogram 15"/>
          <p:cNvSpPr/>
          <p:nvPr/>
        </p:nvSpPr>
        <p:spPr>
          <a:xfrm rot="5400000" flipH="1">
            <a:off x="7569860" y="1498693"/>
            <a:ext cx="147634" cy="109535"/>
          </a:xfrm>
          <a:prstGeom prst="parallelogram">
            <a:avLst>
              <a:gd name="adj" fmla="val 32662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64582" y="1123404"/>
                <a:ext cx="1747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4582" y="1123404"/>
                <a:ext cx="174791" cy="215444"/>
              </a:xfrm>
              <a:prstGeom prst="rect">
                <a:avLst/>
              </a:prstGeom>
              <a:blipFill>
                <a:blip r:embed="rId7"/>
                <a:stretch>
                  <a:fillRect l="-24138" r="-3448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612776" y="1859278"/>
                <a:ext cx="17895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776" y="1859278"/>
                <a:ext cx="178959" cy="215444"/>
              </a:xfrm>
              <a:prstGeom prst="rect">
                <a:avLst/>
              </a:prstGeom>
              <a:blipFill>
                <a:blip r:embed="rId8"/>
                <a:stretch>
                  <a:fillRect l="-27586" r="-6897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008912" y="2643050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912" y="2643050"/>
                <a:ext cx="141705" cy="215444"/>
              </a:xfrm>
              <a:prstGeom prst="rect">
                <a:avLst/>
              </a:prstGeom>
              <a:blipFill>
                <a:blip r:embed="rId9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92982" y="979713"/>
                <a:ext cx="1297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982" y="979713"/>
                <a:ext cx="129714" cy="215444"/>
              </a:xfrm>
              <a:prstGeom prst="rect">
                <a:avLst/>
              </a:prstGeom>
              <a:blipFill>
                <a:blip r:embed="rId10"/>
                <a:stretch>
                  <a:fillRect l="-19048" r="-19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699861" y="2094409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9861" y="2094409"/>
                <a:ext cx="144142" cy="215444"/>
              </a:xfrm>
              <a:prstGeom prst="rect">
                <a:avLst/>
              </a:prstGeom>
              <a:blipFill>
                <a:blip r:embed="rId11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79769" y="2033449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769" y="2033449"/>
                <a:ext cx="166263" cy="215444"/>
              </a:xfrm>
              <a:prstGeom prst="rect">
                <a:avLst/>
              </a:prstGeom>
              <a:blipFill>
                <a:blip r:embed="rId12"/>
                <a:stretch>
                  <a:fillRect l="-25926" r="-222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05349" y="1271451"/>
                <a:ext cx="2420982" cy="12239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direction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be </a:t>
                </a:r>
                <a:r>
                  <a:rPr lang="en-GB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perpendicular</a:t>
                </a:r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the direction vectors of both lines</a:t>
                </a:r>
              </a:p>
              <a:p>
                <a:pPr algn="ctr"/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Start by finding this vector using the general forms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349" y="1271451"/>
                <a:ext cx="2420982" cy="1223925"/>
              </a:xfrm>
              <a:prstGeom prst="rect">
                <a:avLst/>
              </a:prstGeom>
              <a:blipFill>
                <a:blip r:embed="rId13"/>
                <a:stretch>
                  <a:fillRect r="-1256" b="-3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59086" y="2882537"/>
                <a:ext cx="662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086" y="2882537"/>
                <a:ext cx="662425" cy="307777"/>
              </a:xfrm>
              <a:prstGeom prst="rect">
                <a:avLst/>
              </a:prstGeom>
              <a:blipFill>
                <a:blip r:embed="rId14"/>
                <a:stretch>
                  <a:fillRect l="-2752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223760" y="2921725"/>
                <a:ext cx="662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760" y="2921725"/>
                <a:ext cx="662425" cy="307777"/>
              </a:xfrm>
              <a:prstGeom prst="rect">
                <a:avLst/>
              </a:prstGeom>
              <a:blipFill>
                <a:blip r:embed="rId15"/>
                <a:stretch>
                  <a:fillRect l="-2752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72148" y="3248297"/>
                <a:ext cx="708206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148" y="3248297"/>
                <a:ext cx="708206" cy="569771"/>
              </a:xfrm>
              <a:prstGeom prst="rect">
                <a:avLst/>
              </a:prstGeom>
              <a:blipFill>
                <a:blip r:embed="rId16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766561" y="3261360"/>
                <a:ext cx="1267142" cy="6093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1+2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561" y="3261360"/>
                <a:ext cx="1267142" cy="60939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923451" y="4222414"/>
                <a:ext cx="947374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451" y="4222414"/>
                <a:ext cx="947374" cy="243015"/>
              </a:xfrm>
              <a:prstGeom prst="rect">
                <a:avLst/>
              </a:prstGeom>
              <a:blipFill>
                <a:blip r:embed="rId18"/>
                <a:stretch>
                  <a:fillRect l="-3871" r="-193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907900" y="4608079"/>
                <a:ext cx="1720792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1+2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900" y="4608079"/>
                <a:ext cx="1720792" cy="69358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691036" y="4440416"/>
            <a:ext cx="112375" cy="58258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807048" y="4443742"/>
                <a:ext cx="1100334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using points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048" y="4443742"/>
                <a:ext cx="1100334" cy="553998"/>
              </a:xfrm>
              <a:prstGeom prst="rect">
                <a:avLst/>
              </a:prstGeom>
              <a:blipFill>
                <a:blip r:embed="rId20"/>
                <a:stretch>
                  <a:fillRect l="-5556" t="-8791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698470" y="5094621"/>
            <a:ext cx="116092" cy="750848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862804" y="5324688"/>
            <a:ext cx="78809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/ 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912254" y="5500707"/>
                <a:ext cx="1618072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254" y="5500707"/>
                <a:ext cx="1618072" cy="69358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78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7" grpId="0"/>
      <p:bldP spid="13" grpId="0"/>
      <p:bldP spid="14" grpId="0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4" grpId="0"/>
      <p:bldP spid="27" grpId="0"/>
      <p:bldP spid="28" grpId="0"/>
      <p:bldP spid="29" grpId="0"/>
      <p:bldP spid="31" grpId="0" animBg="1"/>
      <p:bldP spid="32" grpId="0"/>
      <p:bldP spid="33" grpId="0" animBg="1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7811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have equations: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Find the shortest distance between these two lines.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78117"/>
              </a:xfrm>
              <a:blipFill>
                <a:blip r:embed="rId2"/>
                <a:stretch>
                  <a:fillRect t="-720" r="-16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3028" y="3892732"/>
                <a:ext cx="1340175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28" y="3892732"/>
                <a:ext cx="1340175" cy="5697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989909" y="3892731"/>
                <a:ext cx="1616725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9909" y="3892731"/>
                <a:ext cx="1616725" cy="5683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7045235" y="2174965"/>
            <a:ext cx="1625236" cy="21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119767" y="2179139"/>
            <a:ext cx="927464" cy="579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7046776" y="1184365"/>
            <a:ext cx="1" cy="990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072051" y="1260565"/>
            <a:ext cx="2247900" cy="771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097485" y="1872342"/>
            <a:ext cx="1498691" cy="1311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7586526" y="1510596"/>
            <a:ext cx="885" cy="4007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491276" y="1260565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1276" y="1260565"/>
                <a:ext cx="155619" cy="215444"/>
              </a:xfrm>
              <a:prstGeom prst="rect">
                <a:avLst/>
              </a:prstGeom>
              <a:blipFill>
                <a:blip r:embed="rId5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484132" y="1903502"/>
                <a:ext cx="163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132" y="1903502"/>
                <a:ext cx="163506" cy="215444"/>
              </a:xfrm>
              <a:prstGeom prst="rect">
                <a:avLst/>
              </a:prstGeom>
              <a:blipFill>
                <a:blip r:embed="rId6"/>
                <a:stretch>
                  <a:fillRect l="-25926" r="-18519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Parallelogram 14"/>
          <p:cNvSpPr/>
          <p:nvPr/>
        </p:nvSpPr>
        <p:spPr>
          <a:xfrm rot="16200000" flipH="1" flipV="1">
            <a:off x="7579383" y="1808257"/>
            <a:ext cx="123825" cy="109535"/>
          </a:xfrm>
          <a:prstGeom prst="parallelogram">
            <a:avLst>
              <a:gd name="adj" fmla="val 8749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Parallelogram 15"/>
          <p:cNvSpPr/>
          <p:nvPr/>
        </p:nvSpPr>
        <p:spPr>
          <a:xfrm rot="5400000" flipH="1">
            <a:off x="7569860" y="1498693"/>
            <a:ext cx="147634" cy="109535"/>
          </a:xfrm>
          <a:prstGeom prst="parallelogram">
            <a:avLst>
              <a:gd name="adj" fmla="val 32662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64582" y="1123404"/>
                <a:ext cx="1747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4582" y="1123404"/>
                <a:ext cx="174791" cy="215444"/>
              </a:xfrm>
              <a:prstGeom prst="rect">
                <a:avLst/>
              </a:prstGeom>
              <a:blipFill>
                <a:blip r:embed="rId7"/>
                <a:stretch>
                  <a:fillRect l="-24138" r="-3448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612776" y="1859278"/>
                <a:ext cx="17895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776" y="1859278"/>
                <a:ext cx="178959" cy="215444"/>
              </a:xfrm>
              <a:prstGeom prst="rect">
                <a:avLst/>
              </a:prstGeom>
              <a:blipFill>
                <a:blip r:embed="rId8"/>
                <a:stretch>
                  <a:fillRect l="-27586" r="-6897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92982" y="979713"/>
                <a:ext cx="1297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982" y="979713"/>
                <a:ext cx="129714" cy="215444"/>
              </a:xfrm>
              <a:prstGeom prst="rect">
                <a:avLst/>
              </a:prstGeom>
              <a:blipFill>
                <a:blip r:embed="rId9"/>
                <a:stretch>
                  <a:fillRect l="-19048" r="-19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699861" y="2094409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9861" y="2094409"/>
                <a:ext cx="144142" cy="215444"/>
              </a:xfrm>
              <a:prstGeom prst="rect">
                <a:avLst/>
              </a:prstGeom>
              <a:blipFill>
                <a:blip r:embed="rId10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79769" y="2033449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769" y="2033449"/>
                <a:ext cx="166263" cy="215444"/>
              </a:xfrm>
              <a:prstGeom prst="rect">
                <a:avLst/>
              </a:prstGeom>
              <a:blipFill>
                <a:blip r:embed="rId11"/>
                <a:stretch>
                  <a:fillRect l="-25926" r="-222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92435" y="1227908"/>
                <a:ext cx="2151017" cy="14125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</a:t>
                </a:r>
                <a:r>
                  <a:rPr lang="en-GB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perpendicular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the direction vectors of both lines, the dot products of both pairs will be 0...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435" y="1227908"/>
                <a:ext cx="2151017" cy="1412566"/>
              </a:xfrm>
              <a:prstGeom prst="rect">
                <a:avLst/>
              </a:prstGeom>
              <a:blipFill>
                <a:blip r:embed="rId12"/>
                <a:stretch>
                  <a:fillRect r="-850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507408" y="240730"/>
                <a:ext cx="1388650" cy="5945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−1−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408" y="240730"/>
                <a:ext cx="1388650" cy="59452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12229" y="2717073"/>
                <a:ext cx="2262222" cy="335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Dot product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400" u="sng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229" y="2717073"/>
                <a:ext cx="2262222" cy="335348"/>
              </a:xfrm>
              <a:prstGeom prst="rect">
                <a:avLst/>
              </a:prstGeom>
              <a:blipFill>
                <a:blip r:embed="rId14"/>
                <a:stretch>
                  <a:fillRect l="-806" b="-16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334000" y="3135085"/>
                <a:ext cx="1828321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2+2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135085"/>
                <a:ext cx="1828321" cy="69358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138058" y="3966754"/>
                <a:ext cx="20420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058" y="3966754"/>
                <a:ext cx="2042034" cy="215444"/>
              </a:xfrm>
              <a:prstGeom prst="rect">
                <a:avLst/>
              </a:prstGeom>
              <a:blipFill>
                <a:blip r:embed="rId16"/>
                <a:stretch>
                  <a:fillRect l="-1493" r="-1493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396447" y="4380410"/>
                <a:ext cx="7869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6447" y="4380410"/>
                <a:ext cx="786946" cy="215444"/>
              </a:xfrm>
              <a:prstGeom prst="rect">
                <a:avLst/>
              </a:prstGeom>
              <a:blipFill>
                <a:blip r:embed="rId17"/>
                <a:stretch>
                  <a:fillRect l="-4651" r="-4651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307874" y="4724398"/>
                <a:ext cx="2262222" cy="335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Dot product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400" u="sng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74" y="4724398"/>
                <a:ext cx="2262222" cy="335348"/>
              </a:xfrm>
              <a:prstGeom prst="rect">
                <a:avLst/>
              </a:prstGeom>
              <a:blipFill>
                <a:blip r:embed="rId18"/>
                <a:stretch>
                  <a:fillRect l="-809" b="-16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207725" y="5142410"/>
                <a:ext cx="1962973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2+2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725" y="5142410"/>
                <a:ext cx="1962973" cy="69358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280263" y="5921827"/>
                <a:ext cx="290688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263" y="5921827"/>
                <a:ext cx="2906886" cy="215444"/>
              </a:xfrm>
              <a:prstGeom prst="rect">
                <a:avLst/>
              </a:prstGeom>
              <a:blipFill>
                <a:blip r:embed="rId20"/>
                <a:stretch>
                  <a:fillRect r="-839" b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296298" y="6387735"/>
                <a:ext cx="8863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298" y="6387735"/>
                <a:ext cx="886333" cy="215444"/>
              </a:xfrm>
              <a:prstGeom prst="rect">
                <a:avLst/>
              </a:prstGeom>
              <a:blipFill>
                <a:blip r:embed="rId21"/>
                <a:stretch>
                  <a:fillRect l="-6207" r="-4138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7255818" y="3474827"/>
            <a:ext cx="181302" cy="61820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489821" y="3469762"/>
                <a:ext cx="1358088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Calculate the dot product in terms of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9821" y="3469762"/>
                <a:ext cx="1358088" cy="553998"/>
              </a:xfrm>
              <a:prstGeom prst="rect">
                <a:avLst/>
              </a:prstGeom>
              <a:blipFill>
                <a:blip r:embed="rId22"/>
                <a:stretch>
                  <a:fillRect l="-2252" t="-8791" r="-4955" b="-16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7260172" y="4097490"/>
            <a:ext cx="168239" cy="430967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7207921" y="5447318"/>
            <a:ext cx="181302" cy="61820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7212275" y="6069981"/>
            <a:ext cx="168239" cy="430967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415799" y="5433545"/>
                <a:ext cx="1358088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Calculate the dot product in terms of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799" y="5433545"/>
                <a:ext cx="1358088" cy="553998"/>
              </a:xfrm>
              <a:prstGeom prst="rect">
                <a:avLst/>
              </a:prstGeom>
              <a:blipFill>
                <a:blip r:embed="rId22"/>
                <a:stretch>
                  <a:fillRect l="-2252" t="-8791" r="-4955" b="-16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7437570" y="4131614"/>
            <a:ext cx="135808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Some rearranging later…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07090" y="6077980"/>
            <a:ext cx="135808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Some rearranging later…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8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6" grpId="0"/>
      <p:bldP spid="30" grpId="0"/>
      <p:bldP spid="38" grpId="0"/>
      <p:bldP spid="39" grpId="0"/>
      <p:bldP spid="40" grpId="0"/>
      <p:bldP spid="41" grpId="0"/>
      <p:bldP spid="42" grpId="0"/>
      <p:bldP spid="43" grpId="0"/>
      <p:bldP spid="44" grpId="0" animBg="1"/>
      <p:bldP spid="45" grpId="0"/>
      <p:bldP spid="46" grpId="0" animBg="1"/>
      <p:bldP spid="47" grpId="0" animBg="1"/>
      <p:bldP spid="48" grpId="0" animBg="1"/>
      <p:bldP spid="49" grpId="0"/>
      <p:bldP spid="50" grpId="0"/>
      <p:bldP spid="5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621A56-3368-4487-B1C3-929EA0A3784A}">
  <ds:schemaRefs>
    <ds:schemaRef ds:uri="00eee050-7eda-4a68-8825-514e694f5f0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2D99054-C439-484E-84E5-5374E05B8B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93288F-D948-4394-9A86-54097F7E7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2282</TotalTime>
  <Words>3297</Words>
  <Application>Microsoft Office PowerPoint</Application>
  <PresentationFormat>On-screen Show (4:3)</PresentationFormat>
  <Paragraphs>387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Gabriola</vt:lpstr>
      <vt:lpstr>Segoe UI Black</vt:lpstr>
      <vt:lpstr>Wingdings</vt:lpstr>
      <vt:lpstr>Office テーマ</vt:lpstr>
      <vt:lpstr>PowerPoint Presentation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527</cp:revision>
  <dcterms:created xsi:type="dcterms:W3CDTF">2017-08-14T15:35:38Z</dcterms:created>
  <dcterms:modified xsi:type="dcterms:W3CDTF">2021-02-17T21:17:53Z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