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D4448-2751-49BA-AB45-E64957DD31C1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4D02B-878F-4F9D-8A36-2F7EC4193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54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1.png"/><Relationship Id="rId3" Type="http://schemas.openxmlformats.org/officeDocument/2006/relationships/image" Target="../media/image476.png"/><Relationship Id="rId7" Type="http://schemas.openxmlformats.org/officeDocument/2006/relationships/image" Target="../media/image480.png"/><Relationship Id="rId12" Type="http://schemas.openxmlformats.org/officeDocument/2006/relationships/image" Target="../media/image485.png"/><Relationship Id="rId2" Type="http://schemas.openxmlformats.org/officeDocument/2006/relationships/image" Target="../media/image4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9.png"/><Relationship Id="rId11" Type="http://schemas.openxmlformats.org/officeDocument/2006/relationships/image" Target="../media/image484.png"/><Relationship Id="rId5" Type="http://schemas.openxmlformats.org/officeDocument/2006/relationships/image" Target="../media/image478.png"/><Relationship Id="rId10" Type="http://schemas.openxmlformats.org/officeDocument/2006/relationships/image" Target="../media/image483.png"/><Relationship Id="rId4" Type="http://schemas.openxmlformats.org/officeDocument/2006/relationships/image" Target="../media/image477.png"/><Relationship Id="rId9" Type="http://schemas.openxmlformats.org/officeDocument/2006/relationships/image" Target="../media/image48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2.png"/><Relationship Id="rId3" Type="http://schemas.openxmlformats.org/officeDocument/2006/relationships/image" Target="../media/image487.png"/><Relationship Id="rId7" Type="http://schemas.openxmlformats.org/officeDocument/2006/relationships/image" Target="../media/image491.png"/><Relationship Id="rId2" Type="http://schemas.openxmlformats.org/officeDocument/2006/relationships/image" Target="../media/image4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0.png"/><Relationship Id="rId5" Type="http://schemas.openxmlformats.org/officeDocument/2006/relationships/image" Target="../media/image489.png"/><Relationship Id="rId10" Type="http://schemas.openxmlformats.org/officeDocument/2006/relationships/image" Target="../media/image494.png"/><Relationship Id="rId4" Type="http://schemas.openxmlformats.org/officeDocument/2006/relationships/image" Target="../media/image488.png"/><Relationship Id="rId9" Type="http://schemas.openxmlformats.org/officeDocument/2006/relationships/image" Target="../media/image49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1.png"/><Relationship Id="rId13" Type="http://schemas.openxmlformats.org/officeDocument/2006/relationships/image" Target="../media/image506.png"/><Relationship Id="rId3" Type="http://schemas.openxmlformats.org/officeDocument/2006/relationships/image" Target="../media/image496.png"/><Relationship Id="rId7" Type="http://schemas.openxmlformats.org/officeDocument/2006/relationships/image" Target="../media/image500.png"/><Relationship Id="rId12" Type="http://schemas.openxmlformats.org/officeDocument/2006/relationships/image" Target="../media/image505.png"/><Relationship Id="rId2" Type="http://schemas.openxmlformats.org/officeDocument/2006/relationships/image" Target="../media/image4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9.png"/><Relationship Id="rId11" Type="http://schemas.openxmlformats.org/officeDocument/2006/relationships/image" Target="../media/image504.png"/><Relationship Id="rId5" Type="http://schemas.openxmlformats.org/officeDocument/2006/relationships/image" Target="../media/image498.png"/><Relationship Id="rId15" Type="http://schemas.openxmlformats.org/officeDocument/2006/relationships/image" Target="../media/image508.png"/><Relationship Id="rId10" Type="http://schemas.openxmlformats.org/officeDocument/2006/relationships/image" Target="../media/image503.png"/><Relationship Id="rId4" Type="http://schemas.openxmlformats.org/officeDocument/2006/relationships/image" Target="../media/image497.png"/><Relationship Id="rId9" Type="http://schemas.openxmlformats.org/officeDocument/2006/relationships/image" Target="../media/image502.png"/><Relationship Id="rId14" Type="http://schemas.openxmlformats.org/officeDocument/2006/relationships/image" Target="../media/image50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0.png"/><Relationship Id="rId13" Type="http://schemas.openxmlformats.org/officeDocument/2006/relationships/image" Target="../media/image515.png"/><Relationship Id="rId3" Type="http://schemas.openxmlformats.org/officeDocument/2006/relationships/image" Target="../media/image496.png"/><Relationship Id="rId7" Type="http://schemas.openxmlformats.org/officeDocument/2006/relationships/image" Target="../media/image509.png"/><Relationship Id="rId12" Type="http://schemas.openxmlformats.org/officeDocument/2006/relationships/image" Target="../media/image514.png"/><Relationship Id="rId17" Type="http://schemas.openxmlformats.org/officeDocument/2006/relationships/image" Target="../media/image519.png"/><Relationship Id="rId2" Type="http://schemas.openxmlformats.org/officeDocument/2006/relationships/image" Target="../media/image495.png"/><Relationship Id="rId16" Type="http://schemas.openxmlformats.org/officeDocument/2006/relationships/image" Target="../media/image5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3.png"/><Relationship Id="rId11" Type="http://schemas.openxmlformats.org/officeDocument/2006/relationships/image" Target="../media/image513.png"/><Relationship Id="rId5" Type="http://schemas.openxmlformats.org/officeDocument/2006/relationships/image" Target="../media/image502.png"/><Relationship Id="rId15" Type="http://schemas.openxmlformats.org/officeDocument/2006/relationships/image" Target="../media/image517.png"/><Relationship Id="rId10" Type="http://schemas.openxmlformats.org/officeDocument/2006/relationships/image" Target="../media/image512.png"/><Relationship Id="rId4" Type="http://schemas.openxmlformats.org/officeDocument/2006/relationships/image" Target="../media/image497.png"/><Relationship Id="rId9" Type="http://schemas.openxmlformats.org/officeDocument/2006/relationships/image" Target="../media/image511.png"/><Relationship Id="rId14" Type="http://schemas.openxmlformats.org/officeDocument/2006/relationships/image" Target="../media/image5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6.png"/><Relationship Id="rId3" Type="http://schemas.openxmlformats.org/officeDocument/2006/relationships/image" Target="../media/image521.png"/><Relationship Id="rId7" Type="http://schemas.openxmlformats.org/officeDocument/2006/relationships/image" Target="../media/image525.png"/><Relationship Id="rId2" Type="http://schemas.openxmlformats.org/officeDocument/2006/relationships/image" Target="../media/image5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4.png"/><Relationship Id="rId5" Type="http://schemas.openxmlformats.org/officeDocument/2006/relationships/image" Target="../media/image523.png"/><Relationship Id="rId10" Type="http://schemas.openxmlformats.org/officeDocument/2006/relationships/image" Target="../media/image528.png"/><Relationship Id="rId4" Type="http://schemas.openxmlformats.org/officeDocument/2006/relationships/image" Target="../media/image522.png"/><Relationship Id="rId9" Type="http://schemas.openxmlformats.org/officeDocument/2006/relationships/image" Target="../media/image5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6.png"/><Relationship Id="rId13" Type="http://schemas.openxmlformats.org/officeDocument/2006/relationships/image" Target="../media/image529.png"/><Relationship Id="rId18" Type="http://schemas.openxmlformats.org/officeDocument/2006/relationships/image" Target="../media/image535.png"/><Relationship Id="rId7" Type="http://schemas.openxmlformats.org/officeDocument/2006/relationships/image" Target="../media/image525.png"/><Relationship Id="rId12" Type="http://schemas.openxmlformats.org/officeDocument/2006/relationships/image" Target="../media/image531.png"/><Relationship Id="rId17" Type="http://schemas.openxmlformats.org/officeDocument/2006/relationships/image" Target="../media/image534.png"/><Relationship Id="rId2" Type="http://schemas.openxmlformats.org/officeDocument/2006/relationships/image" Target="../media/image520.png"/><Relationship Id="rId16" Type="http://schemas.openxmlformats.org/officeDocument/2006/relationships/image" Target="../media/image533.png"/><Relationship Id="rId20" Type="http://schemas.openxmlformats.org/officeDocument/2006/relationships/image" Target="../media/image537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30.png"/><Relationship Id="rId15" Type="http://schemas.openxmlformats.org/officeDocument/2006/relationships/image" Target="../media/image522.png"/><Relationship Id="rId19" Type="http://schemas.openxmlformats.org/officeDocument/2006/relationships/image" Target="../media/image536.png"/><Relationship Id="rId9" Type="http://schemas.openxmlformats.org/officeDocument/2006/relationships/image" Target="../media/image521.png"/><Relationship Id="rId14" Type="http://schemas.openxmlformats.org/officeDocument/2006/relationships/image" Target="../media/image5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9E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02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6"/>
            <a:ext cx="3630135" cy="366821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determine whether two lines meet or not, and if they do, find their point of intersection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altLang="en-US" sz="1600" u="sng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When operating in 2D, two straight lines with different gradients will always intersect somewhere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It is possible that two lines in 3D will not interest at all, but pass by each other (imagine two roads where one passes over the other)</a:t>
            </a:r>
          </a:p>
          <a:p>
            <a:pPr marL="0" indent="0" algn="ctr"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41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31413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two lines meet or not, and if they do, find their point of intersection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u="sng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have vector equations: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alt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𝜆</m:t>
                      </m:r>
                      <m:d>
                        <m:dPr>
                          <m:ctrlPr>
                            <a:rPr lang="en-US" alt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and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𝜇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</m:t>
                                </m:r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Show that the lines intersect, and find their point of intersection.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314134"/>
              </a:xfrm>
              <a:blipFill>
                <a:blip r:embed="rId2"/>
                <a:stretch>
                  <a:fillRect l="-671" t="-1148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35154" y="1309413"/>
                <a:ext cx="5051394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the two lines intersect, then there will be a pair of values for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that cause the equations to give the same coordinates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can form simultaneous equations to find these values…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154" y="1309413"/>
                <a:ext cx="5051394" cy="1384995"/>
              </a:xfrm>
              <a:prstGeom prst="rect">
                <a:avLst/>
              </a:prstGeom>
              <a:blipFill>
                <a:blip r:embed="rId3"/>
                <a:stretch>
                  <a:fillRect t="-88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84024" y="2821578"/>
                <a:ext cx="13166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024" y="2821578"/>
                <a:ext cx="1316642" cy="276999"/>
              </a:xfrm>
              <a:prstGeom prst="rect">
                <a:avLst/>
              </a:prstGeom>
              <a:blipFill>
                <a:blip r:embed="rId4"/>
                <a:stretch>
                  <a:fillRect l="-3704" t="-2222" r="-5556" b="-3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490755" y="2817223"/>
                <a:ext cx="17205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0755" y="2817223"/>
                <a:ext cx="1720599" cy="276999"/>
              </a:xfrm>
              <a:prstGeom prst="rect">
                <a:avLst/>
              </a:prstGeom>
              <a:blipFill>
                <a:blip r:embed="rId5"/>
                <a:stretch>
                  <a:fillRect l="-2837" r="-2482" b="-2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445830" y="2830286"/>
                <a:ext cx="15474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=3+4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30" y="2830286"/>
                <a:ext cx="1547475" cy="276999"/>
              </a:xfrm>
              <a:prstGeom prst="rect">
                <a:avLst/>
              </a:prstGeom>
              <a:blipFill>
                <a:blip r:embed="rId6"/>
                <a:stretch>
                  <a:fillRect l="-3150" r="-4331"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473338" y="3627120"/>
                <a:ext cx="1143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3338" y="3627120"/>
                <a:ext cx="1143518" cy="276999"/>
              </a:xfrm>
              <a:prstGeom prst="rect">
                <a:avLst/>
              </a:prstGeom>
              <a:blipFill>
                <a:blip r:embed="rId7"/>
                <a:stretch>
                  <a:fillRect l="-4813" r="-481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53394" y="3640182"/>
                <a:ext cx="13166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394" y="3640182"/>
                <a:ext cx="1316642" cy="276999"/>
              </a:xfrm>
              <a:prstGeom prst="rect">
                <a:avLst/>
              </a:prstGeom>
              <a:blipFill>
                <a:blip r:embed="rId8"/>
                <a:stretch>
                  <a:fillRect l="-4167" t="-2174" r="-3704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184983" y="3234008"/>
            <a:ext cx="260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Let’s rearrange the first 2…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4983" y="4043904"/>
            <a:ext cx="260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Solving these gives…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95405" y="4415245"/>
                <a:ext cx="6067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405" y="4415245"/>
                <a:ext cx="606705" cy="276999"/>
              </a:xfrm>
              <a:prstGeom prst="rect">
                <a:avLst/>
              </a:prstGeom>
              <a:blipFill>
                <a:blip r:embed="rId9"/>
                <a:stretch>
                  <a:fillRect l="-9000" r="-9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492239" y="4410891"/>
                <a:ext cx="7884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2239" y="4410891"/>
                <a:ext cx="788486" cy="276999"/>
              </a:xfrm>
              <a:prstGeom prst="rect">
                <a:avLst/>
              </a:prstGeom>
              <a:blipFill>
                <a:blip r:embed="rId10"/>
                <a:stretch>
                  <a:fillRect l="-6202" r="-6977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880183" y="4818966"/>
            <a:ext cx="3183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these into the third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599612" y="5181601"/>
                <a:ext cx="19123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2=3+4(−1)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612" y="5181601"/>
                <a:ext cx="1912383" cy="276999"/>
              </a:xfrm>
              <a:prstGeom prst="rect">
                <a:avLst/>
              </a:prstGeom>
              <a:blipFill>
                <a:blip r:embed="rId11"/>
                <a:stretch>
                  <a:fillRect l="-2556" t="-2222" r="-4473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383795" y="5949332"/>
            <a:ext cx="424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Since this is true, the lines must intersect…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834744" y="5590904"/>
                <a:ext cx="9569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−1=−1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4744" y="5590904"/>
                <a:ext cx="956992" cy="276999"/>
              </a:xfrm>
              <a:prstGeom prst="rect">
                <a:avLst/>
              </a:prstGeom>
              <a:blipFill>
                <a:blip r:embed="rId12"/>
                <a:stretch>
                  <a:fillRect l="-637" r="-573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454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31413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two lines meet or not, and if they do, find their point of intersection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u="sng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have vector equations: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alt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𝜆</m:t>
                      </m:r>
                      <m:d>
                        <m:dPr>
                          <m:ctrlPr>
                            <a:rPr lang="en-US" alt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and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𝜇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</m:t>
                                </m:r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Show that the lines intersect, and find their point of intersection.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314134"/>
              </a:xfrm>
              <a:blipFill>
                <a:blip r:embed="rId2"/>
                <a:stretch>
                  <a:fillRect l="-671" t="-1148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69989" y="1344247"/>
                <a:ext cx="50513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To find the point of intersection, you can then substitute either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into their corresponding equation…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989" y="1344247"/>
                <a:ext cx="5051394" cy="523220"/>
              </a:xfrm>
              <a:prstGeom prst="rect">
                <a:avLst/>
              </a:prstGeom>
              <a:blipFill>
                <a:blip r:embed="rId3"/>
                <a:stretch>
                  <a:fillRect t="-2353" r="-362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288867" y="6383382"/>
                <a:ext cx="6067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867" y="6383382"/>
                <a:ext cx="606705" cy="276999"/>
              </a:xfrm>
              <a:prstGeom prst="rect">
                <a:avLst/>
              </a:prstGeom>
              <a:blipFill>
                <a:blip r:embed="rId4"/>
                <a:stretch>
                  <a:fillRect l="-9000" r="-9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085701" y="6379028"/>
                <a:ext cx="7884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5701" y="6379028"/>
                <a:ext cx="788486" cy="276999"/>
              </a:xfrm>
              <a:prstGeom prst="rect">
                <a:avLst/>
              </a:prstGeom>
              <a:blipFill>
                <a:blip r:embed="rId5"/>
                <a:stretch>
                  <a:fillRect l="-6202" r="-7752" b="-2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355772" y="2037806"/>
                <a:ext cx="1695208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𝜆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772" y="2037806"/>
                <a:ext cx="1695208" cy="6496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51417" y="2973978"/>
                <a:ext cx="1695208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1417" y="2973978"/>
                <a:ext cx="1695208" cy="6496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338354" y="3892732"/>
                <a:ext cx="942759" cy="6546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354" y="3892732"/>
                <a:ext cx="942759" cy="6546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62468" y="4853801"/>
                <a:ext cx="35061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lines intersect 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(5,−3,−1)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468" y="4853801"/>
                <a:ext cx="3506171" cy="307777"/>
              </a:xfrm>
              <a:prstGeom prst="rect">
                <a:avLst/>
              </a:prstGeom>
              <a:blipFill>
                <a:blip r:embed="rId9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7073024" y="2344194"/>
            <a:ext cx="167882" cy="940569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263494" y="2667271"/>
                <a:ext cx="1122860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3494" y="2667271"/>
                <a:ext cx="1122860" cy="215444"/>
              </a:xfrm>
              <a:prstGeom prst="rect">
                <a:avLst/>
              </a:prstGeom>
              <a:blipFill>
                <a:blip r:embed="rId10"/>
                <a:stretch>
                  <a:fillRect l="-4348" t="-28571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7059961" y="3297783"/>
            <a:ext cx="167882" cy="940569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250431" y="3620860"/>
            <a:ext cx="87875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96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22" grpId="0"/>
      <p:bldP spid="23" grpId="0"/>
      <p:bldP spid="24" grpId="0"/>
      <p:bldP spid="25" grpId="0" animBg="1"/>
      <p:bldP spid="26" grpId="0"/>
      <p:bldP spid="27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31413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two lines meet or not, and if they do, find their point of intersection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u="sng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coordinates of the point of intersection of the line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and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has equation: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𝒋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has equation: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16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altLang="en-US" sz="16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altLang="en-US" sz="16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itchFamily="66" charset="0"/>
                    <a:sym typeface="Wingdings" panose="05000000000000000000" pitchFamily="2" charset="2"/>
                  </a:rPr>
                  <a:t>Imagine a diagram…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314134"/>
              </a:xfrm>
              <a:blipFill>
                <a:blip r:embed="rId2"/>
                <a:stretch>
                  <a:fillRect l="-671" t="-689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646126" y="772526"/>
            <a:ext cx="696686" cy="101890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arallelogram 5"/>
          <p:cNvSpPr/>
          <p:nvPr/>
        </p:nvSpPr>
        <p:spPr>
          <a:xfrm>
            <a:off x="6049324" y="1311765"/>
            <a:ext cx="2929213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962503" y="1769657"/>
            <a:ext cx="696686" cy="1018902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7567748" y="1774012"/>
            <a:ext cx="121920" cy="113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84723" y="1377646"/>
                <a:ext cx="189229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14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be the point on the line where the line intersects the plane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4723" y="1377646"/>
                <a:ext cx="1892296" cy="954107"/>
              </a:xfrm>
              <a:prstGeom prst="rect">
                <a:avLst/>
              </a:prstGeom>
              <a:blipFill>
                <a:blip r:embed="rId3"/>
                <a:stretch>
                  <a:fillRect t="-1274" r="-2903" b="-50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02387" y="1842116"/>
                <a:ext cx="61805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387" y="1842116"/>
                <a:ext cx="618053" cy="215444"/>
              </a:xfrm>
              <a:prstGeom prst="rect">
                <a:avLst/>
              </a:prstGeom>
              <a:blipFill>
                <a:blip r:embed="rId4"/>
                <a:stretch>
                  <a:fillRect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305671" y="2858610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For the line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16931" y="2868968"/>
            <a:ext cx="1297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For the plane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79290" y="3271421"/>
                <a:ext cx="1482072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290" y="3271421"/>
                <a:ext cx="1482072" cy="5697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67705" y="4063013"/>
                <a:ext cx="1447191" cy="5777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−5+2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705" y="4063013"/>
                <a:ext cx="1447191" cy="5777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239741" y="3280299"/>
                <a:ext cx="855041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741" y="3280299"/>
                <a:ext cx="855041" cy="5697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001524" y="4045258"/>
                <a:ext cx="1098827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524" y="4045258"/>
                <a:ext cx="1098827" cy="5697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76081" y="563732"/>
                <a:ext cx="1323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6081" y="563732"/>
                <a:ext cx="132344" cy="276999"/>
              </a:xfrm>
              <a:prstGeom prst="rect">
                <a:avLst/>
              </a:prstGeom>
              <a:blipFill>
                <a:blip r:embed="rId9"/>
                <a:stretch>
                  <a:fillRect l="-45455" r="-3636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839199" y="1417468"/>
                <a:ext cx="2083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199" y="1417468"/>
                <a:ext cx="208390" cy="276999"/>
              </a:xfrm>
              <a:prstGeom prst="rect">
                <a:avLst/>
              </a:prstGeom>
              <a:blipFill>
                <a:blip r:embed="rId10"/>
                <a:stretch>
                  <a:fillRect l="-26471" r="-2647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055742" y="4767551"/>
            <a:ext cx="4449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therefore substitute the expression from the line, into the expression for the plane…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Arc 23"/>
          <p:cNvSpPr/>
          <p:nvPr/>
        </p:nvSpPr>
        <p:spPr>
          <a:xfrm>
            <a:off x="5515246" y="3564114"/>
            <a:ext cx="184218" cy="839211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696838" y="3683004"/>
                <a:ext cx="1094578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2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2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combine the vectors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838" y="3683004"/>
                <a:ext cx="1094578" cy="553998"/>
              </a:xfrm>
              <a:prstGeom prst="rect">
                <a:avLst/>
              </a:prstGeom>
              <a:blipFill>
                <a:blip r:embed="rId11"/>
                <a:stretch>
                  <a:fillRect l="-6145" t="-8791" r="-9497" b="-16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8091249" y="3547837"/>
            <a:ext cx="184218" cy="839211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192942" y="3764383"/>
                <a:ext cx="80013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2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2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2942" y="3764383"/>
                <a:ext cx="800137" cy="369332"/>
              </a:xfrm>
              <a:prstGeom prst="rect">
                <a:avLst/>
              </a:prstGeom>
              <a:blipFill>
                <a:blip r:embed="rId12"/>
                <a:stretch>
                  <a:fillRect t="-1333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2522" y="6042733"/>
                <a:ext cx="1651478" cy="5777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−5+2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522" y="6042733"/>
                <a:ext cx="1651478" cy="57772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882938" y="5350275"/>
                <a:ext cx="1098827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2938" y="5350275"/>
                <a:ext cx="1098827" cy="56977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7027408" y="5626691"/>
            <a:ext cx="163505" cy="729721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235632" y="5807726"/>
                <a:ext cx="152662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the vector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5632" y="5807726"/>
                <a:ext cx="1526627" cy="369332"/>
              </a:xfrm>
              <a:prstGeom prst="rect">
                <a:avLst/>
              </a:prstGeom>
              <a:blipFill>
                <a:blip r:embed="rId15"/>
                <a:stretch>
                  <a:fillRect l="-6000" t="-13333" r="-88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740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/>
      <p:bldP spid="12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 animBg="1"/>
      <p:bldP spid="27" grpId="0"/>
      <p:bldP spid="29" grpId="0"/>
      <p:bldP spid="31" grpId="0"/>
      <p:bldP spid="32" grpId="0" animBg="1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31413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two lines meet or not, and if they do, find their point of intersection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u="sng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coordinates of the point of intersection of the line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and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has equation: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𝒋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has equation: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16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altLang="en-US" sz="16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altLang="en-US" sz="16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itchFamily="66" charset="0"/>
                    <a:sym typeface="Wingdings" panose="05000000000000000000" pitchFamily="2" charset="2"/>
                  </a:rPr>
                  <a:t>Imagine a diagram…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314134"/>
              </a:xfrm>
              <a:blipFill>
                <a:blip r:embed="rId2"/>
                <a:stretch>
                  <a:fillRect l="-671" t="-689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646126" y="772526"/>
            <a:ext cx="696686" cy="101890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arallelogram 5"/>
          <p:cNvSpPr/>
          <p:nvPr/>
        </p:nvSpPr>
        <p:spPr>
          <a:xfrm>
            <a:off x="6049324" y="1311765"/>
            <a:ext cx="2929213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962503" y="1769657"/>
            <a:ext cx="696686" cy="1018902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7567748" y="1774012"/>
            <a:ext cx="121920" cy="113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84723" y="1377646"/>
                <a:ext cx="189229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14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be the point on the line where the line intersects the plane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4723" y="1377646"/>
                <a:ext cx="1892296" cy="954107"/>
              </a:xfrm>
              <a:prstGeom prst="rect">
                <a:avLst/>
              </a:prstGeom>
              <a:blipFill>
                <a:blip r:embed="rId3"/>
                <a:stretch>
                  <a:fillRect t="-1274" r="-2903" b="-50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02387" y="1842116"/>
                <a:ext cx="61805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387" y="1842116"/>
                <a:ext cx="618053" cy="215444"/>
              </a:xfrm>
              <a:prstGeom prst="rect">
                <a:avLst/>
              </a:prstGeom>
              <a:blipFill>
                <a:blip r:embed="rId4"/>
                <a:stretch>
                  <a:fillRect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76081" y="563732"/>
                <a:ext cx="1323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6081" y="563732"/>
                <a:ext cx="132344" cy="276999"/>
              </a:xfrm>
              <a:prstGeom prst="rect">
                <a:avLst/>
              </a:prstGeom>
              <a:blipFill>
                <a:blip r:embed="rId5"/>
                <a:stretch>
                  <a:fillRect l="-45455" r="-3636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839199" y="1417468"/>
                <a:ext cx="2083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199" y="1417468"/>
                <a:ext cx="208390" cy="276999"/>
              </a:xfrm>
              <a:prstGeom prst="rect">
                <a:avLst/>
              </a:prstGeom>
              <a:blipFill>
                <a:blip r:embed="rId6"/>
                <a:stretch>
                  <a:fillRect l="-26471" r="-2647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42735" y="3033203"/>
                <a:ext cx="1651478" cy="5777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−5+2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735" y="3033203"/>
                <a:ext cx="1651478" cy="5777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08883" y="3798163"/>
                <a:ext cx="35901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+(−5+2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)(3)=4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883" y="3798163"/>
                <a:ext cx="3590150" cy="215444"/>
              </a:xfrm>
              <a:prstGeom prst="rect">
                <a:avLst/>
              </a:prstGeom>
              <a:blipFill>
                <a:blip r:embed="rId8"/>
                <a:stretch>
                  <a:fillRect r="-679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702642" y="4261281"/>
                <a:ext cx="98251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−14=4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2642" y="4261281"/>
                <a:ext cx="982513" cy="215444"/>
              </a:xfrm>
              <a:prstGeom prst="rect">
                <a:avLst/>
              </a:prstGeom>
              <a:blipFill>
                <a:blip r:embed="rId9"/>
                <a:stretch>
                  <a:fillRect l="-4348" r="-3727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219025" y="4697766"/>
                <a:ext cx="4699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025" y="4697766"/>
                <a:ext cx="469936" cy="215444"/>
              </a:xfrm>
              <a:prstGeom prst="rect">
                <a:avLst/>
              </a:prstGeom>
              <a:blipFill>
                <a:blip r:embed="rId10"/>
                <a:stretch>
                  <a:fillRect l="-7792" r="-779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964533" y="501588"/>
                <a:ext cx="1166601" cy="4475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4533" y="501588"/>
                <a:ext cx="1166601" cy="447558"/>
              </a:xfrm>
              <a:prstGeom prst="rect">
                <a:avLst/>
              </a:prstGeom>
              <a:blipFill>
                <a:blip r:embed="rId11"/>
                <a:stretch>
                  <a:fillRect l="-1563" b="-108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384960" y="1673441"/>
                <a:ext cx="673005" cy="4476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4960" y="1673441"/>
                <a:ext cx="673005" cy="447623"/>
              </a:xfrm>
              <a:prstGeom prst="rect">
                <a:avLst/>
              </a:prstGeom>
              <a:blipFill>
                <a:blip r:embed="rId12"/>
                <a:stretch>
                  <a:fillRect l="-2703" t="-1370" r="-3604" b="-10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4393095" y="4955346"/>
            <a:ext cx="4457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Substitute this into the equation for </a:t>
            </a:r>
            <a:r>
              <a:rPr lang="en-US" sz="1400">
                <a:solidFill>
                  <a:srgbClr val="FF0000"/>
                </a:solidFill>
                <a:latin typeface="Comic Sans MS" panose="030F0702030302020204" pitchFamily="66" charset="0"/>
              </a:rPr>
              <a:t>the line…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67706" y="5332519"/>
                <a:ext cx="1272336" cy="4884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706" y="5332519"/>
                <a:ext cx="1272336" cy="488403"/>
              </a:xfrm>
              <a:prstGeom prst="rect">
                <a:avLst/>
              </a:prstGeom>
              <a:blipFill>
                <a:blip r:embed="rId13"/>
                <a:stretch>
                  <a:fillRect l="-957" t="-1250" b="-1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69185" y="5999824"/>
                <a:ext cx="1272336" cy="4884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185" y="5999824"/>
                <a:ext cx="1272336" cy="488403"/>
              </a:xfrm>
              <a:prstGeom prst="rect">
                <a:avLst/>
              </a:prstGeom>
              <a:blipFill>
                <a:blip r:embed="rId14"/>
                <a:stretch>
                  <a:fillRect l="-1442" t="-1250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312023" y="5672830"/>
                <a:ext cx="707566" cy="4871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023" y="5672830"/>
                <a:ext cx="707566" cy="487185"/>
              </a:xfrm>
              <a:prstGeom prst="rect">
                <a:avLst/>
              </a:prstGeom>
              <a:blipFill>
                <a:blip r:embed="rId15"/>
                <a:stretch>
                  <a:fillRect l="-2564" t="-1250" b="-1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5163097" y="5582303"/>
            <a:ext cx="163505" cy="729721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71321" y="5763337"/>
                <a:ext cx="61222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1321" y="5763337"/>
                <a:ext cx="612229" cy="369332"/>
              </a:xfrm>
              <a:prstGeom prst="rect">
                <a:avLst/>
              </a:prstGeom>
              <a:blipFill>
                <a:blip r:embed="rId16"/>
                <a:stretch>
                  <a:fillRect l="-1980" t="-13115" r="-7921"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986855" y="5667040"/>
                <a:ext cx="203285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line intersects the plane 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(1,3,−1)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6855" y="5667040"/>
                <a:ext cx="2032858" cy="523220"/>
              </a:xfrm>
              <a:prstGeom prst="rect">
                <a:avLst/>
              </a:prstGeom>
              <a:blipFill>
                <a:blip r:embed="rId17"/>
                <a:stretch>
                  <a:fillRect t="-2353" r="-2395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7712467" y="3346611"/>
            <a:ext cx="153149" cy="57732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7840792" y="3429990"/>
            <a:ext cx="116116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dot product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Arc 45"/>
          <p:cNvSpPr/>
          <p:nvPr/>
        </p:nvSpPr>
        <p:spPr>
          <a:xfrm>
            <a:off x="7731702" y="3925139"/>
            <a:ext cx="142791" cy="47818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7733182" y="4388257"/>
            <a:ext cx="142791" cy="47818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823038" y="4035150"/>
            <a:ext cx="87708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860028" y="4498269"/>
            <a:ext cx="87708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9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4" grpId="0"/>
      <p:bldP spid="37" grpId="0"/>
      <p:bldP spid="38" grpId="0"/>
      <p:bldP spid="39" grpId="0"/>
      <p:bldP spid="40" grpId="0"/>
      <p:bldP spid="41" grpId="0" animBg="1"/>
      <p:bldP spid="42" grpId="0"/>
      <p:bldP spid="43" grpId="0"/>
      <p:bldP spid="44" grpId="0" animBg="1"/>
      <p:bldP spid="45" grpId="0"/>
      <p:bldP spid="46" grpId="0" animBg="1"/>
      <p:bldP spid="47" grpId="0" animBg="1"/>
      <p:bldP spid="4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31413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two lines meet or not, and if they do, find their point of intersection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u="sng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have equations:</a:t>
                </a:r>
              </a:p>
              <a:p>
                <a:pPr marL="0" indent="0" algn="ctr"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and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respectively.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Prove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are skew.</a:t>
                </a: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314134"/>
              </a:xfrm>
              <a:blipFill>
                <a:blip r:embed="rId2"/>
                <a:stretch>
                  <a:fillRect l="-671" t="-689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8895" y="5468222"/>
            <a:ext cx="29574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Lines which are ‘skew’ are not parallel, and do not intersect…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22684" y="1188763"/>
            <a:ext cx="49082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compare the direction vectors to show that they are not parallel.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also need to show that the lines do not intersect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Writing the lines as vector equations can help with this…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45619" y="2694206"/>
                <a:ext cx="1474826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619" y="2694206"/>
                <a:ext cx="1474826" cy="5683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785921" y="2695854"/>
                <a:ext cx="1616725" cy="572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5921" y="2695854"/>
                <a:ext cx="1616725" cy="5727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856085" y="2352582"/>
                <a:ext cx="6624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effectLst/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u="sng" smtClean="0">
                            <a:effectLst/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b="0" i="1" u="sng" smtClean="0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1400" u="sng" dirty="0">
                  <a:effectLst/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085" y="2352582"/>
                <a:ext cx="662425" cy="307777"/>
              </a:xfrm>
              <a:prstGeom prst="rect">
                <a:avLst/>
              </a:prstGeom>
              <a:blipFill>
                <a:blip r:embed="rId5"/>
                <a:stretch>
                  <a:fillRect l="-2778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325557" y="2336306"/>
                <a:ext cx="6665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effectLst/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u="sng" smtClean="0">
                            <a:effectLst/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b="0" i="1" u="sng" smtClean="0"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400" u="sng" dirty="0">
                  <a:effectLst/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5557" y="2336306"/>
                <a:ext cx="666593" cy="307777"/>
              </a:xfrm>
              <a:prstGeom prst="rect">
                <a:avLst/>
              </a:prstGeom>
              <a:blipFill>
                <a:blip r:embed="rId6"/>
                <a:stretch>
                  <a:fillRect l="-2752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107475" y="0"/>
                <a:ext cx="1310680" cy="5945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2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en-US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alt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475" y="0"/>
                <a:ext cx="1310680" cy="5945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39337" y="121920"/>
                <a:ext cx="1708160" cy="347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37" y="121920"/>
                <a:ext cx="1708160" cy="347339"/>
              </a:xfrm>
              <a:prstGeom prst="rect">
                <a:avLst/>
              </a:prstGeom>
              <a:blipFill>
                <a:blip r:embed="rId8"/>
                <a:stretch>
                  <a:fillRect l="-1071" t="-3509" b="-87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138058" y="3466012"/>
            <a:ext cx="2853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the direction vectors…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86995" y="3796938"/>
                <a:ext cx="358240" cy="5675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6995" y="3796938"/>
                <a:ext cx="358240" cy="5675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44790" y="3792583"/>
                <a:ext cx="492892" cy="572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4790" y="3792583"/>
                <a:ext cx="492892" cy="57272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265725" y="3936275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and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15570" y="4484915"/>
            <a:ext cx="4767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these are not scalar multiples of one another, the two lines are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not parallel</a:t>
            </a:r>
            <a:endParaRPr lang="en-GB" sz="14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20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50" grpId="0"/>
      <p:bldP spid="14" grpId="0"/>
      <p:bldP spid="51" grpId="0"/>
      <p:bldP spid="5" grpId="0"/>
      <p:bldP spid="6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31413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two lines meet or not, and if they do, find their point of intersection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u="sng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have equations:</a:t>
                </a:r>
              </a:p>
              <a:p>
                <a:pPr marL="0" indent="0" algn="ctr"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and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respectively.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Prove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are skew.</a:t>
                </a: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314134"/>
              </a:xfrm>
              <a:blipFill>
                <a:blip r:embed="rId2"/>
                <a:stretch>
                  <a:fillRect l="-671" t="-689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107475" y="0"/>
                <a:ext cx="1310680" cy="5945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2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en-US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alt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475" y="0"/>
                <a:ext cx="1310680" cy="5945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39337" y="121920"/>
                <a:ext cx="1708160" cy="347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37" y="121920"/>
                <a:ext cx="1708160" cy="347339"/>
              </a:xfrm>
              <a:prstGeom prst="rect">
                <a:avLst/>
              </a:prstGeom>
              <a:blipFill>
                <a:blip r:embed="rId8"/>
                <a:stretch>
                  <a:fillRect l="-1071" t="-3509" b="-87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79147" y="4663442"/>
            <a:ext cx="1201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Not parallel</a:t>
            </a:r>
            <a:endParaRPr lang="en-GB" sz="14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8895" y="5468222"/>
            <a:ext cx="29574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Lines which are ‘skew’ are not parallel, and do not intersect…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22684" y="1188763"/>
            <a:ext cx="49082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compare the direction vectors to show that they are not parallel.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also need to show that the lines do not intersect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Writing the lines as vector equations can help with this…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345619" y="2694206"/>
                <a:ext cx="1474826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619" y="2694206"/>
                <a:ext cx="1474826" cy="5683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56085" y="2352582"/>
                <a:ext cx="6624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effectLst/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u="sng" smtClean="0">
                            <a:effectLst/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b="0" i="1" u="sng" smtClean="0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1400" u="sng" dirty="0">
                  <a:effectLst/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085" y="2352582"/>
                <a:ext cx="662425" cy="307777"/>
              </a:xfrm>
              <a:prstGeom prst="rect">
                <a:avLst/>
              </a:prstGeom>
              <a:blipFill>
                <a:blip r:embed="rId11"/>
                <a:stretch>
                  <a:fillRect l="-2778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325557" y="2336306"/>
                <a:ext cx="6665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effectLst/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u="sng" smtClean="0">
                            <a:effectLst/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b="0" i="1" u="sng" smtClean="0"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400" u="sng" dirty="0">
                  <a:effectLst/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5557" y="2336306"/>
                <a:ext cx="666593" cy="307777"/>
              </a:xfrm>
              <a:prstGeom prst="rect">
                <a:avLst/>
              </a:prstGeom>
              <a:blipFill>
                <a:blip r:embed="rId12"/>
                <a:stretch>
                  <a:fillRect l="-2752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79836" y="3405052"/>
                <a:ext cx="45527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Form and solve simultaneous equations using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9836" y="3405052"/>
                <a:ext cx="4552721" cy="307777"/>
              </a:xfrm>
              <a:prstGeom prst="rect">
                <a:avLst/>
              </a:prstGeom>
              <a:blipFill>
                <a:blip r:embed="rId13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886995" y="3753394"/>
                <a:ext cx="143417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=−1+5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6995" y="3753394"/>
                <a:ext cx="1434175" cy="215444"/>
              </a:xfrm>
              <a:prstGeom prst="rect">
                <a:avLst/>
              </a:prstGeom>
              <a:blipFill>
                <a:blip r:embed="rId14"/>
                <a:stretch>
                  <a:fillRect l="-2553" r="-340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785921" y="2695854"/>
                <a:ext cx="1616725" cy="572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5921" y="2695854"/>
                <a:ext cx="1616725" cy="57272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52012" y="4114800"/>
                <a:ext cx="112037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012" y="4114800"/>
                <a:ext cx="1120371" cy="215444"/>
              </a:xfrm>
              <a:prstGeom prst="rect">
                <a:avLst/>
              </a:prstGeom>
              <a:blipFill>
                <a:blip r:embed="rId16"/>
                <a:stretch>
                  <a:fillRect l="-546" r="-4918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982790" y="4511040"/>
                <a:ext cx="120013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790" y="4511040"/>
                <a:ext cx="1200137" cy="215444"/>
              </a:xfrm>
              <a:prstGeom prst="rect">
                <a:avLst/>
              </a:prstGeom>
              <a:blipFill>
                <a:blip r:embed="rId17"/>
                <a:stretch>
                  <a:fillRect l="-3046" r="-406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394007" y="4802777"/>
                <a:ext cx="41415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Solving the first pair gives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=−4.5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=−3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007" y="4802777"/>
                <a:ext cx="4141519" cy="307777"/>
              </a:xfrm>
              <a:prstGeom prst="rect">
                <a:avLst/>
              </a:prstGeom>
              <a:blipFill>
                <a:blip r:embed="rId18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987145" y="5238205"/>
                <a:ext cx="120013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7145" y="5238205"/>
                <a:ext cx="1200137" cy="215444"/>
              </a:xfrm>
              <a:prstGeom prst="rect">
                <a:avLst/>
              </a:prstGeom>
              <a:blipFill>
                <a:blip r:embed="rId17"/>
                <a:stretch>
                  <a:fillRect l="-3046" r="-4061" b="-2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4779" y="5608320"/>
                <a:ext cx="19007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(−4.5)=4−2(−3)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779" y="5608320"/>
                <a:ext cx="1900777" cy="215444"/>
              </a:xfrm>
              <a:prstGeom prst="rect">
                <a:avLst/>
              </a:prstGeom>
              <a:blipFill>
                <a:blip r:embed="rId19"/>
                <a:stretch>
                  <a:fillRect l="-1603" r="-256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30689" y="5952308"/>
                <a:ext cx="84356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−3.5=10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689" y="5952308"/>
                <a:ext cx="843564" cy="215444"/>
              </a:xfrm>
              <a:prstGeom prst="rect">
                <a:avLst/>
              </a:prstGeom>
              <a:blipFill>
                <a:blip r:embed="rId20"/>
                <a:stretch>
                  <a:fillRect l="-719" r="-3597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251808" y="6274526"/>
            <a:ext cx="4791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lines do not intersect, and hence, they are skew.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7489343" y="5320076"/>
            <a:ext cx="130658" cy="392748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7694564" y="5334293"/>
            <a:ext cx="12404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values into the 3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rd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equation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>
            <a:off x="7467572" y="5698898"/>
            <a:ext cx="130658" cy="392748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559582" y="5773782"/>
            <a:ext cx="88773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78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  <p:bldP spid="17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93288F-D948-4394-9A86-54097F7E7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D99054-C439-484E-84E5-5374E05B8B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621A56-3368-4487-B1C3-929EA0A3784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http://schemas.openxmlformats.org/package/2006/metadata/core-properti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2282</TotalTime>
  <Words>1886</Words>
  <Application>Microsoft Office PowerPoint</Application>
  <PresentationFormat>On-screen Show (4:3)</PresentationFormat>
  <Paragraphs>180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Gabriola</vt:lpstr>
      <vt:lpstr>Segoe UI Black</vt:lpstr>
      <vt:lpstr>Wingdings</vt:lpstr>
      <vt:lpstr>Office テーマ</vt:lpstr>
      <vt:lpstr>PowerPoint Presentation</vt:lpstr>
      <vt:lpstr>Vectors</vt:lpstr>
      <vt:lpstr>Vectors</vt:lpstr>
      <vt:lpstr>Vectors</vt:lpstr>
      <vt:lpstr>Vectors</vt:lpstr>
      <vt:lpstr>Vectors</vt:lpstr>
      <vt:lpstr>Vectors</vt:lpstr>
      <vt:lpstr>Vectors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525</cp:revision>
  <dcterms:created xsi:type="dcterms:W3CDTF">2017-08-14T15:35:38Z</dcterms:created>
  <dcterms:modified xsi:type="dcterms:W3CDTF">2021-02-16T07:58:00Z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