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D4448-2751-49BA-AB45-E64957DD31C1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4D02B-878F-4F9D-8A36-2F7EC4193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4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23.png"/><Relationship Id="rId17" Type="http://schemas.openxmlformats.org/officeDocument/2006/relationships/image" Target="../media/image377.png"/><Relationship Id="rId25" Type="http://schemas.openxmlformats.org/officeDocument/2006/relationships/image" Target="../media/image426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5.png"/><Relationship Id="rId15" Type="http://schemas.openxmlformats.org/officeDocument/2006/relationships/image" Target="../media/image303.png"/><Relationship Id="rId23" Type="http://schemas.openxmlformats.org/officeDocument/2006/relationships/image" Target="../media/image424.png"/><Relationship Id="rId19" Type="http://schemas.openxmlformats.org/officeDocument/2006/relationships/image" Target="../media/image413.png"/><Relationship Id="rId22" Type="http://schemas.openxmlformats.org/officeDocument/2006/relationships/image" Target="../media/image422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1.png"/><Relationship Id="rId17" Type="http://schemas.openxmlformats.org/officeDocument/2006/relationships/image" Target="../media/image377.png"/><Relationship Id="rId2" Type="http://schemas.openxmlformats.org/officeDocument/2006/relationships/image" Target="../media/image42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0.png"/><Relationship Id="rId15" Type="http://schemas.openxmlformats.org/officeDocument/2006/relationships/image" Target="../media/image303.png"/><Relationship Id="rId23" Type="http://schemas.openxmlformats.org/officeDocument/2006/relationships/image" Target="../media/image429.png"/><Relationship Id="rId19" Type="http://schemas.openxmlformats.org/officeDocument/2006/relationships/image" Target="../media/image413.png"/><Relationship Id="rId22" Type="http://schemas.openxmlformats.org/officeDocument/2006/relationships/hyperlink" Target="9)%20Example%204.agg" TargetMode="Externa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36.png"/><Relationship Id="rId21" Type="http://schemas.openxmlformats.org/officeDocument/2006/relationships/image" Target="../media/image2.png"/><Relationship Id="rId17" Type="http://schemas.openxmlformats.org/officeDocument/2006/relationships/image" Target="../media/image377.png"/><Relationship Id="rId25" Type="http://schemas.openxmlformats.org/officeDocument/2006/relationships/image" Target="../media/image435.png"/><Relationship Id="rId2" Type="http://schemas.openxmlformats.org/officeDocument/2006/relationships/image" Target="../media/image431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34.png"/><Relationship Id="rId15" Type="http://schemas.openxmlformats.org/officeDocument/2006/relationships/image" Target="../media/image303.png"/><Relationship Id="rId23" Type="http://schemas.openxmlformats.org/officeDocument/2006/relationships/image" Target="../media/image433.png"/><Relationship Id="rId19" Type="http://schemas.openxmlformats.org/officeDocument/2006/relationships/image" Target="../media/image413.png"/><Relationship Id="rId22" Type="http://schemas.openxmlformats.org/officeDocument/2006/relationships/hyperlink" Target="9)%20Example%205.agg" TargetMode="Externa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1" Type="http://schemas.openxmlformats.org/officeDocument/2006/relationships/image" Target="../media/image438.png"/><Relationship Id="rId17" Type="http://schemas.openxmlformats.org/officeDocument/2006/relationships/image" Target="../media/image377.png"/><Relationship Id="rId2" Type="http://schemas.openxmlformats.org/officeDocument/2006/relationships/image" Target="../media/image43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1.png"/><Relationship Id="rId15" Type="http://schemas.openxmlformats.org/officeDocument/2006/relationships/image" Target="../media/image303.png"/><Relationship Id="rId23" Type="http://schemas.openxmlformats.org/officeDocument/2006/relationships/image" Target="../media/image440.png"/><Relationship Id="rId19" Type="http://schemas.openxmlformats.org/officeDocument/2006/relationships/image" Target="../media/image413.png"/><Relationship Id="rId22" Type="http://schemas.openxmlformats.org/officeDocument/2006/relationships/image" Target="../media/image439.png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4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46.png"/><Relationship Id="rId2" Type="http://schemas.openxmlformats.org/officeDocument/2006/relationships/image" Target="../media/image442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29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5.png"/><Relationship Id="rId15" Type="http://schemas.openxmlformats.org/officeDocument/2006/relationships/image" Target="../media/image303.png"/><Relationship Id="rId23" Type="http://schemas.openxmlformats.org/officeDocument/2006/relationships/image" Target="../media/image444.png"/><Relationship Id="rId28" Type="http://schemas.openxmlformats.org/officeDocument/2006/relationships/image" Target="../media/image449.png"/><Relationship Id="rId19" Type="http://schemas.openxmlformats.org/officeDocument/2006/relationships/image" Target="../media/image413.png"/><Relationship Id="rId22" Type="http://schemas.openxmlformats.org/officeDocument/2006/relationships/image" Target="../media/image443.png"/><Relationship Id="rId27" Type="http://schemas.openxmlformats.org/officeDocument/2006/relationships/image" Target="../media/image448.png"/><Relationship Id="rId30" Type="http://schemas.openxmlformats.org/officeDocument/2006/relationships/image" Target="../media/image451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3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3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6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5.png"/><Relationship Id="rId19" Type="http://schemas.openxmlformats.org/officeDocument/2006/relationships/image" Target="../media/image413.png"/><Relationship Id="rId22" Type="http://schemas.openxmlformats.org/officeDocument/2006/relationships/image" Target="../media/image454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3" Type="http://schemas.openxmlformats.org/officeDocument/2006/relationships/image" Target="../media/image457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" Type="http://schemas.openxmlformats.org/officeDocument/2006/relationships/image" Target="../media/image4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hyperlink" Target="9)%20Example%207.agg" TargetMode="External"/><Relationship Id="rId15" Type="http://schemas.openxmlformats.org/officeDocument/2006/relationships/image" Target="../media/image303.png"/><Relationship Id="rId23" Type="http://schemas.openxmlformats.org/officeDocument/2006/relationships/image" Target="../media/image459.png"/><Relationship Id="rId19" Type="http://schemas.openxmlformats.org/officeDocument/2006/relationships/image" Target="../media/image413.png"/><Relationship Id="rId22" Type="http://schemas.openxmlformats.org/officeDocument/2006/relationships/image" Target="../media/image458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65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64.png"/><Relationship Id="rId2" Type="http://schemas.openxmlformats.org/officeDocument/2006/relationships/image" Target="../media/image460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63.png"/><Relationship Id="rId15" Type="http://schemas.openxmlformats.org/officeDocument/2006/relationships/image" Target="../media/image303.png"/><Relationship Id="rId23" Type="http://schemas.openxmlformats.org/officeDocument/2006/relationships/image" Target="../media/image462.png"/><Relationship Id="rId19" Type="http://schemas.openxmlformats.org/officeDocument/2006/relationships/image" Target="../media/image413.png"/><Relationship Id="rId22" Type="http://schemas.openxmlformats.org/officeDocument/2006/relationships/image" Target="../media/image461.png"/><Relationship Id="rId27" Type="http://schemas.openxmlformats.org/officeDocument/2006/relationships/image" Target="../media/image466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72.png"/><Relationship Id="rId21" Type="http://schemas.openxmlformats.org/officeDocument/2006/relationships/image" Target="../media/image441.png"/><Relationship Id="rId17" Type="http://schemas.openxmlformats.org/officeDocument/2006/relationships/image" Target="../media/image377.png"/><Relationship Id="rId25" Type="http://schemas.openxmlformats.org/officeDocument/2006/relationships/image" Target="../media/image471.png"/><Relationship Id="rId2" Type="http://schemas.openxmlformats.org/officeDocument/2006/relationships/image" Target="../media/image467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70.png"/><Relationship Id="rId15" Type="http://schemas.openxmlformats.org/officeDocument/2006/relationships/image" Target="../media/image303.png"/><Relationship Id="rId23" Type="http://schemas.openxmlformats.org/officeDocument/2006/relationships/image" Target="../media/image469.png"/><Relationship Id="rId28" Type="http://schemas.openxmlformats.org/officeDocument/2006/relationships/image" Target="../media/image474.png"/><Relationship Id="rId19" Type="http://schemas.openxmlformats.org/officeDocument/2006/relationships/image" Target="../media/image413.png"/><Relationship Id="rId22" Type="http://schemas.openxmlformats.org/officeDocument/2006/relationships/image" Target="../media/image468.png"/><Relationship Id="rId27" Type="http://schemas.openxmlformats.org/officeDocument/2006/relationships/image" Target="../media/image4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372.png"/><Relationship Id="rId7" Type="http://schemas.openxmlformats.org/officeDocument/2006/relationships/image" Target="../media/image37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png"/><Relationship Id="rId5" Type="http://schemas.openxmlformats.org/officeDocument/2006/relationships/image" Target="../media/image374.png"/><Relationship Id="rId4" Type="http://schemas.openxmlformats.org/officeDocument/2006/relationships/image" Target="../media/image373.png"/><Relationship Id="rId9" Type="http://schemas.openxmlformats.org/officeDocument/2006/relationships/image" Target="../media/image3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7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86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7.png"/><Relationship Id="rId15" Type="http://schemas.openxmlformats.org/officeDocument/2006/relationships/image" Target="../media/image378.png"/><Relationship Id="rId10" Type="http://schemas.openxmlformats.org/officeDocument/2006/relationships/image" Target="../media/image384.png"/><Relationship Id="rId4" Type="http://schemas.openxmlformats.org/officeDocument/2006/relationships/image" Target="../media/image373.png"/><Relationship Id="rId9" Type="http://schemas.openxmlformats.org/officeDocument/2006/relationships/image" Target="../media/image383.png"/><Relationship Id="rId14" Type="http://schemas.openxmlformats.org/officeDocument/2006/relationships/image" Target="../media/image3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3" Type="http://schemas.openxmlformats.org/officeDocument/2006/relationships/image" Target="../media/image372.png"/><Relationship Id="rId7" Type="http://schemas.openxmlformats.org/officeDocument/2006/relationships/image" Target="../media/image381.png"/><Relationship Id="rId12" Type="http://schemas.openxmlformats.org/officeDocument/2006/relationships/image" Target="../media/image393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392.png"/><Relationship Id="rId5" Type="http://schemas.openxmlformats.org/officeDocument/2006/relationships/image" Target="../media/image377.png"/><Relationship Id="rId10" Type="http://schemas.openxmlformats.org/officeDocument/2006/relationships/image" Target="../media/image391.png"/><Relationship Id="rId4" Type="http://schemas.openxmlformats.org/officeDocument/2006/relationships/image" Target="../media/image373.png"/><Relationship Id="rId9" Type="http://schemas.openxmlformats.org/officeDocument/2006/relationships/image" Target="../media/image390.png"/><Relationship Id="rId14" Type="http://schemas.openxmlformats.org/officeDocument/2006/relationships/image" Target="../media/image378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96.png"/><Relationship Id="rId21" Type="http://schemas.openxmlformats.org/officeDocument/2006/relationships/image" Target="../media/image3750.png"/><Relationship Id="rId17" Type="http://schemas.openxmlformats.org/officeDocument/2006/relationships/image" Target="../media/image395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78.png"/><Relationship Id="rId15" Type="http://schemas.openxmlformats.org/officeDocument/2006/relationships/image" Target="../media/image303.png"/><Relationship Id="rId23" Type="http://schemas.openxmlformats.org/officeDocument/2006/relationships/image" Target="../media/image3770.png"/><Relationship Id="rId19" Type="http://schemas.openxmlformats.org/officeDocument/2006/relationships/image" Target="../media/image397.png"/><Relationship Id="rId22" Type="http://schemas.openxmlformats.org/officeDocument/2006/relationships/image" Target="../media/image376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2.png"/><Relationship Id="rId21" Type="http://schemas.openxmlformats.org/officeDocument/2006/relationships/image" Target="../media/image3750.png"/><Relationship Id="rId25" Type="http://schemas.openxmlformats.org/officeDocument/2006/relationships/image" Target="../media/image401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0.png"/><Relationship Id="rId15" Type="http://schemas.openxmlformats.org/officeDocument/2006/relationships/image" Target="../media/image303.png"/><Relationship Id="rId23" Type="http://schemas.openxmlformats.org/officeDocument/2006/relationships/image" Target="../media/image399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398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7.png"/><Relationship Id="rId21" Type="http://schemas.openxmlformats.org/officeDocument/2006/relationships/image" Target="../media/image3750.png"/><Relationship Id="rId25" Type="http://schemas.openxmlformats.org/officeDocument/2006/relationships/image" Target="../media/image406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39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5.png"/><Relationship Id="rId15" Type="http://schemas.openxmlformats.org/officeDocument/2006/relationships/image" Target="../media/image303.png"/><Relationship Id="rId23" Type="http://schemas.openxmlformats.org/officeDocument/2006/relationships/image" Target="../media/image404.png"/><Relationship Id="rId28" Type="http://schemas.openxmlformats.org/officeDocument/2006/relationships/image" Target="../media/image396.png"/><Relationship Id="rId31" Type="http://schemas.openxmlformats.org/officeDocument/2006/relationships/image" Target="../media/image395.png"/><Relationship Id="rId22" Type="http://schemas.openxmlformats.org/officeDocument/2006/relationships/image" Target="../media/image403.png"/><Relationship Id="rId27" Type="http://schemas.openxmlformats.org/officeDocument/2006/relationships/image" Target="../media/image377.png"/><Relationship Id="rId30" Type="http://schemas.openxmlformats.org/officeDocument/2006/relationships/image" Target="../media/image37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8.png"/><Relationship Id="rId21" Type="http://schemas.openxmlformats.org/officeDocument/2006/relationships/image" Target="../media/image3750.png"/><Relationship Id="rId34" Type="http://schemas.openxmlformats.org/officeDocument/2006/relationships/image" Target="../media/image414.png"/><Relationship Id="rId25" Type="http://schemas.openxmlformats.org/officeDocument/2006/relationships/image" Target="../media/image397.png"/><Relationship Id="rId33" Type="http://schemas.openxmlformats.org/officeDocument/2006/relationships/image" Target="../media/image413.png"/><Relationship Id="rId16" Type="http://schemas.openxmlformats.org/officeDocument/2006/relationships/image" Target="../media/image257.png"/><Relationship Id="rId20" Type="http://schemas.openxmlformats.org/officeDocument/2006/relationships/image" Target="../media/image3740.png"/><Relationship Id="rId29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96.png"/><Relationship Id="rId32" Type="http://schemas.openxmlformats.org/officeDocument/2006/relationships/image" Target="../media/image412.png"/><Relationship Id="rId15" Type="http://schemas.openxmlformats.org/officeDocument/2006/relationships/image" Target="../media/image303.png"/><Relationship Id="rId23" Type="http://schemas.openxmlformats.org/officeDocument/2006/relationships/image" Target="../media/image377.png"/><Relationship Id="rId28" Type="http://schemas.openxmlformats.org/officeDocument/2006/relationships/image" Target="../media/image408.png"/><Relationship Id="rId31" Type="http://schemas.openxmlformats.org/officeDocument/2006/relationships/image" Target="../media/image411.png"/><Relationship Id="rId22" Type="http://schemas.openxmlformats.org/officeDocument/2006/relationships/image" Target="../media/image403.png"/><Relationship Id="rId27" Type="http://schemas.openxmlformats.org/officeDocument/2006/relationships/image" Target="../media/image395.png"/><Relationship Id="rId30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6.png"/><Relationship Id="rId26" Type="http://schemas.openxmlformats.org/officeDocument/2006/relationships/image" Target="../media/image422.png"/><Relationship Id="rId21" Type="http://schemas.openxmlformats.org/officeDocument/2006/relationships/image" Target="../media/image417.png"/><Relationship Id="rId17" Type="http://schemas.openxmlformats.org/officeDocument/2006/relationships/image" Target="../media/image377.png"/><Relationship Id="rId25" Type="http://schemas.openxmlformats.org/officeDocument/2006/relationships/image" Target="../media/image421.png"/><Relationship Id="rId2" Type="http://schemas.openxmlformats.org/officeDocument/2006/relationships/image" Target="../media/image415.png"/><Relationship Id="rId16" Type="http://schemas.openxmlformats.org/officeDocument/2006/relationships/image" Target="../media/image257.png"/><Relationship Id="rId20" Type="http://schemas.openxmlformats.org/officeDocument/2006/relationships/image" Target="../media/image41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20.png"/><Relationship Id="rId15" Type="http://schemas.openxmlformats.org/officeDocument/2006/relationships/image" Target="../media/image303.png"/><Relationship Id="rId23" Type="http://schemas.openxmlformats.org/officeDocument/2006/relationships/image" Target="../media/image419.png"/><Relationship Id="rId19" Type="http://schemas.openxmlformats.org/officeDocument/2006/relationships/image" Target="../media/image413.png"/><Relationship Id="rId22" Type="http://schemas.openxmlformats.org/officeDocument/2006/relationships/image" Target="../media/image4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E9AF089-E679-4A24-B136-9E36CC62F5F1}"/>
              </a:ext>
            </a:extLst>
          </p:cNvPr>
          <p:cNvSpPr/>
          <p:nvPr/>
        </p:nvSpPr>
        <p:spPr>
          <a:xfrm>
            <a:off x="1916461" y="1875388"/>
            <a:ext cx="53466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abriola" panose="04040605051002020D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9D</a:t>
            </a:r>
            <a:endParaRPr lang="ja-JP" altLang="en-US" sz="9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latin typeface="Gabriola" panose="04040605051002020D02" pitchFamily="82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5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93" y="1454875"/>
                <a:ext cx="1246239" cy="64960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2293075"/>
                <a:ext cx="1524199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38584" y="180725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to the Cartesian form, 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general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1666875"/>
                <a:ext cx="3000375" cy="963469"/>
              </a:xfrm>
              <a:prstGeom prst="rect">
                <a:avLst/>
              </a:prstGeom>
              <a:blipFill>
                <a:blip r:embed="rId24"/>
                <a:stretch>
                  <a:fillRect t="-5696" r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68" y="3340825"/>
                <a:ext cx="1483035" cy="246221"/>
              </a:xfrm>
              <a:prstGeom prst="rect">
                <a:avLst/>
              </a:prstGeom>
              <a:blipFill>
                <a:blip r:embed="rId25"/>
                <a:stretch>
                  <a:fillRect l="-2881" r="-2058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48109" y="2664507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953126" y="2867025"/>
            <a:ext cx="1847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72075" y="3962400"/>
            <a:ext cx="27241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Cartesian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3" grpId="0"/>
      <p:bldP spid="24" grpId="0" animBg="1"/>
      <p:bldP spid="25" grpId="0"/>
      <p:bldP spid="26" grpId="0"/>
      <p:bldP spid="27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Lets consider what this situation might look like…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1"/>
          <a:srcRect l="31051" t="22882" r="29954" b="11689"/>
          <a:stretch/>
        </p:blipFill>
        <p:spPr>
          <a:xfrm>
            <a:off x="4229100" y="981075"/>
            <a:ext cx="4692894" cy="4429125"/>
          </a:xfrm>
          <a:prstGeom prst="rect">
            <a:avLst/>
          </a:prstGeom>
        </p:spPr>
      </p:pic>
      <p:sp>
        <p:nvSpPr>
          <p:cNvPr id="21" name="TextBox 20">
            <a:hlinkClick r:id="rId22" action="ppaction://hlinkfile"/>
          </p:cNvPr>
          <p:cNvSpPr txBox="1"/>
          <p:nvPr/>
        </p:nvSpPr>
        <p:spPr>
          <a:xfrm>
            <a:off x="6216669" y="5560890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37" y="4448175"/>
                <a:ext cx="1708866" cy="5697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12" y="1657350"/>
                <a:ext cx="989695" cy="56836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8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Imagine we draw on the normal to the plane as well…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Notice that the angle between the plane and the given line will be: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/>
          <a:srcRect l="33157" t="20414" r="28760" b="12152"/>
          <a:stretch/>
        </p:blipFill>
        <p:spPr>
          <a:xfrm>
            <a:off x="4057650" y="1028700"/>
            <a:ext cx="4810125" cy="4791075"/>
          </a:xfrm>
          <a:prstGeom prst="rect">
            <a:avLst/>
          </a:prstGeom>
        </p:spPr>
      </p:pic>
      <p:sp>
        <p:nvSpPr>
          <p:cNvPr id="14" name="TextBox 13">
            <a:hlinkClick r:id="rId22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𝑔𝑖𝑣𝑒𝑛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𝑛𝑜𝑟𝑚𝑎𝑙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𝑝𝑙𝑎𝑛𝑒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6" y="6248400"/>
                <a:ext cx="5995989" cy="251800"/>
              </a:xfrm>
              <a:prstGeom prst="rect">
                <a:avLst/>
              </a:prstGeom>
              <a:blipFill>
                <a:blip r:embed="rId23"/>
                <a:stretch>
                  <a:fillRect l="-712" r="-111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37" y="1066800"/>
                <a:ext cx="1708866" cy="569771"/>
              </a:xfrm>
              <a:prstGeom prst="rect">
                <a:avLst/>
              </a:prstGeom>
              <a:blipFill>
                <a:blip r:embed="rId2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87" y="4676775"/>
                <a:ext cx="989695" cy="568361"/>
              </a:xfrm>
              <a:prstGeom prst="rect">
                <a:avLst/>
              </a:prstGeom>
              <a:blipFill>
                <a:blip r:embed="rId25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2219325"/>
                <a:ext cx="500906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6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So the acute angle between a plane and a straight line can be calculated by: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Finding the acute angle between the normal vector to the plane, and the straight line that is given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Then, subtracting this answer from 90˚.</a:t>
                </a:r>
                <a:endParaRPr lang="en-US" sz="1600" dirty="0">
                  <a:latin typeface="Comic Sans MS" pitchFamily="66" charset="0"/>
                </a:endParaRPr>
              </a:p>
              <a:p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l="-160" t="-741" r="-1920" b="-6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Alternatively, since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90−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a different formula…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80" y="1593668"/>
                <a:ext cx="4467498" cy="584775"/>
              </a:xfrm>
              <a:prstGeom prst="rect">
                <a:avLst/>
              </a:prstGeom>
              <a:blipFill>
                <a:blip r:embed="rId21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7" y="2249755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normal vector to the plane</a:t>
                </a:r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direction vector of the straight line being considered…</a:t>
                </a: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10" y="2976811"/>
                <a:ext cx="4237016" cy="830997"/>
              </a:xfrm>
              <a:prstGeom prst="rect">
                <a:avLst/>
              </a:prstGeom>
              <a:blipFill>
                <a:blip r:embed="rId23"/>
                <a:stretch>
                  <a:fillRect t="-1460" r="-1295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5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line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−12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and the plane with equation: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600" dirty="0"/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7" y="1727240"/>
                <a:ext cx="1566711" cy="6401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72" y="5002144"/>
                <a:ext cx="96520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42" y="4997788"/>
                <a:ext cx="107099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06" y="5951209"/>
                <a:ext cx="691150" cy="246221"/>
              </a:xfrm>
              <a:prstGeom prst="rect">
                <a:avLst/>
              </a:prstGeom>
              <a:blipFill>
                <a:blip r:embed="rId25"/>
                <a:stretch>
                  <a:fillRect r="-619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169" y="5955733"/>
                <a:ext cx="796949" cy="246221"/>
              </a:xfrm>
              <a:prstGeom prst="rect">
                <a:avLst/>
              </a:prstGeom>
              <a:blipFill>
                <a:blip r:embed="rId26"/>
                <a:stretch>
                  <a:fillRect r="-45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direction vector of the straight line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8" y="4365446"/>
                <a:ext cx="3923930" cy="523220"/>
              </a:xfrm>
              <a:prstGeom prst="rect">
                <a:avLst/>
              </a:prstGeom>
              <a:blipFill>
                <a:blip r:embed="rId27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71" y="2527709"/>
                <a:ext cx="2387448" cy="101361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(3)(13)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06" y="3763185"/>
                <a:ext cx="1728550" cy="6401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14.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5" y="4643554"/>
                <a:ext cx="1116844" cy="34413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6884428" y="2211661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989445" y="2492555"/>
            <a:ext cx="13707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897491" y="3261043"/>
            <a:ext cx="200265" cy="8025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213868" y="4136256"/>
            <a:ext cx="178223" cy="68829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124429" y="3515812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3389" y="437360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7" grpId="0"/>
      <p:bldP spid="6" grpId="0"/>
      <p:bldP spid="20" grpId="0"/>
      <p:bldP spid="7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835" t="26119" r="35851" b="11958"/>
          <a:stretch/>
        </p:blipFill>
        <p:spPr>
          <a:xfrm>
            <a:off x="4232366" y="1341120"/>
            <a:ext cx="4655282" cy="434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time we need to find the angle between two planes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find a rule for this by considering the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to each…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337" y="953588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53" y="4794068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931" t="25625" r="32899" b="11557"/>
          <a:stretch/>
        </p:blipFill>
        <p:spPr>
          <a:xfrm>
            <a:off x="4188822" y="1410788"/>
            <a:ext cx="4811421" cy="423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Imagine we drew on the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normals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the planes…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3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873" y="1484811"/>
                <a:ext cx="989694" cy="56695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599" y="4811485"/>
                <a:ext cx="1089081" cy="568232"/>
              </a:xfrm>
              <a:prstGeom prst="rect">
                <a:avLst/>
              </a:prstGeom>
              <a:blipFill>
                <a:blip r:embed="rId2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hlinkClick r:id="rId24" action="ppaction://hlinkfile"/>
          </p:cNvPr>
          <p:cNvSpPr txBox="1"/>
          <p:nvPr/>
        </p:nvSpPr>
        <p:spPr>
          <a:xfrm>
            <a:off x="6140469" y="5913315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a 2D drawing of the situation…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5442857" y="1750423"/>
            <a:ext cx="2203268" cy="18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58445" y="1750423"/>
            <a:ext cx="487680" cy="1872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7393577" y="1184366"/>
            <a:ext cx="914400" cy="914400"/>
          </a:xfrm>
          <a:prstGeom prst="arc">
            <a:avLst>
              <a:gd name="adj1" fmla="val 7768348"/>
              <a:gd name="adj2" fmla="val 98377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44049" y="1863637"/>
            <a:ext cx="152398" cy="186798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V="1">
            <a:off x="6117771" y="1955075"/>
            <a:ext cx="487680" cy="18723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274271">
            <a:off x="6130835" y="1593668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7111764">
            <a:off x="7158685" y="264305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Plane 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380" y="3691013"/>
                <a:ext cx="336559" cy="2879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20" y="2484876"/>
                <a:ext cx="336559" cy="28795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 rot="21324750">
            <a:off x="6248401" y="1859757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858893">
            <a:off x="7198520" y="3024188"/>
            <a:ext cx="90488" cy="952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633357" y="2609306"/>
            <a:ext cx="914400" cy="914400"/>
          </a:xfrm>
          <a:prstGeom prst="arc">
            <a:avLst>
              <a:gd name="adj1" fmla="val 17968055"/>
              <a:gd name="adj2" fmla="val 206373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6082937" y="2601686"/>
            <a:ext cx="914400" cy="914400"/>
          </a:xfrm>
          <a:prstGeom prst="arc">
            <a:avLst>
              <a:gd name="adj1" fmla="val 12503062"/>
              <a:gd name="adj2" fmla="val 144039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2423160"/>
                <a:ext cx="658898" cy="215444"/>
              </a:xfrm>
              <a:prstGeom prst="rect">
                <a:avLst/>
              </a:prstGeom>
              <a:blipFill>
                <a:blip r:embed="rId24"/>
                <a:stretch>
                  <a:fillRect l="-5556" r="-463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810" y="2621280"/>
                <a:ext cx="146322" cy="215444"/>
              </a:xfrm>
              <a:prstGeom prst="rect">
                <a:avLst/>
              </a:prstGeom>
              <a:blipFill>
                <a:blip r:embed="rId25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180−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90" y="1882140"/>
                <a:ext cx="658898" cy="215444"/>
              </a:xfrm>
              <a:prstGeom prst="rect">
                <a:avLst/>
              </a:prstGeom>
              <a:blipFill>
                <a:blip r:embed="rId26"/>
                <a:stretch>
                  <a:fillRect l="-5556" r="-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74237" y="4075648"/>
            <a:ext cx="48364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we want to find the acute angle between two planes, their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will produce an obtuse angle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acute angle between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planes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will therefore be given by 180 - this angle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this is actually the same as the acute angle between the </a:t>
            </a:r>
            <a:r>
              <a:rPr lang="en-US" sz="1400" u="sng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endParaRPr lang="en-US" sz="1400" u="sng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can just use the cosine formula from before, using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normals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the planes!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6128657" y="2260056"/>
            <a:ext cx="914400" cy="914400"/>
          </a:xfrm>
          <a:prstGeom prst="arc">
            <a:avLst>
              <a:gd name="adj1" fmla="val 7301134"/>
              <a:gd name="adj2" fmla="val 98728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10" y="2951480"/>
                <a:ext cx="146322" cy="215444"/>
              </a:xfrm>
              <a:prstGeom prst="rect">
                <a:avLst/>
              </a:prstGeom>
              <a:blipFill>
                <a:blip r:embed="rId2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9" grpId="0"/>
      <p:bldP spid="30" grpId="0"/>
      <p:bldP spid="33" grpId="0"/>
      <p:bldP spid="15" grpId="0" animBg="1"/>
      <p:bldP spid="34" grpId="0" animBg="1"/>
      <p:bldP spid="35" grpId="0" animBg="1"/>
      <p:bldP spid="37" grpId="0" animBg="1"/>
      <p:bldP spid="16" grpId="0"/>
      <p:bldP spid="39" grpId="0"/>
      <p:bldP spid="40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acute angle between the planes with equations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latin typeface="Comic Sans MS" panose="030F0702030302020204" pitchFamily="66" charset="0"/>
                  </a:rPr>
                  <a:t>and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Let the </a:t>
                </a:r>
                <a:r>
                  <a:rPr lang="en-US" sz="1600" dirty="0" err="1">
                    <a:latin typeface="Comic Sans MS" pitchFamily="66" charset="0"/>
                  </a:rPr>
                  <a:t>normals</a:t>
                </a:r>
                <a:r>
                  <a:rPr lang="en-US" sz="1600" dirty="0">
                    <a:latin typeface="Comic Sans MS" pitchFamily="66" charset="0"/>
                  </a:rPr>
                  <a:t> be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0" y="653253"/>
                <a:ext cx="1739772" cy="70859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7" y="5000625"/>
                <a:ext cx="839524" cy="568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87" y="5000625"/>
                <a:ext cx="839524" cy="5682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37" y="5800725"/>
                <a:ext cx="599715" cy="215444"/>
              </a:xfrm>
              <a:prstGeom prst="rect">
                <a:avLst/>
              </a:prstGeom>
              <a:blipFill>
                <a:blip r:embed="rId24"/>
                <a:stretch>
                  <a:fillRect r="-505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800725"/>
                <a:ext cx="599715" cy="215444"/>
              </a:xfrm>
              <a:prstGeom prst="rect">
                <a:avLst/>
              </a:prstGeom>
              <a:blipFill>
                <a:blip r:embed="rId25"/>
                <a:stretch>
                  <a:fillRect r="-61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1683153"/>
                <a:ext cx="1582741" cy="6401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−7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−4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(9)(9)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2483253"/>
                <a:ext cx="2220736" cy="101559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78.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3854853"/>
                <a:ext cx="1116844" cy="3441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585344" y="206933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6651989" y="2306682"/>
            <a:ext cx="8787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Arc 50"/>
          <p:cNvSpPr/>
          <p:nvPr/>
        </p:nvSpPr>
        <p:spPr>
          <a:xfrm>
            <a:off x="6585344" y="3040880"/>
            <a:ext cx="167882" cy="940569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775814" y="3363957"/>
            <a:ext cx="8787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have already seen the formula below: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slight modification will cause it to always give the acute angle between two lines, rather than an obtuse one…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78"/>
                <a:ext cx="1603837" cy="665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GB" sz="16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91" y="3288524"/>
                <a:ext cx="1447704" cy="601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95" y="5020441"/>
                <a:ext cx="1582741" cy="640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4980758" y="2892334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56665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48"/>
          <p:cNvSpPr>
            <a:spLocks noChangeShapeType="1"/>
          </p:cNvSpPr>
          <p:nvPr/>
        </p:nvSpPr>
        <p:spPr bwMode="auto">
          <a:xfrm>
            <a:off x="63523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49"/>
          <p:cNvSpPr>
            <a:spLocks noChangeShapeType="1"/>
          </p:cNvSpPr>
          <p:nvPr/>
        </p:nvSpPr>
        <p:spPr bwMode="auto">
          <a:xfrm>
            <a:off x="70381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50"/>
          <p:cNvSpPr>
            <a:spLocks noChangeShapeType="1"/>
          </p:cNvSpPr>
          <p:nvPr/>
        </p:nvSpPr>
        <p:spPr bwMode="auto">
          <a:xfrm>
            <a:off x="7723958" y="2816134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Arc 58"/>
          <p:cNvSpPr>
            <a:spLocks/>
          </p:cNvSpPr>
          <p:nvPr/>
        </p:nvSpPr>
        <p:spPr bwMode="auto">
          <a:xfrm flipH="1">
            <a:off x="70381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9"/>
          <p:cNvSpPr>
            <a:spLocks/>
          </p:cNvSpPr>
          <p:nvPr/>
        </p:nvSpPr>
        <p:spPr bwMode="auto">
          <a:xfrm flipV="1">
            <a:off x="6352358" y="22827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" name="Line 71"/>
          <p:cNvSpPr>
            <a:spLocks noChangeShapeType="1"/>
          </p:cNvSpPr>
          <p:nvPr/>
        </p:nvSpPr>
        <p:spPr bwMode="auto">
          <a:xfrm>
            <a:off x="4980758" y="2587534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7876358" y="273993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>
                <a:latin typeface="Comic Sans MS" pitchFamily="66" charset="0"/>
              </a:rPr>
              <a:t>y = Cos</a:t>
            </a:r>
            <a:r>
              <a:rPr lang="el-GR" altLang="en-US" sz="1400">
                <a:latin typeface="Comic Sans MS" pitchFamily="66" charset="0"/>
              </a:rPr>
              <a:t>θ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978582" y="3105150"/>
            <a:ext cx="958668" cy="5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978581" y="2660650"/>
            <a:ext cx="355419" cy="9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56"/>
          <p:cNvSpPr>
            <a:spLocks/>
          </p:cNvSpPr>
          <p:nvPr/>
        </p:nvSpPr>
        <p:spPr bwMode="auto">
          <a:xfrm>
            <a:off x="4980758" y="2587534"/>
            <a:ext cx="668338" cy="914400"/>
          </a:xfrm>
          <a:custGeom>
            <a:avLst/>
            <a:gdLst>
              <a:gd name="T0" fmla="*/ 0 w 15788"/>
              <a:gd name="T1" fmla="*/ 0 h 21600"/>
              <a:gd name="T2" fmla="*/ 28292100 w 15788"/>
              <a:gd name="T3" fmla="*/ 12292076 h 21600"/>
              <a:gd name="T4" fmla="*/ 0 w 15788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rc 57"/>
          <p:cNvSpPr>
            <a:spLocks/>
          </p:cNvSpPr>
          <p:nvPr/>
        </p:nvSpPr>
        <p:spPr bwMode="auto">
          <a:xfrm flipH="1" flipV="1">
            <a:off x="5668146" y="2282734"/>
            <a:ext cx="688975" cy="914400"/>
          </a:xfrm>
          <a:custGeom>
            <a:avLst/>
            <a:gdLst>
              <a:gd name="T0" fmla="*/ 0 w 16272"/>
              <a:gd name="T1" fmla="*/ 8975 h 21600"/>
              <a:gd name="T2" fmla="*/ 29171986 w 16272"/>
              <a:gd name="T3" fmla="*/ 12292076 h 21600"/>
              <a:gd name="T4" fmla="*/ 867697 w 16272"/>
              <a:gd name="T5" fmla="*/ 38709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72" h="21600" fill="none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</a:path>
              <a:path w="16272" h="21600" stroke="0" extrusionOk="0">
                <a:moveTo>
                  <a:pt x="0" y="5"/>
                </a:moveTo>
                <a:cubicBezTo>
                  <a:pt x="161" y="1"/>
                  <a:pt x="322" y="-1"/>
                  <a:pt x="484" y="0"/>
                </a:cubicBezTo>
                <a:cubicBezTo>
                  <a:pt x="6469" y="0"/>
                  <a:pt x="12187" y="2483"/>
                  <a:pt x="16272" y="6858"/>
                </a:cubicBezTo>
                <a:lnTo>
                  <a:pt x="484" y="21600"/>
                </a:lnTo>
                <a:lnTo>
                  <a:pt x="0" y="5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3914775" y="3686175"/>
            <a:ext cx="50387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value we had for the right side was -0.9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then get 154.2˚ as the angle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used the overall modulus to give 0.9 instead…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would get 25.8˚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add to 180, so are the obtuse and acute pair between the lines given!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70" y="1372366"/>
                <a:ext cx="1582741" cy="640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4476751" y="29622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-0.9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05326" y="253365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0.9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9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5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39" grpId="0" animBg="1"/>
      <p:bldP spid="49" grpId="0" animBg="1"/>
      <p:bldP spid="54" grpId="0"/>
      <p:bldP spid="36" grpId="0" animBg="1"/>
      <p:bldP spid="37" grpId="0" animBg="1"/>
      <p:bldP spid="70" grpId="0"/>
      <p:bldP spid="71" grpId="0"/>
      <p:bldP spid="7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28" y="2790825"/>
                <a:ext cx="2510239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+(−1)(3)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03" y="3257550"/>
                <a:ext cx="3344442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53" y="3695700"/>
                <a:ext cx="122411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4652962"/>
                <a:ext cx="2674899" cy="298159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241" y="5129212"/>
                <a:ext cx="949362" cy="274370"/>
              </a:xfrm>
              <a:prstGeom prst="rect">
                <a:avLst/>
              </a:prstGeom>
              <a:blipFill>
                <a:blip r:embed="rId12"/>
                <a:stretch>
                  <a:fillRect r="-320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91" y="5729287"/>
                <a:ext cx="2367123" cy="298159"/>
              </a:xfrm>
              <a:prstGeom prst="rect">
                <a:avLst/>
              </a:prstGeom>
              <a:blipFill>
                <a:blip r:embed="rId1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716" y="6205537"/>
                <a:ext cx="949362" cy="275268"/>
              </a:xfrm>
              <a:prstGeom prst="rect">
                <a:avLst/>
              </a:prstGeom>
              <a:blipFill>
                <a:blip r:embed="rId14"/>
                <a:stretch>
                  <a:fillRect r="-320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4048126" y="2438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need the dot product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95725" y="4238625"/>
            <a:ext cx="342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also need the magnitude of each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5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33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have vector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and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intersect, find the size of the acute angle between the lines, to 1 decimal place.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43375" y="1409700"/>
            <a:ext cx="469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to calculate this, we only need the direction vectors…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16" y="1985962"/>
                <a:ext cx="1626856" cy="246221"/>
              </a:xfrm>
              <a:prstGeom prst="rect">
                <a:avLst/>
              </a:prstGeom>
              <a:blipFill>
                <a:blip r:embed="rId6"/>
                <a:stretch>
                  <a:fillRect l="-1124" r="-3371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63" y="1985962"/>
                <a:ext cx="1737463" cy="246221"/>
              </a:xfrm>
              <a:prstGeom prst="rect">
                <a:avLst/>
              </a:prstGeom>
              <a:blipFill>
                <a:blip r:embed="rId7"/>
                <a:stretch>
                  <a:fillRect l="-4211" r="-1404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03" y="2390775"/>
                <a:ext cx="122411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74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41" y="2414587"/>
                <a:ext cx="949362" cy="274370"/>
              </a:xfrm>
              <a:prstGeom prst="rect">
                <a:avLst/>
              </a:prstGeom>
              <a:blipFill>
                <a:blip r:embed="rId9"/>
                <a:stretch>
                  <a:fillRect r="-256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41" y="2414587"/>
                <a:ext cx="949362" cy="275268"/>
              </a:xfrm>
              <a:prstGeom prst="rect">
                <a:avLst/>
              </a:prstGeom>
              <a:blipFill>
                <a:blip r:embed="rId10"/>
                <a:stretch>
                  <a:fillRect r="-320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sz="1600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50003"/>
                <a:ext cx="1582741" cy="6401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𝑐𝑜𝑠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−13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74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17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50" y="3978678"/>
                <a:ext cx="1831399" cy="6401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/>
                        </a:rPr>
                        <m:t>68.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12128"/>
                <a:ext cx="1116844" cy="3441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848109" y="351223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127568" y="3721860"/>
            <a:ext cx="13590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5829059" y="43218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32318" y="4607685"/>
            <a:ext cx="10828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1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4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1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269552" y="2832496"/>
            <a:ext cx="127091" cy="123099"/>
            <a:chOff x="6979103" y="5050971"/>
            <a:chExt cx="127091" cy="12309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69"/>
          <p:cNvGrpSpPr/>
          <p:nvPr/>
        </p:nvGrpSpPr>
        <p:grpSpPr>
          <a:xfrm>
            <a:off x="5802952" y="2459116"/>
            <a:ext cx="127091" cy="123099"/>
            <a:chOff x="6979103" y="5050971"/>
            <a:chExt cx="127091" cy="123099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835" y="2439793"/>
                <a:ext cx="968021" cy="215444"/>
              </a:xfrm>
              <a:prstGeom prst="rect">
                <a:avLst/>
              </a:prstGeom>
              <a:blipFill>
                <a:blip r:embed="rId22"/>
                <a:stretch>
                  <a:fillRect l="-3774" r="-566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>
            <a:off x="5867400" y="2073729"/>
            <a:ext cx="1949633" cy="44801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rallelogram 74"/>
          <p:cNvSpPr/>
          <p:nvPr/>
        </p:nvSpPr>
        <p:spPr>
          <a:xfrm rot="16200000" flipH="1">
            <a:off x="6567490" y="2240759"/>
            <a:ext cx="126212" cy="107156"/>
          </a:xfrm>
          <a:prstGeom prst="parallelogram">
            <a:avLst>
              <a:gd name="adj" fmla="val 20090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the normal vector to the plane,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a variable point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lies in the plane, so by definition, it must be perpendicular to the normal vector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you put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they will be perpendicular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that the dot product of the normal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𝐴𝑅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0…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9" y="3143795"/>
                <a:ext cx="5155474" cy="3535199"/>
              </a:xfrm>
              <a:prstGeom prst="rect">
                <a:avLst/>
              </a:prstGeom>
              <a:blipFill>
                <a:blip r:embed="rId23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4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9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61" grpId="0"/>
      <p:bldP spid="68" grpId="0"/>
      <p:bldP spid="69" grpId="0"/>
      <p:bldP spid="9" grpId="0" animBg="1"/>
      <p:bldP spid="73" grpId="0"/>
      <p:bldP spid="73" grpId="1"/>
      <p:bldP spid="75" grpId="0" animBg="1"/>
      <p:bldP spid="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48" y="3230880"/>
                <a:ext cx="788999" cy="243015"/>
              </a:xfrm>
              <a:prstGeom prst="rect">
                <a:avLst/>
              </a:prstGeom>
              <a:blipFill>
                <a:blip r:embed="rId22"/>
                <a:stretch>
                  <a:fillRect l="-4615" r="-384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3618411"/>
                <a:ext cx="1499513" cy="56919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907" y="4258491"/>
                <a:ext cx="1332736" cy="5779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8" y="4924697"/>
                <a:ext cx="2111925" cy="56919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455" y="5634444"/>
                <a:ext cx="1798121" cy="5691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439201" y="34085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759880" y="3557213"/>
            <a:ext cx="15568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vectors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82596" y="4005084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581355" y="4057957"/>
            <a:ext cx="155680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378242" y="4627746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585710" y="4654493"/>
            <a:ext cx="24450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can be re-written as two separate dot products…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7053157" y="5381037"/>
            <a:ext cx="231566" cy="51902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295460" y="5529704"/>
            <a:ext cx="10734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0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5" grpId="0"/>
      <p:bldP spid="36" grpId="0" animBg="1"/>
      <p:bldP spid="37" grpId="0"/>
      <p:bldP spid="38" grpId="0" animBg="1"/>
      <p:bldP spid="39" grpId="0"/>
      <p:bldP spid="43" grpId="0" animBg="1"/>
      <p:bldP spid="45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051671" y="3682865"/>
            <a:ext cx="262043" cy="101976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have numerical values (as point A is fixed and the normal vector will be given), then the answer to this vector will be a constant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call it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06" y="3160973"/>
                <a:ext cx="2778034" cy="1595950"/>
              </a:xfrm>
              <a:prstGeom prst="rect">
                <a:avLst/>
              </a:prstGeom>
              <a:blipFill>
                <a:blip r:embed="rId23"/>
                <a:stretch>
                  <a:fillRect l="-2851" r="-4386" b="-4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780" y="4428308"/>
                <a:ext cx="1100879" cy="53405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2" y="5373187"/>
                <a:ext cx="1387496" cy="215444"/>
              </a:xfrm>
              <a:prstGeom prst="rect">
                <a:avLst/>
              </a:prstGeom>
              <a:blipFill>
                <a:blip r:embed="rId25"/>
                <a:stretch>
                  <a:fillRect l="-1762" r="-22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5733809" y="4740957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013268" y="4950585"/>
            <a:ext cx="1911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of the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this is the Cartesian form of the equation of a plane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dot product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determines where the plane is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values in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determine its direction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53" y="5756127"/>
                <a:ext cx="4676503" cy="923330"/>
              </a:xfrm>
              <a:prstGeom prst="rect">
                <a:avLst/>
              </a:prstGeom>
              <a:blipFill>
                <a:blip r:embed="rId26"/>
                <a:stretch>
                  <a:fillRect t="-526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30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31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49" grpId="0"/>
      <p:bldP spid="51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/>
          <p:cNvCxnSpPr/>
          <p:nvPr/>
        </p:nvCxnSpPr>
        <p:spPr>
          <a:xfrm flipV="1">
            <a:off x="6689725" y="796290"/>
            <a:ext cx="725" cy="164846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9399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calculate the angle between two straight lines, or a straight line and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In section 9B, you learnt the following rule linking the normal to a plane and the equation of the plane: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itchFamily="66" charset="0"/>
                <a:sym typeface="Wingdings" panose="05000000000000000000" pitchFamily="2" charset="2"/>
              </a:rPr>
              <a:t>We can now prove this result is true using the scalar product…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arallelogram 40"/>
          <p:cNvSpPr/>
          <p:nvPr/>
        </p:nvSpPr>
        <p:spPr>
          <a:xfrm>
            <a:off x="4037644" y="185423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46820" y="2021390"/>
            <a:ext cx="128633" cy="123099"/>
            <a:chOff x="6971211" y="5054146"/>
            <a:chExt cx="128633" cy="12309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435" y="2813173"/>
                <a:ext cx="968021" cy="215444"/>
              </a:xfrm>
              <a:prstGeom prst="rect">
                <a:avLst/>
              </a:prstGeom>
              <a:blipFill>
                <a:blip r:embed="rId20"/>
                <a:stretch>
                  <a:fillRect l="-3774" r="-6289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22" y="1897141"/>
                <a:ext cx="735586" cy="215444"/>
              </a:xfrm>
              <a:prstGeom prst="rect">
                <a:avLst/>
              </a:prstGeom>
              <a:blipFill>
                <a:blip r:embed="rId21"/>
                <a:stretch>
                  <a:fillRect l="-5000" r="-8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5324475" y="2081349"/>
            <a:ext cx="2469697" cy="8079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 rot="16200000" flipH="1">
            <a:off x="6555585" y="2352680"/>
            <a:ext cx="145258" cy="107156"/>
          </a:xfrm>
          <a:prstGeom prst="parallelogram">
            <a:avLst>
              <a:gd name="adj" fmla="val 33423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3" y="3378925"/>
                <a:ext cx="1798121" cy="5691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78" y="1030208"/>
                <a:ext cx="386644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103" y="887333"/>
                <a:ext cx="585417" cy="70269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0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05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562142"/>
              </a:xfrm>
              <a:prstGeom prst="rect">
                <a:avLst/>
              </a:prstGeom>
              <a:blipFill>
                <a:blip r:embed="rId26"/>
                <a:stretch>
                  <a:fillRect l="-1015" r="-2369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vector:</a:t>
                </a:r>
              </a:p>
              <a:p>
                <a:pPr algn="ctr"/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he equation of the plane will be:</a:t>
                </a:r>
              </a:p>
              <a:p>
                <a:pPr algn="ctr"/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4" y="3631203"/>
                <a:ext cx="2908663" cy="1826719"/>
              </a:xfrm>
              <a:prstGeom prst="rect">
                <a:avLst/>
              </a:prstGeom>
              <a:blipFill>
                <a:blip r:embed="rId27"/>
                <a:stretch>
                  <a:fillRect l="-1048" t="-3344" r="-1048" b="-3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095759" y="3683682"/>
            <a:ext cx="214145" cy="806404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318067" y="3836160"/>
            <a:ext cx="249255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the equation for a plane is written in ‘scalar product form’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93" y="4436200"/>
                <a:ext cx="847348" cy="215444"/>
              </a:xfrm>
              <a:prstGeom prst="rect">
                <a:avLst/>
              </a:prstGeom>
              <a:blipFill>
                <a:blip r:embed="rId28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general point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normal vector to the plane,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fixed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975" y="4807710"/>
                <a:ext cx="4952999" cy="430887"/>
              </a:xfrm>
              <a:prstGeom prst="rect">
                <a:avLst/>
              </a:prstGeom>
              <a:blipFill>
                <a:blip r:embed="rId29"/>
                <a:stretch>
                  <a:fillRect l="-369" t="-14286" r="-1478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943" y="5979250"/>
                <a:ext cx="663515" cy="215444"/>
              </a:xfrm>
              <a:prstGeom prst="rect">
                <a:avLst/>
              </a:prstGeom>
              <a:blipFill>
                <a:blip r:embed="rId30"/>
                <a:stretch>
                  <a:fillRect l="-2752" r="-458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68" y="5445850"/>
                <a:ext cx="847348" cy="215444"/>
              </a:xfrm>
              <a:prstGeom prst="rect">
                <a:avLst/>
              </a:prstGeom>
              <a:blipFill>
                <a:blip r:embed="rId31"/>
                <a:stretch>
                  <a:fillRect l="-2878" r="-21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552835" y="5569632"/>
            <a:ext cx="181216" cy="55494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give a scalar value, this form can also be used…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5655435"/>
                <a:ext cx="3190875" cy="430887"/>
              </a:xfrm>
              <a:prstGeom prst="rect">
                <a:avLst/>
              </a:prstGeom>
              <a:blipFill>
                <a:blip r:embed="rId32"/>
                <a:stretch>
                  <a:fillRect l="-1908" t="-14286" r="-305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33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34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6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6" grpId="0"/>
      <p:bldP spid="37" grpId="0"/>
      <p:bldP spid="38" grpId="0"/>
      <p:bldP spid="39" grpId="0"/>
      <p:bldP spid="40" grpId="0" animBg="1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calculate the angle between two straight lines, or a straight line and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passes through 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is perpendicular to the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𝑂𝐴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, with O being the origin, find an equation of the plane: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scalar product form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In Cartesian form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3810000" cy="4939937"/>
              </a:xfrm>
              <a:blipFill>
                <a:blip r:embed="rId2"/>
                <a:stretch>
                  <a:fillRect t="-741" r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649954" y="650572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9C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GB" b="1" i="1">
                          <a:solidFill>
                            <a:schemeClr val="tx1"/>
                          </a:solidFill>
                          <a:latin typeface="Cambria Math"/>
                        </a:rPr>
                        <m:t>𝒃</m:t>
                      </m:r>
                      <m:r>
                        <a:rPr lang="en-GB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53" y="0"/>
                <a:ext cx="2804357" cy="369332"/>
              </a:xfrm>
              <a:prstGeom prst="rect">
                <a:avLst/>
              </a:prstGeom>
              <a:blipFill>
                <a:blip r:embed="rId1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/>
                        </a:rPr>
                        <m:t>𝒂</m:t>
                      </m:r>
                      <m:r>
                        <a:rPr lang="en-GB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b="1" i="1">
                          <a:latin typeface="Cambria Math"/>
                        </a:rPr>
                        <m:t>𝒃</m:t>
                      </m:r>
                      <m:r>
                        <a:rPr lang="en-GB" i="1">
                          <a:latin typeface="Cambria Math"/>
                        </a:rPr>
                        <m:t>|</m:t>
                      </m:r>
                      <m:r>
                        <a:rPr lang="en-GB" i="1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963165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𝑐𝑜𝑠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GB" b="1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703"/>
                <a:ext cx="1755802" cy="7085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2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50" y="0"/>
                <a:ext cx="3600450" cy="642484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483325"/>
                <a:ext cx="847348" cy="215444"/>
              </a:xfrm>
              <a:prstGeom prst="rect">
                <a:avLst/>
              </a:prstGeom>
              <a:blipFill>
                <a:blip r:embed="rId19"/>
                <a:stretch>
                  <a:fillRect l="-2158" r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43" y="750025"/>
                <a:ext cx="663515" cy="215444"/>
              </a:xfrm>
              <a:prstGeom prst="rect">
                <a:avLst/>
              </a:prstGeom>
              <a:blipFill>
                <a:blip r:embed="rId20"/>
                <a:stretch>
                  <a:fillRect l="-2752" r="-458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218" y="1597750"/>
                <a:ext cx="971035" cy="246221"/>
              </a:xfrm>
              <a:prstGeom prst="rect">
                <a:avLst/>
              </a:prstGeom>
              <a:blipFill>
                <a:blip r:embed="rId21"/>
                <a:stretch>
                  <a:fillRect l="-3145" r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693" y="2054950"/>
                <a:ext cx="2164182" cy="651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+(−5)(−1)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218" y="2912200"/>
                <a:ext cx="3520451" cy="64960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268" y="3721825"/>
                <a:ext cx="1246239" cy="64960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c 47"/>
          <p:cNvSpPr/>
          <p:nvPr/>
        </p:nvSpPr>
        <p:spPr>
          <a:xfrm>
            <a:off x="6400560" y="177868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their vectors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776" y="1885950"/>
                <a:ext cx="1866900" cy="430887"/>
              </a:xfrm>
              <a:prstGeom prst="rect">
                <a:avLst/>
              </a:prstGeom>
              <a:blipFill>
                <a:blip r:embed="rId25"/>
                <a:stretch>
                  <a:fillRect l="-1961" t="-12676" r="-4575" b="-23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c 50"/>
          <p:cNvSpPr/>
          <p:nvPr/>
        </p:nvSpPr>
        <p:spPr>
          <a:xfrm>
            <a:off x="7629285" y="2597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7619760" y="3359832"/>
            <a:ext cx="190740" cy="650193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800976" y="2552700"/>
            <a:ext cx="13430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dot product on the right side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62876" y="3562350"/>
            <a:ext cx="98107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" y="6017350"/>
                <a:ext cx="1089081" cy="568361"/>
              </a:xfrm>
              <a:prstGeom prst="rect">
                <a:avLst/>
              </a:prstGeom>
              <a:blipFill>
                <a:blip r:embed="rId2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72024" y="4695825"/>
            <a:ext cx="36290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scalar product form!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/>
      <p:bldP spid="51" grpId="0" animBg="1"/>
      <p:bldP spid="53" grpId="0" animBg="1"/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93288F-D948-4394-9A86-54097F7E7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D99054-C439-484E-84E5-5374E05B8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21A56-3368-4487-B1C3-929EA0A3784A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5320</Words>
  <Application>Microsoft Office PowerPoint</Application>
  <PresentationFormat>On-screen Show (4:3)</PresentationFormat>
  <Paragraphs>464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Gabriola</vt:lpstr>
      <vt:lpstr>Segoe UI Black</vt:lpstr>
      <vt:lpstr>Wingdings</vt:lpstr>
      <vt:lpstr>Office テーマ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524</cp:revision>
  <dcterms:created xsi:type="dcterms:W3CDTF">2017-08-14T15:35:38Z</dcterms:created>
  <dcterms:modified xsi:type="dcterms:W3CDTF">2021-02-16T07:57:07Z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