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D4448-2751-49BA-AB45-E64957DD31C1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4D02B-878F-4F9D-8A36-2F7EC4193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06.png"/><Relationship Id="rId26" Type="http://schemas.openxmlformats.org/officeDocument/2006/relationships/image" Target="../media/image314.png"/><Relationship Id="rId21" Type="http://schemas.openxmlformats.org/officeDocument/2006/relationships/image" Target="../media/image309.png"/><Relationship Id="rId17" Type="http://schemas.openxmlformats.org/officeDocument/2006/relationships/image" Target="../media/image305.png"/><Relationship Id="rId25" Type="http://schemas.openxmlformats.org/officeDocument/2006/relationships/image" Target="../media/image313.png"/><Relationship Id="rId2" Type="http://schemas.openxmlformats.org/officeDocument/2006/relationships/image" Target="../media/image304.png"/><Relationship Id="rId16" Type="http://schemas.openxmlformats.org/officeDocument/2006/relationships/image" Target="../media/image257.png"/><Relationship Id="rId20" Type="http://schemas.openxmlformats.org/officeDocument/2006/relationships/image" Target="../media/image308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12.png"/><Relationship Id="rId15" Type="http://schemas.openxmlformats.org/officeDocument/2006/relationships/image" Target="../media/image303.png"/><Relationship Id="rId23" Type="http://schemas.openxmlformats.org/officeDocument/2006/relationships/image" Target="../media/image311.png"/><Relationship Id="rId19" Type="http://schemas.openxmlformats.org/officeDocument/2006/relationships/image" Target="../media/image307.png"/><Relationship Id="rId14" Type="http://schemas.openxmlformats.org/officeDocument/2006/relationships/image" Target="../media/image271.png"/><Relationship Id="rId22" Type="http://schemas.openxmlformats.org/officeDocument/2006/relationships/image" Target="../media/image310.png"/></Relationships>
</file>

<file path=ppt/slides/_rels/slide1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17.png"/><Relationship Id="rId21" Type="http://schemas.openxmlformats.org/officeDocument/2006/relationships/image" Target="../media/image320.png"/><Relationship Id="rId17" Type="http://schemas.openxmlformats.org/officeDocument/2006/relationships/image" Target="../media/image316.png"/><Relationship Id="rId2" Type="http://schemas.openxmlformats.org/officeDocument/2006/relationships/image" Target="../media/image315.png"/><Relationship Id="rId16" Type="http://schemas.openxmlformats.org/officeDocument/2006/relationships/image" Target="../media/image257.png"/><Relationship Id="rId20" Type="http://schemas.openxmlformats.org/officeDocument/2006/relationships/image" Target="../media/image319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303.png"/><Relationship Id="rId19" Type="http://schemas.openxmlformats.org/officeDocument/2006/relationships/image" Target="../media/image318.png"/><Relationship Id="rId14" Type="http://schemas.openxmlformats.org/officeDocument/2006/relationships/image" Target="../media/image271.png"/><Relationship Id="rId22" Type="http://schemas.openxmlformats.org/officeDocument/2006/relationships/image" Target="../media/image321.png"/></Relationships>
</file>

<file path=ppt/slides/_rels/slide1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24.png"/><Relationship Id="rId26" Type="http://schemas.openxmlformats.org/officeDocument/2006/relationships/image" Target="../media/image332.png"/><Relationship Id="rId21" Type="http://schemas.openxmlformats.org/officeDocument/2006/relationships/image" Target="../media/image327.png"/><Relationship Id="rId17" Type="http://schemas.openxmlformats.org/officeDocument/2006/relationships/image" Target="../media/image323.png"/><Relationship Id="rId25" Type="http://schemas.openxmlformats.org/officeDocument/2006/relationships/image" Target="../media/image331.png"/><Relationship Id="rId2" Type="http://schemas.openxmlformats.org/officeDocument/2006/relationships/image" Target="../media/image322.png"/><Relationship Id="rId16" Type="http://schemas.openxmlformats.org/officeDocument/2006/relationships/image" Target="../media/image257.png"/><Relationship Id="rId20" Type="http://schemas.openxmlformats.org/officeDocument/2006/relationships/image" Target="../media/image326.png"/><Relationship Id="rId29" Type="http://schemas.openxmlformats.org/officeDocument/2006/relationships/image" Target="../media/image335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30.png"/><Relationship Id="rId15" Type="http://schemas.openxmlformats.org/officeDocument/2006/relationships/image" Target="../media/image303.png"/><Relationship Id="rId23" Type="http://schemas.openxmlformats.org/officeDocument/2006/relationships/image" Target="../media/image329.png"/><Relationship Id="rId28" Type="http://schemas.openxmlformats.org/officeDocument/2006/relationships/image" Target="../media/image334.png"/><Relationship Id="rId19" Type="http://schemas.openxmlformats.org/officeDocument/2006/relationships/image" Target="../media/image325.png"/><Relationship Id="rId14" Type="http://schemas.openxmlformats.org/officeDocument/2006/relationships/image" Target="../media/image271.png"/><Relationship Id="rId22" Type="http://schemas.openxmlformats.org/officeDocument/2006/relationships/image" Target="../media/image328.png"/><Relationship Id="rId27" Type="http://schemas.openxmlformats.org/officeDocument/2006/relationships/image" Target="../media/image333.png"/><Relationship Id="rId30" Type="http://schemas.openxmlformats.org/officeDocument/2006/relationships/image" Target="../media/image336.png"/></Relationships>
</file>

<file path=ppt/slides/_rels/slide1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.png"/><Relationship Id="rId21" Type="http://schemas.openxmlformats.org/officeDocument/2006/relationships/image" Target="../media/image342.png"/><Relationship Id="rId17" Type="http://schemas.openxmlformats.org/officeDocument/2006/relationships/image" Target="../media/image338.png"/><Relationship Id="rId2" Type="http://schemas.openxmlformats.org/officeDocument/2006/relationships/image" Target="../media/image337.png"/><Relationship Id="rId16" Type="http://schemas.openxmlformats.org/officeDocument/2006/relationships/image" Target="../media/image257.png"/><Relationship Id="rId20" Type="http://schemas.openxmlformats.org/officeDocument/2006/relationships/image" Target="../media/image341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303.png"/><Relationship Id="rId19" Type="http://schemas.openxmlformats.org/officeDocument/2006/relationships/image" Target="../media/image340.png"/><Relationship Id="rId14" Type="http://schemas.openxmlformats.org/officeDocument/2006/relationships/image" Target="../media/image271.png"/><Relationship Id="rId22" Type="http://schemas.openxmlformats.org/officeDocument/2006/relationships/hyperlink" Target="9)%20Example%203.agg" TargetMode="External"/></Relationships>
</file>

<file path=ppt/slides/_rels/slide14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44.png"/><Relationship Id="rId26" Type="http://schemas.openxmlformats.org/officeDocument/2006/relationships/image" Target="../media/image352.png"/><Relationship Id="rId21" Type="http://schemas.openxmlformats.org/officeDocument/2006/relationships/image" Target="../media/image347.png"/><Relationship Id="rId17" Type="http://schemas.openxmlformats.org/officeDocument/2006/relationships/image" Target="../media/image343.png"/><Relationship Id="rId25" Type="http://schemas.openxmlformats.org/officeDocument/2006/relationships/image" Target="../media/image351.png"/><Relationship Id="rId2" Type="http://schemas.openxmlformats.org/officeDocument/2006/relationships/image" Target="../media/image3230.png"/><Relationship Id="rId16" Type="http://schemas.openxmlformats.org/officeDocument/2006/relationships/image" Target="../media/image257.png"/><Relationship Id="rId20" Type="http://schemas.openxmlformats.org/officeDocument/2006/relationships/image" Target="../media/image346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50.png"/><Relationship Id="rId15" Type="http://schemas.openxmlformats.org/officeDocument/2006/relationships/image" Target="../media/image303.png"/><Relationship Id="rId23" Type="http://schemas.openxmlformats.org/officeDocument/2006/relationships/image" Target="../media/image349.png"/><Relationship Id="rId19" Type="http://schemas.openxmlformats.org/officeDocument/2006/relationships/image" Target="../media/image345.png"/><Relationship Id="rId14" Type="http://schemas.openxmlformats.org/officeDocument/2006/relationships/image" Target="../media/image271.png"/><Relationship Id="rId22" Type="http://schemas.openxmlformats.org/officeDocument/2006/relationships/image" Target="../media/image348.png"/></Relationships>
</file>

<file path=ppt/slides/_rels/slide15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53.png"/><Relationship Id="rId26" Type="http://schemas.openxmlformats.org/officeDocument/2006/relationships/image" Target="../media/image361.png"/><Relationship Id="rId21" Type="http://schemas.openxmlformats.org/officeDocument/2006/relationships/image" Target="../media/image356.png"/><Relationship Id="rId17" Type="http://schemas.openxmlformats.org/officeDocument/2006/relationships/image" Target="../media/image352.png"/><Relationship Id="rId25" Type="http://schemas.openxmlformats.org/officeDocument/2006/relationships/image" Target="../media/image360.png"/><Relationship Id="rId2" Type="http://schemas.openxmlformats.org/officeDocument/2006/relationships/image" Target="../media/image3230.png"/><Relationship Id="rId16" Type="http://schemas.openxmlformats.org/officeDocument/2006/relationships/image" Target="../media/image257.png"/><Relationship Id="rId20" Type="http://schemas.openxmlformats.org/officeDocument/2006/relationships/image" Target="../media/image355.png"/><Relationship Id="rId29" Type="http://schemas.openxmlformats.org/officeDocument/2006/relationships/image" Target="../media/image364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59.png"/><Relationship Id="rId32" Type="http://schemas.openxmlformats.org/officeDocument/2006/relationships/image" Target="../media/image367.png"/><Relationship Id="rId15" Type="http://schemas.openxmlformats.org/officeDocument/2006/relationships/image" Target="../media/image303.png"/><Relationship Id="rId23" Type="http://schemas.openxmlformats.org/officeDocument/2006/relationships/image" Target="../media/image358.png"/><Relationship Id="rId28" Type="http://schemas.openxmlformats.org/officeDocument/2006/relationships/image" Target="../media/image363.png"/><Relationship Id="rId19" Type="http://schemas.openxmlformats.org/officeDocument/2006/relationships/image" Target="../media/image354.png"/><Relationship Id="rId31" Type="http://schemas.openxmlformats.org/officeDocument/2006/relationships/image" Target="../media/image366.png"/><Relationship Id="rId14" Type="http://schemas.openxmlformats.org/officeDocument/2006/relationships/image" Target="../media/image271.png"/><Relationship Id="rId22" Type="http://schemas.openxmlformats.org/officeDocument/2006/relationships/image" Target="../media/image357.png"/><Relationship Id="rId27" Type="http://schemas.openxmlformats.org/officeDocument/2006/relationships/image" Target="../media/image362.png"/><Relationship Id="rId30" Type="http://schemas.openxmlformats.org/officeDocument/2006/relationships/image" Target="../media/image365.png"/></Relationships>
</file>

<file path=ppt/slides/_rels/slide16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53.png"/><Relationship Id="rId26" Type="http://schemas.openxmlformats.org/officeDocument/2006/relationships/image" Target="../media/image362.png"/><Relationship Id="rId3" Type="http://schemas.openxmlformats.org/officeDocument/2006/relationships/image" Target="../media/image3230.png"/><Relationship Id="rId21" Type="http://schemas.openxmlformats.org/officeDocument/2006/relationships/image" Target="../media/image356.png"/><Relationship Id="rId17" Type="http://schemas.openxmlformats.org/officeDocument/2006/relationships/image" Target="../media/image352.png"/><Relationship Id="rId25" Type="http://schemas.openxmlformats.org/officeDocument/2006/relationships/image" Target="../media/image360.png"/><Relationship Id="rId2" Type="http://schemas.openxmlformats.org/officeDocument/2006/relationships/image" Target="../media/image367.png"/><Relationship Id="rId16" Type="http://schemas.openxmlformats.org/officeDocument/2006/relationships/image" Target="../media/image257.png"/><Relationship Id="rId20" Type="http://schemas.openxmlformats.org/officeDocument/2006/relationships/image" Target="../media/image355.png"/><Relationship Id="rId29" Type="http://schemas.openxmlformats.org/officeDocument/2006/relationships/image" Target="../media/image369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59.png"/><Relationship Id="rId15" Type="http://schemas.openxmlformats.org/officeDocument/2006/relationships/image" Target="../media/image303.png"/><Relationship Id="rId28" Type="http://schemas.openxmlformats.org/officeDocument/2006/relationships/image" Target="../media/image368.png"/><Relationship Id="rId19" Type="http://schemas.openxmlformats.org/officeDocument/2006/relationships/image" Target="../media/image354.png"/><Relationship Id="rId14" Type="http://schemas.openxmlformats.org/officeDocument/2006/relationships/image" Target="../media/image271.png"/><Relationship Id="rId22" Type="http://schemas.openxmlformats.org/officeDocument/2006/relationships/image" Target="../media/image357.png"/><Relationship Id="rId27" Type="http://schemas.openxmlformats.org/officeDocument/2006/relationships/image" Target="../media/image363.png"/><Relationship Id="rId30" Type="http://schemas.openxmlformats.org/officeDocument/2006/relationships/image" Target="../media/image37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5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etterexplained.com/articles/vector-calculus-understanding-the-dot-product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80.png"/><Relationship Id="rId4" Type="http://schemas.openxmlformats.org/officeDocument/2006/relationships/image" Target="../media/image257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5.png"/><Relationship Id="rId18" Type="http://schemas.openxmlformats.org/officeDocument/2006/relationships/image" Target="../media/image275.png"/><Relationship Id="rId3" Type="http://schemas.openxmlformats.org/officeDocument/2006/relationships/image" Target="../media/image260.png"/><Relationship Id="rId7" Type="http://schemas.openxmlformats.org/officeDocument/2006/relationships/image" Target="../media/image264.png"/><Relationship Id="rId12" Type="http://schemas.openxmlformats.org/officeDocument/2006/relationships/image" Target="../media/image269.png"/><Relationship Id="rId17" Type="http://schemas.openxmlformats.org/officeDocument/2006/relationships/image" Target="../media/image274.png"/><Relationship Id="rId2" Type="http://schemas.openxmlformats.org/officeDocument/2006/relationships/image" Target="../media/image2590.png"/><Relationship Id="rId16" Type="http://schemas.openxmlformats.org/officeDocument/2006/relationships/image" Target="../media/image2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3.png"/><Relationship Id="rId11" Type="http://schemas.openxmlformats.org/officeDocument/2006/relationships/image" Target="../media/image268.png"/><Relationship Id="rId5" Type="http://schemas.openxmlformats.org/officeDocument/2006/relationships/image" Target="../media/image262.png"/><Relationship Id="rId15" Type="http://schemas.openxmlformats.org/officeDocument/2006/relationships/image" Target="../media/image272.png"/><Relationship Id="rId10" Type="http://schemas.openxmlformats.org/officeDocument/2006/relationships/image" Target="../media/image267.png"/><Relationship Id="rId19" Type="http://schemas.openxmlformats.org/officeDocument/2006/relationships/image" Target="../media/image257.png"/><Relationship Id="rId4" Type="http://schemas.openxmlformats.org/officeDocument/2006/relationships/image" Target="../media/image261.png"/><Relationship Id="rId9" Type="http://schemas.openxmlformats.org/officeDocument/2006/relationships/image" Target="../media/image266.png"/><Relationship Id="rId14" Type="http://schemas.openxmlformats.org/officeDocument/2006/relationships/image" Target="../media/image27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5.png"/><Relationship Id="rId18" Type="http://schemas.openxmlformats.org/officeDocument/2006/relationships/image" Target="../media/image280.png"/><Relationship Id="rId26" Type="http://schemas.openxmlformats.org/officeDocument/2006/relationships/image" Target="../media/image288.png"/><Relationship Id="rId3" Type="http://schemas.openxmlformats.org/officeDocument/2006/relationships/image" Target="../media/image260.png"/><Relationship Id="rId21" Type="http://schemas.openxmlformats.org/officeDocument/2006/relationships/image" Target="../media/image283.png"/><Relationship Id="rId7" Type="http://schemas.openxmlformats.org/officeDocument/2006/relationships/image" Target="../media/image264.png"/><Relationship Id="rId12" Type="http://schemas.openxmlformats.org/officeDocument/2006/relationships/image" Target="../media/image269.png"/><Relationship Id="rId17" Type="http://schemas.openxmlformats.org/officeDocument/2006/relationships/image" Target="../media/image279.png"/><Relationship Id="rId25" Type="http://schemas.openxmlformats.org/officeDocument/2006/relationships/image" Target="../media/image287.png"/><Relationship Id="rId33" Type="http://schemas.openxmlformats.org/officeDocument/2006/relationships/image" Target="../media/image257.png"/><Relationship Id="rId2" Type="http://schemas.openxmlformats.org/officeDocument/2006/relationships/image" Target="../media/image276.png"/><Relationship Id="rId16" Type="http://schemas.openxmlformats.org/officeDocument/2006/relationships/image" Target="../media/image278.png"/><Relationship Id="rId20" Type="http://schemas.openxmlformats.org/officeDocument/2006/relationships/image" Target="../media/image282.png"/><Relationship Id="rId29" Type="http://schemas.openxmlformats.org/officeDocument/2006/relationships/image" Target="../media/image2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3.png"/><Relationship Id="rId11" Type="http://schemas.openxmlformats.org/officeDocument/2006/relationships/image" Target="../media/image268.png"/><Relationship Id="rId24" Type="http://schemas.openxmlformats.org/officeDocument/2006/relationships/image" Target="../media/image286.png"/><Relationship Id="rId32" Type="http://schemas.openxmlformats.org/officeDocument/2006/relationships/image" Target="../media/image294.png"/><Relationship Id="rId5" Type="http://schemas.openxmlformats.org/officeDocument/2006/relationships/image" Target="../media/image262.png"/><Relationship Id="rId15" Type="http://schemas.openxmlformats.org/officeDocument/2006/relationships/image" Target="../media/image277.png"/><Relationship Id="rId23" Type="http://schemas.openxmlformats.org/officeDocument/2006/relationships/image" Target="../media/image285.png"/><Relationship Id="rId28" Type="http://schemas.openxmlformats.org/officeDocument/2006/relationships/image" Target="../media/image290.png"/><Relationship Id="rId10" Type="http://schemas.openxmlformats.org/officeDocument/2006/relationships/image" Target="../media/image267.png"/><Relationship Id="rId19" Type="http://schemas.openxmlformats.org/officeDocument/2006/relationships/image" Target="../media/image281.png"/><Relationship Id="rId31" Type="http://schemas.openxmlformats.org/officeDocument/2006/relationships/image" Target="../media/image293.png"/><Relationship Id="rId4" Type="http://schemas.openxmlformats.org/officeDocument/2006/relationships/image" Target="../media/image261.png"/><Relationship Id="rId9" Type="http://schemas.openxmlformats.org/officeDocument/2006/relationships/image" Target="../media/image266.png"/><Relationship Id="rId14" Type="http://schemas.openxmlformats.org/officeDocument/2006/relationships/image" Target="../media/image271.png"/><Relationship Id="rId22" Type="http://schemas.openxmlformats.org/officeDocument/2006/relationships/image" Target="../media/image284.png"/><Relationship Id="rId27" Type="http://schemas.openxmlformats.org/officeDocument/2006/relationships/image" Target="../media/image289.png"/><Relationship Id="rId30" Type="http://schemas.openxmlformats.org/officeDocument/2006/relationships/image" Target="../media/image29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5.png"/><Relationship Id="rId18" Type="http://schemas.openxmlformats.org/officeDocument/2006/relationships/image" Target="../media/image280.png"/><Relationship Id="rId3" Type="http://schemas.openxmlformats.org/officeDocument/2006/relationships/image" Target="../media/image260.png"/><Relationship Id="rId21" Type="http://schemas.openxmlformats.org/officeDocument/2006/relationships/image" Target="../media/image296.png"/><Relationship Id="rId7" Type="http://schemas.openxmlformats.org/officeDocument/2006/relationships/image" Target="../media/image264.png"/><Relationship Id="rId12" Type="http://schemas.openxmlformats.org/officeDocument/2006/relationships/image" Target="../media/image269.png"/><Relationship Id="rId17" Type="http://schemas.openxmlformats.org/officeDocument/2006/relationships/image" Target="../media/image279.png"/><Relationship Id="rId2" Type="http://schemas.openxmlformats.org/officeDocument/2006/relationships/image" Target="../media/image276.png"/><Relationship Id="rId16" Type="http://schemas.openxmlformats.org/officeDocument/2006/relationships/image" Target="../media/image278.png"/><Relationship Id="rId20" Type="http://schemas.openxmlformats.org/officeDocument/2006/relationships/image" Target="../media/image2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3.png"/><Relationship Id="rId11" Type="http://schemas.openxmlformats.org/officeDocument/2006/relationships/image" Target="../media/image268.png"/><Relationship Id="rId5" Type="http://schemas.openxmlformats.org/officeDocument/2006/relationships/image" Target="../media/image262.png"/><Relationship Id="rId23" Type="http://schemas.openxmlformats.org/officeDocument/2006/relationships/image" Target="../media/image257.png"/><Relationship Id="rId10" Type="http://schemas.openxmlformats.org/officeDocument/2006/relationships/image" Target="../media/image267.png"/><Relationship Id="rId19" Type="http://schemas.openxmlformats.org/officeDocument/2006/relationships/image" Target="../media/image270.png"/><Relationship Id="rId4" Type="http://schemas.openxmlformats.org/officeDocument/2006/relationships/image" Target="../media/image261.png"/><Relationship Id="rId9" Type="http://schemas.openxmlformats.org/officeDocument/2006/relationships/image" Target="../media/image266.png"/><Relationship Id="rId14" Type="http://schemas.openxmlformats.org/officeDocument/2006/relationships/image" Target="../media/image271.png"/><Relationship Id="rId22" Type="http://schemas.openxmlformats.org/officeDocument/2006/relationships/image" Target="../media/image29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5.png"/><Relationship Id="rId18" Type="http://schemas.openxmlformats.org/officeDocument/2006/relationships/image" Target="../media/image298.png"/><Relationship Id="rId3" Type="http://schemas.openxmlformats.org/officeDocument/2006/relationships/image" Target="../media/image260.png"/><Relationship Id="rId21" Type="http://schemas.openxmlformats.org/officeDocument/2006/relationships/image" Target="../media/image301.png"/><Relationship Id="rId7" Type="http://schemas.openxmlformats.org/officeDocument/2006/relationships/image" Target="../media/image264.png"/><Relationship Id="rId12" Type="http://schemas.openxmlformats.org/officeDocument/2006/relationships/image" Target="../media/image269.png"/><Relationship Id="rId17" Type="http://schemas.openxmlformats.org/officeDocument/2006/relationships/image" Target="../media/image279.png"/><Relationship Id="rId2" Type="http://schemas.openxmlformats.org/officeDocument/2006/relationships/image" Target="../media/image276.png"/><Relationship Id="rId16" Type="http://schemas.openxmlformats.org/officeDocument/2006/relationships/image" Target="../media/image278.png"/><Relationship Id="rId20" Type="http://schemas.openxmlformats.org/officeDocument/2006/relationships/image" Target="../media/image3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3.png"/><Relationship Id="rId11" Type="http://schemas.openxmlformats.org/officeDocument/2006/relationships/image" Target="../media/image268.png"/><Relationship Id="rId24" Type="http://schemas.openxmlformats.org/officeDocument/2006/relationships/image" Target="../media/image257.png"/><Relationship Id="rId5" Type="http://schemas.openxmlformats.org/officeDocument/2006/relationships/image" Target="../media/image262.png"/><Relationship Id="rId23" Type="http://schemas.openxmlformats.org/officeDocument/2006/relationships/image" Target="../media/image303.png"/><Relationship Id="rId10" Type="http://schemas.openxmlformats.org/officeDocument/2006/relationships/image" Target="../media/image267.png"/><Relationship Id="rId19" Type="http://schemas.openxmlformats.org/officeDocument/2006/relationships/image" Target="../media/image299.png"/><Relationship Id="rId4" Type="http://schemas.openxmlformats.org/officeDocument/2006/relationships/image" Target="../media/image261.png"/><Relationship Id="rId9" Type="http://schemas.openxmlformats.org/officeDocument/2006/relationships/image" Target="../media/image266.png"/><Relationship Id="rId14" Type="http://schemas.openxmlformats.org/officeDocument/2006/relationships/image" Target="../media/image271.png"/><Relationship Id="rId22" Type="http://schemas.openxmlformats.org/officeDocument/2006/relationships/image" Target="../media/image30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9C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9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know the definition of the scalar product of two vectors in 2 or 3 dimensions, and how it can be used to calculate the angle between 2 vectors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angle between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giving your answer in degrees to 1 decimal place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  <a:blipFill>
                <a:blip r:embed="rId2"/>
                <a:stretch>
                  <a:fillRect t="-741" r="-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blipFill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1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352947" y="1427748"/>
                <a:ext cx="25102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sz="1600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947" y="1427748"/>
                <a:ext cx="2510239" cy="338554"/>
              </a:xfrm>
              <a:prstGeom prst="rect">
                <a:avLst/>
              </a:prstGeom>
              <a:blipFill>
                <a:blip r:embed="rId17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348936" y="1929064"/>
                <a:ext cx="34967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sz="1600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(8)(5)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(−5)(4)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(−4)(−1)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936" y="1929064"/>
                <a:ext cx="3496791" cy="338554"/>
              </a:xfrm>
              <a:prstGeom prst="rect">
                <a:avLst/>
              </a:prstGeom>
              <a:blipFill>
                <a:blip r:embed="rId1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356957" y="2430381"/>
                <a:ext cx="10702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sz="1600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957" y="2430381"/>
                <a:ext cx="1070229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351421" y="3762110"/>
                <a:ext cx="1447704" cy="601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sz="1600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16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sz="1600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421" y="3762110"/>
                <a:ext cx="1447704" cy="60157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48389" y="5334235"/>
                <a:ext cx="2441502" cy="353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(8)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89" y="5334235"/>
                <a:ext cx="2441502" cy="353238"/>
              </a:xfrm>
              <a:prstGeom prst="rect">
                <a:avLst/>
              </a:prstGeom>
              <a:blipFill>
                <a:blip r:embed="rId21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56410" y="5787424"/>
                <a:ext cx="2303644" cy="353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(5)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10" y="5787424"/>
                <a:ext cx="2303644" cy="353238"/>
              </a:xfrm>
              <a:prstGeom prst="rect">
                <a:avLst/>
              </a:prstGeom>
              <a:blipFill>
                <a:blip r:embed="rId22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783304" y="5334235"/>
                <a:ext cx="1113895" cy="3375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105</m:t>
                          </m:r>
                        </m:e>
                      </m:ra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304" y="5334235"/>
                <a:ext cx="1113895" cy="33752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795336" y="5803467"/>
                <a:ext cx="1011302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e>
                      </m:ra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336" y="5803467"/>
                <a:ext cx="1011302" cy="33316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347411" y="4516088"/>
                <a:ext cx="1771703" cy="602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24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105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42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411" y="4516088"/>
                <a:ext cx="1771703" cy="602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656222" y="5354287"/>
                <a:ext cx="1116844" cy="344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/>
                        </a:rPr>
                        <m:t>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/>
                        </a:rPr>
                        <m:t>8.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8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222" y="5354287"/>
                <a:ext cx="1116844" cy="34413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72"/>
          <p:cNvSpPr/>
          <p:nvPr/>
        </p:nvSpPr>
        <p:spPr>
          <a:xfrm>
            <a:off x="7602645" y="1678164"/>
            <a:ext cx="311041" cy="46941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7838745" y="1509677"/>
            <a:ext cx="130525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from the vectors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5974372" y="4126832"/>
            <a:ext cx="294082" cy="687747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5970362" y="4832684"/>
            <a:ext cx="294082" cy="687747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7586603" y="2155417"/>
            <a:ext cx="311041" cy="46941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7706398" y="2303761"/>
            <a:ext cx="130525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236368" y="4260898"/>
            <a:ext cx="290763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magnitudes of the vectors and substitute in 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332620" y="5087067"/>
            <a:ext cx="111492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cos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88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5" grpId="0"/>
      <p:bldP spid="69" grpId="0"/>
      <p:bldP spid="70" grpId="0"/>
      <p:bldP spid="71" grpId="0"/>
      <p:bldP spid="72" grpId="0"/>
      <p:bldP spid="73" grpId="0" animBg="1"/>
      <p:bldP spid="74" grpId="0"/>
      <p:bldP spid="76" grpId="0" animBg="1"/>
      <p:bldP spid="77" grpId="0" animBg="1"/>
      <p:bldP spid="78" grpId="0" animBg="1"/>
      <p:bldP spid="79" grpId="0"/>
      <p:bldP spid="80" grpId="0"/>
      <p:bldP spid="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know the definition of the scalar product of two vectors in 2 or 3 dimensions, and how it can be used to calculate the angle between 2 vectors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Given that the vectors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400" b="1" dirty="0">
                    <a:latin typeface="Comic Sans MS" pitchFamily="66" charset="0"/>
                  </a:rPr>
                  <a:t> </a:t>
                </a:r>
                <a:r>
                  <a:rPr lang="en-US" sz="1400" dirty="0">
                    <a:latin typeface="Comic Sans MS" pitchFamily="66" charset="0"/>
                  </a:rPr>
                  <a:t>are perpendicular, find the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1400" b="1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  <a:blipFill>
                <a:blip r:embed="rId2"/>
                <a:stretch>
                  <a:fillRect t="-741" r="-14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blipFill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1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54579" y="2354179"/>
                <a:ext cx="17768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𝒂</m:t>
                      </m:r>
                      <m:r>
                        <a:rPr lang="en-GB" sz="1600" i="1"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latin typeface="Cambria Math"/>
                        </a:rPr>
                        <m:t>𝒃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|</m:t>
                      </m:r>
                      <m:r>
                        <a:rPr lang="en-GB" sz="1600" b="1" i="1">
                          <a:latin typeface="Cambria Math"/>
                        </a:rPr>
                        <m:t>𝒃</m:t>
                      </m:r>
                      <m:r>
                        <a:rPr lang="en-GB" sz="1600" i="1">
                          <a:latin typeface="Cambria Math"/>
                        </a:rPr>
                        <m:t>|</m:t>
                      </m:r>
                      <m:r>
                        <a:rPr lang="en-GB" sz="1600" i="1">
                          <a:latin typeface="Cambria Math"/>
                        </a:rPr>
                        <m:t>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4579" y="2354179"/>
                <a:ext cx="1776833" cy="338554"/>
              </a:xfrm>
              <a:prstGeom prst="rect">
                <a:avLst/>
              </a:prstGeom>
              <a:blipFill>
                <a:blip r:embed="rId1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50568" y="2855495"/>
                <a:ext cx="9564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i="1">
                          <a:latin typeface="Cambria Math"/>
                        </a:rPr>
                        <m:t>.</m:t>
                      </m:r>
                      <m:r>
                        <a:rPr lang="en-GB" sz="1600" b="1" i="1">
                          <a:latin typeface="Cambria Math"/>
                        </a:rPr>
                        <m:t>𝒃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568" y="2855495"/>
                <a:ext cx="956416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23084" y="3380874"/>
                <a:ext cx="229492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084" y="3380874"/>
                <a:ext cx="2294924" cy="338554"/>
              </a:xfrm>
              <a:prstGeom prst="rect">
                <a:avLst/>
              </a:prstGeom>
              <a:blipFill>
                <a:blip r:embed="rId19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545304" y="3894220"/>
                <a:ext cx="29692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(2)(5)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(−6)(2)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(1)(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5304" y="3894220"/>
                <a:ext cx="2969211" cy="338554"/>
              </a:xfrm>
              <a:prstGeom prst="rect">
                <a:avLst/>
              </a:prstGeom>
              <a:blipFill>
                <a:blip r:embed="rId20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418220" y="4407567"/>
                <a:ext cx="10954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220" y="4407567"/>
                <a:ext cx="1095493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75157" y="4896851"/>
                <a:ext cx="73661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157" y="4896851"/>
                <a:ext cx="736612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7149455" y="2510590"/>
            <a:ext cx="310123" cy="5334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4126832" y="1597909"/>
            <a:ext cx="482466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vectors are perpendicular, then the angle between them is 90˚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363391" y="3035969"/>
            <a:ext cx="310123" cy="5334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6347349" y="3585411"/>
            <a:ext cx="318146" cy="481263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6367401" y="4086727"/>
            <a:ext cx="318146" cy="481263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6387453" y="4612106"/>
            <a:ext cx="318146" cy="481263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507706" y="2632624"/>
            <a:ext cx="9264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Cos90 =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17370" y="3097846"/>
            <a:ext cx="198521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formula for the dot product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77265" y="3717757"/>
            <a:ext cx="153201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33412" y="4219072"/>
            <a:ext cx="98257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33148" y="4756483"/>
            <a:ext cx="98257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94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know the definition of the scalar product of two vectors in 2 or 3 dimensions, and how it can be used to calculate the angle between 2 vectors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find a vector which is perpendicular to both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If we call the required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itchFamily="66" charset="0"/>
                  </a:rPr>
                  <a:t>, then the following must be true: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  <a:blipFill>
                <a:blip r:embed="rId2"/>
                <a:stretch>
                  <a:fillRect t="-7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blipFill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1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69668" y="1323703"/>
                <a:ext cx="875753" cy="5325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668" y="1323703"/>
                <a:ext cx="875753" cy="53258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90844" y="1946366"/>
                <a:ext cx="1246303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0844" y="1946366"/>
                <a:ext cx="1246303" cy="56836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90398" y="2717075"/>
                <a:ext cx="154369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398" y="2717075"/>
                <a:ext cx="1543692" cy="215444"/>
              </a:xfrm>
              <a:prstGeom prst="rect">
                <a:avLst/>
              </a:prstGeom>
              <a:blipFill>
                <a:blip r:embed="rId19"/>
                <a:stretch>
                  <a:fillRect r="-1575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347256" y="1328057"/>
                <a:ext cx="875753" cy="5325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256" y="1328057"/>
                <a:ext cx="875753" cy="53258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968432" y="1950720"/>
                <a:ext cx="1246303" cy="568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8432" y="1950720"/>
                <a:ext cx="1246303" cy="568361"/>
              </a:xfrm>
              <a:prstGeom prst="rect">
                <a:avLst/>
              </a:prstGeom>
              <a:blipFill>
                <a:blip r:embed="rId21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16032" y="2721429"/>
                <a:ext cx="14090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032" y="2721429"/>
                <a:ext cx="1409040" cy="215444"/>
              </a:xfrm>
              <a:prstGeom prst="rect">
                <a:avLst/>
              </a:prstGeom>
              <a:blipFill>
                <a:blip r:embed="rId22"/>
                <a:stretch>
                  <a:fillRect l="-2165" r="-2165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5599330" y="1648441"/>
            <a:ext cx="310123" cy="5334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79204" y="1692098"/>
                <a:ext cx="63480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9204" y="1692098"/>
                <a:ext cx="634808" cy="430887"/>
              </a:xfrm>
              <a:prstGeom prst="rect">
                <a:avLst/>
              </a:prstGeom>
              <a:blipFill>
                <a:blip r:embed="rId23"/>
                <a:stretch>
                  <a:fillRect l="-6667" t="-14286" r="-1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603684" y="2279813"/>
            <a:ext cx="310123" cy="5334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848722" y="2332177"/>
            <a:ext cx="64787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8094336" y="1644087"/>
            <a:ext cx="310123" cy="5334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374210" y="1687744"/>
                <a:ext cx="63480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210" y="1687744"/>
                <a:ext cx="634808" cy="430887"/>
              </a:xfrm>
              <a:prstGeom prst="rect">
                <a:avLst/>
              </a:prstGeom>
              <a:blipFill>
                <a:blip r:embed="rId24"/>
                <a:stretch>
                  <a:fillRect l="-7692" t="-12676" r="-16346" b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8098690" y="2275459"/>
            <a:ext cx="310123" cy="5334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343728" y="2327823"/>
            <a:ext cx="64787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23657" y="3102885"/>
                <a:ext cx="4624251" cy="10772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At this point we can choose a non-zero value for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find the values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would make the vector perpendicular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Let z = 1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57" y="3102885"/>
                <a:ext cx="4624251" cy="1077218"/>
              </a:xfrm>
              <a:prstGeom prst="rect">
                <a:avLst/>
              </a:prstGeom>
              <a:blipFill>
                <a:blip r:embed="rId25"/>
                <a:stretch>
                  <a:fillRect l="-1319" t="-5085" r="-2507" b="-9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29586" y="4315098"/>
                <a:ext cx="14540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586" y="4315098"/>
                <a:ext cx="1454052" cy="215444"/>
              </a:xfrm>
              <a:prstGeom prst="rect">
                <a:avLst/>
              </a:prstGeom>
              <a:blipFill>
                <a:blip r:embed="rId26"/>
                <a:stretch>
                  <a:fillRect r="-2101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107769" y="4336870"/>
                <a:ext cx="131939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769" y="4336870"/>
                <a:ext cx="1319399" cy="215444"/>
              </a:xfrm>
              <a:prstGeom prst="rect">
                <a:avLst/>
              </a:prstGeom>
              <a:blipFill>
                <a:blip r:embed="rId27"/>
                <a:stretch>
                  <a:fillRect l="-2315" r="-2315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029201" y="4718324"/>
            <a:ext cx="320910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Solving these simultaneously gives: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953884" y="5037911"/>
                <a:ext cx="1267655" cy="304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884" y="5037911"/>
                <a:ext cx="1267655" cy="304635"/>
              </a:xfrm>
              <a:prstGeom prst="rect">
                <a:avLst/>
              </a:prstGeom>
              <a:blipFill>
                <a:blip r:embed="rId28"/>
                <a:stretch>
                  <a:fillRect l="-3846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963887" y="5462907"/>
            <a:ext cx="320910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a possible vector would be: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158536" y="5738951"/>
                <a:ext cx="101450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US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536" y="5738951"/>
                <a:ext cx="1014508" cy="403316"/>
              </a:xfrm>
              <a:prstGeom prst="rect">
                <a:avLst/>
              </a:prstGeom>
              <a:blipFill>
                <a:blip r:embed="rId29"/>
                <a:stretch>
                  <a:fillRect l="-1796" r="-1796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119348" y="6318070"/>
                <a:ext cx="10620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US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348" y="6318070"/>
                <a:ext cx="1062022" cy="215444"/>
              </a:xfrm>
              <a:prstGeom prst="rect">
                <a:avLst/>
              </a:prstGeom>
              <a:blipFill>
                <a:blip r:embed="rId30"/>
                <a:stretch>
                  <a:fillRect l="-1149" r="-1149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7066726" y="5954832"/>
            <a:ext cx="257184" cy="489511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372722" y="5893984"/>
            <a:ext cx="149260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4 (or any scalar value) for an alternative</a:t>
            </a:r>
            <a:endParaRPr lang="en-GB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5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20" grpId="0"/>
      <p:bldP spid="21" grpId="0" animBg="1"/>
      <p:bldP spid="22" grpId="0"/>
      <p:bldP spid="23" grpId="0" animBg="1"/>
      <p:bldP spid="24" grpId="0"/>
      <p:bldP spid="26" grpId="0"/>
      <p:bldP spid="28" grpId="0"/>
      <p:bldP spid="30" grpId="0"/>
      <p:bldP spid="33" grpId="0"/>
      <p:bldP spid="35" grpId="0"/>
      <p:bldP spid="36" grpId="0"/>
      <p:bldP spid="37" grpId="0"/>
      <p:bldP spid="38" grpId="0" animBg="1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know the definition of the scalar product of two vectors in 2 or 3 dimensions, and how it can be used to calculate the angle between 2 vectors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find a vector which is perpendicular to both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  <a:blipFill>
                <a:blip r:embed="rId2"/>
                <a:stretch>
                  <a:fillRect t="-7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blipFill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1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643142" y="3644538"/>
                <a:ext cx="10620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US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142" y="3644538"/>
                <a:ext cx="1062022" cy="215444"/>
              </a:xfrm>
              <a:prstGeom prst="rect">
                <a:avLst/>
              </a:prstGeom>
              <a:blipFill>
                <a:blip r:embed="rId17"/>
                <a:stretch>
                  <a:fillRect l="-1149" r="-1149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8"/>
          <a:srcRect l="30902" t="22847" r="29430" b="7058"/>
          <a:stretch/>
        </p:blipFill>
        <p:spPr>
          <a:xfrm>
            <a:off x="4014651" y="1114697"/>
            <a:ext cx="4993910" cy="49638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90011" y="1750424"/>
                <a:ext cx="614335" cy="5795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011" y="1750424"/>
                <a:ext cx="614335" cy="579518"/>
              </a:xfrm>
              <a:prstGeom prst="rect">
                <a:avLst/>
              </a:prstGeom>
              <a:blipFill>
                <a:blip r:embed="rId19"/>
                <a:stretch>
                  <a:fillRect b="-2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76948" y="2730138"/>
                <a:ext cx="552995" cy="579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2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948" y="2730138"/>
                <a:ext cx="552995" cy="579518"/>
              </a:xfrm>
              <a:prstGeom prst="rect">
                <a:avLst/>
              </a:prstGeom>
              <a:blipFill>
                <a:blip r:embed="rId20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358742" y="1968138"/>
                <a:ext cx="552995" cy="579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200" b="1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200" b="1" i="1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8742" y="1968138"/>
                <a:ext cx="552995" cy="57951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hlinkClick r:id="rId22" action="ppaction://hlinkfile"/>
          </p:cNvPr>
          <p:cNvSpPr txBox="1"/>
          <p:nvPr/>
        </p:nvSpPr>
        <p:spPr>
          <a:xfrm>
            <a:off x="6102369" y="6208590"/>
            <a:ext cx="857927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CLICK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442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know the definition of the scalar product of two vectors in 2 or 3 dimensions, and how it can be used to calculate the angle between 2 vectors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have coordinates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(2,−1,1)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(5,1,7)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(6,−3,1)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respectively.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Hence, or otherwise, find the area of triangle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  <a:blipFill>
                <a:blip r:embed="rId2"/>
                <a:stretch>
                  <a:fillRect t="-7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blipFill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1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78066" y="1863550"/>
                <a:ext cx="947374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066" y="1863550"/>
                <a:ext cx="947374" cy="243015"/>
              </a:xfrm>
              <a:prstGeom prst="rect">
                <a:avLst/>
              </a:prstGeom>
              <a:blipFill>
                <a:blip r:embed="rId17"/>
                <a:stretch>
                  <a:fillRect l="-3846" r="-192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73712" y="2259790"/>
                <a:ext cx="1497141" cy="5733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12" y="2259790"/>
                <a:ext cx="1497141" cy="57336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60649" y="2925995"/>
                <a:ext cx="829906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649" y="2925995"/>
                <a:ext cx="829906" cy="569771"/>
              </a:xfrm>
              <a:prstGeom prst="rect">
                <a:avLst/>
              </a:prstGeom>
              <a:blipFill>
                <a:blip r:embed="rId19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783469" y="1885490"/>
                <a:ext cx="947374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3469" y="1885490"/>
                <a:ext cx="947374" cy="243015"/>
              </a:xfrm>
              <a:prstGeom prst="rect">
                <a:avLst/>
              </a:prstGeom>
              <a:blipFill>
                <a:blip r:embed="rId20"/>
                <a:stretch>
                  <a:fillRect l="-2581" r="-64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79115" y="2281730"/>
                <a:ext cx="1623650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9115" y="2281730"/>
                <a:ext cx="1623650" cy="56900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66052" y="2947935"/>
                <a:ext cx="956416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052" y="2947935"/>
                <a:ext cx="956416" cy="56900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200490" y="1253780"/>
            <a:ext cx="4943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find the vectors from A to B and A to C by considering the coordinates as position vectors…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48561" y="4232491"/>
                <a:ext cx="1675395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i="1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561" y="4232491"/>
                <a:ext cx="1675395" cy="56977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955091" y="3766160"/>
            <a:ext cx="3167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find the dot product…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27088" y="5015206"/>
                <a:ext cx="227543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+(6)(0)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7088" y="5015206"/>
                <a:ext cx="2275431" cy="215444"/>
              </a:xfrm>
              <a:prstGeom prst="rect">
                <a:avLst/>
              </a:prstGeom>
              <a:blipFill>
                <a:blip r:embed="rId24"/>
                <a:stretch>
                  <a:fillRect l="-267" r="-2139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37445" y="5549346"/>
                <a:ext cx="32399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445" y="5549346"/>
                <a:ext cx="323998" cy="215444"/>
              </a:xfrm>
              <a:prstGeom prst="rect">
                <a:avLst/>
              </a:prstGeom>
              <a:blipFill>
                <a:blip r:embed="rId25"/>
                <a:stretch>
                  <a:fillRect l="-5660" r="-1132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7659330" y="4573718"/>
            <a:ext cx="310123" cy="5334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8010226" y="4697274"/>
            <a:ext cx="7165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7607544" y="5134491"/>
            <a:ext cx="310123" cy="533400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931806" y="5275802"/>
            <a:ext cx="83045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92044" y="3979478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044" y="3979478"/>
                <a:ext cx="418384" cy="276999"/>
              </a:xfrm>
              <a:prstGeom prst="rect">
                <a:avLst/>
              </a:prstGeom>
              <a:blipFill>
                <a:blip r:embed="rId26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915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  <p:bldP spid="4" grpId="0"/>
      <p:bldP spid="15" grpId="0"/>
      <p:bldP spid="16" grpId="0"/>
      <p:bldP spid="17" grpId="0"/>
      <p:bldP spid="20" grpId="0"/>
      <p:bldP spid="21" grpId="0" animBg="1"/>
      <p:bldP spid="22" grpId="0"/>
      <p:bldP spid="23" grpId="0" animBg="1"/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know the definition of the scalar product of two vectors in 2 or 3 dimensions, and how it can be used to calculate the angle between 2 vectors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have coordinates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(2,−1,1)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(5,1,7)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(6,−3,1)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respectively.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Hence, or otherwise, find the area of triangle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  <a:blipFill>
                <a:blip r:embed="rId2"/>
                <a:stretch>
                  <a:fillRect t="-7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blipFill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1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92044" y="3979478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044" y="3979478"/>
                <a:ext cx="418384" cy="276999"/>
              </a:xfrm>
              <a:prstGeom prst="rect">
                <a:avLst/>
              </a:prstGeom>
              <a:blipFill>
                <a:blip r:embed="rId17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5246777" y="867349"/>
            <a:ext cx="2032986" cy="1411549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257135" y="2280378"/>
            <a:ext cx="2670698" cy="90404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(2,−1,1)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blipFill>
                <a:blip r:embed="rId18"/>
                <a:stretch>
                  <a:fillRect l="-11607" r="-1160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154968" y="579287"/>
                <a:ext cx="55944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(5,1,7)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4968" y="579287"/>
                <a:ext cx="559449" cy="215444"/>
              </a:xfrm>
              <a:prstGeom prst="rect">
                <a:avLst/>
              </a:prstGeom>
              <a:blipFill>
                <a:blip r:embed="rId19"/>
                <a:stretch>
                  <a:fillRect l="-10989" r="-10989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660531" y="3244406"/>
                <a:ext cx="72404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(6,−3,1)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0531" y="3244406"/>
                <a:ext cx="724044" cy="215444"/>
              </a:xfrm>
              <a:prstGeom prst="rect">
                <a:avLst/>
              </a:prstGeom>
              <a:blipFill>
                <a:blip r:embed="rId20"/>
                <a:stretch>
                  <a:fillRect l="-8475" r="-8475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 flipH="1" flipV="1">
            <a:off x="7279765" y="867350"/>
            <a:ext cx="655513" cy="2322573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949190" y="212788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873115" y="927735"/>
                <a:ext cx="358240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115" y="927735"/>
                <a:ext cx="358240" cy="56977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235065" y="2823210"/>
                <a:ext cx="492892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065" y="2823210"/>
                <a:ext cx="492892" cy="569002"/>
              </a:xfrm>
              <a:prstGeom prst="rect">
                <a:avLst/>
              </a:prstGeom>
              <a:blipFill>
                <a:blip r:embed="rId22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>
            <a:off x="5304760" y="2289903"/>
            <a:ext cx="1411318" cy="48568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5268278" y="1570673"/>
            <a:ext cx="1002506" cy="68580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4606835" y="1811383"/>
            <a:ext cx="914400" cy="914400"/>
          </a:xfrm>
          <a:prstGeom prst="arc">
            <a:avLst>
              <a:gd name="adj1" fmla="val 20342239"/>
              <a:gd name="adj2" fmla="val 699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547088" y="2126524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088" y="2126524"/>
                <a:ext cx="146322" cy="215444"/>
              </a:xfrm>
              <a:prstGeom prst="rect">
                <a:avLst/>
              </a:prstGeom>
              <a:blipFill>
                <a:blip r:embed="rId23"/>
                <a:stretch>
                  <a:fillRect l="-33333" r="-208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6995704" y="68226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936229" y="3024867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4409" y="3518178"/>
                <a:ext cx="829906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09" y="3518178"/>
                <a:ext cx="829906" cy="569771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030075" y="3513993"/>
                <a:ext cx="956416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075" y="3513993"/>
                <a:ext cx="956416" cy="56900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0772" y="4902926"/>
                <a:ext cx="3563157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find the angle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we can use sine to find the area…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use the dot product we calculated, and one of the formulae above…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772" y="4902926"/>
                <a:ext cx="3563157" cy="1600438"/>
              </a:xfrm>
              <a:prstGeom prst="rect">
                <a:avLst/>
              </a:prstGeom>
              <a:blipFill>
                <a:blip r:embed="rId26"/>
                <a:stretch>
                  <a:fillRect t="-38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97875" y="1442621"/>
                <a:ext cx="6863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875" y="1442621"/>
                <a:ext cx="686342" cy="246221"/>
              </a:xfrm>
              <a:prstGeom prst="rect">
                <a:avLst/>
              </a:prstGeom>
              <a:blipFill>
                <a:blip r:embed="rId27"/>
                <a:stretch>
                  <a:fillRect r="-625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13285" y="2729883"/>
                <a:ext cx="931729" cy="280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285" y="2729883"/>
                <a:ext cx="931729" cy="280270"/>
              </a:xfrm>
              <a:prstGeom prst="rect">
                <a:avLst/>
              </a:prstGeom>
              <a:blipFill>
                <a:blip r:embed="rId28"/>
                <a:stretch>
                  <a:fillRect r="-526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545368" y="3806303"/>
                <a:ext cx="1288173" cy="537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sz="1400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1400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sz="1400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368" y="3806303"/>
                <a:ext cx="1288173" cy="537840"/>
              </a:xfrm>
              <a:prstGeom prst="rect">
                <a:avLst/>
              </a:prstGeom>
              <a:blipFill>
                <a:blip r:embed="rId29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520215" y="4473607"/>
                <a:ext cx="1514902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  <m:rad>
                            <m:radPr>
                              <m:degHide m:val="on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0215" y="4473607"/>
                <a:ext cx="1514902" cy="537327"/>
              </a:xfrm>
              <a:prstGeom prst="rect">
                <a:avLst/>
              </a:prstGeom>
              <a:blipFill>
                <a:blip r:embed="rId30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14657" y="5211934"/>
                <a:ext cx="12766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=75.193…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4657" y="5211934"/>
                <a:ext cx="1276632" cy="307777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892674" y="4147590"/>
            <a:ext cx="259551" cy="593086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196614" y="4315534"/>
            <a:ext cx="11185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6053952" y="4797139"/>
            <a:ext cx="259551" cy="593086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206972" y="5000595"/>
            <a:ext cx="11185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520455" y="2117645"/>
                <a:ext cx="7384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75.193…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455" y="2117645"/>
                <a:ext cx="738472" cy="215444"/>
              </a:xfrm>
              <a:prstGeom prst="rect">
                <a:avLst/>
              </a:prstGeom>
              <a:blipFill>
                <a:blip r:embed="rId32"/>
                <a:stretch>
                  <a:fillRect l="-5785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169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2" grpId="0"/>
      <p:bldP spid="33" grpId="0"/>
      <p:bldP spid="35" grpId="0"/>
      <p:bldP spid="43" grpId="0" animBg="1"/>
      <p:bldP spid="44" grpId="0"/>
      <p:bldP spid="44" grpId="1"/>
      <p:bldP spid="45" grpId="0"/>
      <p:bldP spid="46" grpId="0"/>
      <p:bldP spid="4" grpId="0"/>
      <p:bldP spid="39" grpId="0"/>
      <p:bldP spid="40" grpId="0"/>
      <p:bldP spid="41" grpId="0"/>
      <p:bldP spid="42" grpId="0"/>
      <p:bldP spid="49" grpId="0" animBg="1"/>
      <p:bldP spid="51" grpId="0"/>
      <p:bldP spid="53" grpId="0" animBg="1"/>
      <p:bldP spid="54" grpId="0"/>
      <p:bldP spid="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520455" y="2117645"/>
                <a:ext cx="7384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75.193…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455" y="2117645"/>
                <a:ext cx="738472" cy="215444"/>
              </a:xfrm>
              <a:prstGeom prst="rect">
                <a:avLst/>
              </a:prstGeom>
              <a:blipFill>
                <a:blip r:embed="rId2"/>
                <a:stretch>
                  <a:fillRect l="-5785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know the definition of the scalar product of two vectors in 2 or 3 dimensions, and how it can be used to calculate the angle between 2 vectors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have coordinates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(2,−1,1)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(5,1,7)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(6,−3,1) 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respectively.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Hence, or otherwise, find the area of triangle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  <a:blipFill>
                <a:blip r:embed="rId3"/>
                <a:stretch>
                  <a:fillRect t="-7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blipFill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1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92044" y="3979478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044" y="3979478"/>
                <a:ext cx="418384" cy="276999"/>
              </a:xfrm>
              <a:prstGeom prst="rect">
                <a:avLst/>
              </a:prstGeom>
              <a:blipFill>
                <a:blip r:embed="rId17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5246777" y="867349"/>
            <a:ext cx="2032986" cy="1411549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257135" y="2280378"/>
            <a:ext cx="2670698" cy="90404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(2,−1,1)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blipFill>
                <a:blip r:embed="rId18"/>
                <a:stretch>
                  <a:fillRect l="-11607" r="-1160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154968" y="579287"/>
                <a:ext cx="55944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(5,1,7)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4968" y="579287"/>
                <a:ext cx="559449" cy="215444"/>
              </a:xfrm>
              <a:prstGeom prst="rect">
                <a:avLst/>
              </a:prstGeom>
              <a:blipFill>
                <a:blip r:embed="rId19"/>
                <a:stretch>
                  <a:fillRect l="-10989" r="-10989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660531" y="3244406"/>
                <a:ext cx="72404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(6,−3,1)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0531" y="3244406"/>
                <a:ext cx="724044" cy="215444"/>
              </a:xfrm>
              <a:prstGeom prst="rect">
                <a:avLst/>
              </a:prstGeom>
              <a:blipFill>
                <a:blip r:embed="rId20"/>
                <a:stretch>
                  <a:fillRect l="-8475" r="-8475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 flipH="1" flipV="1">
            <a:off x="7279765" y="867350"/>
            <a:ext cx="655513" cy="2322573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949190" y="212788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873115" y="927735"/>
                <a:ext cx="358240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115" y="927735"/>
                <a:ext cx="358240" cy="56977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235065" y="2823210"/>
                <a:ext cx="492892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065" y="2823210"/>
                <a:ext cx="492892" cy="569002"/>
              </a:xfrm>
              <a:prstGeom prst="rect">
                <a:avLst/>
              </a:prstGeom>
              <a:blipFill>
                <a:blip r:embed="rId22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>
            <a:off x="5304760" y="2289903"/>
            <a:ext cx="1411318" cy="48568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5268278" y="1570673"/>
            <a:ext cx="1002506" cy="68580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4606835" y="1811383"/>
            <a:ext cx="914400" cy="914400"/>
          </a:xfrm>
          <a:prstGeom prst="arc">
            <a:avLst>
              <a:gd name="adj1" fmla="val 20342239"/>
              <a:gd name="adj2" fmla="val 699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995704" y="68226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936229" y="3024867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4409" y="3518178"/>
                <a:ext cx="829906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09" y="3518178"/>
                <a:ext cx="829906" cy="569771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030075" y="3513993"/>
                <a:ext cx="956416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075" y="3513993"/>
                <a:ext cx="956416" cy="56900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97875" y="1442621"/>
                <a:ext cx="6863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875" y="1442621"/>
                <a:ext cx="686342" cy="246221"/>
              </a:xfrm>
              <a:prstGeom prst="rect">
                <a:avLst/>
              </a:prstGeom>
              <a:blipFill>
                <a:blip r:embed="rId26"/>
                <a:stretch>
                  <a:fillRect r="-625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313285" y="2729883"/>
                <a:ext cx="931729" cy="280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3285" y="2729883"/>
                <a:ext cx="931729" cy="280270"/>
              </a:xfrm>
              <a:prstGeom prst="rect">
                <a:avLst/>
              </a:prstGeom>
              <a:blipFill>
                <a:blip r:embed="rId27"/>
                <a:stretch>
                  <a:fillRect r="-526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29704" y="3883979"/>
                <a:ext cx="136024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𝑎𝑏𝑆𝑖𝑛𝐶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704" y="3883979"/>
                <a:ext cx="1360244" cy="403316"/>
              </a:xfrm>
              <a:prstGeom prst="rect">
                <a:avLst/>
              </a:prstGeom>
              <a:blipFill>
                <a:blip r:embed="rId28"/>
                <a:stretch>
                  <a:fillRect l="-2679" r="-1786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057311" y="4551284"/>
                <a:ext cx="2197140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(7)(2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(75.193…)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311" y="4551284"/>
                <a:ext cx="2197140" cy="403316"/>
              </a:xfrm>
              <a:prstGeom prst="rect">
                <a:avLst/>
              </a:prstGeom>
              <a:blipFill>
                <a:blip r:embed="rId29"/>
                <a:stretch>
                  <a:fillRect l="-556" t="-1515" r="-222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094302" y="5360631"/>
                <a:ext cx="11142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=15.13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(2dp)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302" y="5360631"/>
                <a:ext cx="1114279" cy="215444"/>
              </a:xfrm>
              <a:prstGeom prst="rect">
                <a:avLst/>
              </a:prstGeom>
              <a:blipFill>
                <a:blip r:embed="rId30"/>
                <a:stretch>
                  <a:fillRect l="-3846" t="-25000" r="-10440" b="-47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7153303" y="4209734"/>
            <a:ext cx="259551" cy="593086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421732" y="4280024"/>
            <a:ext cx="111858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exact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values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7137028" y="4868162"/>
            <a:ext cx="259551" cy="593086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361070" y="5071617"/>
            <a:ext cx="10016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78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8" grpId="0"/>
      <p:bldP spid="56" grpId="0"/>
      <p:bldP spid="57" grpId="0" animBg="1"/>
      <p:bldP spid="58" grpId="0"/>
      <p:bldP spid="59" grpId="0" animBg="1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know the definition of the scalar product of two vectors in 2 or 3 dimensions, and how it can be used to calculate the angle between 2 vectors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 the diagram to the right, the angle between 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is 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. The two vectors must be directed away from point X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 the second diagram, vector </a:t>
            </a: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is directed towards X. Hence, the angle between the two vectors is 160°.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This comes from re-drawing the diagram with vector </a:t>
            </a: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pointing away from point X.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715000" y="1447800"/>
            <a:ext cx="1295400" cy="91440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638800" y="1981200"/>
            <a:ext cx="1905000" cy="53340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43600" y="21336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48400" y="1524000"/>
            <a:ext cx="22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89776" y="2356104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</a:t>
            </a:r>
          </a:p>
        </p:txBody>
      </p:sp>
      <p:sp>
        <p:nvSpPr>
          <p:cNvPr id="14" name="Arc 13"/>
          <p:cNvSpPr/>
          <p:nvPr/>
        </p:nvSpPr>
        <p:spPr>
          <a:xfrm>
            <a:off x="5410200" y="1676400"/>
            <a:ext cx="914400" cy="914400"/>
          </a:xfrm>
          <a:prstGeom prst="arc">
            <a:avLst>
              <a:gd name="adj1" fmla="val 20304281"/>
              <a:gd name="adj2" fmla="val 31028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324600" y="19050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980176" y="3733800"/>
            <a:ext cx="1676400" cy="83820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065776" y="4419600"/>
            <a:ext cx="2514600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32576" y="44196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11696" y="3761232"/>
            <a:ext cx="22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00088" y="445008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</a:t>
            </a:r>
          </a:p>
        </p:txBody>
      </p:sp>
      <p:sp>
        <p:nvSpPr>
          <p:cNvPr id="21" name="Arc 20"/>
          <p:cNvSpPr/>
          <p:nvPr/>
        </p:nvSpPr>
        <p:spPr>
          <a:xfrm>
            <a:off x="5675376" y="3962400"/>
            <a:ext cx="914400" cy="914400"/>
          </a:xfrm>
          <a:prstGeom prst="arc">
            <a:avLst>
              <a:gd name="adj1" fmla="val 20541888"/>
              <a:gd name="adj2" fmla="val 215578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665976" y="41148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20°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715000" y="1746504"/>
            <a:ext cx="859536" cy="6156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8800" y="1981200"/>
            <a:ext cx="1164336" cy="323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980176" y="4032504"/>
            <a:ext cx="1078992" cy="5365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6742176" y="4419600"/>
            <a:ext cx="838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977128" y="5120640"/>
            <a:ext cx="1676400" cy="83820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062728" y="5806440"/>
            <a:ext cx="2514600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29528" y="581558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708648" y="5148072"/>
            <a:ext cx="22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343144" y="5891784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</a:t>
            </a:r>
          </a:p>
        </p:txBody>
      </p:sp>
      <p:sp>
        <p:nvSpPr>
          <p:cNvPr id="49" name="Arc 48"/>
          <p:cNvSpPr/>
          <p:nvPr/>
        </p:nvSpPr>
        <p:spPr>
          <a:xfrm>
            <a:off x="5672328" y="5349240"/>
            <a:ext cx="914400" cy="914400"/>
          </a:xfrm>
          <a:prstGeom prst="arc">
            <a:avLst>
              <a:gd name="adj1" fmla="val 20541888"/>
              <a:gd name="adj2" fmla="val 2155788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662928" y="550164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20°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5977128" y="5404104"/>
            <a:ext cx="1109472" cy="551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5394960" y="5806440"/>
            <a:ext cx="21823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rc 58"/>
          <p:cNvSpPr/>
          <p:nvPr/>
        </p:nvSpPr>
        <p:spPr>
          <a:xfrm>
            <a:off x="6172200" y="5641848"/>
            <a:ext cx="493776" cy="554736"/>
          </a:xfrm>
          <a:prstGeom prst="arc">
            <a:avLst>
              <a:gd name="adj1" fmla="val 12490221"/>
              <a:gd name="adj2" fmla="val 178934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5946648" y="5407152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160°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769608" y="583692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6711696" y="5806440"/>
            <a:ext cx="838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95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animBg="1"/>
      <p:bldP spid="15" grpId="0"/>
      <p:bldP spid="18" grpId="0"/>
      <p:bldP spid="19" grpId="0"/>
      <p:bldP spid="20" grpId="0"/>
      <p:bldP spid="21" grpId="0" animBg="1"/>
      <p:bldP spid="22" grpId="0"/>
      <p:bldP spid="46" grpId="0"/>
      <p:bldP spid="47" grpId="0"/>
      <p:bldP spid="48" grpId="0"/>
      <p:bldP spid="49" grpId="0" animBg="1"/>
      <p:bldP spid="49" grpId="1" animBg="1"/>
      <p:bldP spid="50" grpId="0"/>
      <p:bldP spid="50" grpId="1"/>
      <p:bldP spid="59" grpId="0" animBg="1"/>
      <p:bldP spid="60" grpId="0"/>
      <p:bldP spid="61" grpId="0"/>
      <p:bldP spid="6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Arrow Connector 29"/>
          <p:cNvCxnSpPr/>
          <p:nvPr/>
        </p:nvCxnSpPr>
        <p:spPr>
          <a:xfrm>
            <a:off x="6705600" y="4953000"/>
            <a:ext cx="14478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705600" y="2743200"/>
            <a:ext cx="14478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648200" y="2743200"/>
            <a:ext cx="14478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know the definition of the scalar product of two vectors in 2 or 3 dimensions, and how it can be used to calculate the angle between 2 vectors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scalar product of two vectors 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is written as </a:t>
            </a:r>
            <a:r>
              <a:rPr lang="en-GB" sz="1400" b="1" dirty="0" err="1">
                <a:latin typeface="Comic Sans MS" pitchFamily="66" charset="0"/>
              </a:rPr>
              <a:t>a</a:t>
            </a:r>
            <a:r>
              <a:rPr lang="en-GB" sz="1400" dirty="0" err="1">
                <a:latin typeface="Comic Sans MS" pitchFamily="66" charset="0"/>
              </a:rPr>
              <a:t>.</a:t>
            </a:r>
            <a:r>
              <a:rPr lang="en-GB" sz="1400" b="1" dirty="0" err="1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(‘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dot </a:t>
            </a: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’) and is defined by: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scalar product can be thought of as ‘the effect of one of the two vectors on the other’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75182" y="3602736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182" y="3602736"/>
                <a:ext cx="1963165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724400" y="1600200"/>
            <a:ext cx="1931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Vector multiplication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00600" y="27432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800600" y="19812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858000" y="27432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858000" y="19812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15000" y="3048000"/>
            <a:ext cx="1130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>
                <a:latin typeface="Comic Sans MS" pitchFamily="66" charset="0"/>
              </a:rPr>
              <a:t>a</a:t>
            </a:r>
            <a:r>
              <a:rPr lang="en-GB" sz="1400" dirty="0" err="1">
                <a:latin typeface="Comic Sans MS" pitchFamily="66" charset="0"/>
              </a:rPr>
              <a:t>.</a:t>
            </a:r>
            <a:r>
              <a:rPr lang="en-GB" sz="1400" b="1" dirty="0" err="1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= |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||</a:t>
            </a: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|</a:t>
            </a:r>
          </a:p>
        </p:txBody>
      </p:sp>
      <p:cxnSp>
        <p:nvCxnSpPr>
          <p:cNvPr id="24" name="Straight Arrow Connector 23"/>
          <p:cNvCxnSpPr>
            <a:endCxn id="22" idx="3"/>
          </p:cNvCxnSpPr>
          <p:nvPr/>
        </p:nvCxnSpPr>
        <p:spPr>
          <a:xfrm flipH="1">
            <a:off x="6845438" y="3200400"/>
            <a:ext cx="317365" cy="14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162800" y="3048000"/>
            <a:ext cx="15648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By multiplication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800600" y="4343400"/>
            <a:ext cx="60960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648200" y="4953000"/>
            <a:ext cx="14478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800600" y="41910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858000" y="49530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858000" y="41910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953000" y="24384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39000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876800" y="43434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39000" y="46482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7200" y="5105400"/>
            <a:ext cx="266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In this case, the vector 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can be split into a horizontal and vertical component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Here we only consider the horizontal component as this is in the direction of vector 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b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3242562" y="5029200"/>
            <a:ext cx="1253238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800600" y="49530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410200" y="44196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5029200"/>
            <a:ext cx="819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|</a:t>
            </a:r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|cos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4114800" y="4572000"/>
            <a:ext cx="914400" cy="914400"/>
          </a:xfrm>
          <a:prstGeom prst="arc">
            <a:avLst>
              <a:gd name="adj1" fmla="val 19648950"/>
              <a:gd name="adj2" fmla="val 2109797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4953000" y="47244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4495800" y="5410200"/>
            <a:ext cx="491238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505200" y="5791200"/>
            <a:ext cx="20649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By GCSE trigonometry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791200" y="5410200"/>
            <a:ext cx="1523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>
                <a:latin typeface="Comic Sans MS" pitchFamily="66" charset="0"/>
              </a:rPr>
              <a:t>a</a:t>
            </a:r>
            <a:r>
              <a:rPr lang="en-GB" sz="1400" dirty="0" err="1">
                <a:latin typeface="Comic Sans MS" pitchFamily="66" charset="0"/>
              </a:rPr>
              <a:t>.</a:t>
            </a:r>
            <a:r>
              <a:rPr lang="en-GB" sz="1400" b="1" dirty="0" err="1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= |</a:t>
            </a:r>
            <a:r>
              <a:rPr lang="en-GB" sz="1400" b="1" dirty="0" err="1">
                <a:latin typeface="Comic Sans MS" pitchFamily="66" charset="0"/>
              </a:rPr>
              <a:t>a</a:t>
            </a:r>
            <a:r>
              <a:rPr lang="en-GB" sz="1400" dirty="0" err="1">
                <a:latin typeface="Comic Sans MS" pitchFamily="66" charset="0"/>
              </a:rPr>
              <a:t>|cos</a:t>
            </a: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|</a:t>
            </a: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|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791200" y="5791200"/>
            <a:ext cx="15231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err="1">
                <a:latin typeface="Comic Sans MS" pitchFamily="66" charset="0"/>
              </a:rPr>
              <a:t>a</a:t>
            </a:r>
            <a:r>
              <a:rPr lang="en-GB" sz="1400" dirty="0" err="1">
                <a:latin typeface="Comic Sans MS" pitchFamily="66" charset="0"/>
              </a:rPr>
              <a:t>.</a:t>
            </a:r>
            <a:r>
              <a:rPr lang="en-GB" sz="1400" b="1" dirty="0" err="1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= |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||</a:t>
            </a:r>
            <a:r>
              <a:rPr lang="en-GB" sz="1400" b="1" dirty="0" err="1">
                <a:latin typeface="Comic Sans MS" pitchFamily="66" charset="0"/>
              </a:rPr>
              <a:t>b</a:t>
            </a:r>
            <a:r>
              <a:rPr lang="en-GB" sz="1400" dirty="0" err="1">
                <a:latin typeface="Comic Sans MS" pitchFamily="66" charset="0"/>
              </a:rPr>
              <a:t>|cos</a:t>
            </a:r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791200" y="5715000"/>
            <a:ext cx="1524000" cy="381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7467600" y="5943600"/>
            <a:ext cx="317365" cy="14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91400" y="5334000"/>
            <a:ext cx="1904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the formula for the scalar ‘dot’ product of 2 vectors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82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2" grpId="0"/>
      <p:bldP spid="25" grpId="0"/>
      <p:bldP spid="36" grpId="0"/>
      <p:bldP spid="37" grpId="0"/>
      <p:bldP spid="38" grpId="0"/>
      <p:bldP spid="39" grpId="0"/>
      <p:bldP spid="48" grpId="0"/>
      <p:bldP spid="49" grpId="0" animBg="1"/>
      <p:bldP spid="50" grpId="0"/>
      <p:bldP spid="53" grpId="0"/>
      <p:bldP spid="54" grpId="0"/>
      <p:bldP spid="55" grpId="0"/>
      <p:bldP spid="56" grpId="0" animBg="1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Arrow Connector 29"/>
          <p:cNvCxnSpPr/>
          <p:nvPr/>
        </p:nvCxnSpPr>
        <p:spPr>
          <a:xfrm>
            <a:off x="7200122" y="3878556"/>
            <a:ext cx="14478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609462" y="3880111"/>
            <a:ext cx="14478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52062" y="3880111"/>
            <a:ext cx="14478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know the definition of the scalar product of two vectors in 2 or 3 dimensions, and how it can be used to calculate the angle between 2 vectors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87893" y="2690457"/>
            <a:ext cx="1010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Example 1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04462" y="3880111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04462" y="3118111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761862" y="3880111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761862" y="3118111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295122" y="3268956"/>
            <a:ext cx="60960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142722" y="3878556"/>
            <a:ext cx="14478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295122" y="3116556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352522" y="3878556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7352522" y="3116556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56862" y="357531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142862" y="357531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71322" y="326895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733522" y="3573756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5295122" y="3878556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904722" y="3345156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218922" y="3908103"/>
            <a:ext cx="819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|</a:t>
            </a:r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|cos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4609322" y="3497556"/>
            <a:ext cx="914400" cy="914400"/>
          </a:xfrm>
          <a:prstGeom prst="arc">
            <a:avLst>
              <a:gd name="adj1" fmla="val 19648950"/>
              <a:gd name="adj2" fmla="val 2109797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447522" y="3649956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6323046" y="2693568"/>
            <a:ext cx="1039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Example 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931" y="4643409"/>
            <a:ext cx="2340710" cy="17555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631" y="4672533"/>
            <a:ext cx="2967136" cy="166901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2337742" y="4943154"/>
            <a:ext cx="1697" cy="69216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2502017" y="4905549"/>
            <a:ext cx="1697" cy="692163"/>
          </a:xfrm>
          <a:prstGeom prst="straightConnector1">
            <a:avLst/>
          </a:prstGeom>
          <a:ln w="508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4871903"/>
            <a:ext cx="1223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Two vectors in the same direction will have the biggest overall product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015844" y="4774921"/>
            <a:ext cx="11281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If they are not parallel, some of the maximum product is lost (due to Cosine)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TextBox 18">
            <a:hlinkClick r:id="rId5"/>
          </p:cNvPr>
          <p:cNvSpPr txBox="1"/>
          <p:nvPr/>
        </p:nvSpPr>
        <p:spPr>
          <a:xfrm>
            <a:off x="5594888" y="1503334"/>
            <a:ext cx="2428870" cy="40011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Explanation source</a:t>
            </a:r>
            <a:endParaRPr lang="en-GB" sz="2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70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6" grpId="0"/>
      <p:bldP spid="37" grpId="0"/>
      <p:bldP spid="38" grpId="0"/>
      <p:bldP spid="39" grpId="0"/>
      <p:bldP spid="48" grpId="0"/>
      <p:bldP spid="49" grpId="0" animBg="1"/>
      <p:bldP spid="50" grpId="0"/>
      <p:bldP spid="52" grpId="0"/>
      <p:bldP spid="15" grpId="0"/>
      <p:bldP spid="60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traight Arrow Connector 51"/>
          <p:cNvCxnSpPr/>
          <p:nvPr/>
        </p:nvCxnSpPr>
        <p:spPr>
          <a:xfrm flipV="1">
            <a:off x="4800600" y="19812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know the definition of the scalar product of two vectors in 2 or 3 dimensions, and how it can be used to calculate the angle between 2 vectors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scalar product of two vectors 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is written as </a:t>
            </a:r>
            <a:r>
              <a:rPr lang="en-GB" sz="1400" b="1" dirty="0" err="1">
                <a:latin typeface="Comic Sans MS" pitchFamily="66" charset="0"/>
              </a:rPr>
              <a:t>a</a:t>
            </a:r>
            <a:r>
              <a:rPr lang="en-GB" sz="1400" dirty="0" err="1">
                <a:latin typeface="Comic Sans MS" pitchFamily="66" charset="0"/>
              </a:rPr>
              <a:t>.</a:t>
            </a:r>
            <a:r>
              <a:rPr lang="en-GB" sz="1400" b="1" dirty="0" err="1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 (‘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dot </a:t>
            </a:r>
            <a:r>
              <a:rPr lang="en-GB" sz="1400" b="1" dirty="0">
                <a:latin typeface="Comic Sans MS" pitchFamily="66" charset="0"/>
              </a:rPr>
              <a:t>b</a:t>
            </a:r>
            <a:r>
              <a:rPr lang="en-GB" sz="1400" dirty="0">
                <a:latin typeface="Comic Sans MS" pitchFamily="66" charset="0"/>
              </a:rPr>
              <a:t>’) and is defined by: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This formula can be rewritten in order to find the angle between 2 vectors: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75182" y="3602736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182" y="3602736"/>
                <a:ext cx="1963165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95400" y="4605292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605292"/>
                <a:ext cx="1603837" cy="6651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6705600" y="2743200"/>
            <a:ext cx="14478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648200" y="2743200"/>
            <a:ext cx="14478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4800600" y="2133600"/>
            <a:ext cx="0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858000" y="27432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6858000" y="1981200"/>
            <a:ext cx="0" cy="91440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495800" y="22860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239000" y="24384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91000" y="3200400"/>
            <a:ext cx="44957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If two vectors are perpendicular, then the angle between them is 90°. 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cos90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°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0, this will cause the dot product to be 0 as well</a:t>
            </a:r>
          </a:p>
          <a:p>
            <a:pPr marL="285750" indent="-285750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Hence, if vectors are perpendicular, the dot product is 0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If the dot product is 0, the vectors are perpendicular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2863" y="5508542"/>
            <a:ext cx="84249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This leads to a potential problem though – if we need to find the angle, we need to know the dot product</a:t>
            </a:r>
          </a:p>
          <a:p>
            <a:pPr algn="ctr"/>
            <a:endParaRPr lang="en-US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we must have a way to find the dot product, without using the angle itself…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621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2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know the definition of the scalar product of two vectors in 2 or 3 dimensions, and how it can be used to calculate the angle between 2 vectors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Imagine we have two vectors,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and these originate from a point ‘O’, which we can treat as the origin… 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We can draw this as a triangle, with vectors/coordinates labelled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Let the angle between the vectors be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</a:rPr>
                  <a:t>We can also use the vectors to label the third side…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  <a:blipFill>
                <a:blip r:embed="rId2"/>
                <a:stretch>
                  <a:fillRect t="-741" r="-9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246777" y="867349"/>
            <a:ext cx="2032986" cy="1411549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257135" y="2280378"/>
            <a:ext cx="2670698" cy="90404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(0,0,0)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blipFill>
                <a:blip r:embed="rId3"/>
                <a:stretch>
                  <a:fillRect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24042" y="527036"/>
                <a:ext cx="8292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042" y="527036"/>
                <a:ext cx="829201" cy="215444"/>
              </a:xfrm>
              <a:prstGeom prst="rect">
                <a:avLst/>
              </a:prstGeom>
              <a:blipFill>
                <a:blip r:embed="rId4"/>
                <a:stretch>
                  <a:fillRect l="-6618" r="-735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686656" y="3209572"/>
                <a:ext cx="8417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656" y="3209572"/>
                <a:ext cx="841704" cy="215444"/>
              </a:xfrm>
              <a:prstGeom prst="rect">
                <a:avLst/>
              </a:prstGeom>
              <a:blipFill>
                <a:blip r:embed="rId5"/>
                <a:stretch>
                  <a:fillRect l="-7246" r="-652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H="1" flipV="1">
            <a:off x="7279765" y="867350"/>
            <a:ext cx="655513" cy="2322573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49190" y="212788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73115" y="927735"/>
                <a:ext cx="433004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115" y="927735"/>
                <a:ext cx="433004" cy="5691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35065" y="2823210"/>
                <a:ext cx="437171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065" y="2823210"/>
                <a:ext cx="437171" cy="569195"/>
              </a:xfrm>
              <a:prstGeom prst="rect">
                <a:avLst/>
              </a:prstGeom>
              <a:blipFill>
                <a:blip r:embed="rId7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>
            <a:off x="5304760" y="2289903"/>
            <a:ext cx="1411318" cy="48568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268278" y="1570673"/>
            <a:ext cx="1002506" cy="68580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285960" y="880204"/>
            <a:ext cx="334993" cy="119291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618638" y="1299209"/>
                <a:ext cx="852477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638" y="1299209"/>
                <a:ext cx="852477" cy="569195"/>
              </a:xfrm>
              <a:prstGeom prst="rect">
                <a:avLst/>
              </a:prstGeom>
              <a:blipFill>
                <a:blip r:embed="rId8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35660" y="2797084"/>
                <a:ext cx="1490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660" y="2797084"/>
                <a:ext cx="149080" cy="215444"/>
              </a:xfrm>
              <a:prstGeom prst="rect">
                <a:avLst/>
              </a:prstGeom>
              <a:blipFill>
                <a:blip r:embed="rId9"/>
                <a:stretch>
                  <a:fillRect l="-33333" r="-2916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52037" y="1477736"/>
                <a:ext cx="1522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037" y="1477736"/>
                <a:ext cx="152285" cy="215444"/>
              </a:xfrm>
              <a:prstGeom prst="rect">
                <a:avLst/>
              </a:prstGeom>
              <a:blipFill>
                <a:blip r:embed="rId10"/>
                <a:stretch>
                  <a:fillRect l="-16000" r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715522" y="1943646"/>
                <a:ext cx="475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522" y="1943646"/>
                <a:ext cx="475708" cy="215444"/>
              </a:xfrm>
              <a:prstGeom prst="rect">
                <a:avLst/>
              </a:prstGeom>
              <a:blipFill>
                <a:blip r:embed="rId11"/>
                <a:stretch>
                  <a:fillRect l="-8974" r="-384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4606835" y="1811383"/>
            <a:ext cx="914400" cy="914400"/>
          </a:xfrm>
          <a:prstGeom prst="arc">
            <a:avLst>
              <a:gd name="adj1" fmla="val 20342239"/>
              <a:gd name="adj2" fmla="val 699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47088" y="2126524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088" y="2126524"/>
                <a:ext cx="146322" cy="215444"/>
              </a:xfrm>
              <a:prstGeom prst="rect">
                <a:avLst/>
              </a:prstGeom>
              <a:blipFill>
                <a:blip r:embed="rId12"/>
                <a:stretch>
                  <a:fillRect l="-33333" r="-208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143419" y="3607546"/>
            <a:ext cx="4734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can use the cosine rule to link the angle to the vectors/sides…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55771" y="4223656"/>
                <a:ext cx="22065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𝑏𝑐𝐶𝑜𝑠𝐴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1" y="4223656"/>
                <a:ext cx="2206565" cy="246221"/>
              </a:xfrm>
              <a:prstGeom prst="rect">
                <a:avLst/>
              </a:prstGeom>
              <a:blipFill>
                <a:blip r:embed="rId15"/>
                <a:stretch>
                  <a:fillRect l="-1105" r="-138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030207" y="4591614"/>
            <a:ext cx="4734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this we need the magnitude of each side…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76206" y="4972594"/>
                <a:ext cx="2027414" cy="501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206" y="4972594"/>
                <a:ext cx="2027414" cy="5010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666411" y="4959531"/>
                <a:ext cx="2027413" cy="5010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6411" y="4959531"/>
                <a:ext cx="2027413" cy="5010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16176" y="5709609"/>
                <a:ext cx="4319324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176" y="5709609"/>
                <a:ext cx="4319324" cy="298159"/>
              </a:xfrm>
              <a:prstGeom prst="rect">
                <a:avLst/>
              </a:prstGeom>
              <a:blipFill>
                <a:blip r:embed="rId18"/>
                <a:stretch>
                  <a:fillRect b="-20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079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15" grpId="0"/>
      <p:bldP spid="16" grpId="0"/>
      <p:bldP spid="32" grpId="0"/>
      <p:bldP spid="26" grpId="0"/>
      <p:bldP spid="27" grpId="0"/>
      <p:bldP spid="28" grpId="0"/>
      <p:bldP spid="29" grpId="0"/>
      <p:bldP spid="11" grpId="0" animBg="1"/>
      <p:bldP spid="30" grpId="0"/>
      <p:bldP spid="12" grpId="0"/>
      <p:bldP spid="13" grpId="0"/>
      <p:bldP spid="36" grpId="0"/>
      <p:bldP spid="21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know the definition of the scalar product of two vectors in 2 or 3 dimensions, and how it can be used to calculate the angle between 2 vectors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Imagine we have two vectors,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and these originate from a point ‘O’, which we can treat as the origin…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  <a:blipFill>
                <a:blip r:embed="rId2"/>
                <a:stretch>
                  <a:fillRect t="-741" r="-9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246777" y="867349"/>
            <a:ext cx="2032986" cy="1411549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257135" y="2280378"/>
            <a:ext cx="2670698" cy="90404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(0,0,0)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blipFill>
                <a:blip r:embed="rId3"/>
                <a:stretch>
                  <a:fillRect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24042" y="527036"/>
                <a:ext cx="8292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042" y="527036"/>
                <a:ext cx="829201" cy="215444"/>
              </a:xfrm>
              <a:prstGeom prst="rect">
                <a:avLst/>
              </a:prstGeom>
              <a:blipFill>
                <a:blip r:embed="rId4"/>
                <a:stretch>
                  <a:fillRect l="-6618" r="-735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686656" y="3209572"/>
                <a:ext cx="8417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656" y="3209572"/>
                <a:ext cx="841704" cy="215444"/>
              </a:xfrm>
              <a:prstGeom prst="rect">
                <a:avLst/>
              </a:prstGeom>
              <a:blipFill>
                <a:blip r:embed="rId5"/>
                <a:stretch>
                  <a:fillRect l="-7246" r="-652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H="1" flipV="1">
            <a:off x="7279765" y="867350"/>
            <a:ext cx="655513" cy="2322573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49190" y="212788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73115" y="927735"/>
                <a:ext cx="433004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115" y="927735"/>
                <a:ext cx="433004" cy="5691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35065" y="2823210"/>
                <a:ext cx="437171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065" y="2823210"/>
                <a:ext cx="437171" cy="569195"/>
              </a:xfrm>
              <a:prstGeom prst="rect">
                <a:avLst/>
              </a:prstGeom>
              <a:blipFill>
                <a:blip r:embed="rId7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>
            <a:off x="5304760" y="2289903"/>
            <a:ext cx="1411318" cy="48568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268278" y="1570673"/>
            <a:ext cx="1002506" cy="68580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285960" y="880204"/>
            <a:ext cx="334993" cy="119291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618638" y="1299209"/>
                <a:ext cx="852477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638" y="1299209"/>
                <a:ext cx="852477" cy="569195"/>
              </a:xfrm>
              <a:prstGeom prst="rect">
                <a:avLst/>
              </a:prstGeom>
              <a:blipFill>
                <a:blip r:embed="rId8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35660" y="2797084"/>
                <a:ext cx="1490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660" y="2797084"/>
                <a:ext cx="149080" cy="215444"/>
              </a:xfrm>
              <a:prstGeom prst="rect">
                <a:avLst/>
              </a:prstGeom>
              <a:blipFill>
                <a:blip r:embed="rId9"/>
                <a:stretch>
                  <a:fillRect l="-33333" r="-2916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52037" y="1477736"/>
                <a:ext cx="1522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037" y="1477736"/>
                <a:ext cx="152285" cy="215444"/>
              </a:xfrm>
              <a:prstGeom prst="rect">
                <a:avLst/>
              </a:prstGeom>
              <a:blipFill>
                <a:blip r:embed="rId10"/>
                <a:stretch>
                  <a:fillRect l="-16000" r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715522" y="1943646"/>
                <a:ext cx="475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522" y="1943646"/>
                <a:ext cx="475708" cy="215444"/>
              </a:xfrm>
              <a:prstGeom prst="rect">
                <a:avLst/>
              </a:prstGeom>
              <a:blipFill>
                <a:blip r:embed="rId11"/>
                <a:stretch>
                  <a:fillRect l="-8974" r="-384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4606835" y="1811383"/>
            <a:ext cx="914400" cy="914400"/>
          </a:xfrm>
          <a:prstGeom prst="arc">
            <a:avLst>
              <a:gd name="adj1" fmla="val 20342239"/>
              <a:gd name="adj2" fmla="val 699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47088" y="2126524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088" y="2126524"/>
                <a:ext cx="146322" cy="215444"/>
              </a:xfrm>
              <a:prstGeom prst="rect">
                <a:avLst/>
              </a:prstGeom>
              <a:blipFill>
                <a:blip r:embed="rId12"/>
                <a:stretch>
                  <a:fillRect l="-33333" r="-208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168465" y="4180283"/>
                <a:ext cx="151663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𝑏𝑐𝐶𝑜𝑠𝐴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465" y="4180283"/>
                <a:ext cx="1516633" cy="169277"/>
              </a:xfrm>
              <a:prstGeom prst="rect">
                <a:avLst/>
              </a:prstGeom>
              <a:blipFill>
                <a:blip r:embed="rId15"/>
                <a:stretch>
                  <a:fillRect l="-803" t="-3571" r="-2008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61301" y="1101930"/>
                <a:ext cx="1772345" cy="438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301" y="1101930"/>
                <a:ext cx="1772345" cy="43839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313828" y="2882156"/>
                <a:ext cx="1769139" cy="438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828" y="2882156"/>
                <a:ext cx="1769139" cy="43839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97411" y="116676"/>
                <a:ext cx="3859198" cy="2620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𝒛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𝒛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411" y="116676"/>
                <a:ext cx="3859198" cy="262059"/>
              </a:xfrm>
              <a:prstGeom prst="rect">
                <a:avLst/>
              </a:prstGeom>
              <a:blipFill>
                <a:blip r:embed="rId18"/>
                <a:stretch>
                  <a:fillRect b="-209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72159" y="4475063"/>
                <a:ext cx="7940251" cy="4138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1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1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1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1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1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1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1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1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1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1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1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1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1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1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1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1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100" b="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1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m:rPr>
                                  <m:nor/>
                                </m:rPr>
                                <a:rPr lang="en-GB" sz="11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1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1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sz="11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  <m:r>
                                        <a:rPr lang="en-US" sz="11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Sup>
                                        <m:sSubSupPr>
                                          <m:ctrlPr>
                                            <a:rPr lang="en-US" sz="11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  <m:r>
                                        <a:rPr lang="en-US" sz="11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Sup>
                                        <m:sSubSupPr>
                                          <m:ctrlPr>
                                            <a:rPr lang="en-US" sz="11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  <m:sup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1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1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sz="11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  <m:r>
                                        <a:rPr lang="en-US" sz="11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Sup>
                                        <m:sSubSupPr>
                                          <m:ctrlPr>
                                            <a:rPr lang="en-US" sz="11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  <m:r>
                                        <a:rPr lang="en-US" sz="11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bSup>
                                        <m:sSubSupPr>
                                          <m:ctrlPr>
                                            <a:rPr lang="en-US" sz="11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  <m:sup>
                                          <m:r>
                                            <a:rPr lang="en-US" sz="1100" b="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ad>
                        <m:radPr>
                          <m:degHide m:val="on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𝐶𝑜𝑠𝐴</m:t>
                      </m:r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59" y="4475063"/>
                <a:ext cx="7940251" cy="41383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37918" y="5080113"/>
                <a:ext cx="2229778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918" y="5080113"/>
                <a:ext cx="2229778" cy="169277"/>
              </a:xfrm>
              <a:prstGeom prst="rect">
                <a:avLst/>
              </a:prstGeom>
              <a:blipFill>
                <a:blip r:embed="rId20"/>
                <a:stretch>
                  <a:fillRect r="-548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352699" y="5077097"/>
                <a:ext cx="1070998" cy="171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699" y="5077097"/>
                <a:ext cx="1070998" cy="171585"/>
              </a:xfrm>
              <a:prstGeom prst="rect">
                <a:avLst/>
              </a:prstGeom>
              <a:blipFill>
                <a:blip r:embed="rId21"/>
                <a:stretch>
                  <a:fillRect l="-1705" t="-3571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00629" y="5079999"/>
                <a:ext cx="1062278" cy="1712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 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629" y="5079999"/>
                <a:ext cx="1062278" cy="171265"/>
              </a:xfrm>
              <a:prstGeom prst="rect">
                <a:avLst/>
              </a:prstGeom>
              <a:blipFill>
                <a:blip r:embed="rId22"/>
                <a:stretch>
                  <a:fillRect l="-2299" t="-3571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44205" y="4971142"/>
                <a:ext cx="2563651" cy="344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ad>
                        <m:radPr>
                          <m:degHide m:val="on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𝐶𝑜𝑠𝐴</m:t>
                      </m:r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205" y="4971142"/>
                <a:ext cx="2563651" cy="344518"/>
              </a:xfrm>
              <a:prstGeom prst="rect">
                <a:avLst/>
              </a:prstGeom>
              <a:blipFill>
                <a:blip r:embed="rId23"/>
                <a:stretch>
                  <a:fillRect r="-950" b="-1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960" y="5498854"/>
                <a:ext cx="1019125" cy="171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" y="5498854"/>
                <a:ext cx="1019125" cy="171585"/>
              </a:xfrm>
              <a:prstGeom prst="rect">
                <a:avLst/>
              </a:prstGeom>
              <a:blipFill>
                <a:blip r:embed="rId24"/>
                <a:stretch>
                  <a:fillRect l="-1796" t="-3571" r="-1796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067011" y="5506111"/>
                <a:ext cx="1160639" cy="171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1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011" y="5506111"/>
                <a:ext cx="1160639" cy="171585"/>
              </a:xfrm>
              <a:prstGeom prst="rect">
                <a:avLst/>
              </a:prstGeom>
              <a:blipFill>
                <a:blip r:embed="rId25"/>
                <a:stretch>
                  <a:fillRect l="-1579" t="-3571" r="-1053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222348" y="5509014"/>
                <a:ext cx="1123834" cy="171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1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348" y="5509014"/>
                <a:ext cx="1123834" cy="171585"/>
              </a:xfrm>
              <a:prstGeom prst="rect">
                <a:avLst/>
              </a:prstGeom>
              <a:blipFill>
                <a:blip r:embed="rId26"/>
                <a:stretch>
                  <a:fillRect l="-2174" t="-7143" r="-108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344303" y="5504661"/>
                <a:ext cx="1899301" cy="171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303" y="5504661"/>
                <a:ext cx="1899301" cy="171585"/>
              </a:xfrm>
              <a:prstGeom prst="rect">
                <a:avLst/>
              </a:prstGeom>
              <a:blipFill>
                <a:blip r:embed="rId27"/>
                <a:stretch>
                  <a:fillRect l="-643" t="-3571" r="-322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235470" y="5401608"/>
                <a:ext cx="2563651" cy="344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ad>
                        <m:radPr>
                          <m:degHide m:val="on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𝐶𝑜𝑠𝐴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470" y="5401608"/>
                <a:ext cx="2563651" cy="344518"/>
              </a:xfrm>
              <a:prstGeom prst="rect">
                <a:avLst/>
              </a:prstGeom>
              <a:blipFill>
                <a:blip r:embed="rId28"/>
                <a:stretch>
                  <a:fillRect r="-1190" b="-1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815737" y="5947345"/>
                <a:ext cx="1557478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i="1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737" y="5947345"/>
                <a:ext cx="1557478" cy="169277"/>
              </a:xfrm>
              <a:prstGeom prst="rect">
                <a:avLst/>
              </a:prstGeom>
              <a:blipFill>
                <a:blip r:embed="rId29"/>
                <a:stretch>
                  <a:fillRect b="-296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345709" y="5854453"/>
                <a:ext cx="2708627" cy="344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ad>
                        <m:radPr>
                          <m:degHide m:val="on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𝐶𝑜𝑠𝐴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709" y="5854453"/>
                <a:ext cx="2708627" cy="344518"/>
              </a:xfrm>
              <a:prstGeom prst="rect">
                <a:avLst/>
              </a:prstGeom>
              <a:blipFill>
                <a:blip r:embed="rId30"/>
                <a:stretch>
                  <a:fillRect l="-225" r="-901" b="-1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177142" y="6378419"/>
                <a:ext cx="1177566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142" y="6378419"/>
                <a:ext cx="1177566" cy="169277"/>
              </a:xfrm>
              <a:prstGeom prst="rect">
                <a:avLst/>
              </a:prstGeom>
              <a:blipFill>
                <a:blip r:embed="rId31"/>
                <a:stretch>
                  <a:fillRect l="-1554" r="-518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354418" y="6298590"/>
                <a:ext cx="2493824" cy="344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ad>
                        <m:radPr>
                          <m:degHide m:val="on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𝐶𝑜𝑠𝐴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418" y="6298590"/>
                <a:ext cx="2493824" cy="344518"/>
              </a:xfrm>
              <a:prstGeom prst="rect">
                <a:avLst/>
              </a:prstGeom>
              <a:blipFill>
                <a:blip r:embed="rId32"/>
                <a:stretch>
                  <a:fillRect l="-244" r="-978" b="-1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8708571" y="1615058"/>
            <a:ext cx="24384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a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866708" y="2995366"/>
            <a:ext cx="24384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b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400797" y="944498"/>
            <a:ext cx="24384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c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67940" y="1959046"/>
            <a:ext cx="24384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A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61" name="Arc 60"/>
          <p:cNvSpPr/>
          <p:nvPr/>
        </p:nvSpPr>
        <p:spPr>
          <a:xfrm>
            <a:off x="8528159" y="4694768"/>
            <a:ext cx="311041" cy="46941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8395062" y="4180114"/>
            <a:ext cx="809897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brackets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7879371" y="5143259"/>
            <a:ext cx="311041" cy="46941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63"/>
          <p:cNvSpPr/>
          <p:nvPr/>
        </p:nvSpPr>
        <p:spPr>
          <a:xfrm>
            <a:off x="7674719" y="5600460"/>
            <a:ext cx="311041" cy="46941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5954776" y="6031534"/>
            <a:ext cx="311041" cy="46941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8098971" y="5203372"/>
            <a:ext cx="96665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020594" y="5773783"/>
            <a:ext cx="112340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terms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156959" y="6178732"/>
            <a:ext cx="112340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-2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52503" y="4153989"/>
            <a:ext cx="209006" cy="19158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3470366" y="4149635"/>
            <a:ext cx="209006" cy="19158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3796938" y="4153990"/>
            <a:ext cx="209006" cy="19158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106092" y="4153988"/>
            <a:ext cx="256902" cy="18723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5987143" y="74023"/>
            <a:ext cx="3078480" cy="34398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397829" y="1071154"/>
            <a:ext cx="1358537" cy="4876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4741817" y="2852057"/>
            <a:ext cx="1358537" cy="4876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801190" y="4493623"/>
            <a:ext cx="2569028" cy="3396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3518263" y="4458790"/>
            <a:ext cx="1245325" cy="41801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4894217" y="4441371"/>
            <a:ext cx="1245325" cy="4615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6374675" y="4497976"/>
            <a:ext cx="966652" cy="3788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7341326" y="4493622"/>
            <a:ext cx="1001485" cy="3788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1153885" y="5055326"/>
            <a:ext cx="648789" cy="2046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1942010" y="5059681"/>
            <a:ext cx="648789" cy="2046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2738844" y="5055327"/>
            <a:ext cx="648789" cy="2046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69667" y="5468984"/>
            <a:ext cx="1001487" cy="22207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1214844" y="5464630"/>
            <a:ext cx="1001487" cy="22207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2351312" y="5468985"/>
            <a:ext cx="1001487" cy="22207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8377" y="5495109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901337" y="5499463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1227908" y="5503817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068285" y="5508172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2377439" y="5503818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182982" y="5508172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3526971" y="5495110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3836125" y="5499464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4136571" y="5495109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4454434" y="5490755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4772297" y="5495109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5081451" y="5482046"/>
            <a:ext cx="130629" cy="19158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3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785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38" grpId="0"/>
      <p:bldP spid="39" grpId="0"/>
      <p:bldP spid="40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/>
      <p:bldP spid="63" grpId="0" animBg="1"/>
      <p:bldP spid="64" grpId="0" animBg="1"/>
      <p:bldP spid="65" grpId="0" animBg="1"/>
      <p:bldP spid="66" grpId="0"/>
      <p:bldP spid="67" grpId="0"/>
      <p:bldP spid="68" grpId="0"/>
      <p:bldP spid="2" grpId="0" animBg="1"/>
      <p:bldP spid="2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4" grpId="2" animBg="1"/>
      <p:bldP spid="74" grpId="3" animBg="1"/>
      <p:bldP spid="75" grpId="0" animBg="1"/>
      <p:bldP spid="75" grpId="1" animBg="1"/>
      <p:bldP spid="75" grpId="2" animBg="1"/>
      <p:bldP spid="75" grpId="3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69" grpId="0" animBg="1"/>
      <p:bldP spid="69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know the definition of the scalar product of two vectors in 2 or 3 dimensions, and how it can be used to calculate the angle between 2 vectors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Imagine we have two vectors,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and these originate from a point ‘O’, which we can treat as the origin…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  <a:blipFill>
                <a:blip r:embed="rId2"/>
                <a:stretch>
                  <a:fillRect t="-741" r="-9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246777" y="867349"/>
            <a:ext cx="2032986" cy="1411549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257135" y="2280378"/>
            <a:ext cx="2670698" cy="90404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(0,0,0)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blipFill>
                <a:blip r:embed="rId3"/>
                <a:stretch>
                  <a:fillRect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24042" y="527036"/>
                <a:ext cx="8292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042" y="527036"/>
                <a:ext cx="829201" cy="215444"/>
              </a:xfrm>
              <a:prstGeom prst="rect">
                <a:avLst/>
              </a:prstGeom>
              <a:blipFill>
                <a:blip r:embed="rId4"/>
                <a:stretch>
                  <a:fillRect l="-6618" r="-735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686656" y="3209572"/>
                <a:ext cx="8417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656" y="3209572"/>
                <a:ext cx="841704" cy="215444"/>
              </a:xfrm>
              <a:prstGeom prst="rect">
                <a:avLst/>
              </a:prstGeom>
              <a:blipFill>
                <a:blip r:embed="rId5"/>
                <a:stretch>
                  <a:fillRect l="-7246" r="-652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H="1" flipV="1">
            <a:off x="7279765" y="867350"/>
            <a:ext cx="655513" cy="2322573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49190" y="212788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73115" y="927735"/>
                <a:ext cx="433004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115" y="927735"/>
                <a:ext cx="433004" cy="5691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35065" y="2823210"/>
                <a:ext cx="437171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065" y="2823210"/>
                <a:ext cx="437171" cy="569195"/>
              </a:xfrm>
              <a:prstGeom prst="rect">
                <a:avLst/>
              </a:prstGeom>
              <a:blipFill>
                <a:blip r:embed="rId7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>
            <a:off x="5304760" y="2289903"/>
            <a:ext cx="1411318" cy="48568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268278" y="1570673"/>
            <a:ext cx="1002506" cy="68580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285960" y="880204"/>
            <a:ext cx="334993" cy="119291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618638" y="1299209"/>
                <a:ext cx="852477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638" y="1299209"/>
                <a:ext cx="852477" cy="569195"/>
              </a:xfrm>
              <a:prstGeom prst="rect">
                <a:avLst/>
              </a:prstGeom>
              <a:blipFill>
                <a:blip r:embed="rId8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35660" y="2797084"/>
                <a:ext cx="1490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660" y="2797084"/>
                <a:ext cx="149080" cy="215444"/>
              </a:xfrm>
              <a:prstGeom prst="rect">
                <a:avLst/>
              </a:prstGeom>
              <a:blipFill>
                <a:blip r:embed="rId9"/>
                <a:stretch>
                  <a:fillRect l="-33333" r="-2916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52037" y="1477736"/>
                <a:ext cx="1522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037" y="1477736"/>
                <a:ext cx="152285" cy="215444"/>
              </a:xfrm>
              <a:prstGeom prst="rect">
                <a:avLst/>
              </a:prstGeom>
              <a:blipFill>
                <a:blip r:embed="rId10"/>
                <a:stretch>
                  <a:fillRect l="-16000" r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715522" y="1943646"/>
                <a:ext cx="475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522" y="1943646"/>
                <a:ext cx="475708" cy="215444"/>
              </a:xfrm>
              <a:prstGeom prst="rect">
                <a:avLst/>
              </a:prstGeom>
              <a:blipFill>
                <a:blip r:embed="rId11"/>
                <a:stretch>
                  <a:fillRect l="-8974" r="-384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4606835" y="1811383"/>
            <a:ext cx="914400" cy="914400"/>
          </a:xfrm>
          <a:prstGeom prst="arc">
            <a:avLst>
              <a:gd name="adj1" fmla="val 20342239"/>
              <a:gd name="adj2" fmla="val 699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47088" y="2126524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088" y="2126524"/>
                <a:ext cx="146322" cy="215444"/>
              </a:xfrm>
              <a:prstGeom prst="rect">
                <a:avLst/>
              </a:prstGeom>
              <a:blipFill>
                <a:blip r:embed="rId12"/>
                <a:stretch>
                  <a:fillRect l="-33333" r="-208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61301" y="1101930"/>
                <a:ext cx="1772345" cy="438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301" y="1101930"/>
                <a:ext cx="1772345" cy="43839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313828" y="2882156"/>
                <a:ext cx="1769139" cy="438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828" y="2882156"/>
                <a:ext cx="1769139" cy="43839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97411" y="116676"/>
                <a:ext cx="3859198" cy="2620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𝒛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𝒛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411" y="116676"/>
                <a:ext cx="3859198" cy="262059"/>
              </a:xfrm>
              <a:prstGeom prst="rect">
                <a:avLst/>
              </a:prstGeom>
              <a:blipFill>
                <a:blip r:embed="rId18"/>
                <a:stretch>
                  <a:fillRect b="-209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441836" y="4345082"/>
                <a:ext cx="1177566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836" y="4345082"/>
                <a:ext cx="1177566" cy="169277"/>
              </a:xfrm>
              <a:prstGeom prst="rect">
                <a:avLst/>
              </a:prstGeom>
              <a:blipFill>
                <a:blip r:embed="rId19"/>
                <a:stretch>
                  <a:fillRect l="-1554" r="-518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19112" y="4265253"/>
                <a:ext cx="2493824" cy="344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ad>
                        <m:radPr>
                          <m:degHide m:val="on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>
                        <a:rPr lang="en-US" sz="1100" i="1">
                          <a:latin typeface="Cambria Math" panose="02040503050406030204" pitchFamily="18" charset="0"/>
                        </a:rPr>
                        <m:t>𝐶𝑜𝑠𝐴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112" y="4265253"/>
                <a:ext cx="2493824" cy="344518"/>
              </a:xfrm>
              <a:prstGeom prst="rect">
                <a:avLst/>
              </a:prstGeom>
              <a:blipFill>
                <a:blip r:embed="rId20"/>
                <a:stretch>
                  <a:fillRect l="-489" r="-978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8708571" y="1615058"/>
            <a:ext cx="24384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a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866708" y="2995366"/>
            <a:ext cx="24384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b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400797" y="944498"/>
            <a:ext cx="24384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c</a:t>
            </a:r>
            <a:endParaRPr lang="en-GB" sz="2000" b="1" dirty="0">
              <a:solidFill>
                <a:srgbClr val="0000FF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67940" y="1959046"/>
            <a:ext cx="24384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</a:rPr>
              <a:t>A</a:t>
            </a:r>
            <a:endParaRPr lang="en-GB" sz="2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1595614" y="4738114"/>
                <a:ext cx="2029530" cy="378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1100" dirty="0"/>
                            <m:t>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sz="11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614" y="4738114"/>
                <a:ext cx="2029530" cy="378565"/>
              </a:xfrm>
              <a:prstGeom prst="rect">
                <a:avLst/>
              </a:prstGeom>
              <a:blipFill>
                <a:blip r:embed="rId21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3627132" y="4802664"/>
                <a:ext cx="49417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𝐶𝑜𝑠𝐴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132" y="4802664"/>
                <a:ext cx="494173" cy="169277"/>
              </a:xfrm>
              <a:prstGeom prst="rect">
                <a:avLst/>
              </a:prstGeom>
              <a:blipFill>
                <a:blip r:embed="rId22"/>
                <a:stretch>
                  <a:fillRect l="-2469" r="-7407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>
            <a:off x="6014934" y="4455398"/>
            <a:ext cx="311041" cy="46941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6265244" y="4518375"/>
            <a:ext cx="1123406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the square roots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974558" y="5396681"/>
            <a:ext cx="691815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substitute this into our original formula for the dot product…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2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013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8" grpId="0"/>
      <p:bldP spid="99" grpId="0" animBg="1"/>
      <p:bldP spid="100" grpId="0"/>
      <p:bldP spid="1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need to know the definition of the scalar product of two vectors in 2 or 3 dimensions, and how it can be used to calculate the angle between 2 vectors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Imagine we have two vectors,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itchFamily="66" charset="0"/>
                  </a:rPr>
                  <a:t>, and these originate from a point ‘O’, which we can treat as the origin…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810000" cy="4939937"/>
              </a:xfrm>
              <a:blipFill>
                <a:blip r:embed="rId2"/>
                <a:stretch>
                  <a:fillRect t="-741" r="-9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649954" y="650572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9C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246777" y="867349"/>
            <a:ext cx="2032986" cy="1411549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257135" y="2280378"/>
            <a:ext cx="2670698" cy="904042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(0,0,0)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725" y="2338080"/>
                <a:ext cx="680715" cy="218430"/>
              </a:xfrm>
              <a:prstGeom prst="rect">
                <a:avLst/>
              </a:prstGeom>
              <a:blipFill>
                <a:blip r:embed="rId3"/>
                <a:stretch>
                  <a:fillRect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24042" y="527036"/>
                <a:ext cx="82920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042" y="527036"/>
                <a:ext cx="829201" cy="215444"/>
              </a:xfrm>
              <a:prstGeom prst="rect">
                <a:avLst/>
              </a:prstGeom>
              <a:blipFill>
                <a:blip r:embed="rId4"/>
                <a:stretch>
                  <a:fillRect l="-6618" r="-735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686656" y="3209572"/>
                <a:ext cx="84170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656" y="3209572"/>
                <a:ext cx="841704" cy="215444"/>
              </a:xfrm>
              <a:prstGeom prst="rect">
                <a:avLst/>
              </a:prstGeom>
              <a:blipFill>
                <a:blip r:embed="rId5"/>
                <a:stretch>
                  <a:fillRect l="-7246" r="-652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H="1" flipV="1">
            <a:off x="7279765" y="867350"/>
            <a:ext cx="655513" cy="2322573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49190" y="212788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73115" y="927735"/>
                <a:ext cx="433004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115" y="927735"/>
                <a:ext cx="433004" cy="5691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35065" y="2823210"/>
                <a:ext cx="437171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065" y="2823210"/>
                <a:ext cx="437171" cy="569195"/>
              </a:xfrm>
              <a:prstGeom prst="rect">
                <a:avLst/>
              </a:prstGeom>
              <a:blipFill>
                <a:blip r:embed="rId7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>
            <a:off x="5304760" y="2289903"/>
            <a:ext cx="1411318" cy="48568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268278" y="1570673"/>
            <a:ext cx="1002506" cy="68580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285960" y="880204"/>
            <a:ext cx="334993" cy="1192912"/>
          </a:xfrm>
          <a:prstGeom prst="straightConnector1">
            <a:avLst/>
          </a:prstGeom>
          <a:ln w="127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618638" y="1299209"/>
                <a:ext cx="852477" cy="569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638" y="1299209"/>
                <a:ext cx="852477" cy="569195"/>
              </a:xfrm>
              <a:prstGeom prst="rect">
                <a:avLst/>
              </a:prstGeom>
              <a:blipFill>
                <a:blip r:embed="rId8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635660" y="2797084"/>
                <a:ext cx="1490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660" y="2797084"/>
                <a:ext cx="149080" cy="215444"/>
              </a:xfrm>
              <a:prstGeom prst="rect">
                <a:avLst/>
              </a:prstGeom>
              <a:blipFill>
                <a:blip r:embed="rId9"/>
                <a:stretch>
                  <a:fillRect l="-33333" r="-2916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52037" y="1477736"/>
                <a:ext cx="1522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037" y="1477736"/>
                <a:ext cx="152285" cy="215444"/>
              </a:xfrm>
              <a:prstGeom prst="rect">
                <a:avLst/>
              </a:prstGeom>
              <a:blipFill>
                <a:blip r:embed="rId10"/>
                <a:stretch>
                  <a:fillRect l="-16000" r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715522" y="1943646"/>
                <a:ext cx="4757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522" y="1943646"/>
                <a:ext cx="475708" cy="215444"/>
              </a:xfrm>
              <a:prstGeom prst="rect">
                <a:avLst/>
              </a:prstGeom>
              <a:blipFill>
                <a:blip r:embed="rId11"/>
                <a:stretch>
                  <a:fillRect l="-8974" r="-384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4606835" y="1811383"/>
            <a:ext cx="914400" cy="914400"/>
          </a:xfrm>
          <a:prstGeom prst="arc">
            <a:avLst>
              <a:gd name="adj1" fmla="val 20342239"/>
              <a:gd name="adj2" fmla="val 6994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47088" y="2126524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088" y="2126524"/>
                <a:ext cx="146322" cy="215444"/>
              </a:xfrm>
              <a:prstGeom prst="rect">
                <a:avLst/>
              </a:prstGeom>
              <a:blipFill>
                <a:blip r:embed="rId12"/>
                <a:stretch>
                  <a:fillRect l="-33333" r="-208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𝒂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e>
                          </m:d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GB" b="1" i="1" smtClean="0">
                              <a:latin typeface="Cambria Math"/>
                              <a:ea typeface="Cambria Math"/>
                            </a:rPr>
                            <m:t>𝒃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278"/>
                <a:ext cx="1603837" cy="6651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61301" y="1101930"/>
                <a:ext cx="1772345" cy="438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301" y="1101930"/>
                <a:ext cx="1772345" cy="43839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313828" y="2882156"/>
                <a:ext cx="1769139" cy="438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1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sz="1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828" y="2882156"/>
                <a:ext cx="1769139" cy="43839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703458" y="4232788"/>
            <a:ext cx="2560739" cy="378565"/>
            <a:chOff x="595174" y="4894525"/>
            <a:chExt cx="2560739" cy="3785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1126383" y="4894525"/>
                  <a:ext cx="2029530" cy="37856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GB" sz="1100" dirty="0">
                                <a:solidFill>
                                  <a:schemeClr val="tx1"/>
                                </a:solidFill>
                              </a:rPr>
                              <m:t> 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d>
                                  <m:dPr>
                                    <m:ctrlP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d>
                              </m:e>
                            </m:rad>
                            <m:rad>
                              <m:radPr>
                                <m:degHide m:val="on"/>
                                <m:ctrlPr>
                                  <a:rPr lang="en-US" sz="11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d>
                                  <m:dPr>
                                    <m:ctrlP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sz="11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d>
                              </m:e>
                            </m:rad>
                          </m:den>
                        </m:f>
                      </m:oMath>
                    </m:oMathPara>
                  </a14:m>
                  <a:endParaRPr lang="en-GB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6383" y="4894525"/>
                  <a:ext cx="2029530" cy="378565"/>
                </a:xfrm>
                <a:prstGeom prst="rect">
                  <a:avLst/>
                </a:prstGeom>
                <a:blipFill>
                  <a:blip r:embed="rId18"/>
                  <a:stretch>
                    <a:fillRect b="-1129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595174" y="4959075"/>
                  <a:ext cx="494174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𝐶𝑜𝑠</m:t>
                        </m:r>
                        <m:r>
                          <a:rPr lang="en-US" sz="11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1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GB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5174" y="4959075"/>
                  <a:ext cx="494174" cy="169277"/>
                </a:xfrm>
                <a:prstGeom prst="rect">
                  <a:avLst/>
                </a:prstGeom>
                <a:blipFill>
                  <a:blip r:embed="rId19"/>
                  <a:stretch>
                    <a:fillRect l="-4938" r="-2469" b="-714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80389" y="4098759"/>
                <a:ext cx="13755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𝒂</m:t>
                      </m:r>
                      <m:r>
                        <a:rPr lang="en-GB" sz="1200" i="1">
                          <a:latin typeface="Cambria Math"/>
                        </a:rPr>
                        <m:t>.</m:t>
                      </m:r>
                      <m:r>
                        <a:rPr lang="en-GB" sz="1200" b="1" i="1">
                          <a:latin typeface="Cambria Math"/>
                        </a:rPr>
                        <m:t>𝒃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|</m:t>
                      </m:r>
                      <m:r>
                        <a:rPr lang="en-GB" sz="1200" b="1" i="1">
                          <a:latin typeface="Cambria Math"/>
                        </a:rPr>
                        <m:t>𝒃</m:t>
                      </m:r>
                      <m:r>
                        <a:rPr lang="en-GB" sz="1200" i="1">
                          <a:latin typeface="Cambria Math"/>
                        </a:rPr>
                        <m:t>|</m:t>
                      </m:r>
                      <m:r>
                        <a:rPr lang="en-GB" sz="1200" i="1">
                          <a:latin typeface="Cambria Math"/>
                        </a:rPr>
                        <m:t>𝑐𝑜𝑠</m:t>
                      </m:r>
                      <m:r>
                        <a:rPr lang="en-GB" sz="12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389" y="4098759"/>
                <a:ext cx="1375505" cy="276999"/>
              </a:xfrm>
              <a:prstGeom prst="rect">
                <a:avLst/>
              </a:prstGeom>
              <a:blipFill>
                <a:blip r:embed="rId2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46833" y="4515853"/>
                <a:ext cx="5091842" cy="532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sz="1200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1200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sz="12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rad>
                        <m:radPr>
                          <m:degHide m:val="on"/>
                          <m:ctrlPr>
                            <a:rPr lang="en-US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2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</m:rad>
                      <m:f>
                        <m:f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1200" dirty="0">
                              <a:solidFill>
                                <a:schemeClr val="tx1"/>
                              </a:solidFill>
                            </a:rPr>
                            <m:t>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833" y="4515853"/>
                <a:ext cx="5091842" cy="53213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566885" y="5233737"/>
                <a:ext cx="19327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sz="1200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1200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sz="12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6885" y="5233737"/>
                <a:ext cx="193277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8421250" y="4323051"/>
            <a:ext cx="311041" cy="46941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7287928" y="3940860"/>
            <a:ext cx="175981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magnitudes, and cos of the angle…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Arc 44"/>
          <p:cNvSpPr/>
          <p:nvPr/>
        </p:nvSpPr>
        <p:spPr>
          <a:xfrm>
            <a:off x="8405208" y="4836399"/>
            <a:ext cx="311041" cy="469415"/>
          </a:xfrm>
          <a:prstGeom prst="arc">
            <a:avLst>
              <a:gd name="adj1" fmla="val 16200000"/>
              <a:gd name="adj2" fmla="val 550108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8045918" y="5390147"/>
            <a:ext cx="109808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This can be simplified!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126832" y="4511842"/>
            <a:ext cx="2153652" cy="46923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6352674" y="4808621"/>
            <a:ext cx="2149642" cy="136358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387066" y="5660467"/>
            <a:ext cx="4278430" cy="107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formula allows us to calculate the dot product without needing the angle itself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in reverse, it can be used to help find the angle between two vectors!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r>
                        <a:rPr lang="en-GB" b="1" i="1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GB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053" y="0"/>
                <a:ext cx="2804357" cy="369332"/>
              </a:xfrm>
              <a:prstGeom prst="rect">
                <a:avLst/>
              </a:prstGeom>
              <a:blipFill>
                <a:blip r:embed="rId2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4277514" y="2863859"/>
            <a:ext cx="1870623" cy="5410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948650" y="1055112"/>
            <a:ext cx="1870623" cy="5410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647987" y="4179313"/>
            <a:ext cx="2684760" cy="51300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117093" y="4523874"/>
            <a:ext cx="1140707" cy="4652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5219987" y="4531895"/>
            <a:ext cx="1140707" cy="4652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6298818" y="4539916"/>
            <a:ext cx="2243603" cy="4652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4137147" y="4122821"/>
            <a:ext cx="194222" cy="220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4325641" y="4118811"/>
            <a:ext cx="194222" cy="2205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514135" y="4114800"/>
            <a:ext cx="370686" cy="2326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/>
                        </a:rPr>
                        <m:t>𝒂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b="1" i="1">
                          <a:latin typeface="Cambria Math"/>
                        </a:rPr>
                        <m:t>𝒃</m:t>
                      </m:r>
                      <m:r>
                        <a:rPr lang="en-GB" i="1">
                          <a:latin typeface="Cambria Math"/>
                        </a:rPr>
                        <m:t>|</m:t>
                      </m:r>
                      <m:r>
                        <a:rPr lang="en-GB" i="1">
                          <a:latin typeface="Cambria Math"/>
                        </a:rPr>
                        <m:t>𝑐𝑜𝑠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63165" cy="369332"/>
              </a:xfrm>
              <a:prstGeom prst="rect">
                <a:avLst/>
              </a:prstGeom>
              <a:blipFill>
                <a:blip r:embed="rId2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925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 animBg="1"/>
      <p:bldP spid="44" grpId="0"/>
      <p:bldP spid="45" grpId="0" animBg="1"/>
      <p:bldP spid="46" grpId="0"/>
      <p:bldP spid="52" grpId="0"/>
      <p:bldP spid="53" grpId="0" animBg="1"/>
      <p:bldP spid="53" grpId="1" animBg="1"/>
      <p:bldP spid="54" grpId="0" animBg="1"/>
      <p:bldP spid="54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93288F-D948-4394-9A86-54097F7E7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D99054-C439-484E-84E5-5374E05B8B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621A56-3368-4487-B1C3-929EA0A3784A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2280</TotalTime>
  <Words>5492</Words>
  <Application>Microsoft Office PowerPoint</Application>
  <PresentationFormat>On-screen Show (4:3)</PresentationFormat>
  <Paragraphs>410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523</cp:revision>
  <dcterms:created xsi:type="dcterms:W3CDTF">2017-08-14T15:35:38Z</dcterms:created>
  <dcterms:modified xsi:type="dcterms:W3CDTF">2021-02-16T07:56:04Z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