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1.png"/><Relationship Id="rId4" Type="http://schemas.openxmlformats.org/officeDocument/2006/relationships/image" Target="../media/image14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5.png"/><Relationship Id="rId3" Type="http://schemas.openxmlformats.org/officeDocument/2006/relationships/image" Target="../media/image252.png"/><Relationship Id="rId7" Type="http://schemas.openxmlformats.org/officeDocument/2006/relationships/image" Target="../media/image1.png"/><Relationship Id="rId2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3.png"/><Relationship Id="rId5" Type="http://schemas.openxmlformats.org/officeDocument/2006/relationships/image" Target="../media/image161.png"/><Relationship Id="rId10" Type="http://schemas.openxmlformats.org/officeDocument/2006/relationships/hyperlink" Target="9)%20Example%202.agg" TargetMode="External"/><Relationship Id="rId4" Type="http://schemas.openxmlformats.org/officeDocument/2006/relationships/image" Target="../media/image147.png"/><Relationship Id="rId9" Type="http://schemas.openxmlformats.org/officeDocument/2006/relationships/image" Target="../media/image25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png"/><Relationship Id="rId7" Type="http://schemas.openxmlformats.org/officeDocument/2006/relationships/image" Target="../media/image214.png"/><Relationship Id="rId2" Type="http://schemas.openxmlformats.org/officeDocument/2006/relationships/image" Target="../media/image2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3.png"/><Relationship Id="rId5" Type="http://schemas.openxmlformats.org/officeDocument/2006/relationships/image" Target="../media/image161.png"/><Relationship Id="rId4" Type="http://schemas.openxmlformats.org/officeDocument/2006/relationships/image" Target="../media/image147.png"/><Relationship Id="rId9" Type="http://schemas.openxmlformats.org/officeDocument/2006/relationships/image" Target="../media/image2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7" Type="http://schemas.openxmlformats.org/officeDocument/2006/relationships/image" Target="../media/image214.png"/><Relationship Id="rId2" Type="http://schemas.openxmlformats.org/officeDocument/2006/relationships/image" Target="../media/image2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3.png"/><Relationship Id="rId5" Type="http://schemas.openxmlformats.org/officeDocument/2006/relationships/image" Target="../media/image161.png"/><Relationship Id="rId4" Type="http://schemas.openxmlformats.org/officeDocument/2006/relationships/image" Target="../media/image147.png"/><Relationship Id="rId9" Type="http://schemas.openxmlformats.org/officeDocument/2006/relationships/image" Target="../media/image2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2.png"/><Relationship Id="rId13" Type="http://schemas.openxmlformats.org/officeDocument/2006/relationships/image" Target="../media/image227.png"/><Relationship Id="rId7" Type="http://schemas.openxmlformats.org/officeDocument/2006/relationships/image" Target="../media/image221.png"/><Relationship Id="rId12" Type="http://schemas.openxmlformats.org/officeDocument/2006/relationships/image" Target="../media/image226.png"/><Relationship Id="rId16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11" Type="http://schemas.openxmlformats.org/officeDocument/2006/relationships/image" Target="../media/image225.png"/><Relationship Id="rId5" Type="http://schemas.openxmlformats.org/officeDocument/2006/relationships/image" Target="../media/image161.png"/><Relationship Id="rId15" Type="http://schemas.openxmlformats.org/officeDocument/2006/relationships/image" Target="../media/image229.png"/><Relationship Id="rId10" Type="http://schemas.openxmlformats.org/officeDocument/2006/relationships/image" Target="../media/image224.png"/><Relationship Id="rId4" Type="http://schemas.openxmlformats.org/officeDocument/2006/relationships/image" Target="../media/image147.png"/><Relationship Id="rId9" Type="http://schemas.openxmlformats.org/officeDocument/2006/relationships/image" Target="../media/image223.png"/><Relationship Id="rId14" Type="http://schemas.openxmlformats.org/officeDocument/2006/relationships/image" Target="../media/image2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2.png"/><Relationship Id="rId7" Type="http://schemas.openxmlformats.org/officeDocument/2006/relationships/image" Target="../media/image221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3.png"/><Relationship Id="rId5" Type="http://schemas.openxmlformats.org/officeDocument/2006/relationships/image" Target="../media/image161.png"/><Relationship Id="rId4" Type="http://schemas.openxmlformats.org/officeDocument/2006/relationships/image" Target="../media/image147.png"/><Relationship Id="rId9" Type="http://schemas.openxmlformats.org/officeDocument/2006/relationships/image" Target="../media/image2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6.png"/><Relationship Id="rId7" Type="http://schemas.openxmlformats.org/officeDocument/2006/relationships/image" Target="../media/image235.png"/><Relationship Id="rId12" Type="http://schemas.openxmlformats.org/officeDocument/2006/relationships/image" Target="../media/image240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.png"/><Relationship Id="rId11" Type="http://schemas.openxmlformats.org/officeDocument/2006/relationships/image" Target="../media/image239.png"/><Relationship Id="rId5" Type="http://schemas.openxmlformats.org/officeDocument/2006/relationships/image" Target="../media/image161.png"/><Relationship Id="rId10" Type="http://schemas.openxmlformats.org/officeDocument/2006/relationships/image" Target="../media/image238.png"/><Relationship Id="rId4" Type="http://schemas.openxmlformats.org/officeDocument/2006/relationships/image" Target="../media/image147.png"/><Relationship Id="rId9" Type="http://schemas.openxmlformats.org/officeDocument/2006/relationships/image" Target="../media/image2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2.png"/><Relationship Id="rId7" Type="http://schemas.openxmlformats.org/officeDocument/2006/relationships/image" Target="../media/image2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.png"/><Relationship Id="rId5" Type="http://schemas.openxmlformats.org/officeDocument/2006/relationships/image" Target="../media/image161.png"/><Relationship Id="rId10" Type="http://schemas.openxmlformats.org/officeDocument/2006/relationships/image" Target="../media/image244.png"/><Relationship Id="rId4" Type="http://schemas.openxmlformats.org/officeDocument/2006/relationships/image" Target="../media/image147.png"/><Relationship Id="rId9" Type="http://schemas.openxmlformats.org/officeDocument/2006/relationships/image" Target="../media/image243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.png"/><Relationship Id="rId5" Type="http://schemas.openxmlformats.org/officeDocument/2006/relationships/image" Target="../media/image161.png"/><Relationship Id="rId4" Type="http://schemas.openxmlformats.org/officeDocument/2006/relationships/image" Target="../media/image1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9.png"/><Relationship Id="rId3" Type="http://schemas.openxmlformats.org/officeDocument/2006/relationships/image" Target="../media/image246.png"/><Relationship Id="rId7" Type="http://schemas.openxmlformats.org/officeDocument/2006/relationships/image" Target="../media/image248.png"/><Relationship Id="rId2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7.png"/><Relationship Id="rId5" Type="http://schemas.openxmlformats.org/officeDocument/2006/relationships/image" Target="../media/image161.png"/><Relationship Id="rId10" Type="http://schemas.openxmlformats.org/officeDocument/2006/relationships/image" Target="../media/image251.png"/><Relationship Id="rId4" Type="http://schemas.openxmlformats.org/officeDocument/2006/relationships/image" Target="../media/image147.png"/><Relationship Id="rId9" Type="http://schemas.openxmlformats.org/officeDocument/2006/relationships/image" Target="../media/image2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vector and Cartesian forms of the equation of a plane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way to find the equation of a plane in Cartesian form is to use the normal vector to the plane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It is best to start by learning about this in 2D…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7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90800" y="0"/>
                <a:ext cx="6680201" cy="5340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0"/>
                <a:ext cx="6680201" cy="5340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perpendicular to the normal vector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passes through the point P with position vector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a Cartesian equation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45326" y="3892731"/>
                <a:ext cx="1682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326" y="3892731"/>
                <a:ext cx="1682961" cy="276999"/>
              </a:xfrm>
              <a:prstGeom prst="rect">
                <a:avLst/>
              </a:prstGeom>
              <a:blipFill>
                <a:blip r:embed="rId6"/>
                <a:stretch>
                  <a:fillRect l="-2174" r="-2899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l="27012" t="18487" r="30218" b="19099"/>
          <a:stretch/>
        </p:blipFill>
        <p:spPr>
          <a:xfrm>
            <a:off x="4162698" y="1104561"/>
            <a:ext cx="4531924" cy="37199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67749" y="3439886"/>
                <a:ext cx="7780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7749" y="3439886"/>
                <a:ext cx="778034" cy="215444"/>
              </a:xfrm>
              <a:prstGeom prst="rect">
                <a:avLst/>
              </a:prstGeom>
              <a:blipFill>
                <a:blip r:embed="rId8"/>
                <a:stretch>
                  <a:fillRect l="-7031" r="-781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16240" y="2564674"/>
                <a:ext cx="842730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240" y="2564674"/>
                <a:ext cx="842730" cy="568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hlinkClick r:id="rId10" action="ppaction://hlinkfile"/>
          </p:cNvPr>
          <p:cNvSpPr txBox="1"/>
          <p:nvPr/>
        </p:nvSpPr>
        <p:spPr>
          <a:xfrm>
            <a:off x="6006575" y="5032932"/>
            <a:ext cx="85792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CLICK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6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>
            <a:spLocks noChangeAspect="1"/>
          </p:cNvSpPr>
          <p:nvPr/>
        </p:nvSpPr>
        <p:spPr>
          <a:xfrm rot="18276897">
            <a:off x="7233218" y="2452756"/>
            <a:ext cx="85657" cy="85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>
            <a:spLocks noChangeAspect="1"/>
          </p:cNvSpPr>
          <p:nvPr/>
        </p:nvSpPr>
        <p:spPr>
          <a:xfrm rot="18276897">
            <a:off x="6337867" y="3750537"/>
            <a:ext cx="85657" cy="85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Consider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7075986" y="1373506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V="1">
            <a:off x="7132592" y="1482363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023735" y="112095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735" y="1120956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08843" y="29105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843" y="2910568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6013541" y="1443175"/>
            <a:ext cx="2029097" cy="29696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077472" y="1173207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472" y="1173207"/>
                <a:ext cx="893385" cy="215444"/>
              </a:xfrm>
              <a:prstGeom prst="rect">
                <a:avLst/>
              </a:prstGeom>
              <a:blipFill>
                <a:blip r:embed="rId8"/>
                <a:stretch>
                  <a:fillRect l="-4082" r="-3401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5917746" y="1556385"/>
            <a:ext cx="1380308" cy="1005840"/>
          </a:xfrm>
          <a:prstGeom prst="line">
            <a:avLst/>
          </a:prstGeom>
          <a:ln w="19050">
            <a:solidFill>
              <a:srgbClr val="0000FF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16409" y="2849608"/>
            <a:ext cx="1380308" cy="1005840"/>
          </a:xfrm>
          <a:prstGeom prst="line">
            <a:avLst/>
          </a:prstGeom>
          <a:ln w="19050">
            <a:solidFill>
              <a:srgbClr val="0000FF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38550" y="1225550"/>
            <a:ext cx="22764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The normal vector is the vector which is perpendicular to a line at a given point</a:t>
            </a:r>
          </a:p>
          <a:p>
            <a:pPr algn="ctr"/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For a straight line, this vector will be the same anywhere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454537" y="2342606"/>
            <a:ext cx="29609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740650" y="1872343"/>
            <a:ext cx="1273" cy="4771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3246" y="2333897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11440" y="20073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>
            <a:off x="6274527" y="2076994"/>
            <a:ext cx="296091" cy="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V="1">
            <a:off x="6630307" y="2024743"/>
            <a:ext cx="1273" cy="477157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96150" y="1955074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87886" y="225551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19748" y="4659085"/>
                <a:ext cx="4055342" cy="1577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normal vector for the straight line graph above would be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(You could also consider it going the opposite way and using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8" y="4659085"/>
                <a:ext cx="4055342" cy="1577932"/>
              </a:xfrm>
              <a:prstGeom prst="rect">
                <a:avLst/>
              </a:prstGeom>
              <a:blipFill>
                <a:blip r:embed="rId9"/>
                <a:stretch>
                  <a:fillRect l="-1952" t="-3475" r="-3604" b="-2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9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8" grpId="0" animBg="1"/>
      <p:bldP spid="9" grpId="0"/>
      <p:bldP spid="14" grpId="0"/>
      <p:bldP spid="16" grpId="0"/>
      <p:bldP spid="29" grpId="0"/>
      <p:bldP spid="31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>
            <a:spLocks noChangeAspect="1"/>
          </p:cNvSpPr>
          <p:nvPr/>
        </p:nvSpPr>
        <p:spPr>
          <a:xfrm rot="17114385">
            <a:off x="6440262" y="3102837"/>
            <a:ext cx="85657" cy="85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Consider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7075986" y="1373506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V="1">
            <a:off x="7132592" y="1482363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023735" y="112095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735" y="1120956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08843" y="29105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843" y="2910568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556068" y="2926079"/>
            <a:ext cx="3100252" cy="8795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864112" y="3863067"/>
                <a:ext cx="108792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4112" y="3863067"/>
                <a:ext cx="1087927" cy="404726"/>
              </a:xfrm>
              <a:prstGeom prst="rect">
                <a:avLst/>
              </a:prstGeom>
              <a:blipFill>
                <a:blip r:embed="rId8"/>
                <a:stretch>
                  <a:fillRect l="-3352" t="-1515" r="-279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H="1">
            <a:off x="6427198" y="1680754"/>
            <a:ext cx="443865" cy="1499780"/>
          </a:xfrm>
          <a:prstGeom prst="line">
            <a:avLst/>
          </a:prstGeom>
          <a:ln w="19050">
            <a:solidFill>
              <a:srgbClr val="0000FF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63097" y="3439886"/>
            <a:ext cx="542653" cy="10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912100" y="3429363"/>
            <a:ext cx="2544" cy="1837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26588" y="316066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09560" y="334336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6700838" y="2300288"/>
            <a:ext cx="1135" cy="477202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544765" y="2765610"/>
            <a:ext cx="167185" cy="299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659700" y="243132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87886" y="275081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19748" y="4659085"/>
                <a:ext cx="4055342" cy="13120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normal vector for the straight line graph above would be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could also consider it as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8" y="4659085"/>
                <a:ext cx="4055342" cy="1312090"/>
              </a:xfrm>
              <a:prstGeom prst="rect">
                <a:avLst/>
              </a:prstGeom>
              <a:blipFill>
                <a:blip r:embed="rId9"/>
                <a:stretch>
                  <a:fillRect l="-1952" t="-4167" r="-3604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40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/>
      <p:bldP spid="14" grpId="0"/>
      <p:bldP spid="16" grpId="0"/>
      <p:bldP spid="29" grpId="0"/>
      <p:bldP spid="31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>
            <a:spLocks noChangeAspect="1"/>
          </p:cNvSpPr>
          <p:nvPr/>
        </p:nvSpPr>
        <p:spPr>
          <a:xfrm rot="17114385">
            <a:off x="6030687" y="4198212"/>
            <a:ext cx="85657" cy="85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vector and Cartesian forms of the equation of a plane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666411" y="2468881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V="1">
            <a:off x="6723017" y="2577738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14160" y="221633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160" y="2216331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9167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299268" y="4005943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9268" y="4005943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146493" y="4021454"/>
            <a:ext cx="3100252" cy="8795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454537" y="4958442"/>
                <a:ext cx="108792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4537" y="4958442"/>
                <a:ext cx="1087927" cy="404726"/>
              </a:xfrm>
              <a:prstGeom prst="rect">
                <a:avLst/>
              </a:prstGeom>
              <a:blipFill>
                <a:blip r:embed="rId8"/>
                <a:stretch>
                  <a:fillRect l="-3933" r="-3371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H="1">
            <a:off x="6017623" y="2776129"/>
            <a:ext cx="443865" cy="1499780"/>
          </a:xfrm>
          <a:prstGeom prst="line">
            <a:avLst/>
          </a:prstGeom>
          <a:ln w="19050">
            <a:solidFill>
              <a:srgbClr val="0000FF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>
            <a:spLocks noChangeAspect="1"/>
          </p:cNvSpPr>
          <p:nvPr/>
        </p:nvSpPr>
        <p:spPr>
          <a:xfrm rot="18276897">
            <a:off x="2413568" y="3557656"/>
            <a:ext cx="85657" cy="85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256336" y="2478406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V="1">
            <a:off x="2312942" y="2587263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04085" y="222585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085" y="2225856"/>
                <a:ext cx="144142" cy="215444"/>
              </a:xfrm>
              <a:prstGeom prst="rect">
                <a:avLst/>
              </a:prstGeom>
              <a:blipFill>
                <a:blip r:embed="rId9"/>
                <a:stretch>
                  <a:fillRect l="-34783" r="-26087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9193" y="40154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193" y="4015468"/>
                <a:ext cx="144142" cy="215444"/>
              </a:xfrm>
              <a:prstGeom prst="rect">
                <a:avLst/>
              </a:prstGeom>
              <a:blipFill>
                <a:blip r:embed="rId10"/>
                <a:stretch>
                  <a:fillRect l="-20833" r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 flipV="1">
            <a:off x="1193891" y="2548075"/>
            <a:ext cx="2029097" cy="29696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257822" y="2278107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822" y="2278107"/>
                <a:ext cx="893385" cy="215444"/>
              </a:xfrm>
              <a:prstGeom prst="rect">
                <a:avLst/>
              </a:prstGeom>
              <a:blipFill>
                <a:blip r:embed="rId11"/>
                <a:stretch>
                  <a:fillRect l="-4082" r="-340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1098096" y="2661285"/>
            <a:ext cx="1380308" cy="1005840"/>
          </a:xfrm>
          <a:prstGeom prst="line">
            <a:avLst/>
          </a:prstGeom>
          <a:ln w="19050">
            <a:solidFill>
              <a:srgbClr val="0000FF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3837" y="5781675"/>
                <a:ext cx="1493999" cy="6552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Normal vector: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37" y="5781675"/>
                <a:ext cx="1493999" cy="655244"/>
              </a:xfrm>
              <a:prstGeom prst="rect">
                <a:avLst/>
              </a:prstGeom>
              <a:blipFill>
                <a:blip r:embed="rId12"/>
                <a:stretch>
                  <a:fillRect l="-8571" t="-8333" r="-7347" b="-9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909762" y="5772150"/>
                <a:ext cx="2083904" cy="6463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600" dirty="0">
                    <a:latin typeface="Comic Sans MS" panose="030F0702030302020204" pitchFamily="66" charset="0"/>
                  </a:rPr>
                  <a:t>Rearranged equation: 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762" y="5772150"/>
                <a:ext cx="2083904" cy="646331"/>
              </a:xfrm>
              <a:prstGeom prst="rect">
                <a:avLst/>
              </a:prstGeom>
              <a:blipFill>
                <a:blip r:embed="rId13"/>
                <a:stretch>
                  <a:fillRect l="-5848" t="-9434" r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957762" y="5772150"/>
                <a:ext cx="1493999" cy="6552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Normal vector: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762" y="5772150"/>
                <a:ext cx="1493999" cy="655244"/>
              </a:xfrm>
              <a:prstGeom prst="rect">
                <a:avLst/>
              </a:prstGeom>
              <a:blipFill>
                <a:blip r:embed="rId14"/>
                <a:stretch>
                  <a:fillRect l="-8163" t="-9346" r="-7755" b="-10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691312" y="5762625"/>
                <a:ext cx="2083904" cy="6463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600" dirty="0">
                    <a:latin typeface="Comic Sans MS" panose="030F0702030302020204" pitchFamily="66" charset="0"/>
                  </a:rPr>
                  <a:t>Rearranged equation: 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312" y="5762625"/>
                <a:ext cx="2083904" cy="646331"/>
              </a:xfrm>
              <a:prstGeom prst="rect">
                <a:avLst/>
              </a:prstGeom>
              <a:blipFill>
                <a:blip r:embed="rId15"/>
                <a:stretch>
                  <a:fillRect l="-6140" t="-8491" r="-4971" b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81450" y="1076325"/>
                <a:ext cx="5057775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Lets rearrange the equations for both lines into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What do you notice when we compare the rearranged equation and the normal vector of the line?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50" y="1076325"/>
                <a:ext cx="5057775" cy="1169551"/>
              </a:xfrm>
              <a:prstGeom prst="rect">
                <a:avLst/>
              </a:prstGeom>
              <a:blipFill>
                <a:blip r:embed="rId16"/>
                <a:stretch>
                  <a:fillRect t="-1047" r="-120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>
            <a:off x="3057525" y="2600325"/>
            <a:ext cx="714375" cy="289560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7743826" y="5372100"/>
            <a:ext cx="38099" cy="295275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2950" y="6029325"/>
            <a:ext cx="457200" cy="4381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2352674" y="6086475"/>
            <a:ext cx="828675" cy="2667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5524500" y="6029325"/>
            <a:ext cx="371476" cy="419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7019925" y="6076950"/>
            <a:ext cx="800100" cy="2762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5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/>
      <p:bldP spid="14" grpId="0"/>
      <p:bldP spid="16" grpId="0"/>
      <p:bldP spid="26" grpId="0" animBg="1"/>
      <p:bldP spid="38" grpId="0"/>
      <p:bldP spid="39" grpId="0"/>
      <p:bldP spid="41" grpId="0"/>
      <p:bldP spid="5" grpId="0"/>
      <p:bldP spid="53" grpId="0"/>
      <p:bldP spid="54" grpId="0"/>
      <p:bldP spid="55" grpId="0"/>
      <p:bldP spid="15" grpId="0" animBg="1"/>
      <p:bldP spid="57" grpId="0" animBg="1"/>
      <p:bldP spid="58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>
            <a:spLocks noChangeAspect="1"/>
          </p:cNvSpPr>
          <p:nvPr/>
        </p:nvSpPr>
        <p:spPr>
          <a:xfrm rot="18276897">
            <a:off x="6506936" y="3681481"/>
            <a:ext cx="85657" cy="85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you are given the normal vector to a straight line in 2D as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then the equation of the line will be: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value of c will determine the ‘height’ of the straight line…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6580686" y="2973706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V="1">
            <a:off x="6637292" y="3082563"/>
            <a:ext cx="0" cy="3117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528435" y="272115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435" y="2721156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33333" r="-208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213543" y="45107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543" y="4510768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>
          <a:xfrm flipV="1">
            <a:off x="6023066" y="2948125"/>
            <a:ext cx="2029097" cy="29696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175341" y="2833825"/>
            <a:ext cx="2029097" cy="29696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>
            <a:spLocks noChangeAspect="1"/>
          </p:cNvSpPr>
          <p:nvPr/>
        </p:nvSpPr>
        <p:spPr>
          <a:xfrm rot="18276897">
            <a:off x="7118918" y="4129156"/>
            <a:ext cx="85657" cy="85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Connector 47"/>
          <p:cNvCxnSpPr/>
          <p:nvPr/>
        </p:nvCxnSpPr>
        <p:spPr>
          <a:xfrm>
            <a:off x="5803446" y="3232785"/>
            <a:ext cx="1380308" cy="1005840"/>
          </a:xfrm>
          <a:prstGeom prst="line">
            <a:avLst/>
          </a:prstGeom>
          <a:ln w="19050">
            <a:solidFill>
              <a:srgbClr val="0000FF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29101" y="1238250"/>
                <a:ext cx="474345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Both of these lines would have the same normal vector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affects their location on the set of axes…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1" y="1238250"/>
                <a:ext cx="4743450" cy="1323439"/>
              </a:xfrm>
              <a:prstGeom prst="rect">
                <a:avLst/>
              </a:prstGeom>
              <a:blipFill>
                <a:blip r:embed="rId8"/>
                <a:stretch>
                  <a:fillRect t="-922" r="-1157" b="-5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the equation of the straight line will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blipFill>
                <a:blip r:embed="rId9"/>
                <a:stretch>
                  <a:fillRect l="-1678" b="-207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11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3" grpId="0"/>
      <p:bldP spid="44" grpId="0"/>
      <p:bldP spid="47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 if we were given the normal vector for a straight line graph, and a coordinate, we could find the equation of the graph itself…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straight line graph has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passes through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(2,3)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the equation of the line.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the equation of the straight line will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blipFill>
                <a:blip r:embed="rId6"/>
                <a:stretch>
                  <a:fillRect l="-1678" b="-207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59044" y="1400175"/>
                <a:ext cx="1260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044" y="1400175"/>
                <a:ext cx="1260602" cy="276999"/>
              </a:xfrm>
              <a:prstGeom prst="rect">
                <a:avLst/>
              </a:prstGeom>
              <a:blipFill>
                <a:blip r:embed="rId7"/>
                <a:stretch>
                  <a:fillRect l="-2415" t="-4444" r="-144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10954" y="1867674"/>
                <a:ext cx="13086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954" y="1867674"/>
                <a:ext cx="1308692" cy="276999"/>
              </a:xfrm>
              <a:prstGeom prst="rect">
                <a:avLst/>
              </a:prstGeom>
              <a:blipFill>
                <a:blip r:embed="rId8"/>
                <a:stretch>
                  <a:fillRect l="-935" r="-18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33992" y="2335173"/>
                <a:ext cx="16856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−(2)+4(3)=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992" y="2335173"/>
                <a:ext cx="1685654" cy="276999"/>
              </a:xfrm>
              <a:prstGeom prst="rect">
                <a:avLst/>
              </a:prstGeom>
              <a:blipFill>
                <a:blip r:embed="rId9"/>
                <a:stretch>
                  <a:fillRect l="-362" t="-2174" r="-108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95793" y="2802672"/>
                <a:ext cx="723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793" y="2802672"/>
                <a:ext cx="723853" cy="276999"/>
              </a:xfrm>
              <a:prstGeom prst="rect">
                <a:avLst/>
              </a:prstGeom>
              <a:blipFill>
                <a:blip r:embed="rId10"/>
                <a:stretch>
                  <a:fillRect l="-7627" r="-339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73841" y="3460671"/>
                <a:ext cx="45907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equation of the line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841" y="3460671"/>
                <a:ext cx="4590744" cy="276999"/>
              </a:xfrm>
              <a:prstGeom prst="rect">
                <a:avLst/>
              </a:prstGeom>
              <a:blipFill>
                <a:blip r:embed="rId11"/>
                <a:stretch>
                  <a:fillRect l="-3187" t="-26667" r="-797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>
            <a:off x="5719646" y="1572746"/>
            <a:ext cx="338020" cy="485428"/>
          </a:xfrm>
          <a:prstGeom prst="arc">
            <a:avLst>
              <a:gd name="adj1" fmla="val 16200000"/>
              <a:gd name="adj2" fmla="val 5501084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719646" y="2040245"/>
            <a:ext cx="338020" cy="485428"/>
          </a:xfrm>
          <a:prstGeom prst="arc">
            <a:avLst>
              <a:gd name="adj1" fmla="val 16200000"/>
              <a:gd name="adj2" fmla="val 5501084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5719646" y="2525673"/>
            <a:ext cx="338020" cy="485428"/>
          </a:xfrm>
          <a:prstGeom prst="arc">
            <a:avLst>
              <a:gd name="adj1" fmla="val 16200000"/>
              <a:gd name="adj2" fmla="val 5501084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89416" y="1547802"/>
                <a:ext cx="2759317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normal vector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416" y="1547802"/>
                <a:ext cx="2759317" cy="492443"/>
              </a:xfrm>
              <a:prstGeom prst="rect">
                <a:avLst/>
              </a:prstGeom>
              <a:blipFill>
                <a:blip r:embed="rId12"/>
                <a:stretch>
                  <a:fillRect l="-2208" t="-12346" b="-246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980628" y="2168452"/>
            <a:ext cx="238891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coordinate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30826" y="2676055"/>
            <a:ext cx="114425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13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2" grpId="0"/>
      <p:bldP spid="6" grpId="0" animBg="1"/>
      <p:bldP spid="25" grpId="0" animBg="1"/>
      <p:bldP spid="26" grpId="0" animBg="1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vector and Cartesian forms of the equation of a plane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It is possible to use the same idea in 3D to find the equation of a plane in Cartesian form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normal vector is the vector which is perpendicular to the surface of the plane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use a similar process as in 2D to find the Cartesian equation of the plane…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the equation of the straight line will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blipFill>
                <a:blip r:embed="rId6"/>
                <a:stretch>
                  <a:fillRect l="-1678" b="-207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Parallelogram 29"/>
          <p:cNvSpPr/>
          <p:nvPr/>
        </p:nvSpPr>
        <p:spPr>
          <a:xfrm>
            <a:off x="4011519" y="1915193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654800" y="1130300"/>
            <a:ext cx="0" cy="1270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61478" y="760968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478" y="760968"/>
                <a:ext cx="38664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6654800" y="2400300"/>
            <a:ext cx="1016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223000" y="2400300"/>
            <a:ext cx="431800" cy="3683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654800" y="2282825"/>
            <a:ext cx="114300" cy="117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Parallelogram 17"/>
          <p:cNvSpPr/>
          <p:nvPr/>
        </p:nvSpPr>
        <p:spPr>
          <a:xfrm rot="16200000" flipH="1">
            <a:off x="6519073" y="2336008"/>
            <a:ext cx="190497" cy="84138"/>
          </a:xfrm>
          <a:prstGeom prst="parallelogram">
            <a:avLst>
              <a:gd name="adj" fmla="val 858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37703" y="618093"/>
                <a:ext cx="58541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703" y="618093"/>
                <a:ext cx="585417" cy="7026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3595" y="5638403"/>
                <a:ext cx="3785305" cy="8565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95" y="5638403"/>
                <a:ext cx="3785305" cy="856581"/>
              </a:xfrm>
              <a:prstGeom prst="rect">
                <a:avLst/>
              </a:prstGeom>
              <a:blipFill>
                <a:blip r:embed="rId9"/>
                <a:stretch>
                  <a:fillRect l="-3221" r="-4992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Parallelogram 37"/>
          <p:cNvSpPr/>
          <p:nvPr/>
        </p:nvSpPr>
        <p:spPr>
          <a:xfrm>
            <a:off x="4008344" y="4290093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6651625" y="4775200"/>
            <a:ext cx="1016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219825" y="4775200"/>
            <a:ext cx="431800" cy="3683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651625" y="4657725"/>
            <a:ext cx="114300" cy="117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Parallelogram 42"/>
          <p:cNvSpPr/>
          <p:nvPr/>
        </p:nvSpPr>
        <p:spPr>
          <a:xfrm rot="16200000" flipH="1">
            <a:off x="6515898" y="4710908"/>
            <a:ext cx="190497" cy="84138"/>
          </a:xfrm>
          <a:prstGeom prst="parallelogram">
            <a:avLst>
              <a:gd name="adj" fmla="val 858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6653530" y="1128714"/>
            <a:ext cx="1270" cy="36528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082143" y="5771244"/>
                <a:ext cx="47606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Similar to 2D, multiple planes can have the same normal vector.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determines the exact location of the plane we are considering.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143" y="5771244"/>
                <a:ext cx="4760687" cy="830997"/>
              </a:xfrm>
              <a:prstGeom prst="rect">
                <a:avLst/>
              </a:prstGeom>
              <a:blipFill>
                <a:blip r:embed="rId10"/>
                <a:stretch>
                  <a:fillRect l="-512" t="-1471" r="-1665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78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1" grpId="0"/>
      <p:bldP spid="16" grpId="0" animBg="1"/>
      <p:bldP spid="18" grpId="0" animBg="1"/>
      <p:bldP spid="35" grpId="0"/>
      <p:bldP spid="37" grpId="0"/>
      <p:bldP spid="38" grpId="0" animBg="1"/>
      <p:bldP spid="42" grpId="0" animBg="1"/>
      <p:bldP spid="43" grpId="0" animBg="1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vector and Cartesian forms of the equation of a plane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see how to derive the result above in section 9D!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the equation of the straight line will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394" y="25003"/>
                <a:ext cx="6544164" cy="323486"/>
              </a:xfrm>
              <a:prstGeom prst="rect">
                <a:avLst/>
              </a:prstGeom>
              <a:blipFill>
                <a:blip r:embed="rId6"/>
                <a:stretch>
                  <a:fillRect l="-1678" b="-207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90800" y="0"/>
                <a:ext cx="6680201" cy="5340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0"/>
                <a:ext cx="6680201" cy="5340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52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90800" y="0"/>
                <a:ext cx="6680201" cy="5340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0"/>
                <a:ext cx="6680201" cy="5340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perpendicular to the normal vector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passes through the point P with position vector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a Cartesian equation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600" dirty="0">
                    <a:latin typeface="Comic Sans MS" panose="030F0702030302020204" pitchFamily="66" charset="0"/>
                  </a:rPr>
                  <a:t>The symbol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(capital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) is often used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600" dirty="0">
                    <a:latin typeface="Comic Sans MS" panose="030F0702030302020204" pitchFamily="66" charset="0"/>
                  </a:rPr>
                  <a:t> to represent a plane!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107474" y="2760617"/>
            <a:ext cx="1062446" cy="26996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42262" y="1445623"/>
                <a:ext cx="1682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262" y="1445623"/>
                <a:ext cx="1682961" cy="276999"/>
              </a:xfrm>
              <a:prstGeom prst="rect">
                <a:avLst/>
              </a:prstGeom>
              <a:blipFill>
                <a:blip r:embed="rId6"/>
                <a:stretch>
                  <a:fillRect l="-2536" r="-289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0261" y="1902823"/>
                <a:ext cx="24374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3(8)−2(4)+(−7)=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1" y="1902823"/>
                <a:ext cx="2437462" cy="276999"/>
              </a:xfrm>
              <a:prstGeom prst="rect">
                <a:avLst/>
              </a:prstGeom>
              <a:blipFill>
                <a:blip r:embed="rId7"/>
                <a:stretch>
                  <a:fillRect l="-1750" t="-2174" r="-175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87290" y="2377439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290" y="2377439"/>
                <a:ext cx="622863" cy="276999"/>
              </a:xfrm>
              <a:prstGeom prst="rect">
                <a:avLst/>
              </a:prstGeom>
              <a:blipFill>
                <a:blip r:embed="rId8"/>
                <a:stretch>
                  <a:fillRect l="-8824" r="-882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599211" y="1624997"/>
            <a:ext cx="338020" cy="485428"/>
          </a:xfrm>
          <a:prstGeom prst="arc">
            <a:avLst>
              <a:gd name="adj1" fmla="val 16200000"/>
              <a:gd name="adj2" fmla="val 5501084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968981" y="1600053"/>
            <a:ext cx="1931179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from the coordinate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6603565" y="2082197"/>
            <a:ext cx="338020" cy="485428"/>
          </a:xfrm>
          <a:prstGeom prst="arc">
            <a:avLst>
              <a:gd name="adj1" fmla="val 16200000"/>
              <a:gd name="adj2" fmla="val 5501084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807872" y="2196590"/>
                <a:ext cx="137818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872" y="2196590"/>
                <a:ext cx="1378185" cy="215444"/>
              </a:xfrm>
              <a:prstGeom prst="rect">
                <a:avLst/>
              </a:prstGeom>
              <a:blipFill>
                <a:blip r:embed="rId9"/>
                <a:stretch>
                  <a:fillRect t="-25000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197531" y="2906339"/>
            <a:ext cx="45023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write the equation of the plane…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47360" y="3265714"/>
                <a:ext cx="1682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3265714"/>
                <a:ext cx="1682961" cy="276999"/>
              </a:xfrm>
              <a:prstGeom prst="rect">
                <a:avLst/>
              </a:prstGeom>
              <a:blipFill>
                <a:blip r:embed="rId10"/>
                <a:stretch>
                  <a:fillRect l="-2174" r="-2536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435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/>
      <p:bldP spid="11" grpId="0"/>
      <p:bldP spid="13" grpId="0" animBg="1"/>
      <p:bldP spid="14" grpId="0"/>
      <p:bldP spid="15" grpId="0" animBg="1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621A56-3368-4487-B1C3-929EA0A3784A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</TotalTime>
  <Words>1297</Words>
  <Application>Microsoft Office PowerPoint</Application>
  <PresentationFormat>On-screen Show (4:3)</PresentationFormat>
  <Paragraphs>163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524</cp:revision>
  <dcterms:created xsi:type="dcterms:W3CDTF">2017-08-14T15:35:38Z</dcterms:created>
  <dcterms:modified xsi:type="dcterms:W3CDTF">2021-02-17T20:52:15Z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