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CCCC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425" autoAdjust="0"/>
    <p:restoredTop sz="94660"/>
  </p:normalViewPr>
  <p:slideViewPr>
    <p:cSldViewPr snapToGrid="0">
      <p:cViewPr varScale="1">
        <p:scale>
          <a:sx n="70" d="100"/>
          <a:sy n="70" d="100"/>
        </p:scale>
        <p:origin x="104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7D4448-2751-49BA-AB45-E64957DD31C1}" type="datetimeFigureOut">
              <a:rPr lang="en-GB" smtClean="0"/>
              <a:t>17/02/2021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64D02B-878F-4F9D-8A36-2F7EC41931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05467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17/02/2021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7934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17/02/2021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06674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17/02/2021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52683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17/02/2021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7595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17/02/2021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41390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17/02/2021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3651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17/02/2021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3977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17/02/2021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43817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17/02/2021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0146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17/02/2021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20382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17/02/2021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0777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4"/>
            </a:gs>
            <a:gs pos="7000">
              <a:schemeClr val="accent4">
                <a:lumMod val="20000"/>
                <a:lumOff val="80000"/>
              </a:schemeClr>
            </a:gs>
            <a:gs pos="95000">
              <a:schemeClr val="accent4">
                <a:lumMod val="20000"/>
                <a:lumOff val="80000"/>
              </a:schemeClr>
            </a:gs>
            <a:gs pos="100000">
              <a:schemeClr val="accent4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50C350-365A-4F35-859D-17F134836970}" type="datetimeFigureOut">
              <a:rPr lang="en-GB" smtClean="0"/>
              <a:t>17/02/2021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99737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2.png"/><Relationship Id="rId7" Type="http://schemas.openxmlformats.org/officeDocument/2006/relationships/image" Target="../media/image146.png"/><Relationship Id="rId2" Type="http://schemas.openxmlformats.org/officeDocument/2006/relationships/image" Target="../media/image14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5.png"/><Relationship Id="rId5" Type="http://schemas.openxmlformats.org/officeDocument/2006/relationships/image" Target="../media/image144.png"/><Relationship Id="rId4" Type="http://schemas.openxmlformats.org/officeDocument/2006/relationships/image" Target="../media/image143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1.png"/><Relationship Id="rId13" Type="http://schemas.openxmlformats.org/officeDocument/2006/relationships/image" Target="../media/image156.png"/><Relationship Id="rId3" Type="http://schemas.openxmlformats.org/officeDocument/2006/relationships/image" Target="../media/image142.png"/><Relationship Id="rId7" Type="http://schemas.openxmlformats.org/officeDocument/2006/relationships/image" Target="../media/image150.png"/><Relationship Id="rId12" Type="http://schemas.openxmlformats.org/officeDocument/2006/relationships/image" Target="../media/image155.png"/><Relationship Id="rId2" Type="http://schemas.openxmlformats.org/officeDocument/2006/relationships/image" Target="../media/image14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9.png"/><Relationship Id="rId11" Type="http://schemas.openxmlformats.org/officeDocument/2006/relationships/image" Target="../media/image154.png"/><Relationship Id="rId5" Type="http://schemas.openxmlformats.org/officeDocument/2006/relationships/image" Target="../media/image148.png"/><Relationship Id="rId10" Type="http://schemas.openxmlformats.org/officeDocument/2006/relationships/image" Target="../media/image153.png"/><Relationship Id="rId4" Type="http://schemas.openxmlformats.org/officeDocument/2006/relationships/image" Target="../media/image147.png"/><Relationship Id="rId9" Type="http://schemas.openxmlformats.org/officeDocument/2006/relationships/image" Target="../media/image152.png"/><Relationship Id="rId14" Type="http://schemas.openxmlformats.org/officeDocument/2006/relationships/image" Target="../media/image157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8.png"/><Relationship Id="rId3" Type="http://schemas.openxmlformats.org/officeDocument/2006/relationships/image" Target="../media/image142.png"/><Relationship Id="rId7" Type="http://schemas.openxmlformats.org/officeDocument/2006/relationships/image" Target="../media/image150.png"/><Relationship Id="rId2" Type="http://schemas.openxmlformats.org/officeDocument/2006/relationships/image" Target="../media/image14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9.png"/><Relationship Id="rId11" Type="http://schemas.openxmlformats.org/officeDocument/2006/relationships/image" Target="../media/image161.png"/><Relationship Id="rId10" Type="http://schemas.openxmlformats.org/officeDocument/2006/relationships/image" Target="../media/image160.png"/><Relationship Id="rId4" Type="http://schemas.openxmlformats.org/officeDocument/2006/relationships/image" Target="../media/image147.png"/><Relationship Id="rId9" Type="http://schemas.openxmlformats.org/officeDocument/2006/relationships/image" Target="../media/image159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5.png"/><Relationship Id="rId13" Type="http://schemas.openxmlformats.org/officeDocument/2006/relationships/image" Target="../media/image170.png"/><Relationship Id="rId18" Type="http://schemas.openxmlformats.org/officeDocument/2006/relationships/image" Target="../media/image175.png"/><Relationship Id="rId7" Type="http://schemas.openxmlformats.org/officeDocument/2006/relationships/image" Target="../media/image164.png"/><Relationship Id="rId12" Type="http://schemas.openxmlformats.org/officeDocument/2006/relationships/image" Target="../media/image169.png"/><Relationship Id="rId17" Type="http://schemas.openxmlformats.org/officeDocument/2006/relationships/image" Target="../media/image174.png"/><Relationship Id="rId2" Type="http://schemas.openxmlformats.org/officeDocument/2006/relationships/image" Target="../media/image162.png"/><Relationship Id="rId16" Type="http://schemas.openxmlformats.org/officeDocument/2006/relationships/image" Target="../media/image17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3.png"/><Relationship Id="rId11" Type="http://schemas.openxmlformats.org/officeDocument/2006/relationships/image" Target="../media/image168.png"/><Relationship Id="rId5" Type="http://schemas.openxmlformats.org/officeDocument/2006/relationships/image" Target="../media/image161.png"/><Relationship Id="rId15" Type="http://schemas.openxmlformats.org/officeDocument/2006/relationships/image" Target="../media/image172.png"/><Relationship Id="rId10" Type="http://schemas.openxmlformats.org/officeDocument/2006/relationships/image" Target="../media/image167.png"/><Relationship Id="rId19" Type="http://schemas.openxmlformats.org/officeDocument/2006/relationships/image" Target="../media/image176.png"/><Relationship Id="rId4" Type="http://schemas.openxmlformats.org/officeDocument/2006/relationships/image" Target="../media/image147.png"/><Relationship Id="rId9" Type="http://schemas.openxmlformats.org/officeDocument/2006/relationships/image" Target="../media/image166.png"/><Relationship Id="rId14" Type="http://schemas.openxmlformats.org/officeDocument/2006/relationships/image" Target="../media/image171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5.png"/><Relationship Id="rId13" Type="http://schemas.openxmlformats.org/officeDocument/2006/relationships/image" Target="../media/image176.png"/><Relationship Id="rId7" Type="http://schemas.openxmlformats.org/officeDocument/2006/relationships/image" Target="../media/image164.png"/><Relationship Id="rId12" Type="http://schemas.openxmlformats.org/officeDocument/2006/relationships/image" Target="../media/image175.png"/><Relationship Id="rId17" Type="http://schemas.openxmlformats.org/officeDocument/2006/relationships/image" Target="../media/image180.png"/><Relationship Id="rId2" Type="http://schemas.openxmlformats.org/officeDocument/2006/relationships/image" Target="../media/image162.png"/><Relationship Id="rId16" Type="http://schemas.openxmlformats.org/officeDocument/2006/relationships/image" Target="../media/image17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3.png"/><Relationship Id="rId11" Type="http://schemas.openxmlformats.org/officeDocument/2006/relationships/image" Target="../media/image168.png"/><Relationship Id="rId5" Type="http://schemas.openxmlformats.org/officeDocument/2006/relationships/image" Target="../media/image161.png"/><Relationship Id="rId15" Type="http://schemas.openxmlformats.org/officeDocument/2006/relationships/image" Target="../media/image178.png"/><Relationship Id="rId10" Type="http://schemas.openxmlformats.org/officeDocument/2006/relationships/image" Target="../media/image167.png"/><Relationship Id="rId4" Type="http://schemas.openxmlformats.org/officeDocument/2006/relationships/image" Target="../media/image147.png"/><Relationship Id="rId9" Type="http://schemas.openxmlformats.org/officeDocument/2006/relationships/image" Target="../media/image166.png"/><Relationship Id="rId14" Type="http://schemas.openxmlformats.org/officeDocument/2006/relationships/image" Target="../media/image177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4.png"/><Relationship Id="rId7" Type="http://schemas.openxmlformats.org/officeDocument/2006/relationships/image" Target="../media/image1.png"/><Relationship Id="rId2" Type="http://schemas.openxmlformats.org/officeDocument/2006/relationships/image" Target="../media/image18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2.png"/><Relationship Id="rId11" Type="http://schemas.openxmlformats.org/officeDocument/2006/relationships/image" Target="../media/image187.png"/><Relationship Id="rId5" Type="http://schemas.openxmlformats.org/officeDocument/2006/relationships/image" Target="../media/image161.png"/><Relationship Id="rId10" Type="http://schemas.openxmlformats.org/officeDocument/2006/relationships/image" Target="../media/image186.png"/><Relationship Id="rId4" Type="http://schemas.openxmlformats.org/officeDocument/2006/relationships/image" Target="../media/image147.png"/><Relationship Id="rId9" Type="http://schemas.openxmlformats.org/officeDocument/2006/relationships/image" Target="../media/image185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1.png"/><Relationship Id="rId13" Type="http://schemas.openxmlformats.org/officeDocument/2006/relationships/image" Target="../media/image196.png"/><Relationship Id="rId18" Type="http://schemas.openxmlformats.org/officeDocument/2006/relationships/image" Target="../media/image201.png"/><Relationship Id="rId21" Type="http://schemas.openxmlformats.org/officeDocument/2006/relationships/image" Target="../media/image204.png"/><Relationship Id="rId7" Type="http://schemas.openxmlformats.org/officeDocument/2006/relationships/image" Target="../media/image190.png"/><Relationship Id="rId12" Type="http://schemas.openxmlformats.org/officeDocument/2006/relationships/image" Target="../media/image195.png"/><Relationship Id="rId17" Type="http://schemas.openxmlformats.org/officeDocument/2006/relationships/image" Target="../media/image200.png"/><Relationship Id="rId2" Type="http://schemas.openxmlformats.org/officeDocument/2006/relationships/image" Target="../media/image188.png"/><Relationship Id="rId16" Type="http://schemas.openxmlformats.org/officeDocument/2006/relationships/image" Target="../media/image199.png"/><Relationship Id="rId20" Type="http://schemas.openxmlformats.org/officeDocument/2006/relationships/image" Target="../media/image20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9.png"/><Relationship Id="rId11" Type="http://schemas.openxmlformats.org/officeDocument/2006/relationships/image" Target="../media/image194.png"/><Relationship Id="rId5" Type="http://schemas.openxmlformats.org/officeDocument/2006/relationships/image" Target="../media/image161.png"/><Relationship Id="rId15" Type="http://schemas.openxmlformats.org/officeDocument/2006/relationships/image" Target="../media/image198.png"/><Relationship Id="rId23" Type="http://schemas.openxmlformats.org/officeDocument/2006/relationships/image" Target="../media/image206.png"/><Relationship Id="rId10" Type="http://schemas.openxmlformats.org/officeDocument/2006/relationships/image" Target="../media/image193.png"/><Relationship Id="rId19" Type="http://schemas.openxmlformats.org/officeDocument/2006/relationships/image" Target="../media/image202.png"/><Relationship Id="rId4" Type="http://schemas.openxmlformats.org/officeDocument/2006/relationships/image" Target="../media/image147.png"/><Relationship Id="rId9" Type="http://schemas.openxmlformats.org/officeDocument/2006/relationships/image" Target="../media/image192.png"/><Relationship Id="rId14" Type="http://schemas.openxmlformats.org/officeDocument/2006/relationships/image" Target="../media/image197.png"/><Relationship Id="rId22" Type="http://schemas.openxmlformats.org/officeDocument/2006/relationships/image" Target="../media/image205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3.png"/><Relationship Id="rId13" Type="http://schemas.openxmlformats.org/officeDocument/2006/relationships/image" Target="../media/image210.png"/><Relationship Id="rId7" Type="http://schemas.openxmlformats.org/officeDocument/2006/relationships/image" Target="../media/image190.png"/><Relationship Id="rId12" Type="http://schemas.openxmlformats.org/officeDocument/2006/relationships/image" Target="../media/image209.png"/><Relationship Id="rId2" Type="http://schemas.openxmlformats.org/officeDocument/2006/relationships/image" Target="../media/image18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9.png"/><Relationship Id="rId11" Type="http://schemas.openxmlformats.org/officeDocument/2006/relationships/image" Target="../media/image208.png"/><Relationship Id="rId5" Type="http://schemas.openxmlformats.org/officeDocument/2006/relationships/image" Target="../media/image161.png"/><Relationship Id="rId10" Type="http://schemas.openxmlformats.org/officeDocument/2006/relationships/image" Target="../media/image207.png"/><Relationship Id="rId4" Type="http://schemas.openxmlformats.org/officeDocument/2006/relationships/image" Target="../media/image147.png"/><Relationship Id="rId9" Type="http://schemas.openxmlformats.org/officeDocument/2006/relationships/image" Target="../media/image204.png"/><Relationship Id="rId14" Type="http://schemas.openxmlformats.org/officeDocument/2006/relationships/image" Target="../media/image2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3E9AF089-E679-4A24-B136-9E36CC62F5F1}"/>
              </a:ext>
            </a:extLst>
          </p:cNvPr>
          <p:cNvSpPr/>
          <p:nvPr/>
        </p:nvSpPr>
        <p:spPr>
          <a:xfrm>
            <a:off x="1916461" y="1875388"/>
            <a:ext cx="5346656" cy="3023905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altLang="ja-JP" sz="9600" b="1" dirty="0">
                <a:ln w="38100">
                  <a:solidFill>
                    <a:schemeClr val="accent2">
                      <a:lumMod val="75000"/>
                    </a:schemeClr>
                  </a:solidFill>
                  <a:prstDash val="solid"/>
                </a:ln>
                <a:solidFill>
                  <a:srgbClr val="FFC000"/>
                </a:solidFill>
                <a:latin typeface="Gabriola" panose="04040605051002020D02" pitchFamily="82" charset="0"/>
                <a:ea typeface="Segoe UI Black" panose="020B0A02040204020203" pitchFamily="34" charset="0"/>
                <a:cs typeface="Segoe UI Black" panose="020B0A02040204020203" pitchFamily="34" charset="0"/>
              </a:rPr>
              <a:t>Teachings for </a:t>
            </a:r>
          </a:p>
          <a:p>
            <a:pPr algn="ctr"/>
            <a:r>
              <a:rPr lang="en-US" altLang="ja-JP" sz="9600" b="1" dirty="0">
                <a:ln w="38100">
                  <a:solidFill>
                    <a:schemeClr val="accent2">
                      <a:lumMod val="75000"/>
                    </a:schemeClr>
                  </a:solidFill>
                  <a:prstDash val="solid"/>
                </a:ln>
                <a:solidFill>
                  <a:srgbClr val="FFC000"/>
                </a:solidFill>
                <a:latin typeface="Gabriola" panose="04040605051002020D02" pitchFamily="82" charset="0"/>
                <a:ea typeface="Segoe UI Black" panose="020B0A02040204020203" pitchFamily="34" charset="0"/>
                <a:cs typeface="Segoe UI Black" panose="020B0A02040204020203" pitchFamily="34" charset="0"/>
              </a:rPr>
              <a:t>Exercise 9B</a:t>
            </a:r>
            <a:endParaRPr lang="ja-JP" altLang="en-US" sz="9600" b="1" dirty="0">
              <a:ln w="38100">
                <a:solidFill>
                  <a:schemeClr val="accent2">
                    <a:lumMod val="75000"/>
                  </a:schemeClr>
                </a:solidFill>
                <a:prstDash val="solid"/>
              </a:ln>
              <a:solidFill>
                <a:srgbClr val="FFC000"/>
              </a:solidFill>
              <a:latin typeface="Gabriola" panose="04040605051002020D02" pitchFamily="82" charset="0"/>
              <a:cs typeface="Segoe UI Black" panose="020B0A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78925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Vectors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5" y="1400175"/>
            <a:ext cx="3630135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You need to be able to use the vector and Cartesian forms of the equation of a plane</a:t>
            </a: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alt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altLang="en-US" sz="1600" dirty="0">
                <a:latin typeface="Comic Sans MS" panose="030F0702030302020204" pitchFamily="66" charset="0"/>
              </a:rPr>
              <a:t>A plane is defined as a flat, two-dimensional surface that extends infinitely far…</a:t>
            </a:r>
            <a:endParaRPr lang="en-GB" altLang="en-US" sz="16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600" b="1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9B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5" name="Parallelogram 4"/>
          <p:cNvSpPr/>
          <p:nvPr/>
        </p:nvSpPr>
        <p:spPr>
          <a:xfrm>
            <a:off x="3954369" y="1956468"/>
            <a:ext cx="4998720" cy="1210492"/>
          </a:xfrm>
          <a:prstGeom prst="parallelogram">
            <a:avLst>
              <a:gd name="adj" fmla="val 133004"/>
            </a:avLst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6" name="Group 5"/>
          <p:cNvGrpSpPr/>
          <p:nvPr/>
        </p:nvGrpSpPr>
        <p:grpSpPr>
          <a:xfrm>
            <a:off x="4644167" y="2888285"/>
            <a:ext cx="127091" cy="123099"/>
            <a:chOff x="6979103" y="5050971"/>
            <a:chExt cx="127091" cy="123099"/>
          </a:xfrm>
        </p:grpSpPr>
        <p:cxnSp>
          <p:nvCxnSpPr>
            <p:cNvPr id="7" name="Straight Connector 6"/>
            <p:cNvCxnSpPr/>
            <p:nvPr/>
          </p:nvCxnSpPr>
          <p:spPr>
            <a:xfrm>
              <a:off x="6984274" y="5050971"/>
              <a:ext cx="121920" cy="12192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 flipH="1">
              <a:off x="6979103" y="5052150"/>
              <a:ext cx="121920" cy="12192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" name="Group 8"/>
          <p:cNvGrpSpPr/>
          <p:nvPr/>
        </p:nvGrpSpPr>
        <p:grpSpPr>
          <a:xfrm>
            <a:off x="7487195" y="2164265"/>
            <a:ext cx="128633" cy="123099"/>
            <a:chOff x="6971211" y="5054146"/>
            <a:chExt cx="128633" cy="123099"/>
          </a:xfrm>
        </p:grpSpPr>
        <p:cxnSp>
          <p:nvCxnSpPr>
            <p:cNvPr id="10" name="Straight Connector 9"/>
            <p:cNvCxnSpPr/>
            <p:nvPr/>
          </p:nvCxnSpPr>
          <p:spPr>
            <a:xfrm>
              <a:off x="6977924" y="5054146"/>
              <a:ext cx="121920" cy="12192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6971211" y="5055325"/>
              <a:ext cx="121920" cy="12192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4415922" y="2792491"/>
                <a:ext cx="20101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𝐴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5922" y="2792491"/>
                <a:ext cx="201017" cy="276999"/>
              </a:xfrm>
              <a:prstGeom prst="rect">
                <a:avLst/>
              </a:prstGeom>
              <a:blipFill>
                <a:blip r:embed="rId2"/>
                <a:stretch>
                  <a:fillRect l="-27273" r="-27273" b="-65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7646675" y="1951944"/>
                <a:ext cx="20710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𝑅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46675" y="1951944"/>
                <a:ext cx="207108" cy="276999"/>
              </a:xfrm>
              <a:prstGeom prst="rect">
                <a:avLst/>
              </a:prstGeom>
              <a:blipFill>
                <a:blip r:embed="rId3"/>
                <a:stretch>
                  <a:fillRect l="-26471" r="-23529" b="-65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TextBox 13"/>
          <p:cNvSpPr txBox="1"/>
          <p:nvPr/>
        </p:nvSpPr>
        <p:spPr>
          <a:xfrm>
            <a:off x="4056080" y="1308145"/>
            <a:ext cx="467066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Imagine we have a plane, which we want to find the vector equation of: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3666478" y="3429908"/>
                <a:ext cx="5211192" cy="181588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5750" indent="-285750" algn="ctr">
                  <a:buFont typeface="Wingdings" panose="05000000000000000000" pitchFamily="2" charset="2"/>
                  <a:buChar char="à"/>
                </a:pPr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Let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𝐴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 be a point in the plane (which could be represented by a position vector </a:t>
                </a:r>
                <a14:m>
                  <m:oMath xmlns:m="http://schemas.openxmlformats.org/officeDocument/2006/math">
                    <m:r>
                      <a:rPr lang="en-US" sz="14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𝒂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)</a:t>
                </a:r>
              </a:p>
              <a:p>
                <a:pPr marL="285750" indent="-285750" algn="ctr">
                  <a:buFont typeface="Wingdings" panose="05000000000000000000" pitchFamily="2" charset="2"/>
                  <a:buChar char="à"/>
                </a:pPr>
                <a:endParaRPr lang="en-US" sz="1400" dirty="0">
                  <a:solidFill>
                    <a:srgbClr val="FF0000"/>
                  </a:solidFill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marL="285750" indent="-285750" algn="ctr">
                  <a:buFont typeface="Wingdings" panose="05000000000000000000" pitchFamily="2" charset="2"/>
                  <a:buChar char="à"/>
                </a:pPr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Let </a:t>
                </a:r>
                <a14:m>
                  <m:oMath xmlns:m="http://schemas.openxmlformats.org/officeDocument/2006/math">
                    <m:r>
                      <a:rPr lang="en-US" sz="1400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𝑅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 be a general point somewhere in the plane (which could be represented by position vector </a:t>
                </a:r>
                <a14:m>
                  <m:oMath xmlns:m="http://schemas.openxmlformats.org/officeDocument/2006/math">
                    <m:r>
                      <a:rPr lang="en-US" sz="14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𝒓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)</a:t>
                </a:r>
              </a:p>
              <a:p>
                <a:pPr marL="285750" indent="-285750" algn="ctr">
                  <a:buFont typeface="Wingdings" panose="05000000000000000000" pitchFamily="2" charset="2"/>
                  <a:buChar char="à"/>
                </a:pPr>
                <a:endParaRPr lang="en-US" sz="1400" dirty="0">
                  <a:solidFill>
                    <a:srgbClr val="FF0000"/>
                  </a:solidFill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If we wanted the equation of the </a:t>
                </a:r>
                <a:r>
                  <a:rPr lang="en-US" sz="1400" u="sng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line</a:t>
                </a:r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 from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𝐴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 to </a:t>
                </a:r>
                <a14:m>
                  <m:oMath xmlns:m="http://schemas.openxmlformats.org/officeDocument/2006/math">
                    <m:r>
                      <a:rPr lang="en-US" sz="1400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𝑅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, we would use the vector form from the previous section</a:t>
                </a:r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66478" y="3429908"/>
                <a:ext cx="5211192" cy="1815882"/>
              </a:xfrm>
              <a:prstGeom prst="rect">
                <a:avLst/>
              </a:prstGeom>
              <a:blipFill>
                <a:blip r:embed="rId4"/>
                <a:stretch>
                  <a:fillRect t="-671" r="-1287" b="-234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5816494" y="5210048"/>
                <a:ext cx="115576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𝒓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𝒂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𝜆</m:t>
                      </m:r>
                      <m:r>
                        <a:rPr lang="en-US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𝒃</m:t>
                      </m:r>
                    </m:oMath>
                  </m:oMathPara>
                </a14:m>
                <a:endParaRPr lang="en-GB" b="1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16494" y="5210048"/>
                <a:ext cx="1155766" cy="276999"/>
              </a:xfrm>
              <a:prstGeom prst="rect">
                <a:avLst/>
              </a:prstGeom>
              <a:blipFill>
                <a:blip r:embed="rId5"/>
                <a:stretch>
                  <a:fillRect l="-2632" t="-2222" r="-5263" b="-88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3977028" y="5522503"/>
                <a:ext cx="4518734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5750" indent="-285750" algn="ctr">
                  <a:buFont typeface="Wingdings" panose="05000000000000000000" pitchFamily="2" charset="2"/>
                  <a:buChar char="à"/>
                </a:pPr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However, this would give us any point on the </a:t>
                </a:r>
                <a:r>
                  <a:rPr lang="en-US" sz="1400" u="sng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line</a:t>
                </a:r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𝐴𝑅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, rather than in the </a:t>
                </a:r>
                <a:r>
                  <a:rPr lang="en-US" sz="1400" u="sng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plane</a:t>
                </a:r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 </a:t>
                </a:r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77028" y="5522503"/>
                <a:ext cx="4518734" cy="523220"/>
              </a:xfrm>
              <a:prstGeom prst="rect">
                <a:avLst/>
              </a:prstGeom>
              <a:blipFill>
                <a:blip r:embed="rId6"/>
                <a:stretch>
                  <a:fillRect t="-2326" b="-1046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TextBox 17"/>
          <p:cNvSpPr txBox="1"/>
          <p:nvPr/>
        </p:nvSpPr>
        <p:spPr>
          <a:xfrm>
            <a:off x="3834984" y="6082642"/>
            <a:ext cx="476730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ctr">
              <a:buFont typeface="Wingdings" panose="05000000000000000000" pitchFamily="2" charset="2"/>
              <a:buChar char="à"/>
            </a:pP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To account for the fact that it is a plane, we need 2 different non-parallel vectors in the plane…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19" name="Straight Arrow Connector 18"/>
          <p:cNvCxnSpPr/>
          <p:nvPr/>
        </p:nvCxnSpPr>
        <p:spPr>
          <a:xfrm>
            <a:off x="2682240" y="4981303"/>
            <a:ext cx="2960914" cy="330926"/>
          </a:xfrm>
          <a:prstGeom prst="straightConnector1">
            <a:avLst/>
          </a:prstGeom>
          <a:ln w="2540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0" y="3780338"/>
                <a:ext cx="2847975" cy="28931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0000FF"/>
                    </a:solidFill>
                    <a:latin typeface="Comic Sans MS" panose="030F0702030302020204" pitchFamily="66" charset="0"/>
                  </a:rPr>
                  <a:t>Remember that </a:t>
                </a:r>
                <a14:m>
                  <m:oMath xmlns:m="http://schemas.openxmlformats.org/officeDocument/2006/math">
                    <m:r>
                      <a:rPr lang="en-US" sz="1400" b="1" i="1" dirty="0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𝒂</m:t>
                    </m:r>
                  </m:oMath>
                </a14:m>
                <a:r>
                  <a:rPr lang="en-US" sz="1400" dirty="0">
                    <a:solidFill>
                      <a:srgbClr val="0000FF"/>
                    </a:solidFill>
                    <a:latin typeface="Comic Sans MS" panose="030F0702030302020204" pitchFamily="66" charset="0"/>
                  </a:rPr>
                  <a:t> is the position vector of point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sz="1400" dirty="0">
                    <a:solidFill>
                      <a:srgbClr val="0000FF"/>
                    </a:solidFill>
                    <a:latin typeface="Comic Sans MS" panose="030F0702030302020204" pitchFamily="66" charset="0"/>
                  </a:rPr>
                  <a:t>, and </a:t>
                </a:r>
                <a14:m>
                  <m:oMath xmlns:m="http://schemas.openxmlformats.org/officeDocument/2006/math">
                    <m:r>
                      <a:rPr lang="en-US" sz="1400" b="1" i="1" dirty="0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𝒃</m:t>
                    </m:r>
                  </m:oMath>
                </a14:m>
                <a:r>
                  <a:rPr lang="en-US" sz="1400" dirty="0">
                    <a:solidFill>
                      <a:srgbClr val="0000FF"/>
                    </a:solidFill>
                    <a:latin typeface="Comic Sans MS" panose="030F0702030302020204" pitchFamily="66" charset="0"/>
                  </a:rPr>
                  <a:t> is the vector from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sz="1400" dirty="0">
                    <a:solidFill>
                      <a:srgbClr val="0000FF"/>
                    </a:solidFill>
                    <a:latin typeface="Comic Sans MS" panose="030F0702030302020204" pitchFamily="66" charset="0"/>
                  </a:rPr>
                  <a:t> to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𝑅</m:t>
                    </m:r>
                  </m:oMath>
                </a14:m>
                <a:r>
                  <a:rPr lang="en-US" sz="1400" dirty="0">
                    <a:solidFill>
                      <a:srgbClr val="0000FF"/>
                    </a:solidFill>
                    <a:latin typeface="Comic Sans MS" panose="030F0702030302020204" pitchFamily="66" charset="0"/>
                  </a:rPr>
                  <a:t>. </a:t>
                </a:r>
                <a14:m>
                  <m:oMath xmlns:m="http://schemas.openxmlformats.org/officeDocument/2006/math">
                    <m:r>
                      <a:rPr lang="en-US" sz="1400" i="1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𝜆</m:t>
                    </m:r>
                  </m:oMath>
                </a14:m>
                <a:r>
                  <a:rPr lang="en-GB" sz="1400" dirty="0">
                    <a:solidFill>
                      <a:srgbClr val="0000FF"/>
                    </a:solidFill>
                    <a:latin typeface="Comic Sans MS" panose="030F0702030302020204" pitchFamily="66" charset="0"/>
                  </a:rPr>
                  <a:t> is a scalar value, and determines how far along the line we would go from point </a:t>
                </a:r>
                <a14:m>
                  <m:oMath xmlns:m="http://schemas.openxmlformats.org/officeDocument/2006/math">
                    <m:r>
                      <a:rPr lang="en-GB" sz="1400" i="1" dirty="0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sz="1400" dirty="0">
                    <a:solidFill>
                      <a:srgbClr val="0000FF"/>
                    </a:solidFill>
                    <a:latin typeface="Comic Sans MS" panose="030F0702030302020204" pitchFamily="66" charset="0"/>
                  </a:rPr>
                  <a:t> to get to a specified point on the line</a:t>
                </a:r>
              </a:p>
              <a:p>
                <a:pPr algn="ctr"/>
                <a:endParaRPr lang="en-US" sz="1400" dirty="0">
                  <a:solidFill>
                    <a:srgbClr val="0000FF"/>
                  </a:solidFill>
                  <a:latin typeface="Comic Sans MS" panose="030F0702030302020204" pitchFamily="66" charset="0"/>
                </a:endParaRPr>
              </a:p>
              <a:p>
                <a:pPr algn="ctr"/>
                <a:r>
                  <a:rPr lang="en-US" sz="1400" dirty="0">
                    <a:solidFill>
                      <a:srgbClr val="0000FF"/>
                    </a:solidFill>
                    <a:latin typeface="Comic Sans MS" panose="030F0702030302020204" pitchFamily="66" charset="0"/>
                  </a:rPr>
                  <a:t>Note that a capital letter is usually used to represent a point, and a bold lowercase letter represents the position vector of that point!</a:t>
                </a:r>
                <a:endParaRPr lang="en-GB" sz="1400" dirty="0">
                  <a:solidFill>
                    <a:srgbClr val="0000FF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3780338"/>
                <a:ext cx="2847975" cy="2893100"/>
              </a:xfrm>
              <a:prstGeom prst="rect">
                <a:avLst/>
              </a:prstGeom>
              <a:blipFill>
                <a:blip r:embed="rId7"/>
                <a:stretch>
                  <a:fillRect l="-642" t="-421" r="-1713" b="-126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383320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2" grpId="0"/>
      <p:bldP spid="13" grpId="0"/>
      <p:bldP spid="14" grpId="0"/>
      <p:bldP spid="16" grpId="0"/>
      <p:bldP spid="17" grpId="0"/>
      <p:bldP spid="1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Vectors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5" y="1400175"/>
            <a:ext cx="3630135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You need to be able to use the vector and Cartesian forms of the equation of a plane</a:t>
            </a: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alt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altLang="en-US" sz="1600" dirty="0">
                <a:latin typeface="Comic Sans MS" panose="030F0702030302020204" pitchFamily="66" charset="0"/>
              </a:rPr>
              <a:t>A plane is defined as a flat, two-dimensional surface that extends infinitely far…</a:t>
            </a:r>
            <a:endParaRPr lang="en-GB" altLang="en-US" sz="16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600" b="1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9B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5" name="Parallelogram 4"/>
          <p:cNvSpPr/>
          <p:nvPr/>
        </p:nvSpPr>
        <p:spPr>
          <a:xfrm>
            <a:off x="3954369" y="1956468"/>
            <a:ext cx="4998720" cy="1210492"/>
          </a:xfrm>
          <a:prstGeom prst="parallelogram">
            <a:avLst>
              <a:gd name="adj" fmla="val 133004"/>
            </a:avLst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6" name="Group 5"/>
          <p:cNvGrpSpPr/>
          <p:nvPr/>
        </p:nvGrpSpPr>
        <p:grpSpPr>
          <a:xfrm>
            <a:off x="4644167" y="2888285"/>
            <a:ext cx="127091" cy="123099"/>
            <a:chOff x="6979103" y="5050971"/>
            <a:chExt cx="127091" cy="123099"/>
          </a:xfrm>
        </p:grpSpPr>
        <p:cxnSp>
          <p:nvCxnSpPr>
            <p:cNvPr id="7" name="Straight Connector 6"/>
            <p:cNvCxnSpPr/>
            <p:nvPr/>
          </p:nvCxnSpPr>
          <p:spPr>
            <a:xfrm>
              <a:off x="6984274" y="5050971"/>
              <a:ext cx="121920" cy="12192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 flipH="1">
              <a:off x="6979103" y="5052150"/>
              <a:ext cx="121920" cy="12192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" name="Group 8"/>
          <p:cNvGrpSpPr/>
          <p:nvPr/>
        </p:nvGrpSpPr>
        <p:grpSpPr>
          <a:xfrm>
            <a:off x="7487195" y="2164265"/>
            <a:ext cx="128633" cy="123099"/>
            <a:chOff x="6971211" y="5054146"/>
            <a:chExt cx="128633" cy="123099"/>
          </a:xfrm>
        </p:grpSpPr>
        <p:cxnSp>
          <p:nvCxnSpPr>
            <p:cNvPr id="10" name="Straight Connector 9"/>
            <p:cNvCxnSpPr/>
            <p:nvPr/>
          </p:nvCxnSpPr>
          <p:spPr>
            <a:xfrm>
              <a:off x="6977924" y="5054146"/>
              <a:ext cx="121920" cy="12192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6971211" y="5055325"/>
              <a:ext cx="121920" cy="12192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4415922" y="2792491"/>
                <a:ext cx="20101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𝐴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5922" y="2792491"/>
                <a:ext cx="201017" cy="276999"/>
              </a:xfrm>
              <a:prstGeom prst="rect">
                <a:avLst/>
              </a:prstGeom>
              <a:blipFill>
                <a:blip r:embed="rId2"/>
                <a:stretch>
                  <a:fillRect l="-27273" r="-27273" b="-65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7646675" y="1951944"/>
                <a:ext cx="20710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𝑅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46675" y="1951944"/>
                <a:ext cx="207108" cy="276999"/>
              </a:xfrm>
              <a:prstGeom prst="rect">
                <a:avLst/>
              </a:prstGeom>
              <a:blipFill>
                <a:blip r:embed="rId3"/>
                <a:stretch>
                  <a:fillRect l="-26471" r="-23529" b="-65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116734" y="93762"/>
                <a:ext cx="115576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𝒓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𝒂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𝜆</m:t>
                      </m:r>
                      <m:r>
                        <a:rPr lang="en-US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𝒃</m:t>
                      </m:r>
                    </m:oMath>
                  </m:oMathPara>
                </a14:m>
                <a:endParaRPr lang="en-GB" b="1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6734" y="93762"/>
                <a:ext cx="1155766" cy="276999"/>
              </a:xfrm>
              <a:prstGeom prst="rect">
                <a:avLst/>
              </a:prstGeom>
              <a:blipFill>
                <a:blip r:embed="rId4"/>
                <a:stretch>
                  <a:fillRect l="-2632" r="-5263" b="-869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TextBox 21"/>
          <p:cNvSpPr txBox="1"/>
          <p:nvPr/>
        </p:nvSpPr>
        <p:spPr>
          <a:xfrm>
            <a:off x="4056080" y="1308145"/>
            <a:ext cx="467066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Imagine we have a plane, which we want to find the vector equation of: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3768699" y="3372076"/>
                <a:ext cx="4896331" cy="299440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Let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be 2 more points in the plane we are considering…</a:t>
                </a:r>
              </a:p>
              <a:p>
                <a:pPr algn="ctr"/>
                <a:endParaRPr lang="en-US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To get from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to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𝑅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, we can start at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, and then add on a multiple of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1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𝐴𝐵</m:t>
                        </m:r>
                      </m:e>
                    </m:acc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and a multiple of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GB" sz="1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𝐴𝐶</m:t>
                        </m:r>
                      </m:e>
                    </m:acc>
                  </m:oMath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  <a:p>
                <a:pPr algn="ctr"/>
                <a:endParaRPr lang="en-US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  <a:p>
                <a:pPr marL="285750" indent="-285750" algn="ctr">
                  <a:buFont typeface="Wingdings" panose="05000000000000000000" pitchFamily="2" charset="2"/>
                  <a:buChar char="à"/>
                </a:pPr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It does not matter where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𝑅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 is! As long as it is in the plane, it can be reached with a combination of multiples of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1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accPr>
                      <m:e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𝐴𝐵</m:t>
                        </m:r>
                      </m:e>
                    </m:acc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GB" sz="1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𝐴𝐶</m:t>
                        </m:r>
                      </m:e>
                    </m:acc>
                  </m:oMath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  <a:p>
                <a:pPr marL="285750" indent="-285750" algn="ctr">
                  <a:buFont typeface="Wingdings" panose="05000000000000000000" pitchFamily="2" charset="2"/>
                  <a:buChar char="à"/>
                </a:pPr>
                <a:endParaRPr lang="en-US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  <a:p>
                <a:pPr marL="285750" indent="-285750" algn="ctr">
                  <a:buFont typeface="Wingdings" panose="05000000000000000000" pitchFamily="2" charset="2"/>
                  <a:buChar char="à"/>
                </a:pPr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So the plane would be defined (in this case) as the set of points that are position vector a, with multiples of vectors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1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𝐴𝐵</m:t>
                        </m:r>
                      </m:e>
                    </m:acc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GB" sz="1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𝐵𝐶</m:t>
                        </m:r>
                      </m:e>
                    </m:acc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added on</a:t>
                </a:r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68699" y="3372076"/>
                <a:ext cx="4896331" cy="2994409"/>
              </a:xfrm>
              <a:prstGeom prst="rect">
                <a:avLst/>
              </a:prstGeom>
              <a:blipFill>
                <a:blip r:embed="rId5"/>
                <a:stretch>
                  <a:fillRect t="-407" r="-872" b="-6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5" name="Group 24"/>
          <p:cNvGrpSpPr/>
          <p:nvPr/>
        </p:nvGrpSpPr>
        <p:grpSpPr>
          <a:xfrm>
            <a:off x="6403299" y="2766365"/>
            <a:ext cx="127091" cy="123099"/>
            <a:chOff x="6979103" y="5050971"/>
            <a:chExt cx="127091" cy="123099"/>
          </a:xfrm>
        </p:grpSpPr>
        <p:cxnSp>
          <p:nvCxnSpPr>
            <p:cNvPr id="26" name="Straight Connector 25"/>
            <p:cNvCxnSpPr/>
            <p:nvPr/>
          </p:nvCxnSpPr>
          <p:spPr>
            <a:xfrm>
              <a:off x="6984274" y="5050971"/>
              <a:ext cx="121920" cy="12192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flipH="1">
              <a:off x="6979103" y="5052150"/>
              <a:ext cx="121920" cy="12192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6175054" y="2670571"/>
                <a:ext cx="21140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𝐵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75054" y="2670571"/>
                <a:ext cx="211404" cy="276999"/>
              </a:xfrm>
              <a:prstGeom prst="rect">
                <a:avLst/>
              </a:prstGeom>
              <a:blipFill>
                <a:blip r:embed="rId6"/>
                <a:stretch>
                  <a:fillRect l="-28571" r="-20000" b="-65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9" name="Group 28"/>
          <p:cNvGrpSpPr/>
          <p:nvPr/>
        </p:nvGrpSpPr>
        <p:grpSpPr>
          <a:xfrm>
            <a:off x="5806762" y="2309166"/>
            <a:ext cx="127091" cy="123099"/>
            <a:chOff x="6979103" y="5050971"/>
            <a:chExt cx="127091" cy="123099"/>
          </a:xfrm>
        </p:grpSpPr>
        <p:cxnSp>
          <p:nvCxnSpPr>
            <p:cNvPr id="30" name="Straight Connector 29"/>
            <p:cNvCxnSpPr/>
            <p:nvPr/>
          </p:nvCxnSpPr>
          <p:spPr>
            <a:xfrm>
              <a:off x="6984274" y="5050971"/>
              <a:ext cx="121920" cy="12192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flipH="1">
              <a:off x="6979103" y="5052150"/>
              <a:ext cx="121920" cy="12192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5578517" y="2213372"/>
                <a:ext cx="20088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78517" y="2213372"/>
                <a:ext cx="200889" cy="276999"/>
              </a:xfrm>
              <a:prstGeom prst="rect">
                <a:avLst/>
              </a:prstGeom>
              <a:blipFill>
                <a:blip r:embed="rId7"/>
                <a:stretch>
                  <a:fillRect l="-27273" r="-24242" b="-65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3" name="Straight Arrow Connector 32"/>
          <p:cNvCxnSpPr/>
          <p:nvPr/>
        </p:nvCxnSpPr>
        <p:spPr>
          <a:xfrm flipV="1">
            <a:off x="6315349" y="2211161"/>
            <a:ext cx="1262743" cy="609600"/>
          </a:xfrm>
          <a:prstGeom prst="straightConnector1">
            <a:avLst/>
          </a:prstGeom>
          <a:ln w="317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 flipV="1">
            <a:off x="4709432" y="2361384"/>
            <a:ext cx="1175657" cy="583474"/>
          </a:xfrm>
          <a:prstGeom prst="straightConnector1">
            <a:avLst/>
          </a:prstGeom>
          <a:ln w="317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 flipV="1">
            <a:off x="4706166" y="2797357"/>
            <a:ext cx="1767840" cy="139336"/>
          </a:xfrm>
          <a:prstGeom prst="straightConnector1">
            <a:avLst/>
          </a:prstGeom>
          <a:ln w="3175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/>
          <p:nvPr/>
        </p:nvCxnSpPr>
        <p:spPr>
          <a:xfrm flipV="1">
            <a:off x="4711701" y="2823347"/>
            <a:ext cx="1619907" cy="119878"/>
          </a:xfrm>
          <a:prstGeom prst="straightConnector1">
            <a:avLst/>
          </a:prstGeom>
          <a:ln w="3175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 rot="21333895">
                <a:off x="4943476" y="2847975"/>
                <a:ext cx="1221104" cy="30059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200" dirty="0">
                    <a:solidFill>
                      <a:srgbClr val="0000FF"/>
                    </a:solidFill>
                    <a:latin typeface="Comic Sans MS" panose="030F0702030302020204" pitchFamily="66" charset="0"/>
                  </a:rPr>
                  <a:t>Multiple of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120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1200" b="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𝐴𝐵</m:t>
                        </m:r>
                      </m:e>
                    </m:acc>
                  </m:oMath>
                </a14:m>
                <a:endParaRPr lang="en-GB" sz="1200" dirty="0">
                  <a:solidFill>
                    <a:srgbClr val="0000FF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21333895">
                <a:off x="4943476" y="2847975"/>
                <a:ext cx="1221104" cy="300595"/>
              </a:xfrm>
              <a:prstGeom prst="rect">
                <a:avLst/>
              </a:prstGeom>
              <a:blipFill>
                <a:blip r:embed="rId8"/>
                <a:stretch>
                  <a:fillRect b="-1060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 rot="21333895">
                <a:off x="6928170" y="2400300"/>
                <a:ext cx="1214115" cy="30059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Multiple of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12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𝐴𝐶</m:t>
                        </m:r>
                      </m:e>
                    </m:acc>
                  </m:oMath>
                </a14:m>
                <a:endParaRPr lang="en-GB" sz="12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21333895">
                <a:off x="6928170" y="2400300"/>
                <a:ext cx="1214115" cy="300595"/>
              </a:xfrm>
              <a:prstGeom prst="rect">
                <a:avLst/>
              </a:prstGeom>
              <a:blipFill>
                <a:blip r:embed="rId9"/>
                <a:stretch>
                  <a:fillRect b="-1076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 rot="21333895">
                <a:off x="5384639" y="2838450"/>
                <a:ext cx="434030" cy="30059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US" sz="120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12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𝐴𝐵</m:t>
                          </m:r>
                        </m:e>
                      </m:acc>
                    </m:oMath>
                  </m:oMathPara>
                </a14:m>
                <a:endParaRPr lang="en-GB" sz="1200" dirty="0">
                  <a:solidFill>
                    <a:srgbClr val="0000FF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21333895">
                <a:off x="5384639" y="2838450"/>
                <a:ext cx="434030" cy="300595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 rot="21333895">
                <a:off x="4988082" y="2381250"/>
                <a:ext cx="427040" cy="30059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US" sz="12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12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𝐴𝐶</m:t>
                          </m:r>
                        </m:e>
                      </m:acc>
                    </m:oMath>
                  </m:oMathPara>
                </a14:m>
                <a:endParaRPr lang="en-GB" sz="12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21333895">
                <a:off x="4988082" y="2381250"/>
                <a:ext cx="427040" cy="300595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9" name="Group 48"/>
          <p:cNvGrpSpPr/>
          <p:nvPr/>
        </p:nvGrpSpPr>
        <p:grpSpPr>
          <a:xfrm>
            <a:off x="7139533" y="2965544"/>
            <a:ext cx="123870" cy="130266"/>
            <a:chOff x="6975974" y="5045800"/>
            <a:chExt cx="123870" cy="130266"/>
          </a:xfrm>
        </p:grpSpPr>
        <p:cxnSp>
          <p:nvCxnSpPr>
            <p:cNvPr id="50" name="Straight Connector 49"/>
            <p:cNvCxnSpPr/>
            <p:nvPr/>
          </p:nvCxnSpPr>
          <p:spPr>
            <a:xfrm>
              <a:off x="6977924" y="5054146"/>
              <a:ext cx="121920" cy="12192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flipH="1">
              <a:off x="6975974" y="5045800"/>
              <a:ext cx="121920" cy="12192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6951350" y="2885394"/>
                <a:ext cx="20710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𝑅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51350" y="2885394"/>
                <a:ext cx="207108" cy="276999"/>
              </a:xfrm>
              <a:prstGeom prst="rect">
                <a:avLst/>
              </a:prstGeom>
              <a:blipFill>
                <a:blip r:embed="rId12"/>
                <a:stretch>
                  <a:fillRect l="-26471" r="-23529" b="-65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3" name="Straight Arrow Connector 52"/>
          <p:cNvCxnSpPr/>
          <p:nvPr/>
        </p:nvCxnSpPr>
        <p:spPr>
          <a:xfrm flipV="1">
            <a:off x="4687116" y="2714624"/>
            <a:ext cx="3199584" cy="241118"/>
          </a:xfrm>
          <a:prstGeom prst="straightConnector1">
            <a:avLst/>
          </a:prstGeom>
          <a:ln w="3175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/>
          <p:nvPr/>
        </p:nvCxnSpPr>
        <p:spPr>
          <a:xfrm flipV="1">
            <a:off x="7195457" y="2714624"/>
            <a:ext cx="662668" cy="335008"/>
          </a:xfrm>
          <a:prstGeom prst="straightConnector1">
            <a:avLst/>
          </a:prstGeom>
          <a:ln w="31750">
            <a:solidFill>
              <a:srgbClr val="FF0000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Box 56"/>
              <p:cNvSpPr txBox="1"/>
              <p:nvPr/>
            </p:nvSpPr>
            <p:spPr>
              <a:xfrm rot="21333895">
                <a:off x="5610226" y="2524124"/>
                <a:ext cx="1221104" cy="30059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200" dirty="0">
                    <a:solidFill>
                      <a:srgbClr val="0000FF"/>
                    </a:solidFill>
                    <a:latin typeface="Comic Sans MS" panose="030F0702030302020204" pitchFamily="66" charset="0"/>
                  </a:rPr>
                  <a:t>Multiple of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120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1200" b="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𝐴𝐵</m:t>
                        </m:r>
                      </m:e>
                    </m:acc>
                  </m:oMath>
                </a14:m>
                <a:endParaRPr lang="en-GB" sz="1200" dirty="0">
                  <a:solidFill>
                    <a:srgbClr val="0000FF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57" name="TextBox 5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21333895">
                <a:off x="5610226" y="2524124"/>
                <a:ext cx="1221104" cy="300595"/>
              </a:xfrm>
              <a:prstGeom prst="rect">
                <a:avLst/>
              </a:prstGeom>
              <a:blipFill>
                <a:blip r:embed="rId13"/>
                <a:stretch>
                  <a:fillRect b="-1060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57"/>
              <p:cNvSpPr txBox="1"/>
              <p:nvPr/>
            </p:nvSpPr>
            <p:spPr>
              <a:xfrm rot="21333895">
                <a:off x="7442520" y="2828924"/>
                <a:ext cx="1214115" cy="30059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Multiple of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12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𝐴𝐶</m:t>
                        </m:r>
                      </m:e>
                    </m:acc>
                  </m:oMath>
                </a14:m>
                <a:endParaRPr lang="en-GB" sz="12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58" name="TextBox 5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21333895">
                <a:off x="7442520" y="2828924"/>
                <a:ext cx="1214115" cy="300595"/>
              </a:xfrm>
              <a:prstGeom prst="rect">
                <a:avLst/>
              </a:prstGeom>
              <a:blipFill>
                <a:blip r:embed="rId14"/>
                <a:stretch>
                  <a:fillRect b="-1230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387290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1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4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6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9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4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5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0" dur="500"/>
                                        <p:tgtEl>
                                          <p:spTgt spid="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28" grpId="0"/>
      <p:bldP spid="32" grpId="0"/>
      <p:bldP spid="45" grpId="0"/>
      <p:bldP spid="45" grpId="1"/>
      <p:bldP spid="46" grpId="0"/>
      <p:bldP spid="46" grpId="1"/>
      <p:bldP spid="47" grpId="0"/>
      <p:bldP spid="47" grpId="1"/>
      <p:bldP spid="48" grpId="0"/>
      <p:bldP spid="48" grpId="1"/>
      <p:bldP spid="52" grpId="0"/>
      <p:bldP spid="57" grpId="0"/>
      <p:bldP spid="5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Vectors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5" y="1400175"/>
            <a:ext cx="3630135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You need to be able to use the vector and Cartesian forms of the equation of a plane</a:t>
            </a: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alt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altLang="en-US" sz="1600" dirty="0">
                <a:latin typeface="Comic Sans MS" panose="030F0702030302020204" pitchFamily="66" charset="0"/>
              </a:rPr>
              <a:t>A plane is defined as a flat, two-dimensional surface that extends infinitely far…</a:t>
            </a:r>
          </a:p>
          <a:p>
            <a:pPr marL="0" indent="0" algn="ctr">
              <a:buNone/>
            </a:pPr>
            <a:endParaRPr lang="en-US" altLang="en-US" sz="1600" dirty="0">
              <a:latin typeface="Comic Sans MS" panose="030F0702030302020204" pitchFamily="66" charset="0"/>
            </a:endParaRPr>
          </a:p>
          <a:p>
            <a:pPr algn="ctr">
              <a:buFont typeface="Wingdings" panose="05000000000000000000" pitchFamily="2" charset="2"/>
              <a:buChar char="à"/>
            </a:pPr>
            <a:endParaRPr lang="en-US" altLang="en-US" sz="16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marL="0" indent="0" algn="ctr">
              <a:buNone/>
            </a:pPr>
            <a:endParaRPr lang="en-GB" sz="1600" b="1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9B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5" name="Parallelogram 4"/>
          <p:cNvSpPr/>
          <p:nvPr/>
        </p:nvSpPr>
        <p:spPr>
          <a:xfrm>
            <a:off x="3954369" y="1956468"/>
            <a:ext cx="4998720" cy="1210492"/>
          </a:xfrm>
          <a:prstGeom prst="parallelogram">
            <a:avLst>
              <a:gd name="adj" fmla="val 133004"/>
            </a:avLst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6" name="Group 5"/>
          <p:cNvGrpSpPr/>
          <p:nvPr/>
        </p:nvGrpSpPr>
        <p:grpSpPr>
          <a:xfrm>
            <a:off x="4644167" y="2888285"/>
            <a:ext cx="127091" cy="123099"/>
            <a:chOff x="6979103" y="5050971"/>
            <a:chExt cx="127091" cy="123099"/>
          </a:xfrm>
        </p:grpSpPr>
        <p:cxnSp>
          <p:nvCxnSpPr>
            <p:cNvPr id="7" name="Straight Connector 6"/>
            <p:cNvCxnSpPr/>
            <p:nvPr/>
          </p:nvCxnSpPr>
          <p:spPr>
            <a:xfrm>
              <a:off x="6984274" y="5050971"/>
              <a:ext cx="121920" cy="12192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 flipH="1">
              <a:off x="6979103" y="5052150"/>
              <a:ext cx="121920" cy="12192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" name="Group 8"/>
          <p:cNvGrpSpPr/>
          <p:nvPr/>
        </p:nvGrpSpPr>
        <p:grpSpPr>
          <a:xfrm>
            <a:off x="7487195" y="2164265"/>
            <a:ext cx="128633" cy="123099"/>
            <a:chOff x="6971211" y="5054146"/>
            <a:chExt cx="128633" cy="123099"/>
          </a:xfrm>
        </p:grpSpPr>
        <p:cxnSp>
          <p:nvCxnSpPr>
            <p:cNvPr id="10" name="Straight Connector 9"/>
            <p:cNvCxnSpPr/>
            <p:nvPr/>
          </p:nvCxnSpPr>
          <p:spPr>
            <a:xfrm>
              <a:off x="6977924" y="5054146"/>
              <a:ext cx="121920" cy="12192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6971211" y="5055325"/>
              <a:ext cx="121920" cy="12192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4415922" y="2792491"/>
                <a:ext cx="20101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𝐴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5922" y="2792491"/>
                <a:ext cx="201017" cy="276999"/>
              </a:xfrm>
              <a:prstGeom prst="rect">
                <a:avLst/>
              </a:prstGeom>
              <a:blipFill>
                <a:blip r:embed="rId2"/>
                <a:stretch>
                  <a:fillRect l="-27273" r="-27273" b="-65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7646675" y="1951944"/>
                <a:ext cx="20710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𝑅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46675" y="1951944"/>
                <a:ext cx="207108" cy="276999"/>
              </a:xfrm>
              <a:prstGeom prst="rect">
                <a:avLst/>
              </a:prstGeom>
              <a:blipFill>
                <a:blip r:embed="rId3"/>
                <a:stretch>
                  <a:fillRect l="-26471" r="-23529" b="-65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116734" y="93762"/>
                <a:ext cx="115576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𝒓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𝒂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𝜆</m:t>
                      </m:r>
                      <m:r>
                        <a:rPr lang="en-US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𝒃</m:t>
                      </m:r>
                    </m:oMath>
                  </m:oMathPara>
                </a14:m>
                <a:endParaRPr lang="en-GB" b="1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6734" y="93762"/>
                <a:ext cx="1155766" cy="276999"/>
              </a:xfrm>
              <a:prstGeom prst="rect">
                <a:avLst/>
              </a:prstGeom>
              <a:blipFill>
                <a:blip r:embed="rId4"/>
                <a:stretch>
                  <a:fillRect l="-2632" r="-5263" b="-869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TextBox 21"/>
          <p:cNvSpPr txBox="1"/>
          <p:nvPr/>
        </p:nvSpPr>
        <p:spPr>
          <a:xfrm>
            <a:off x="4056080" y="1308145"/>
            <a:ext cx="467066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Imagine we have a plane, which we want to find the vector equation of: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grpSp>
        <p:nvGrpSpPr>
          <p:cNvPr id="25" name="Group 24"/>
          <p:cNvGrpSpPr/>
          <p:nvPr/>
        </p:nvGrpSpPr>
        <p:grpSpPr>
          <a:xfrm>
            <a:off x="6403299" y="2766365"/>
            <a:ext cx="127091" cy="123099"/>
            <a:chOff x="6979103" y="5050971"/>
            <a:chExt cx="127091" cy="123099"/>
          </a:xfrm>
        </p:grpSpPr>
        <p:cxnSp>
          <p:nvCxnSpPr>
            <p:cNvPr id="26" name="Straight Connector 25"/>
            <p:cNvCxnSpPr/>
            <p:nvPr/>
          </p:nvCxnSpPr>
          <p:spPr>
            <a:xfrm>
              <a:off x="6984274" y="5050971"/>
              <a:ext cx="121920" cy="12192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flipH="1">
              <a:off x="6979103" y="5052150"/>
              <a:ext cx="121920" cy="12192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6175054" y="2670571"/>
                <a:ext cx="21140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𝐵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75054" y="2670571"/>
                <a:ext cx="211404" cy="276999"/>
              </a:xfrm>
              <a:prstGeom prst="rect">
                <a:avLst/>
              </a:prstGeom>
              <a:blipFill>
                <a:blip r:embed="rId6"/>
                <a:stretch>
                  <a:fillRect l="-28571" r="-20000" b="-65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9" name="Group 28"/>
          <p:cNvGrpSpPr/>
          <p:nvPr/>
        </p:nvGrpSpPr>
        <p:grpSpPr>
          <a:xfrm>
            <a:off x="5806762" y="2309166"/>
            <a:ext cx="127091" cy="123099"/>
            <a:chOff x="6979103" y="5050971"/>
            <a:chExt cx="127091" cy="123099"/>
          </a:xfrm>
        </p:grpSpPr>
        <p:cxnSp>
          <p:nvCxnSpPr>
            <p:cNvPr id="30" name="Straight Connector 29"/>
            <p:cNvCxnSpPr/>
            <p:nvPr/>
          </p:nvCxnSpPr>
          <p:spPr>
            <a:xfrm>
              <a:off x="6984274" y="5050971"/>
              <a:ext cx="121920" cy="12192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flipH="1">
              <a:off x="6979103" y="5052150"/>
              <a:ext cx="121920" cy="12192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5578517" y="2213372"/>
                <a:ext cx="20088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78517" y="2213372"/>
                <a:ext cx="200889" cy="276999"/>
              </a:xfrm>
              <a:prstGeom prst="rect">
                <a:avLst/>
              </a:prstGeom>
              <a:blipFill>
                <a:blip r:embed="rId7"/>
                <a:stretch>
                  <a:fillRect l="-27273" r="-24242" b="-65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TextBox 13"/>
          <p:cNvSpPr txBox="1"/>
          <p:nvPr/>
        </p:nvSpPr>
        <p:spPr>
          <a:xfrm>
            <a:off x="1085850" y="5324475"/>
            <a:ext cx="15144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A general point in the plane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3529219" y="4410075"/>
                <a:ext cx="2098844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sz="2000" b="1" i="1">
                          <a:latin typeface="Cambria Math" panose="02040503050406030204" pitchFamily="18" charset="0"/>
                        </a:rPr>
                        <m:t>𝒓</m:t>
                      </m:r>
                      <m:r>
                        <a:rPr lang="en-US" altLang="en-US" sz="20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altLang="en-US" sz="2000" b="1" i="1">
                          <a:latin typeface="Cambria Math" panose="02040503050406030204" pitchFamily="18" charset="0"/>
                        </a:rPr>
                        <m:t>𝒂</m:t>
                      </m:r>
                      <m:r>
                        <a:rPr lang="en-US" altLang="en-US" sz="20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altLang="en-US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𝜆</m:t>
                      </m:r>
                      <m:r>
                        <a:rPr lang="en-US" altLang="en-US" sz="2000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𝒃</m:t>
                      </m:r>
                      <m:r>
                        <a:rPr lang="en-US" altLang="en-US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altLang="en-US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𝜇</m:t>
                      </m:r>
                      <m:r>
                        <a:rPr lang="en-US" altLang="en-US" sz="2000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𝒄</m:t>
                      </m:r>
                    </m:oMath>
                  </m:oMathPara>
                </a14:m>
                <a:endParaRPr lang="en-GB" altLang="en-US" sz="2000" b="1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29219" y="4410075"/>
                <a:ext cx="2098844" cy="400110"/>
              </a:xfrm>
              <a:prstGeom prst="rect">
                <a:avLst/>
              </a:prstGeom>
              <a:blipFill>
                <a:blip r:embed="rId8"/>
                <a:stretch>
                  <a:fillRect b="-606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2141562" y="3876675"/>
                <a:ext cx="5062604" cy="31386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>
                  <a:buFont typeface="Wingdings" panose="05000000000000000000" pitchFamily="2" charset="2"/>
                  <a:buChar char="à"/>
                </a:pP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altLang="en-US" sz="1400" dirty="0">
                        <a:latin typeface="Comic Sans MS" panose="030F0702030302020204" pitchFamily="66" charset="0"/>
                        <a:sym typeface="Wingdings" panose="05000000000000000000" pitchFamily="2" charset="2"/>
                      </a:rPr>
                      <m:t>The</m:t>
                    </m:r>
                    <m:r>
                      <m:rPr>
                        <m:nor/>
                      </m:rPr>
                      <a:rPr lang="en-US" altLang="en-US" sz="1400" dirty="0">
                        <a:latin typeface="Comic Sans MS" panose="030F0702030302020204" pitchFamily="66" charset="0"/>
                        <a:sym typeface="Wingdings" panose="05000000000000000000" pitchFamily="2" charset="2"/>
                      </a:rPr>
                      <m:t> </m:t>
                    </m:r>
                    <m:r>
                      <m:rPr>
                        <m:nor/>
                      </m:rPr>
                      <a:rPr lang="en-US" altLang="en-US" sz="1400" dirty="0">
                        <a:latin typeface="Comic Sans MS" panose="030F0702030302020204" pitchFamily="66" charset="0"/>
                        <a:sym typeface="Wingdings" panose="05000000000000000000" pitchFamily="2" charset="2"/>
                      </a:rPr>
                      <m:t>vector</m:t>
                    </m:r>
                    <m:r>
                      <m:rPr>
                        <m:nor/>
                      </m:rPr>
                      <a:rPr lang="en-US" altLang="en-US" sz="1400" dirty="0">
                        <a:latin typeface="Comic Sans MS" panose="030F0702030302020204" pitchFamily="66" charset="0"/>
                        <a:sym typeface="Wingdings" panose="05000000000000000000" pitchFamily="2" charset="2"/>
                      </a:rPr>
                      <m:t> </m:t>
                    </m:r>
                    <m:r>
                      <m:rPr>
                        <m:nor/>
                      </m:rPr>
                      <a:rPr lang="en-US" altLang="en-US" sz="1400" dirty="0">
                        <a:latin typeface="Comic Sans MS" panose="030F0702030302020204" pitchFamily="66" charset="0"/>
                        <a:sym typeface="Wingdings" panose="05000000000000000000" pitchFamily="2" charset="2"/>
                      </a:rPr>
                      <m:t>form</m:t>
                    </m:r>
                    <m:r>
                      <m:rPr>
                        <m:nor/>
                      </m:rPr>
                      <a:rPr lang="en-US" altLang="en-US" sz="1400" dirty="0">
                        <a:latin typeface="Comic Sans MS" panose="030F0702030302020204" pitchFamily="66" charset="0"/>
                        <a:sym typeface="Wingdings" panose="05000000000000000000" pitchFamily="2" charset="2"/>
                      </a:rPr>
                      <m:t> </m:t>
                    </m:r>
                    <m:r>
                      <m:rPr>
                        <m:nor/>
                      </m:rPr>
                      <a:rPr lang="en-US" altLang="en-US" sz="1400" dirty="0">
                        <a:latin typeface="Comic Sans MS" panose="030F0702030302020204" pitchFamily="66" charset="0"/>
                        <a:sym typeface="Wingdings" panose="05000000000000000000" pitchFamily="2" charset="2"/>
                      </a:rPr>
                      <m:t>of</m:t>
                    </m:r>
                    <m:r>
                      <m:rPr>
                        <m:nor/>
                      </m:rPr>
                      <a:rPr lang="en-US" altLang="en-US" sz="1400" dirty="0">
                        <a:latin typeface="Comic Sans MS" panose="030F0702030302020204" pitchFamily="66" charset="0"/>
                        <a:sym typeface="Wingdings" panose="05000000000000000000" pitchFamily="2" charset="2"/>
                      </a:rPr>
                      <m:t> </m:t>
                    </m:r>
                    <m:r>
                      <m:rPr>
                        <m:nor/>
                      </m:rPr>
                      <a:rPr lang="en-US" altLang="en-US" sz="1400" dirty="0">
                        <a:latin typeface="Comic Sans MS" panose="030F0702030302020204" pitchFamily="66" charset="0"/>
                        <a:sym typeface="Wingdings" panose="05000000000000000000" pitchFamily="2" charset="2"/>
                      </a:rPr>
                      <m:t>the</m:t>
                    </m:r>
                    <m:r>
                      <m:rPr>
                        <m:nor/>
                      </m:rPr>
                      <a:rPr lang="en-US" altLang="en-US" sz="1400" dirty="0">
                        <a:latin typeface="Comic Sans MS" panose="030F0702030302020204" pitchFamily="66" charset="0"/>
                        <a:sym typeface="Wingdings" panose="05000000000000000000" pitchFamily="2" charset="2"/>
                      </a:rPr>
                      <m:t> </m:t>
                    </m:r>
                    <m:r>
                      <m:rPr>
                        <m:nor/>
                      </m:rPr>
                      <a:rPr lang="en-US" altLang="en-US" sz="1400" dirty="0">
                        <a:latin typeface="Comic Sans MS" panose="030F0702030302020204" pitchFamily="66" charset="0"/>
                        <a:sym typeface="Wingdings" panose="05000000000000000000" pitchFamily="2" charset="2"/>
                      </a:rPr>
                      <m:t>equation</m:t>
                    </m:r>
                    <m:r>
                      <m:rPr>
                        <m:nor/>
                      </m:rPr>
                      <a:rPr lang="en-US" altLang="en-US" sz="1400" dirty="0">
                        <a:latin typeface="Comic Sans MS" panose="030F0702030302020204" pitchFamily="66" charset="0"/>
                        <a:sym typeface="Wingdings" panose="05000000000000000000" pitchFamily="2" charset="2"/>
                      </a:rPr>
                      <m:t> </m:t>
                    </m:r>
                    <m:r>
                      <m:rPr>
                        <m:nor/>
                      </m:rPr>
                      <a:rPr lang="en-US" altLang="en-US" sz="1400" dirty="0">
                        <a:latin typeface="Comic Sans MS" panose="030F0702030302020204" pitchFamily="66" charset="0"/>
                        <a:sym typeface="Wingdings" panose="05000000000000000000" pitchFamily="2" charset="2"/>
                      </a:rPr>
                      <m:t>of</m:t>
                    </m:r>
                    <m:r>
                      <m:rPr>
                        <m:nor/>
                      </m:rPr>
                      <a:rPr lang="en-US" altLang="en-US" sz="1400" dirty="0">
                        <a:latin typeface="Comic Sans MS" panose="030F0702030302020204" pitchFamily="66" charset="0"/>
                        <a:sym typeface="Wingdings" panose="05000000000000000000" pitchFamily="2" charset="2"/>
                      </a:rPr>
                      <m:t> </m:t>
                    </m:r>
                    <m:r>
                      <m:rPr>
                        <m:nor/>
                      </m:rPr>
                      <a:rPr lang="en-US" altLang="en-US" sz="1400" dirty="0">
                        <a:latin typeface="Comic Sans MS" panose="030F0702030302020204" pitchFamily="66" charset="0"/>
                        <a:sym typeface="Wingdings" panose="05000000000000000000" pitchFamily="2" charset="2"/>
                      </a:rPr>
                      <m:t>a</m:t>
                    </m:r>
                    <m:r>
                      <m:rPr>
                        <m:nor/>
                      </m:rPr>
                      <a:rPr lang="en-US" altLang="en-US" sz="1400" dirty="0">
                        <a:latin typeface="Comic Sans MS" panose="030F0702030302020204" pitchFamily="66" charset="0"/>
                        <a:sym typeface="Wingdings" panose="05000000000000000000" pitchFamily="2" charset="2"/>
                      </a:rPr>
                      <m:t> </m:t>
                    </m:r>
                    <m:r>
                      <m:rPr>
                        <m:nor/>
                      </m:rPr>
                      <a:rPr lang="en-US" altLang="en-US" sz="1400" dirty="0">
                        <a:latin typeface="Comic Sans MS" panose="030F0702030302020204" pitchFamily="66" charset="0"/>
                        <a:sym typeface="Wingdings" panose="05000000000000000000" pitchFamily="2" charset="2"/>
                      </a:rPr>
                      <m:t>plane</m:t>
                    </m:r>
                    <m:r>
                      <m:rPr>
                        <m:nor/>
                      </m:rPr>
                      <a:rPr lang="en-US" altLang="en-US" sz="1400" dirty="0">
                        <a:latin typeface="Comic Sans MS" panose="030F0702030302020204" pitchFamily="66" charset="0"/>
                        <a:sym typeface="Wingdings" panose="05000000000000000000" pitchFamily="2" charset="2"/>
                      </a:rPr>
                      <m:t> </m:t>
                    </m:r>
                    <m:r>
                      <m:rPr>
                        <m:nor/>
                      </m:rPr>
                      <a:rPr lang="en-US" altLang="en-US" sz="1400" dirty="0">
                        <a:latin typeface="Comic Sans MS" panose="030F0702030302020204" pitchFamily="66" charset="0"/>
                        <a:sym typeface="Wingdings" panose="05000000000000000000" pitchFamily="2" charset="2"/>
                      </a:rPr>
                      <m:t>is</m:t>
                    </m:r>
                    <m:r>
                      <m:rPr>
                        <m:nor/>
                      </m:rPr>
                      <a:rPr lang="en-US" altLang="en-US" sz="1400" dirty="0">
                        <a:latin typeface="Comic Sans MS" panose="030F0702030302020204" pitchFamily="66" charset="0"/>
                        <a:sym typeface="Wingdings" panose="05000000000000000000" pitchFamily="2" charset="2"/>
                      </a:rPr>
                      <m:t> </m:t>
                    </m:r>
                    <m:r>
                      <m:rPr>
                        <m:nor/>
                      </m:rPr>
                      <a:rPr lang="en-US" altLang="en-US" sz="1400" dirty="0">
                        <a:latin typeface="Comic Sans MS" panose="030F0702030302020204" pitchFamily="66" charset="0"/>
                        <a:sym typeface="Wingdings" panose="05000000000000000000" pitchFamily="2" charset="2"/>
                      </a:rPr>
                      <m:t>as</m:t>
                    </m:r>
                    <m:r>
                      <m:rPr>
                        <m:nor/>
                      </m:rPr>
                      <a:rPr lang="en-US" altLang="en-US" sz="1400" dirty="0">
                        <a:latin typeface="Comic Sans MS" panose="030F0702030302020204" pitchFamily="66" charset="0"/>
                        <a:sym typeface="Wingdings" panose="05000000000000000000" pitchFamily="2" charset="2"/>
                      </a:rPr>
                      <m:t> </m:t>
                    </m:r>
                    <m:r>
                      <m:rPr>
                        <m:nor/>
                      </m:rPr>
                      <a:rPr lang="en-US" altLang="en-US" sz="1400" dirty="0">
                        <a:latin typeface="Comic Sans MS" panose="030F0702030302020204" pitchFamily="66" charset="0"/>
                        <a:sym typeface="Wingdings" panose="05000000000000000000" pitchFamily="2" charset="2"/>
                      </a:rPr>
                      <m:t>follows</m:t>
                    </m:r>
                    <m:r>
                      <m:rPr>
                        <m:nor/>
                      </m:rPr>
                      <a:rPr lang="en-US" altLang="en-US" sz="1400" dirty="0">
                        <a:latin typeface="Comic Sans MS" panose="030F0702030302020204" pitchFamily="66" charset="0"/>
                        <a:sym typeface="Wingdings" panose="05000000000000000000" pitchFamily="2" charset="2"/>
                      </a:rPr>
                      <m:t>:</m:t>
                    </m:r>
                  </m:oMath>
                </a14:m>
                <a:endParaRPr lang="en-US" altLang="en-US" sz="14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41562" y="3876675"/>
                <a:ext cx="5062604" cy="313868"/>
              </a:xfrm>
              <a:prstGeom prst="rect">
                <a:avLst/>
              </a:prstGeom>
              <a:blipFill>
                <a:blip r:embed="rId9"/>
                <a:stretch>
                  <a:fillRect b="-1568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4" name="TextBox 43"/>
          <p:cNvSpPr txBox="1"/>
          <p:nvPr/>
        </p:nvSpPr>
        <p:spPr>
          <a:xfrm>
            <a:off x="2457450" y="5534025"/>
            <a:ext cx="151447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The position vector of a point in the plane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55" name="Straight Arrow Connector 54"/>
          <p:cNvCxnSpPr/>
          <p:nvPr/>
        </p:nvCxnSpPr>
        <p:spPr>
          <a:xfrm flipV="1">
            <a:off x="2385332" y="4685484"/>
            <a:ext cx="1175657" cy="583474"/>
          </a:xfrm>
          <a:prstGeom prst="straightConnector1">
            <a:avLst/>
          </a:prstGeom>
          <a:ln w="317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/>
          <p:cNvCxnSpPr/>
          <p:nvPr/>
        </p:nvCxnSpPr>
        <p:spPr>
          <a:xfrm flipV="1">
            <a:off x="3533775" y="4780734"/>
            <a:ext cx="570139" cy="705666"/>
          </a:xfrm>
          <a:prstGeom prst="straightConnector1">
            <a:avLst/>
          </a:prstGeom>
          <a:ln w="317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/>
          <p:cNvCxnSpPr>
            <a:stCxn id="60" idx="0"/>
          </p:cNvCxnSpPr>
          <p:nvPr/>
        </p:nvCxnSpPr>
        <p:spPr>
          <a:xfrm flipH="1" flipV="1">
            <a:off x="4838700" y="4781550"/>
            <a:ext cx="280988" cy="752475"/>
          </a:xfrm>
          <a:prstGeom prst="straightConnector1">
            <a:avLst/>
          </a:prstGeom>
          <a:ln w="317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TextBox 59"/>
          <p:cNvSpPr txBox="1"/>
          <p:nvPr/>
        </p:nvSpPr>
        <p:spPr>
          <a:xfrm>
            <a:off x="4362450" y="5534025"/>
            <a:ext cx="151447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Two non-parallel, non-zero vectors in the plane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61" name="Straight Arrow Connector 60"/>
          <p:cNvCxnSpPr>
            <a:stCxn id="60" idx="0"/>
          </p:cNvCxnSpPr>
          <p:nvPr/>
        </p:nvCxnSpPr>
        <p:spPr>
          <a:xfrm flipV="1">
            <a:off x="5119688" y="4771210"/>
            <a:ext cx="270103" cy="762815"/>
          </a:xfrm>
          <a:prstGeom prst="straightConnector1">
            <a:avLst/>
          </a:prstGeom>
          <a:ln w="317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2" name="TextBox 61"/>
              <p:cNvSpPr txBox="1"/>
              <p:nvPr/>
            </p:nvSpPr>
            <p:spPr>
              <a:xfrm>
                <a:off x="5829300" y="4343400"/>
                <a:ext cx="1514475" cy="7386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The values of </a:t>
                </a:r>
                <a14:m>
                  <m:oMath xmlns:m="http://schemas.openxmlformats.org/officeDocument/2006/math">
                    <m:r>
                      <a:rPr lang="en-US" sz="140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𝜆</m:t>
                    </m:r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40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𝜇</m:t>
                    </m:r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are scalar quantities</a:t>
                </a:r>
              </a:p>
            </p:txBody>
          </p:sp>
        </mc:Choice>
        <mc:Fallback xmlns="">
          <p:sp>
            <p:nvSpPr>
              <p:cNvPr id="62" name="TextBox 6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29300" y="4343400"/>
                <a:ext cx="1514475" cy="738664"/>
              </a:xfrm>
              <a:prstGeom prst="rect">
                <a:avLst/>
              </a:prstGeom>
              <a:blipFill>
                <a:blip r:embed="rId10"/>
                <a:stretch>
                  <a:fillRect l="-803" t="-1653" r="-4016" b="-743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3" name="TextBox 62"/>
          <p:cNvSpPr txBox="1"/>
          <p:nvPr/>
        </p:nvSpPr>
        <p:spPr>
          <a:xfrm>
            <a:off x="6677025" y="5534025"/>
            <a:ext cx="192405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0000FF"/>
                </a:solidFill>
                <a:latin typeface="Comic Sans MS" panose="030F0702030302020204" pitchFamily="66" charset="0"/>
              </a:rPr>
              <a:t>In this form, any position in the plane can be reached!</a:t>
            </a:r>
            <a:endParaRPr lang="en-GB" sz="1400" dirty="0">
              <a:solidFill>
                <a:srgbClr val="0000FF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4" name="TextBox 63"/>
              <p:cNvSpPr txBox="1"/>
              <p:nvPr/>
            </p:nvSpPr>
            <p:spPr>
              <a:xfrm>
                <a:off x="0" y="495300"/>
                <a:ext cx="190629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b="1" i="1">
                          <a:latin typeface="Cambria Math" panose="02040503050406030204" pitchFamily="18" charset="0"/>
                        </a:rPr>
                        <m:t>𝒓</m:t>
                      </m:r>
                      <m:r>
                        <a:rPr lang="en-US" altLang="en-US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altLang="en-US" b="1" i="1">
                          <a:latin typeface="Cambria Math" panose="02040503050406030204" pitchFamily="18" charset="0"/>
                        </a:rPr>
                        <m:t>𝒂</m:t>
                      </m:r>
                      <m:r>
                        <a:rPr lang="en-US" altLang="en-US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alt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𝜆</m:t>
                      </m:r>
                      <m:r>
                        <a:rPr lang="en-US" altLang="en-US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𝒃</m:t>
                      </m:r>
                      <m:r>
                        <a:rPr lang="en-US" alt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alt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𝜇</m:t>
                      </m:r>
                      <m:r>
                        <a:rPr lang="en-US" altLang="en-US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𝒄</m:t>
                      </m:r>
                    </m:oMath>
                  </m:oMathPara>
                </a14:m>
                <a:endParaRPr lang="en-GB" altLang="en-US" b="1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64" name="TextBox 6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95300"/>
                <a:ext cx="1906291" cy="369332"/>
              </a:xfrm>
              <a:prstGeom prst="rect">
                <a:avLst/>
              </a:prstGeom>
              <a:blipFill>
                <a:blip r:embed="rId11"/>
                <a:stretch>
                  <a:fillRect b="-491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6" name="TextBox 35"/>
          <p:cNvSpPr txBox="1"/>
          <p:nvPr/>
        </p:nvSpPr>
        <p:spPr>
          <a:xfrm>
            <a:off x="1168855" y="4946197"/>
            <a:ext cx="6816906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 Remember that fundamentally, any equation describes a set of coordinates that follow a rule</a:t>
            </a:r>
          </a:p>
          <a:p>
            <a:pPr algn="ctr"/>
            <a:endParaRPr lang="en-US" sz="1400" dirty="0">
              <a:solidFill>
                <a:srgbClr val="FF0000"/>
              </a:solidFill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marL="285750" indent="-285750" algn="ctr">
              <a:buFont typeface="Wingdings" panose="05000000000000000000" pitchFamily="2" charset="2"/>
              <a:buChar char="à"/>
            </a:pP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The equation form above describes a set of coordinates that all lie in the same plane</a:t>
            </a:r>
          </a:p>
          <a:p>
            <a:pPr marL="285750" indent="-285750" algn="ctr">
              <a:buFont typeface="Wingdings" panose="05000000000000000000" pitchFamily="2" charset="2"/>
              <a:buChar char="à"/>
            </a:pPr>
            <a:endParaRPr lang="en-US" sz="1400" dirty="0">
              <a:solidFill>
                <a:srgbClr val="FF0000"/>
              </a:solidFill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marL="285750" indent="-285750" algn="ctr">
              <a:buFont typeface="Wingdings" panose="05000000000000000000" pitchFamily="2" charset="2"/>
              <a:buChar char="à"/>
            </a:pP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That plane’s location is determined by the values of the coordinates used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2247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4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0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3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6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9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5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8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"/>
                                        <p:tgtEl>
                                          <p:spTgt spid="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4" dur="500"/>
                                        <p:tgtEl>
                                          <p:spTgt spid="3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4" grpId="1"/>
      <p:bldP spid="15" grpId="0"/>
      <p:bldP spid="43" grpId="0"/>
      <p:bldP spid="44" grpId="0"/>
      <p:bldP spid="44" grpId="1"/>
      <p:bldP spid="60" grpId="0"/>
      <p:bldP spid="60" grpId="1"/>
      <p:bldP spid="62" grpId="0"/>
      <p:bldP spid="62" grpId="1"/>
      <p:bldP spid="63" grpId="0"/>
      <p:bldP spid="63" grpId="1"/>
      <p:bldP spid="6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Vectors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5" y="1400175"/>
                <a:ext cx="3630135" cy="4776787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You need to be able to use the vector and Cartesian forms of the equation of a plane</a:t>
                </a: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alt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altLang="en-US" sz="1600" dirty="0">
                    <a:latin typeface="Comic Sans MS" panose="030F0702030302020204" pitchFamily="66" charset="0"/>
                  </a:rPr>
                  <a:t>Find, in the form </a:t>
                </a:r>
                <a14:m>
                  <m:oMath xmlns:m="http://schemas.openxmlformats.org/officeDocument/2006/math">
                    <m:r>
                      <a:rPr lang="en-US" altLang="en-US" sz="1600" b="1" i="1" smtClean="0">
                        <a:latin typeface="Cambria Math" panose="02040503050406030204" pitchFamily="18" charset="0"/>
                      </a:rPr>
                      <m:t>𝒓</m:t>
                    </m:r>
                    <m:r>
                      <a:rPr lang="en-US" altLang="en-US" sz="16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en-US" sz="1600" b="1" i="1" smtClean="0">
                        <a:latin typeface="Cambria Math" panose="02040503050406030204" pitchFamily="18" charset="0"/>
                      </a:rPr>
                      <m:t>𝒂</m:t>
                    </m:r>
                    <m:r>
                      <a:rPr lang="en-US" altLang="en-US" sz="16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alt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𝜆</m:t>
                    </m:r>
                    <m:r>
                      <a:rPr lang="en-US" altLang="en-US" sz="16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𝒃</m:t>
                    </m:r>
                    <m:r>
                      <a:rPr lang="en-US" alt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en-US" alt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𝜇</m:t>
                    </m:r>
                    <m:r>
                      <a:rPr lang="en-US" altLang="en-US" sz="16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𝒄</m:t>
                    </m:r>
                  </m:oMath>
                </a14:m>
                <a:r>
                  <a:rPr lang="en-US" altLang="en-US" sz="1600" dirty="0">
                    <a:latin typeface="Comic Sans MS" panose="030F0702030302020204" pitchFamily="66" charset="0"/>
                  </a:rPr>
                  <a:t>, an equation of the plane that passes through the points </a:t>
                </a:r>
                <a14:m>
                  <m:oMath xmlns:m="http://schemas.openxmlformats.org/officeDocument/2006/math">
                    <m:r>
                      <a:rPr lang="en-US" altLang="en-US" sz="1600" b="0" i="1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altLang="en-US" sz="1600" b="0" i="1" smtClean="0">
                        <a:latin typeface="Cambria Math" panose="02040503050406030204" pitchFamily="18" charset="0"/>
                      </a:rPr>
                      <m:t>(2,2,−1)</m:t>
                    </m:r>
                  </m:oMath>
                </a14:m>
                <a:r>
                  <a:rPr lang="en-US" altLang="en-US" sz="1600" dirty="0">
                    <a:latin typeface="Comic Sans MS" panose="030F0702030302020204" pitchFamily="66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altLang="en-US" sz="1600" b="0" i="1" dirty="0" smtClean="0">
                        <a:latin typeface="Cambria Math" panose="02040503050406030204" pitchFamily="18" charset="0"/>
                      </a:rPr>
                      <m:t>𝐵</m:t>
                    </m:r>
                    <m:r>
                      <a:rPr lang="en-US" altLang="en-US" sz="1600" b="0" i="1" dirty="0" smtClean="0">
                        <a:latin typeface="Cambria Math" panose="02040503050406030204" pitchFamily="18" charset="0"/>
                      </a:rPr>
                      <m:t>(3,2,−1)</m:t>
                    </m:r>
                  </m:oMath>
                </a14:m>
                <a:r>
                  <a:rPr lang="en-US" altLang="en-US" sz="16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altLang="en-US" sz="1600" b="0" i="1" smtClean="0">
                        <a:latin typeface="Cambria Math" panose="02040503050406030204" pitchFamily="18" charset="0"/>
                      </a:rPr>
                      <m:t>𝐶</m:t>
                    </m:r>
                    <m:r>
                      <a:rPr lang="en-US" altLang="en-US" sz="1600" b="0" i="1" smtClean="0">
                        <a:latin typeface="Cambria Math" panose="02040503050406030204" pitchFamily="18" charset="0"/>
                      </a:rPr>
                      <m:t>(4,3,5)</m:t>
                    </m:r>
                  </m:oMath>
                </a14:m>
                <a:endParaRPr lang="en-US" alt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altLang="en-US" sz="1600" dirty="0">
                  <a:latin typeface="Comic Sans MS" panose="030F0702030302020204" pitchFamily="66" charset="0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r>
                  <a:rPr lang="en-US" alt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To form the equation of the plane, we need to use the position of one of the points, and the vectors between two different pairs</a:t>
                </a:r>
              </a:p>
              <a:p>
                <a:pPr algn="ctr">
                  <a:buFont typeface="Wingdings" panose="05000000000000000000" pitchFamily="2" charset="2"/>
                  <a:buChar char="à"/>
                </a:pPr>
                <a:endParaRPr lang="en-US" altLang="en-US" sz="16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r>
                  <a:rPr lang="en-US" alt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Let’s use the position of </a:t>
                </a:r>
                <a14:m>
                  <m:oMath xmlns:m="http://schemas.openxmlformats.org/officeDocument/2006/math">
                    <m:r>
                      <a:rPr lang="en-US" altLang="en-US" sz="16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𝐴</m:t>
                    </m:r>
                  </m:oMath>
                </a14:m>
                <a:r>
                  <a:rPr lang="en-US" alt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, and the vectors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altLang="en-US" sz="160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accPr>
                      <m:e>
                        <m:r>
                          <a:rPr lang="en-US" altLang="en-US" sz="16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𝐴𝐵</m:t>
                        </m:r>
                      </m:e>
                    </m:acc>
                  </m:oMath>
                </a14:m>
                <a:r>
                  <a:rPr lang="en-US" altLang="en-US" sz="16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altLang="en-US" sz="160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altLang="en-US" sz="1600" b="0" i="1" smtClean="0">
                            <a:latin typeface="Cambria Math" panose="02040503050406030204" pitchFamily="18" charset="0"/>
                          </a:rPr>
                          <m:t>𝐴𝐶</m:t>
                        </m:r>
                      </m:e>
                    </m:acc>
                  </m:oMath>
                </a14:m>
                <a:endParaRPr lang="en-US" alt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altLang="en-US" sz="1600" dirty="0">
                  <a:latin typeface="Comic Sans MS" panose="030F0702030302020204" pitchFamily="66" charset="0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endParaRPr lang="en-US" altLang="en-US" sz="16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marL="0" indent="0" algn="ctr">
                  <a:buNone/>
                </a:pPr>
                <a:endParaRPr lang="en-GB" sz="1600" b="1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5" y="1400175"/>
                <a:ext cx="3630135" cy="4776787"/>
              </a:xfrm>
              <a:blipFill>
                <a:blip r:embed="rId2"/>
                <a:stretch>
                  <a:fillRect l="-503" t="-766" r="-302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9B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116734" y="93762"/>
                <a:ext cx="115576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𝒓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𝒂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𝜆</m:t>
                      </m:r>
                      <m:r>
                        <a:rPr lang="en-US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𝒃</m:t>
                      </m:r>
                    </m:oMath>
                  </m:oMathPara>
                </a14:m>
                <a:endParaRPr lang="en-GB" b="1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6734" y="93762"/>
                <a:ext cx="1155766" cy="276999"/>
              </a:xfrm>
              <a:prstGeom prst="rect">
                <a:avLst/>
              </a:prstGeom>
              <a:blipFill>
                <a:blip r:embed="rId4"/>
                <a:stretch>
                  <a:fillRect l="-2632" r="-5263" b="-869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4" name="TextBox 63"/>
              <p:cNvSpPr txBox="1"/>
              <p:nvPr/>
            </p:nvSpPr>
            <p:spPr>
              <a:xfrm>
                <a:off x="0" y="495300"/>
                <a:ext cx="190629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b="1" i="1">
                          <a:latin typeface="Cambria Math" panose="02040503050406030204" pitchFamily="18" charset="0"/>
                        </a:rPr>
                        <m:t>𝒓</m:t>
                      </m:r>
                      <m:r>
                        <a:rPr lang="en-US" altLang="en-US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altLang="en-US" b="1" i="1">
                          <a:latin typeface="Cambria Math" panose="02040503050406030204" pitchFamily="18" charset="0"/>
                        </a:rPr>
                        <m:t>𝒂</m:t>
                      </m:r>
                      <m:r>
                        <a:rPr lang="en-US" altLang="en-US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alt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𝜆</m:t>
                      </m:r>
                      <m:r>
                        <a:rPr lang="en-US" altLang="en-US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𝒃</m:t>
                      </m:r>
                      <m:r>
                        <a:rPr lang="en-US" alt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alt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𝜇</m:t>
                      </m:r>
                      <m:r>
                        <a:rPr lang="en-US" altLang="en-US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𝒄</m:t>
                      </m:r>
                    </m:oMath>
                  </m:oMathPara>
                </a14:m>
                <a:endParaRPr lang="en-GB" altLang="en-US" b="1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64" name="TextBox 6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95300"/>
                <a:ext cx="1906291" cy="369332"/>
              </a:xfrm>
              <a:prstGeom prst="rect">
                <a:avLst/>
              </a:prstGeom>
              <a:blipFill>
                <a:blip r:embed="rId5"/>
                <a:stretch>
                  <a:fillRect b="-491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6" name="Parallelogram 35"/>
          <p:cNvSpPr/>
          <p:nvPr/>
        </p:nvSpPr>
        <p:spPr>
          <a:xfrm>
            <a:off x="3935319" y="1813593"/>
            <a:ext cx="4998720" cy="1210492"/>
          </a:xfrm>
          <a:prstGeom prst="parallelogram">
            <a:avLst>
              <a:gd name="adj" fmla="val 133004"/>
            </a:avLst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37" name="Group 36"/>
          <p:cNvGrpSpPr/>
          <p:nvPr/>
        </p:nvGrpSpPr>
        <p:grpSpPr>
          <a:xfrm>
            <a:off x="4625117" y="2745410"/>
            <a:ext cx="127091" cy="123099"/>
            <a:chOff x="6979103" y="5050971"/>
            <a:chExt cx="127091" cy="123099"/>
          </a:xfrm>
        </p:grpSpPr>
        <p:cxnSp>
          <p:nvCxnSpPr>
            <p:cNvPr id="38" name="Straight Connector 37"/>
            <p:cNvCxnSpPr/>
            <p:nvPr/>
          </p:nvCxnSpPr>
          <p:spPr>
            <a:xfrm>
              <a:off x="6984274" y="5050971"/>
              <a:ext cx="121920" cy="12192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flipH="1">
              <a:off x="6979103" y="5052150"/>
              <a:ext cx="121920" cy="12192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0" name="Group 39"/>
          <p:cNvGrpSpPr/>
          <p:nvPr/>
        </p:nvGrpSpPr>
        <p:grpSpPr>
          <a:xfrm>
            <a:off x="7468145" y="2021390"/>
            <a:ext cx="128633" cy="123099"/>
            <a:chOff x="6971211" y="5054146"/>
            <a:chExt cx="128633" cy="123099"/>
          </a:xfrm>
        </p:grpSpPr>
        <p:cxnSp>
          <p:nvCxnSpPr>
            <p:cNvPr id="41" name="Straight Connector 40"/>
            <p:cNvCxnSpPr/>
            <p:nvPr/>
          </p:nvCxnSpPr>
          <p:spPr>
            <a:xfrm>
              <a:off x="6977924" y="5054146"/>
              <a:ext cx="121920" cy="12192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flipH="1">
              <a:off x="6971211" y="5055325"/>
              <a:ext cx="121920" cy="12192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4549272" y="2525791"/>
                <a:ext cx="839589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(2,2,−1)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49272" y="2525791"/>
                <a:ext cx="839589" cy="215444"/>
              </a:xfrm>
              <a:prstGeom prst="rect">
                <a:avLst/>
              </a:prstGeom>
              <a:blipFill>
                <a:blip r:embed="rId6"/>
                <a:stretch>
                  <a:fillRect l="-4348" r="-7246" b="-305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7" name="Group 46"/>
          <p:cNvGrpSpPr/>
          <p:nvPr/>
        </p:nvGrpSpPr>
        <p:grpSpPr>
          <a:xfrm>
            <a:off x="6384249" y="2623490"/>
            <a:ext cx="127091" cy="123099"/>
            <a:chOff x="6979103" y="5050971"/>
            <a:chExt cx="127091" cy="123099"/>
          </a:xfrm>
        </p:grpSpPr>
        <p:cxnSp>
          <p:nvCxnSpPr>
            <p:cNvPr id="48" name="Straight Connector 47"/>
            <p:cNvCxnSpPr/>
            <p:nvPr/>
          </p:nvCxnSpPr>
          <p:spPr>
            <a:xfrm>
              <a:off x="6984274" y="5050971"/>
              <a:ext cx="121920" cy="12192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flipH="1">
              <a:off x="6979103" y="5052150"/>
              <a:ext cx="121920" cy="12192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1" name="Group 50"/>
          <p:cNvGrpSpPr/>
          <p:nvPr/>
        </p:nvGrpSpPr>
        <p:grpSpPr>
          <a:xfrm>
            <a:off x="5787712" y="2166291"/>
            <a:ext cx="127091" cy="123099"/>
            <a:chOff x="6979103" y="5050971"/>
            <a:chExt cx="127091" cy="123099"/>
          </a:xfrm>
        </p:grpSpPr>
        <p:cxnSp>
          <p:nvCxnSpPr>
            <p:cNvPr id="52" name="Straight Connector 51"/>
            <p:cNvCxnSpPr/>
            <p:nvPr/>
          </p:nvCxnSpPr>
          <p:spPr>
            <a:xfrm>
              <a:off x="6984274" y="5050971"/>
              <a:ext cx="121920" cy="12192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flipH="1">
              <a:off x="6979103" y="5052150"/>
              <a:ext cx="121920" cy="12192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Box 56"/>
              <p:cNvSpPr txBox="1"/>
              <p:nvPr/>
            </p:nvSpPr>
            <p:spPr>
              <a:xfrm>
                <a:off x="4113230" y="1250995"/>
                <a:ext cx="489742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Imagine the diagram we had before, but with the actual positions of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…</a:t>
                </a:r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57" name="TextBox 5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3230" y="1250995"/>
                <a:ext cx="4897420" cy="523220"/>
              </a:xfrm>
              <a:prstGeom prst="rect">
                <a:avLst/>
              </a:prstGeom>
              <a:blipFill>
                <a:blip r:embed="rId7"/>
                <a:stretch>
                  <a:fillRect t="-2326" r="-498" b="-1162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57"/>
              <p:cNvSpPr txBox="1"/>
              <p:nvPr/>
            </p:nvSpPr>
            <p:spPr>
              <a:xfrm>
                <a:off x="6416172" y="2744866"/>
                <a:ext cx="839589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𝐵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(3,2,−1)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8" name="TextBox 5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16172" y="2744866"/>
                <a:ext cx="839589" cy="215444"/>
              </a:xfrm>
              <a:prstGeom prst="rect">
                <a:avLst/>
              </a:prstGeom>
              <a:blipFill>
                <a:blip r:embed="rId8"/>
                <a:stretch>
                  <a:fillRect l="-5109" r="-7299" b="-305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5" name="TextBox 64"/>
              <p:cNvSpPr txBox="1"/>
              <p:nvPr/>
            </p:nvSpPr>
            <p:spPr>
              <a:xfrm>
                <a:off x="5606547" y="1935241"/>
                <a:ext cx="674735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𝐶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(4,3,5)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5" name="TextBox 6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06547" y="1935241"/>
                <a:ext cx="674735" cy="215444"/>
              </a:xfrm>
              <a:prstGeom prst="rect">
                <a:avLst/>
              </a:prstGeom>
              <a:blipFill>
                <a:blip r:embed="rId9"/>
                <a:stretch>
                  <a:fillRect l="-5455" r="-9091" b="-305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6" name="TextBox 65"/>
              <p:cNvSpPr txBox="1"/>
              <p:nvPr/>
            </p:nvSpPr>
            <p:spPr>
              <a:xfrm>
                <a:off x="7625847" y="1897141"/>
                <a:ext cx="159146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𝑅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6" name="TextBox 6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5847" y="1897141"/>
                <a:ext cx="159146" cy="215444"/>
              </a:xfrm>
              <a:prstGeom prst="rect">
                <a:avLst/>
              </a:prstGeom>
              <a:blipFill>
                <a:blip r:embed="rId10"/>
                <a:stretch>
                  <a:fillRect l="-26923" r="-19231" b="-27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0" y="6038850"/>
                <a:ext cx="2503378" cy="66069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Position vector of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=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1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140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1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mr>
                          <m:mr>
                            <m:e>
                              <m:r>
                                <a:rPr lang="en-US" sz="1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mr>
                          <m:mr>
                            <m:e>
                              <m:r>
                                <a:rPr lang="en-US" sz="1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6038850"/>
                <a:ext cx="2503378" cy="660694"/>
              </a:xfrm>
              <a:prstGeom prst="rect">
                <a:avLst/>
              </a:prstGeom>
              <a:blipFill>
                <a:blip r:embed="rId11"/>
                <a:stretch>
                  <a:fillRect l="-73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7" name="TextBox 66"/>
              <p:cNvSpPr txBox="1"/>
              <p:nvPr/>
            </p:nvSpPr>
            <p:spPr>
              <a:xfrm>
                <a:off x="3714750" y="3676650"/>
                <a:ext cx="1170513" cy="33534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GB" sz="1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𝐴𝐵</m:t>
                          </m:r>
                        </m:e>
                      </m:acc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𝒃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1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𝒂</m:t>
                      </m:r>
                    </m:oMath>
                  </m:oMathPara>
                </a14:m>
                <a:endParaRPr lang="en-GB" sz="1400" b="1" dirty="0">
                  <a:solidFill>
                    <a:schemeClr val="tx1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67" name="TextBox 6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14750" y="3676650"/>
                <a:ext cx="1170513" cy="335348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8" name="TextBox 67"/>
              <p:cNvSpPr txBox="1"/>
              <p:nvPr/>
            </p:nvSpPr>
            <p:spPr>
              <a:xfrm>
                <a:off x="3705225" y="4076700"/>
                <a:ext cx="1854931" cy="66069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GB" sz="1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𝐴𝐵</m:t>
                          </m:r>
                        </m:e>
                      </m:acc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4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400" b="1" dirty="0">
                  <a:solidFill>
                    <a:schemeClr val="tx1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68" name="TextBox 6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05225" y="4076700"/>
                <a:ext cx="1854931" cy="660694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9" name="TextBox 68"/>
              <p:cNvSpPr txBox="1"/>
              <p:nvPr/>
            </p:nvSpPr>
            <p:spPr>
              <a:xfrm>
                <a:off x="3705225" y="4829175"/>
                <a:ext cx="1053045" cy="66210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GB" sz="1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𝐴𝐵</m:t>
                          </m:r>
                        </m:e>
                      </m:acc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sz="14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400" b="1" dirty="0">
                  <a:solidFill>
                    <a:schemeClr val="tx1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69" name="TextBox 6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05225" y="4829175"/>
                <a:ext cx="1053045" cy="662104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0" name="TextBox 69"/>
          <p:cNvSpPr txBox="1"/>
          <p:nvPr/>
        </p:nvSpPr>
        <p:spPr>
          <a:xfrm>
            <a:off x="5491826" y="3907326"/>
            <a:ext cx="10027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Sub in values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71" name="Arc 70"/>
          <p:cNvSpPr/>
          <p:nvPr/>
        </p:nvSpPr>
        <p:spPr>
          <a:xfrm>
            <a:off x="5375915" y="3905250"/>
            <a:ext cx="281935" cy="527412"/>
          </a:xfrm>
          <a:prstGeom prst="arc">
            <a:avLst>
              <a:gd name="adj1" fmla="val 16200000"/>
              <a:gd name="adj2" fmla="val 547261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2" name="TextBox 71"/>
          <p:cNvSpPr txBox="1"/>
          <p:nvPr/>
        </p:nvSpPr>
        <p:spPr>
          <a:xfrm>
            <a:off x="5577551" y="4745526"/>
            <a:ext cx="100272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Calculate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73" name="Arc 72"/>
          <p:cNvSpPr/>
          <p:nvPr/>
        </p:nvSpPr>
        <p:spPr>
          <a:xfrm>
            <a:off x="5375915" y="4638675"/>
            <a:ext cx="281935" cy="527412"/>
          </a:xfrm>
          <a:prstGeom prst="arc">
            <a:avLst>
              <a:gd name="adj1" fmla="val 16200000"/>
              <a:gd name="adj2" fmla="val 547261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4" name="TextBox 73"/>
              <p:cNvSpPr txBox="1"/>
              <p:nvPr/>
            </p:nvSpPr>
            <p:spPr>
              <a:xfrm>
                <a:off x="6524625" y="3714750"/>
                <a:ext cx="1170513" cy="33534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GB" sz="1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𝐴𝐶</m:t>
                          </m:r>
                        </m:e>
                      </m:acc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𝒄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1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𝒂</m:t>
                      </m:r>
                    </m:oMath>
                  </m:oMathPara>
                </a14:m>
                <a:endParaRPr lang="en-GB" sz="1400" b="1" dirty="0">
                  <a:solidFill>
                    <a:schemeClr val="tx1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74" name="TextBox 7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24625" y="3714750"/>
                <a:ext cx="1170513" cy="335348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5" name="TextBox 74"/>
              <p:cNvSpPr txBox="1"/>
              <p:nvPr/>
            </p:nvSpPr>
            <p:spPr>
              <a:xfrm>
                <a:off x="6515100" y="4114800"/>
                <a:ext cx="1712135" cy="66133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GB" sz="1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𝐴𝐶</m:t>
                          </m:r>
                        </m:e>
                      </m:acc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sz="14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5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400" b="1" dirty="0">
                  <a:solidFill>
                    <a:schemeClr val="tx1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75" name="TextBox 7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15100" y="4114800"/>
                <a:ext cx="1712135" cy="661335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6" name="TextBox 75"/>
              <p:cNvSpPr txBox="1"/>
              <p:nvPr/>
            </p:nvSpPr>
            <p:spPr>
              <a:xfrm>
                <a:off x="6515100" y="4867275"/>
                <a:ext cx="1053045" cy="66210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GB" sz="1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𝐴𝐶</m:t>
                          </m:r>
                        </m:e>
                      </m:acc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sz="14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6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400" b="1" dirty="0">
                  <a:solidFill>
                    <a:schemeClr val="tx1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76" name="TextBox 7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15100" y="4867275"/>
                <a:ext cx="1053045" cy="662104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7" name="TextBox 76"/>
          <p:cNvSpPr txBox="1"/>
          <p:nvPr/>
        </p:nvSpPr>
        <p:spPr>
          <a:xfrm>
            <a:off x="8160325" y="3954951"/>
            <a:ext cx="10027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Sub in values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78" name="Arc 77"/>
          <p:cNvSpPr/>
          <p:nvPr/>
        </p:nvSpPr>
        <p:spPr>
          <a:xfrm>
            <a:off x="8044414" y="3952875"/>
            <a:ext cx="281935" cy="527412"/>
          </a:xfrm>
          <a:prstGeom prst="arc">
            <a:avLst>
              <a:gd name="adj1" fmla="val 16200000"/>
              <a:gd name="adj2" fmla="val 547261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9" name="TextBox 78"/>
          <p:cNvSpPr txBox="1"/>
          <p:nvPr/>
        </p:nvSpPr>
        <p:spPr>
          <a:xfrm>
            <a:off x="8246050" y="4793151"/>
            <a:ext cx="100272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Calculate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80" name="Arc 79"/>
          <p:cNvSpPr/>
          <p:nvPr/>
        </p:nvSpPr>
        <p:spPr>
          <a:xfrm>
            <a:off x="8044414" y="4686300"/>
            <a:ext cx="281935" cy="527412"/>
          </a:xfrm>
          <a:prstGeom prst="arc">
            <a:avLst>
              <a:gd name="adj1" fmla="val 16200000"/>
              <a:gd name="adj2" fmla="val 547261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1" name="TextBox 80"/>
              <p:cNvSpPr txBox="1"/>
              <p:nvPr/>
            </p:nvSpPr>
            <p:spPr>
              <a:xfrm>
                <a:off x="2428875" y="6038850"/>
                <a:ext cx="1053045" cy="66210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GB" sz="14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𝐴𝐵</m:t>
                          </m:r>
                        </m:e>
                      </m:acc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sz="14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400" b="1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81" name="TextBox 8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28875" y="6038850"/>
                <a:ext cx="1053045" cy="662104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2" name="TextBox 81"/>
              <p:cNvSpPr txBox="1"/>
              <p:nvPr/>
            </p:nvSpPr>
            <p:spPr>
              <a:xfrm>
                <a:off x="3352800" y="6048375"/>
                <a:ext cx="1053045" cy="66210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GB" sz="14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𝐴𝐶</m:t>
                          </m:r>
                        </m:e>
                      </m:acc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sz="14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6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400" b="1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82" name="TextBox 8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52800" y="6048375"/>
                <a:ext cx="1053045" cy="662104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8" name="Straight Arrow Connector 17"/>
          <p:cNvCxnSpPr/>
          <p:nvPr/>
        </p:nvCxnSpPr>
        <p:spPr>
          <a:xfrm flipV="1">
            <a:off x="4686300" y="2686050"/>
            <a:ext cx="1771650" cy="123825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Arrow Connector 82"/>
          <p:cNvCxnSpPr/>
          <p:nvPr/>
        </p:nvCxnSpPr>
        <p:spPr>
          <a:xfrm flipV="1">
            <a:off x="4695825" y="2219327"/>
            <a:ext cx="1162050" cy="600073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18139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4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4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9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4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9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4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9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4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9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4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8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 animBg="1"/>
      <p:bldP spid="45" grpId="0"/>
      <p:bldP spid="57" grpId="0"/>
      <p:bldP spid="58" grpId="0"/>
      <p:bldP spid="65" grpId="0"/>
      <p:bldP spid="66" grpId="0"/>
      <p:bldP spid="16" grpId="0"/>
      <p:bldP spid="67" grpId="0"/>
      <p:bldP spid="68" grpId="0"/>
      <p:bldP spid="69" grpId="0"/>
      <p:bldP spid="70" grpId="0"/>
      <p:bldP spid="71" grpId="0" animBg="1"/>
      <p:bldP spid="72" grpId="0"/>
      <p:bldP spid="73" grpId="0" animBg="1"/>
      <p:bldP spid="74" grpId="0"/>
      <p:bldP spid="75" grpId="0"/>
      <p:bldP spid="76" grpId="0"/>
      <p:bldP spid="77" grpId="0"/>
      <p:bldP spid="78" grpId="0" animBg="1"/>
      <p:bldP spid="79" grpId="0"/>
      <p:bldP spid="80" grpId="0" animBg="1"/>
      <p:bldP spid="81" grpId="0"/>
      <p:bldP spid="8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Vectors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5" y="1400175"/>
                <a:ext cx="3630135" cy="4776787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You need to be able to use the vector and Cartesian forms of the equation of a plane</a:t>
                </a: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alt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altLang="en-US" sz="1600" dirty="0">
                    <a:latin typeface="Comic Sans MS" panose="030F0702030302020204" pitchFamily="66" charset="0"/>
                  </a:rPr>
                  <a:t>Find, in the form </a:t>
                </a:r>
                <a14:m>
                  <m:oMath xmlns:m="http://schemas.openxmlformats.org/officeDocument/2006/math">
                    <m:r>
                      <a:rPr lang="en-US" altLang="en-US" sz="1600" b="1" i="1" smtClean="0">
                        <a:latin typeface="Cambria Math" panose="02040503050406030204" pitchFamily="18" charset="0"/>
                      </a:rPr>
                      <m:t>𝒓</m:t>
                    </m:r>
                    <m:r>
                      <a:rPr lang="en-US" altLang="en-US" sz="16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en-US" sz="1600" b="1" i="1" smtClean="0">
                        <a:latin typeface="Cambria Math" panose="02040503050406030204" pitchFamily="18" charset="0"/>
                      </a:rPr>
                      <m:t>𝒂</m:t>
                    </m:r>
                    <m:r>
                      <a:rPr lang="en-US" altLang="en-US" sz="16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alt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𝜆</m:t>
                    </m:r>
                    <m:r>
                      <a:rPr lang="en-US" altLang="en-US" sz="16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𝒃</m:t>
                    </m:r>
                    <m:r>
                      <a:rPr lang="en-US" alt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en-US" alt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𝜇</m:t>
                    </m:r>
                    <m:r>
                      <a:rPr lang="en-US" altLang="en-US" sz="16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𝒄</m:t>
                    </m:r>
                  </m:oMath>
                </a14:m>
                <a:r>
                  <a:rPr lang="en-US" altLang="en-US" sz="1600" dirty="0">
                    <a:latin typeface="Comic Sans MS" panose="030F0702030302020204" pitchFamily="66" charset="0"/>
                  </a:rPr>
                  <a:t>, an equation of the plane that passes through the points </a:t>
                </a:r>
                <a14:m>
                  <m:oMath xmlns:m="http://schemas.openxmlformats.org/officeDocument/2006/math">
                    <m:r>
                      <a:rPr lang="en-US" altLang="en-US" sz="1600" b="0" i="1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altLang="en-US" sz="1600" b="0" i="1" smtClean="0">
                        <a:latin typeface="Cambria Math" panose="02040503050406030204" pitchFamily="18" charset="0"/>
                      </a:rPr>
                      <m:t>(2,2,−1)</m:t>
                    </m:r>
                  </m:oMath>
                </a14:m>
                <a:r>
                  <a:rPr lang="en-US" altLang="en-US" sz="1600" dirty="0">
                    <a:latin typeface="Comic Sans MS" panose="030F0702030302020204" pitchFamily="66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altLang="en-US" sz="1600" b="0" i="1" dirty="0" smtClean="0">
                        <a:latin typeface="Cambria Math" panose="02040503050406030204" pitchFamily="18" charset="0"/>
                      </a:rPr>
                      <m:t>𝐵</m:t>
                    </m:r>
                    <m:r>
                      <a:rPr lang="en-US" altLang="en-US" sz="1600" b="0" i="1" dirty="0" smtClean="0">
                        <a:latin typeface="Cambria Math" panose="02040503050406030204" pitchFamily="18" charset="0"/>
                      </a:rPr>
                      <m:t>(3,2,−1)</m:t>
                    </m:r>
                  </m:oMath>
                </a14:m>
                <a:r>
                  <a:rPr lang="en-US" altLang="en-US" sz="16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altLang="en-US" sz="1600" b="0" i="1" smtClean="0">
                        <a:latin typeface="Cambria Math" panose="02040503050406030204" pitchFamily="18" charset="0"/>
                      </a:rPr>
                      <m:t>𝐶</m:t>
                    </m:r>
                    <m:r>
                      <a:rPr lang="en-US" altLang="en-US" sz="1600" b="0" i="1" smtClean="0">
                        <a:latin typeface="Cambria Math" panose="02040503050406030204" pitchFamily="18" charset="0"/>
                      </a:rPr>
                      <m:t>(4,3,5)</m:t>
                    </m:r>
                  </m:oMath>
                </a14:m>
                <a:endParaRPr lang="en-US" alt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altLang="en-US" sz="1600" dirty="0">
                  <a:latin typeface="Comic Sans MS" panose="030F0702030302020204" pitchFamily="66" charset="0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r>
                  <a:rPr lang="en-US" alt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To form the equation of the plane, we need to use the position of one of the points, and the vectors between two different pairs</a:t>
                </a:r>
              </a:p>
              <a:p>
                <a:pPr algn="ctr">
                  <a:buFont typeface="Wingdings" panose="05000000000000000000" pitchFamily="2" charset="2"/>
                  <a:buChar char="à"/>
                </a:pPr>
                <a:endParaRPr lang="en-US" altLang="en-US" sz="16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r>
                  <a:rPr lang="en-US" alt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Let’s use the position of </a:t>
                </a:r>
                <a14:m>
                  <m:oMath xmlns:m="http://schemas.openxmlformats.org/officeDocument/2006/math">
                    <m:r>
                      <a:rPr lang="en-US" altLang="en-US" sz="16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𝐴</m:t>
                    </m:r>
                  </m:oMath>
                </a14:m>
                <a:r>
                  <a:rPr lang="en-US" alt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, and the vectors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altLang="en-US" sz="160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accPr>
                      <m:e>
                        <m:r>
                          <a:rPr lang="en-US" altLang="en-US" sz="16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𝐴𝐵</m:t>
                        </m:r>
                      </m:e>
                    </m:acc>
                  </m:oMath>
                </a14:m>
                <a:r>
                  <a:rPr lang="en-US" altLang="en-US" sz="16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altLang="en-US" sz="160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altLang="en-US" sz="1600" b="0" i="1" smtClean="0">
                            <a:latin typeface="Cambria Math" panose="02040503050406030204" pitchFamily="18" charset="0"/>
                          </a:rPr>
                          <m:t>𝐴𝐶</m:t>
                        </m:r>
                      </m:e>
                    </m:acc>
                  </m:oMath>
                </a14:m>
                <a:endParaRPr lang="en-US" alt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altLang="en-US" sz="1600" dirty="0">
                  <a:latin typeface="Comic Sans MS" panose="030F0702030302020204" pitchFamily="66" charset="0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endParaRPr lang="en-US" altLang="en-US" sz="16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marL="0" indent="0" algn="ctr">
                  <a:buNone/>
                </a:pPr>
                <a:endParaRPr lang="en-GB" sz="1600" b="1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5" y="1400175"/>
                <a:ext cx="3630135" cy="4776787"/>
              </a:xfrm>
              <a:blipFill>
                <a:blip r:embed="rId2"/>
                <a:stretch>
                  <a:fillRect l="-503" t="-766" r="-302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9B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116734" y="93762"/>
                <a:ext cx="115576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𝒓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𝒂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𝜆</m:t>
                      </m:r>
                      <m:r>
                        <a:rPr lang="en-US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𝒃</m:t>
                      </m:r>
                    </m:oMath>
                  </m:oMathPara>
                </a14:m>
                <a:endParaRPr lang="en-GB" b="1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6734" y="93762"/>
                <a:ext cx="1155766" cy="276999"/>
              </a:xfrm>
              <a:prstGeom prst="rect">
                <a:avLst/>
              </a:prstGeom>
              <a:blipFill>
                <a:blip r:embed="rId4"/>
                <a:stretch>
                  <a:fillRect l="-2632" r="-5263" b="-869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4" name="TextBox 63"/>
              <p:cNvSpPr txBox="1"/>
              <p:nvPr/>
            </p:nvSpPr>
            <p:spPr>
              <a:xfrm>
                <a:off x="0" y="495300"/>
                <a:ext cx="190629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b="1" i="1">
                          <a:latin typeface="Cambria Math" panose="02040503050406030204" pitchFamily="18" charset="0"/>
                        </a:rPr>
                        <m:t>𝒓</m:t>
                      </m:r>
                      <m:r>
                        <a:rPr lang="en-US" altLang="en-US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altLang="en-US" b="1" i="1">
                          <a:latin typeface="Cambria Math" panose="02040503050406030204" pitchFamily="18" charset="0"/>
                        </a:rPr>
                        <m:t>𝒂</m:t>
                      </m:r>
                      <m:r>
                        <a:rPr lang="en-US" altLang="en-US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alt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𝜆</m:t>
                      </m:r>
                      <m:r>
                        <a:rPr lang="en-US" altLang="en-US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𝒃</m:t>
                      </m:r>
                      <m:r>
                        <a:rPr lang="en-US" alt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alt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𝜇</m:t>
                      </m:r>
                      <m:r>
                        <a:rPr lang="en-US" altLang="en-US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𝒄</m:t>
                      </m:r>
                    </m:oMath>
                  </m:oMathPara>
                </a14:m>
                <a:endParaRPr lang="en-GB" altLang="en-US" b="1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64" name="TextBox 6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95300"/>
                <a:ext cx="1906291" cy="369332"/>
              </a:xfrm>
              <a:prstGeom prst="rect">
                <a:avLst/>
              </a:prstGeom>
              <a:blipFill>
                <a:blip r:embed="rId5"/>
                <a:stretch>
                  <a:fillRect b="-491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6" name="Parallelogram 35"/>
          <p:cNvSpPr/>
          <p:nvPr/>
        </p:nvSpPr>
        <p:spPr>
          <a:xfrm>
            <a:off x="3935319" y="1813593"/>
            <a:ext cx="4998720" cy="1210492"/>
          </a:xfrm>
          <a:prstGeom prst="parallelogram">
            <a:avLst>
              <a:gd name="adj" fmla="val 133004"/>
            </a:avLst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37" name="Group 36"/>
          <p:cNvGrpSpPr/>
          <p:nvPr/>
        </p:nvGrpSpPr>
        <p:grpSpPr>
          <a:xfrm>
            <a:off x="4625117" y="2745410"/>
            <a:ext cx="127091" cy="123099"/>
            <a:chOff x="6979103" y="5050971"/>
            <a:chExt cx="127091" cy="123099"/>
          </a:xfrm>
        </p:grpSpPr>
        <p:cxnSp>
          <p:nvCxnSpPr>
            <p:cNvPr id="38" name="Straight Connector 37"/>
            <p:cNvCxnSpPr/>
            <p:nvPr/>
          </p:nvCxnSpPr>
          <p:spPr>
            <a:xfrm>
              <a:off x="6984274" y="5050971"/>
              <a:ext cx="121920" cy="12192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flipH="1">
              <a:off x="6979103" y="5052150"/>
              <a:ext cx="121920" cy="12192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0" name="Group 39"/>
          <p:cNvGrpSpPr/>
          <p:nvPr/>
        </p:nvGrpSpPr>
        <p:grpSpPr>
          <a:xfrm>
            <a:off x="7468145" y="2021390"/>
            <a:ext cx="128633" cy="123099"/>
            <a:chOff x="6971211" y="5054146"/>
            <a:chExt cx="128633" cy="123099"/>
          </a:xfrm>
        </p:grpSpPr>
        <p:cxnSp>
          <p:nvCxnSpPr>
            <p:cNvPr id="41" name="Straight Connector 40"/>
            <p:cNvCxnSpPr/>
            <p:nvPr/>
          </p:nvCxnSpPr>
          <p:spPr>
            <a:xfrm>
              <a:off x="6977924" y="5054146"/>
              <a:ext cx="121920" cy="12192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flipH="1">
              <a:off x="6971211" y="5055325"/>
              <a:ext cx="121920" cy="12192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4549272" y="2525791"/>
                <a:ext cx="839589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(2,2,−1)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49272" y="2525791"/>
                <a:ext cx="839589" cy="215444"/>
              </a:xfrm>
              <a:prstGeom prst="rect">
                <a:avLst/>
              </a:prstGeom>
              <a:blipFill>
                <a:blip r:embed="rId6"/>
                <a:stretch>
                  <a:fillRect l="-4348" r="-7246" b="-305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7" name="Group 46"/>
          <p:cNvGrpSpPr/>
          <p:nvPr/>
        </p:nvGrpSpPr>
        <p:grpSpPr>
          <a:xfrm>
            <a:off x="6384249" y="2623490"/>
            <a:ext cx="127091" cy="123099"/>
            <a:chOff x="6979103" y="5050971"/>
            <a:chExt cx="127091" cy="123099"/>
          </a:xfrm>
        </p:grpSpPr>
        <p:cxnSp>
          <p:nvCxnSpPr>
            <p:cNvPr id="48" name="Straight Connector 47"/>
            <p:cNvCxnSpPr/>
            <p:nvPr/>
          </p:nvCxnSpPr>
          <p:spPr>
            <a:xfrm>
              <a:off x="6984274" y="5050971"/>
              <a:ext cx="121920" cy="12192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flipH="1">
              <a:off x="6979103" y="5052150"/>
              <a:ext cx="121920" cy="12192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1" name="Group 50"/>
          <p:cNvGrpSpPr/>
          <p:nvPr/>
        </p:nvGrpSpPr>
        <p:grpSpPr>
          <a:xfrm>
            <a:off x="5787712" y="2166291"/>
            <a:ext cx="127091" cy="123099"/>
            <a:chOff x="6979103" y="5050971"/>
            <a:chExt cx="127091" cy="123099"/>
          </a:xfrm>
        </p:grpSpPr>
        <p:cxnSp>
          <p:nvCxnSpPr>
            <p:cNvPr id="52" name="Straight Connector 51"/>
            <p:cNvCxnSpPr/>
            <p:nvPr/>
          </p:nvCxnSpPr>
          <p:spPr>
            <a:xfrm>
              <a:off x="6984274" y="5050971"/>
              <a:ext cx="121920" cy="12192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flipH="1">
              <a:off x="6979103" y="5052150"/>
              <a:ext cx="121920" cy="12192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Box 56"/>
              <p:cNvSpPr txBox="1"/>
              <p:nvPr/>
            </p:nvSpPr>
            <p:spPr>
              <a:xfrm>
                <a:off x="4113230" y="1250995"/>
                <a:ext cx="489742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Imagine the diagram we had before, but with the actual positions of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…</a:t>
                </a:r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57" name="TextBox 5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3230" y="1250995"/>
                <a:ext cx="4897420" cy="523220"/>
              </a:xfrm>
              <a:prstGeom prst="rect">
                <a:avLst/>
              </a:prstGeom>
              <a:blipFill>
                <a:blip r:embed="rId7"/>
                <a:stretch>
                  <a:fillRect t="-2326" r="-498" b="-1162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57"/>
              <p:cNvSpPr txBox="1"/>
              <p:nvPr/>
            </p:nvSpPr>
            <p:spPr>
              <a:xfrm>
                <a:off x="6416172" y="2744866"/>
                <a:ext cx="839589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𝐵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(3,2,−1)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8" name="TextBox 5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16172" y="2744866"/>
                <a:ext cx="839589" cy="215444"/>
              </a:xfrm>
              <a:prstGeom prst="rect">
                <a:avLst/>
              </a:prstGeom>
              <a:blipFill>
                <a:blip r:embed="rId8"/>
                <a:stretch>
                  <a:fillRect l="-5109" r="-7299" b="-305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5" name="TextBox 64"/>
              <p:cNvSpPr txBox="1"/>
              <p:nvPr/>
            </p:nvSpPr>
            <p:spPr>
              <a:xfrm>
                <a:off x="5606547" y="1935241"/>
                <a:ext cx="674735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𝐶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(4,3,5)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5" name="TextBox 6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06547" y="1935241"/>
                <a:ext cx="674735" cy="215444"/>
              </a:xfrm>
              <a:prstGeom prst="rect">
                <a:avLst/>
              </a:prstGeom>
              <a:blipFill>
                <a:blip r:embed="rId9"/>
                <a:stretch>
                  <a:fillRect l="-5455" r="-9091" b="-305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6" name="TextBox 65"/>
              <p:cNvSpPr txBox="1"/>
              <p:nvPr/>
            </p:nvSpPr>
            <p:spPr>
              <a:xfrm>
                <a:off x="7625847" y="1897141"/>
                <a:ext cx="159146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𝑅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6" name="TextBox 6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5847" y="1897141"/>
                <a:ext cx="159146" cy="215444"/>
              </a:xfrm>
              <a:prstGeom prst="rect">
                <a:avLst/>
              </a:prstGeom>
              <a:blipFill>
                <a:blip r:embed="rId10"/>
                <a:stretch>
                  <a:fillRect l="-26923" r="-19231" b="-27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0" y="6038850"/>
                <a:ext cx="2503378" cy="66069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Position vector of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=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1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140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1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mr>
                          <m:mr>
                            <m:e>
                              <m:r>
                                <a:rPr lang="en-US" sz="1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mr>
                          <m:mr>
                            <m:e>
                              <m:r>
                                <a:rPr lang="en-US" sz="1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6038850"/>
                <a:ext cx="2503378" cy="660694"/>
              </a:xfrm>
              <a:prstGeom prst="rect">
                <a:avLst/>
              </a:prstGeom>
              <a:blipFill>
                <a:blip r:embed="rId11"/>
                <a:stretch>
                  <a:fillRect l="-73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1" name="TextBox 80"/>
              <p:cNvSpPr txBox="1"/>
              <p:nvPr/>
            </p:nvSpPr>
            <p:spPr>
              <a:xfrm>
                <a:off x="2428875" y="6038850"/>
                <a:ext cx="1053045" cy="66210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GB" sz="14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𝐴𝐵</m:t>
                          </m:r>
                        </m:e>
                      </m:acc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sz="14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400" b="1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81" name="TextBox 8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28875" y="6038850"/>
                <a:ext cx="1053045" cy="662104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2" name="TextBox 81"/>
              <p:cNvSpPr txBox="1"/>
              <p:nvPr/>
            </p:nvSpPr>
            <p:spPr>
              <a:xfrm>
                <a:off x="3352800" y="6048375"/>
                <a:ext cx="1053045" cy="66210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GB" sz="14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𝐴𝐶</m:t>
                          </m:r>
                        </m:e>
                      </m:acc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sz="14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6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400" b="1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82" name="TextBox 8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52800" y="6048375"/>
                <a:ext cx="1053045" cy="662104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4591050" y="3552825"/>
                <a:ext cx="1718547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sz="1600" b="1" i="1">
                          <a:latin typeface="Cambria Math" panose="02040503050406030204" pitchFamily="18" charset="0"/>
                        </a:rPr>
                        <m:t>𝒓</m:t>
                      </m:r>
                      <m:r>
                        <a:rPr lang="en-US" altLang="en-US" sz="16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altLang="en-US" sz="1600" b="1" i="1">
                          <a:latin typeface="Cambria Math" panose="02040503050406030204" pitchFamily="18" charset="0"/>
                        </a:rPr>
                        <m:t>𝒂</m:t>
                      </m:r>
                      <m:r>
                        <a:rPr lang="en-US" altLang="en-US" sz="16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alt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𝜆</m:t>
                      </m:r>
                      <m:r>
                        <a:rPr lang="en-US" altLang="en-US" sz="1600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𝒃</m:t>
                      </m:r>
                      <m:r>
                        <a:rPr lang="en-US" alt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alt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𝜇</m:t>
                      </m:r>
                      <m:r>
                        <a:rPr lang="en-US" altLang="en-US" sz="1600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𝒄</m:t>
                      </m:r>
                    </m:oMath>
                  </m:oMathPara>
                </a14:m>
                <a:endParaRPr lang="en-GB" altLang="en-US" sz="1600" b="1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91050" y="3552825"/>
                <a:ext cx="1718547" cy="338554"/>
              </a:xfrm>
              <a:prstGeom prst="rect">
                <a:avLst/>
              </a:prstGeom>
              <a:blipFill>
                <a:blip r:embed="rId14"/>
                <a:stretch>
                  <a:fillRect b="-363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4543425" y="4048125"/>
                <a:ext cx="2759345" cy="76315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sz="1600" b="1" i="1" smtClean="0">
                          <a:latin typeface="Cambria Math" panose="02040503050406030204" pitchFamily="18" charset="0"/>
                        </a:rPr>
                        <m:t>𝒓</m:t>
                      </m:r>
                      <m:r>
                        <a:rPr lang="en-US" altLang="en-US" sz="1600" i="1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altLang="en-US" sz="16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altLang="en-US" sz="160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altLang="en-US" sz="16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altLang="en-US" sz="16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altLang="en-US" sz="1600" b="0" i="1" smtClean="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altLang="en-US" sz="16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alt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𝜆</m:t>
                      </m:r>
                      <m:d>
                        <m:dPr>
                          <m:ctrlPr>
                            <a:rPr lang="en-US" altLang="en-US" sz="16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altLang="en-US" sz="16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altLang="en-US" sz="16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altLang="en-US" sz="16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altLang="en-US" sz="16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alt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alt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𝜇</m:t>
                      </m:r>
                      <m:d>
                        <m:dPr>
                          <m:ctrlPr>
                            <a:rPr lang="en-US" altLang="en-US" sz="16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altLang="en-US" sz="16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altLang="en-US" sz="16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altLang="en-US" sz="16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altLang="en-US" sz="16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6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altLang="en-US" sz="1600" b="1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43425" y="4048125"/>
                <a:ext cx="2759345" cy="763158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7286626" y="3678726"/>
                <a:ext cx="1657350" cy="7938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Sub in the values. Let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𝑏</m:t>
                    </m:r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acc>
                      <m:accPr>
                        <m:chr m:val="⃗"/>
                        <m:ctrlP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𝐴𝐵</m:t>
                        </m:r>
                      </m:e>
                    </m:acc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𝑐</m:t>
                    </m:r>
                    <m:r>
                      <a:rPr lang="en-US" sz="1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acc>
                      <m:accPr>
                        <m:chr m:val="⃗"/>
                        <m:ctrlPr>
                          <a:rPr lang="en-US" sz="1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1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𝐴</m:t>
                        </m:r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</m:acc>
                  </m:oMath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86626" y="3678726"/>
                <a:ext cx="1657350" cy="793807"/>
              </a:xfrm>
              <a:prstGeom prst="rect">
                <a:avLst/>
              </a:prstGeom>
              <a:blipFill>
                <a:blip r:embed="rId16"/>
                <a:stretch>
                  <a:fillRect l="-368" t="-763" r="-367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4" name="Arc 53"/>
          <p:cNvSpPr/>
          <p:nvPr/>
        </p:nvSpPr>
        <p:spPr>
          <a:xfrm>
            <a:off x="7063340" y="3781425"/>
            <a:ext cx="261386" cy="660762"/>
          </a:xfrm>
          <a:prstGeom prst="arc">
            <a:avLst>
              <a:gd name="adj1" fmla="val 16200000"/>
              <a:gd name="adj2" fmla="val 547261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54"/>
              <p:cNvSpPr txBox="1"/>
              <p:nvPr/>
            </p:nvSpPr>
            <p:spPr>
              <a:xfrm>
                <a:off x="4724400" y="5448300"/>
                <a:ext cx="3734356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sz="1600" b="1" i="1" smtClean="0">
                          <a:latin typeface="Cambria Math" panose="02040503050406030204" pitchFamily="18" charset="0"/>
                        </a:rPr>
                        <m:t>𝒓</m:t>
                      </m:r>
                      <m:r>
                        <a:rPr lang="en-US" altLang="en-US" sz="16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altLang="en-US" sz="1600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altLang="en-US" sz="1600" b="1" i="1" smtClean="0">
                          <a:latin typeface="Cambria Math" panose="02040503050406030204" pitchFamily="18" charset="0"/>
                        </a:rPr>
                        <m:t>𝒊</m:t>
                      </m:r>
                      <m:r>
                        <a:rPr lang="en-US" altLang="en-US" sz="1600" b="0" i="1" smtClean="0">
                          <a:latin typeface="Cambria Math" panose="02040503050406030204" pitchFamily="18" charset="0"/>
                        </a:rPr>
                        <m:t>+2</m:t>
                      </m:r>
                      <m:r>
                        <a:rPr lang="en-US" altLang="en-US" sz="1600" b="1" i="1" smtClean="0">
                          <a:latin typeface="Cambria Math" panose="02040503050406030204" pitchFamily="18" charset="0"/>
                        </a:rPr>
                        <m:t>𝒋</m:t>
                      </m:r>
                      <m:r>
                        <a:rPr lang="en-US" altLang="en-US" sz="1600" b="0" i="1" smtClean="0">
                          <a:latin typeface="Cambria Math" panose="02040503050406030204" pitchFamily="18" charset="0"/>
                        </a:rPr>
                        <m:t>+2</m:t>
                      </m:r>
                      <m:r>
                        <a:rPr lang="en-US" altLang="en-US" sz="1600" b="1" i="1" smtClean="0">
                          <a:latin typeface="Cambria Math" panose="02040503050406030204" pitchFamily="18" charset="0"/>
                        </a:rPr>
                        <m:t>𝒌</m:t>
                      </m:r>
                      <m:r>
                        <a:rPr lang="en-US" altLang="en-US" sz="16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alt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𝜆</m:t>
                      </m:r>
                      <m:r>
                        <a:rPr lang="en-US" altLang="en-US" sz="16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𝒊</m:t>
                      </m:r>
                      <m:r>
                        <a:rPr lang="en-US" alt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alt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𝜇</m:t>
                      </m:r>
                      <m:d>
                        <m:dPr>
                          <m:ctrlPr>
                            <a:rPr lang="en-US" alt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  <m:r>
                            <a:rPr lang="en-US" altLang="en-US" sz="16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𝒊</m:t>
                          </m:r>
                          <m:r>
                            <a:rPr lang="en-US" alt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US" altLang="en-US" sz="16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𝒋</m:t>
                          </m:r>
                          <m:r>
                            <a:rPr lang="en-US" alt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+6</m:t>
                          </m:r>
                          <m:r>
                            <a:rPr lang="en-US" altLang="en-US" sz="16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𝒌</m:t>
                          </m:r>
                        </m:e>
                      </m:d>
                    </m:oMath>
                  </m:oMathPara>
                </a14:m>
                <a:endParaRPr lang="en-GB" altLang="en-US" sz="1600" b="1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55" name="TextBox 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24400" y="5448300"/>
                <a:ext cx="3734356" cy="338554"/>
              </a:xfrm>
              <a:prstGeom prst="rect">
                <a:avLst/>
              </a:prstGeom>
              <a:blipFill>
                <a:blip r:embed="rId17"/>
                <a:stretch>
                  <a:fillRect b="-1090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6" name="TextBox 55"/>
          <p:cNvSpPr txBox="1"/>
          <p:nvPr/>
        </p:nvSpPr>
        <p:spPr>
          <a:xfrm>
            <a:off x="4410075" y="5040801"/>
            <a:ext cx="439102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Remember that other forms are also acceptable!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51393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/>
      <p:bldP spid="46" grpId="0"/>
      <p:bldP spid="50" grpId="0"/>
      <p:bldP spid="54" grpId="0" animBg="1"/>
      <p:bldP spid="55" grpId="0"/>
      <p:bldP spid="5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Vectors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5" y="1400175"/>
                <a:ext cx="3630135" cy="4776787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You need to be able to use the vector and Cartesian forms of the equation of a plane</a:t>
                </a: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alt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altLang="en-US" sz="1600" dirty="0">
                    <a:latin typeface="Comic Sans MS" panose="030F0702030302020204" pitchFamily="66" charset="0"/>
                  </a:rPr>
                  <a:t>Find, in the form </a:t>
                </a:r>
                <a14:m>
                  <m:oMath xmlns:m="http://schemas.openxmlformats.org/officeDocument/2006/math">
                    <m:r>
                      <a:rPr lang="en-US" altLang="en-US" sz="1600" b="1" i="1" smtClean="0">
                        <a:latin typeface="Cambria Math" panose="02040503050406030204" pitchFamily="18" charset="0"/>
                      </a:rPr>
                      <m:t>𝒓</m:t>
                    </m:r>
                    <m:r>
                      <a:rPr lang="en-US" altLang="en-US" sz="16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en-US" sz="1600" b="1" i="1" smtClean="0">
                        <a:latin typeface="Cambria Math" panose="02040503050406030204" pitchFamily="18" charset="0"/>
                      </a:rPr>
                      <m:t>𝒂</m:t>
                    </m:r>
                    <m:r>
                      <a:rPr lang="en-US" altLang="en-US" sz="16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alt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𝜆</m:t>
                    </m:r>
                    <m:r>
                      <a:rPr lang="en-US" altLang="en-US" sz="16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𝒃</m:t>
                    </m:r>
                    <m:r>
                      <a:rPr lang="en-US" alt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en-US" alt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𝜇</m:t>
                    </m:r>
                    <m:r>
                      <a:rPr lang="en-US" altLang="en-US" sz="16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𝒄</m:t>
                    </m:r>
                  </m:oMath>
                </a14:m>
                <a:r>
                  <a:rPr lang="en-US" altLang="en-US" sz="1600" dirty="0">
                    <a:latin typeface="Comic Sans MS" panose="030F0702030302020204" pitchFamily="66" charset="0"/>
                  </a:rPr>
                  <a:t>, an equation of the plane that passes through the points </a:t>
                </a:r>
                <a14:m>
                  <m:oMath xmlns:m="http://schemas.openxmlformats.org/officeDocument/2006/math">
                    <m:r>
                      <a:rPr lang="en-US" altLang="en-US" sz="1600" b="0" i="1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altLang="en-US" sz="1600" b="0" i="1" smtClean="0">
                        <a:latin typeface="Cambria Math" panose="02040503050406030204" pitchFamily="18" charset="0"/>
                      </a:rPr>
                      <m:t>(2,2,−1)</m:t>
                    </m:r>
                  </m:oMath>
                </a14:m>
                <a:r>
                  <a:rPr lang="en-US" altLang="en-US" sz="1600" dirty="0">
                    <a:latin typeface="Comic Sans MS" panose="030F0702030302020204" pitchFamily="66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altLang="en-US" sz="1600" b="0" i="1" dirty="0" smtClean="0">
                        <a:latin typeface="Cambria Math" panose="02040503050406030204" pitchFamily="18" charset="0"/>
                      </a:rPr>
                      <m:t>𝐵</m:t>
                    </m:r>
                    <m:r>
                      <a:rPr lang="en-US" altLang="en-US" sz="1600" b="0" i="1" dirty="0" smtClean="0">
                        <a:latin typeface="Cambria Math" panose="02040503050406030204" pitchFamily="18" charset="0"/>
                      </a:rPr>
                      <m:t>(3,2,−1)</m:t>
                    </m:r>
                  </m:oMath>
                </a14:m>
                <a:r>
                  <a:rPr lang="en-US" altLang="en-US" sz="16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altLang="en-US" sz="1600" b="0" i="1" smtClean="0">
                        <a:latin typeface="Cambria Math" panose="02040503050406030204" pitchFamily="18" charset="0"/>
                      </a:rPr>
                      <m:t>𝐶</m:t>
                    </m:r>
                    <m:r>
                      <a:rPr lang="en-US" altLang="en-US" sz="1600" b="0" i="1" smtClean="0">
                        <a:latin typeface="Cambria Math" panose="02040503050406030204" pitchFamily="18" charset="0"/>
                      </a:rPr>
                      <m:t>(4,3,5)</m:t>
                    </m:r>
                  </m:oMath>
                </a14:m>
                <a:endParaRPr lang="en-US" alt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alt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altLang="en-US" sz="1600" dirty="0">
                  <a:latin typeface="Comic Sans MS" panose="030F0702030302020204" pitchFamily="66" charset="0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endParaRPr lang="en-US" altLang="en-US" sz="16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marL="0" indent="0" algn="ctr">
                  <a:buNone/>
                </a:pPr>
                <a:endParaRPr lang="en-GB" sz="1600" b="1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5" y="1400175"/>
                <a:ext cx="3630135" cy="4776787"/>
              </a:xfrm>
              <a:blipFill>
                <a:blip r:embed="rId2"/>
                <a:stretch>
                  <a:fillRect l="-503" t="-766" r="-302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9B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116734" y="93762"/>
                <a:ext cx="115576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𝒓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𝒂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𝜆</m:t>
                      </m:r>
                      <m:r>
                        <a:rPr lang="en-US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𝒃</m:t>
                      </m:r>
                    </m:oMath>
                  </m:oMathPara>
                </a14:m>
                <a:endParaRPr lang="en-GB" b="1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6734" y="93762"/>
                <a:ext cx="1155766" cy="276999"/>
              </a:xfrm>
              <a:prstGeom prst="rect">
                <a:avLst/>
              </a:prstGeom>
              <a:blipFill>
                <a:blip r:embed="rId4"/>
                <a:stretch>
                  <a:fillRect l="-2632" r="-5263" b="-869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4" name="TextBox 63"/>
              <p:cNvSpPr txBox="1"/>
              <p:nvPr/>
            </p:nvSpPr>
            <p:spPr>
              <a:xfrm>
                <a:off x="0" y="495300"/>
                <a:ext cx="190629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b="1" i="1">
                          <a:latin typeface="Cambria Math" panose="02040503050406030204" pitchFamily="18" charset="0"/>
                        </a:rPr>
                        <m:t>𝒓</m:t>
                      </m:r>
                      <m:r>
                        <a:rPr lang="en-US" altLang="en-US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altLang="en-US" b="1" i="1">
                          <a:latin typeface="Cambria Math" panose="02040503050406030204" pitchFamily="18" charset="0"/>
                        </a:rPr>
                        <m:t>𝒂</m:t>
                      </m:r>
                      <m:r>
                        <a:rPr lang="en-US" altLang="en-US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alt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𝜆</m:t>
                      </m:r>
                      <m:r>
                        <a:rPr lang="en-US" altLang="en-US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𝒃</m:t>
                      </m:r>
                      <m:r>
                        <a:rPr lang="en-US" alt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alt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𝜇</m:t>
                      </m:r>
                      <m:r>
                        <a:rPr lang="en-US" altLang="en-US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𝒄</m:t>
                      </m:r>
                    </m:oMath>
                  </m:oMathPara>
                </a14:m>
                <a:endParaRPr lang="en-GB" altLang="en-US" b="1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64" name="TextBox 6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95300"/>
                <a:ext cx="1906291" cy="369332"/>
              </a:xfrm>
              <a:prstGeom prst="rect">
                <a:avLst/>
              </a:prstGeom>
              <a:blipFill>
                <a:blip r:embed="rId5"/>
                <a:stretch>
                  <a:fillRect b="-491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552450" y="3657600"/>
                <a:ext cx="2759345" cy="76315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sz="1600" b="1" i="1" smtClean="0">
                          <a:latin typeface="Cambria Math" panose="02040503050406030204" pitchFamily="18" charset="0"/>
                        </a:rPr>
                        <m:t>𝒓</m:t>
                      </m:r>
                      <m:r>
                        <a:rPr lang="en-US" altLang="en-US" sz="1600" i="1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altLang="en-US" sz="16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altLang="en-US" sz="160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altLang="en-US" sz="16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altLang="en-US" sz="16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altLang="en-US" sz="1600" b="0" i="1" smtClean="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altLang="en-US" sz="16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alt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𝜆</m:t>
                      </m:r>
                      <m:d>
                        <m:dPr>
                          <m:ctrlPr>
                            <a:rPr lang="en-US" altLang="en-US" sz="16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altLang="en-US" sz="16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altLang="en-US" sz="16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altLang="en-US" sz="16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altLang="en-US" sz="16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alt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alt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𝜇</m:t>
                      </m:r>
                      <m:d>
                        <m:dPr>
                          <m:ctrlPr>
                            <a:rPr lang="en-US" altLang="en-US" sz="16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altLang="en-US" sz="16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altLang="en-US" sz="16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altLang="en-US" sz="16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altLang="en-US" sz="16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6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altLang="en-US" sz="1600" b="1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2450" y="3657600"/>
                <a:ext cx="2759345" cy="763158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7"/>
          <a:srcRect l="32475" t="24768" r="27966" b="13411"/>
          <a:stretch/>
        </p:blipFill>
        <p:spPr>
          <a:xfrm>
            <a:off x="3848100" y="1209674"/>
            <a:ext cx="5125105" cy="4505325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6981825" y="1771650"/>
                <a:ext cx="828047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400" b="1" i="1" smtClean="0">
                          <a:latin typeface="Cambria Math" panose="02040503050406030204" pitchFamily="18" charset="0"/>
                        </a:rPr>
                        <m:t>𝟒</m:t>
                      </m:r>
                      <m:r>
                        <a:rPr lang="en-US" sz="1400" b="1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sz="1400" b="1" i="1" smtClean="0"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en-US" sz="1400" b="1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sz="1400" b="1" i="1" smtClean="0">
                          <a:latin typeface="Cambria Math" panose="02040503050406030204" pitchFamily="18" charset="0"/>
                        </a:rPr>
                        <m:t>𝟓</m:t>
                      </m:r>
                      <m:r>
                        <a:rPr lang="en-US" sz="1400" b="1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1400" b="1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81825" y="1771650"/>
                <a:ext cx="828047" cy="307777"/>
              </a:xfrm>
              <a:prstGeom prst="rect">
                <a:avLst/>
              </a:prstGeom>
              <a:blipFill>
                <a:blip r:embed="rId8"/>
                <a:stretch>
                  <a:fillRect b="-8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6819900" y="3333750"/>
                <a:ext cx="962699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400" b="1" i="1" smtClean="0"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en-US" sz="1400" b="1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sz="1400" b="1" i="1" smtClean="0"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US" sz="1400" b="1" i="1" smtClean="0">
                          <a:latin typeface="Cambria Math" panose="02040503050406030204" pitchFamily="18" charset="0"/>
                        </a:rPr>
                        <m:t>,−</m:t>
                      </m:r>
                      <m:r>
                        <a:rPr lang="en-US" sz="1400" b="1" i="1" smtClean="0"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en-US" sz="1400" b="1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1400" b="1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19900" y="3333750"/>
                <a:ext cx="962699" cy="307777"/>
              </a:xfrm>
              <a:prstGeom prst="rect">
                <a:avLst/>
              </a:prstGeom>
              <a:blipFill>
                <a:blip r:embed="rId9"/>
                <a:stretch>
                  <a:fillRect b="-8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Box 58"/>
              <p:cNvSpPr txBox="1"/>
              <p:nvPr/>
            </p:nvSpPr>
            <p:spPr>
              <a:xfrm>
                <a:off x="6581775" y="3028950"/>
                <a:ext cx="962699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400" b="1" i="1" smtClean="0"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US" sz="1400" b="1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sz="1400" b="1" i="1" smtClean="0"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US" sz="1400" b="1" i="1" smtClean="0">
                          <a:latin typeface="Cambria Math" panose="02040503050406030204" pitchFamily="18" charset="0"/>
                        </a:rPr>
                        <m:t>,−</m:t>
                      </m:r>
                      <m:r>
                        <a:rPr lang="en-US" sz="1400" b="1" i="1" smtClean="0"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en-US" sz="1400" b="1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1400" b="1" dirty="0"/>
              </a:p>
            </p:txBody>
          </p:sp>
        </mc:Choice>
        <mc:Fallback xmlns="">
          <p:sp>
            <p:nvSpPr>
              <p:cNvPr id="59" name="TextBox 5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81775" y="3028950"/>
                <a:ext cx="962699" cy="307777"/>
              </a:xfrm>
              <a:prstGeom prst="rect">
                <a:avLst/>
              </a:prstGeom>
              <a:blipFill>
                <a:blip r:embed="rId10"/>
                <a:stretch>
                  <a:fillRect b="-8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0" name="TextBox 59"/>
              <p:cNvSpPr txBox="1"/>
              <p:nvPr/>
            </p:nvSpPr>
            <p:spPr>
              <a:xfrm>
                <a:off x="6981825" y="5172075"/>
                <a:ext cx="2060115" cy="58073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sz="1200" b="1" i="1" smtClean="0">
                          <a:latin typeface="Cambria Math" panose="02040503050406030204" pitchFamily="18" charset="0"/>
                        </a:rPr>
                        <m:t>𝒓</m:t>
                      </m:r>
                      <m:r>
                        <a:rPr lang="en-US" altLang="en-US" sz="1200" i="1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altLang="en-US" sz="12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altLang="en-US" sz="120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altLang="en-US" sz="12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altLang="en-US" sz="12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altLang="en-US" sz="1200" b="0" i="1" smtClean="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altLang="en-US" sz="12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alt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𝜆</m:t>
                      </m:r>
                      <m:d>
                        <m:dPr>
                          <m:ctrlPr>
                            <a:rPr lang="en-US" altLang="en-US" sz="12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altLang="en-US" sz="12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altLang="en-US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altLang="en-US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altLang="en-US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alt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alt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𝜇</m:t>
                      </m:r>
                      <m:d>
                        <m:dPr>
                          <m:ctrlPr>
                            <a:rPr lang="en-US" altLang="en-US" sz="12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altLang="en-US" sz="12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altLang="en-US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altLang="en-US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altLang="en-US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6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altLang="en-US" sz="1200" b="1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60" name="TextBox 5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81825" y="5172075"/>
                <a:ext cx="2060115" cy="580736"/>
              </a:xfrm>
              <a:prstGeom prst="rect">
                <a:avLst/>
              </a:prstGeom>
              <a:blipFill>
                <a:blip r:embed="rId11"/>
                <a:stretch>
                  <a:fillRect b="-104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053374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43" grpId="0"/>
      <p:bldP spid="59" grpId="0"/>
      <p:bldP spid="6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Vectors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5" y="1400175"/>
                <a:ext cx="3630135" cy="4776787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You need to be able to use the vector and Cartesian forms of the equation of a plane</a:t>
                </a: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alt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altLang="en-US" sz="1600" dirty="0">
                    <a:latin typeface="Comic Sans MS" panose="030F0702030302020204" pitchFamily="66" charset="0"/>
                  </a:rPr>
                  <a:t>Verify that the point </a:t>
                </a:r>
                <a14:m>
                  <m:oMath xmlns:m="http://schemas.openxmlformats.org/officeDocument/2006/math">
                    <m:r>
                      <a:rPr lang="en-US" altLang="en-US" sz="1600" i="1" dirty="0" smtClean="0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US" altLang="en-US" sz="1600" dirty="0">
                    <a:latin typeface="Comic Sans MS" panose="030F0702030302020204" pitchFamily="66" charset="0"/>
                  </a:rPr>
                  <a:t> with position vector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altLang="en-US" sz="16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altLang="en-US" sz="160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altLang="en-US" sz="16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mr>
                          <m:mr>
                            <m:e>
                              <m:r>
                                <a:rPr lang="en-US" altLang="en-US" sz="16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mr>
                          <m:mr>
                            <m:e>
                              <m:r>
                                <a:rPr lang="en-US" altLang="en-US" sz="16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altLang="en-US" sz="1600" dirty="0">
                    <a:latin typeface="Comic Sans MS" panose="030F0702030302020204" pitchFamily="66" charset="0"/>
                  </a:rPr>
                  <a:t> lies in the plane with vector equation:</a:t>
                </a:r>
              </a:p>
              <a:p>
                <a:pPr marL="0" indent="0" algn="ctr">
                  <a:buNone/>
                </a:pPr>
                <a:endParaRPr lang="en-US" alt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r>
                      <a:rPr lang="en-US" altLang="en-US" sz="1600" b="1" i="1" smtClean="0">
                        <a:latin typeface="Cambria Math" panose="02040503050406030204" pitchFamily="18" charset="0"/>
                      </a:rPr>
                      <m:t>𝒓</m:t>
                    </m:r>
                    <m:r>
                      <a:rPr lang="en-US" altLang="en-US" sz="1600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US" altLang="en-US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altLang="en-US" sz="1600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altLang="en-US" sz="16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mr>
                          <m:mr>
                            <m:e>
                              <m:r>
                                <a:rPr lang="en-US" altLang="en-US" sz="16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</m:mr>
                          <m:mr>
                            <m:e>
                              <m:r>
                                <a:rPr lang="en-US" altLang="en-US" sz="1600" b="0" i="1" smtClean="0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e>
                          </m:mr>
                        </m:m>
                      </m:e>
                    </m:d>
                    <m:r>
                      <a:rPr lang="en-US" altLang="en-US" sz="16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alt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𝜆</m:t>
                    </m:r>
                    <m:d>
                      <m:dPr>
                        <m:ctrlPr>
                          <a:rPr lang="en-US" alt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altLang="en-US" sz="1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alt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e>
                          </m:mr>
                          <m:mr>
                            <m:e>
                              <m:r>
                                <a:rPr lang="en-US" alt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  <m:mr>
                            <m:e>
                              <m:r>
                                <a:rPr lang="en-US" alt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</m:m>
                      </m:e>
                    </m:d>
                    <m:r>
                      <a:rPr lang="en-US" alt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en-US" alt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𝜇</m:t>
                    </m:r>
                    <m:d>
                      <m:dPr>
                        <m:ctrlPr>
                          <a:rPr lang="en-US" alt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altLang="en-US" sz="1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alt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  <m:mr>
                            <m:e>
                              <m:r>
                                <a:rPr lang="en-US" alt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−1</m:t>
                              </m:r>
                            </m:e>
                          </m:mr>
                          <m:mr>
                            <m:e>
                              <m:r>
                                <a:rPr lang="en-US" alt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altLang="en-US" sz="1600" dirty="0">
                    <a:latin typeface="Comic Sans MS" panose="030F0702030302020204" pitchFamily="66" charset="0"/>
                  </a:rPr>
                  <a:t> </a:t>
                </a:r>
              </a:p>
              <a:p>
                <a:pPr marL="0" indent="0" algn="ctr">
                  <a:buNone/>
                </a:pPr>
                <a:endParaRPr lang="en-US" alt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altLang="en-US" sz="1600" dirty="0">
                    <a:latin typeface="Comic Sans MS" panose="030F0702030302020204" pitchFamily="66" charset="0"/>
                  </a:rPr>
                  <a:t>If the point </a:t>
                </a:r>
                <a14:m>
                  <m:oMath xmlns:m="http://schemas.openxmlformats.org/officeDocument/2006/math">
                    <m:r>
                      <a:rPr lang="en-US" altLang="en-US" sz="1600" i="1" dirty="0" smtClean="0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US" altLang="en-US" sz="1600" dirty="0">
                    <a:latin typeface="Comic Sans MS" panose="030F0702030302020204" pitchFamily="66" charset="0"/>
                  </a:rPr>
                  <a:t> is in the plane, then there will be a pair of values of </a:t>
                </a:r>
                <a14:m>
                  <m:oMath xmlns:m="http://schemas.openxmlformats.org/officeDocument/2006/math">
                    <m:r>
                      <a:rPr lang="en-US" altLang="en-US" sz="1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𝜆</m:t>
                    </m:r>
                  </m:oMath>
                </a14:m>
                <a:r>
                  <a:rPr lang="en-US" altLang="en-US" sz="16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altLang="en-US" sz="1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𝜇</m:t>
                    </m:r>
                  </m:oMath>
                </a14:m>
                <a:r>
                  <a:rPr lang="en-US" altLang="en-US" sz="1600" dirty="0">
                    <a:latin typeface="Comic Sans MS" panose="030F0702030302020204" pitchFamily="66" charset="0"/>
                  </a:rPr>
                  <a:t> that can be substituted to generate it…</a:t>
                </a:r>
              </a:p>
              <a:p>
                <a:pPr algn="ctr">
                  <a:buFont typeface="Wingdings" panose="05000000000000000000" pitchFamily="2" charset="2"/>
                  <a:buChar char="à"/>
                </a:pPr>
                <a:endParaRPr lang="en-US" altLang="en-US" sz="16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marL="0" indent="0" algn="ctr">
                  <a:buNone/>
                </a:pPr>
                <a:endParaRPr lang="en-GB" sz="1600" b="1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5" y="1400175"/>
                <a:ext cx="3630135" cy="4776787"/>
              </a:xfrm>
              <a:blipFill>
                <a:blip r:embed="rId2"/>
                <a:stretch>
                  <a:fillRect l="-503" t="-766" r="-302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9B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116734" y="93762"/>
                <a:ext cx="115576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𝒓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𝒂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𝜆</m:t>
                      </m:r>
                      <m:r>
                        <a:rPr lang="en-US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𝒃</m:t>
                      </m:r>
                    </m:oMath>
                  </m:oMathPara>
                </a14:m>
                <a:endParaRPr lang="en-GB" b="1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6734" y="93762"/>
                <a:ext cx="1155766" cy="276999"/>
              </a:xfrm>
              <a:prstGeom prst="rect">
                <a:avLst/>
              </a:prstGeom>
              <a:blipFill>
                <a:blip r:embed="rId4"/>
                <a:stretch>
                  <a:fillRect l="-2632" r="-5263" b="-869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4" name="TextBox 63"/>
              <p:cNvSpPr txBox="1"/>
              <p:nvPr/>
            </p:nvSpPr>
            <p:spPr>
              <a:xfrm>
                <a:off x="0" y="495300"/>
                <a:ext cx="190629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b="1" i="1">
                          <a:latin typeface="Cambria Math" panose="02040503050406030204" pitchFamily="18" charset="0"/>
                        </a:rPr>
                        <m:t>𝒓</m:t>
                      </m:r>
                      <m:r>
                        <a:rPr lang="en-US" altLang="en-US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altLang="en-US" b="1" i="1">
                          <a:latin typeface="Cambria Math" panose="02040503050406030204" pitchFamily="18" charset="0"/>
                        </a:rPr>
                        <m:t>𝒂</m:t>
                      </m:r>
                      <m:r>
                        <a:rPr lang="en-US" altLang="en-US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alt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𝜆</m:t>
                      </m:r>
                      <m:r>
                        <a:rPr lang="en-US" altLang="en-US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𝒃</m:t>
                      </m:r>
                      <m:r>
                        <a:rPr lang="en-US" alt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alt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𝜇</m:t>
                      </m:r>
                      <m:r>
                        <a:rPr lang="en-US" altLang="en-US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𝒄</m:t>
                      </m:r>
                    </m:oMath>
                  </m:oMathPara>
                </a14:m>
                <a:endParaRPr lang="en-GB" altLang="en-US" b="1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64" name="TextBox 6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95300"/>
                <a:ext cx="1906291" cy="369332"/>
              </a:xfrm>
              <a:prstGeom prst="rect">
                <a:avLst/>
              </a:prstGeom>
              <a:blipFill>
                <a:blip r:embed="rId5"/>
                <a:stretch>
                  <a:fillRect b="-491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4055095" y="1375954"/>
                <a:ext cx="2377509" cy="56836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sz="1400" b="1" i="1">
                          <a:latin typeface="Cambria Math" panose="02040503050406030204" pitchFamily="18" charset="0"/>
                        </a:rPr>
                        <m:t>𝒓</m:t>
                      </m:r>
                      <m:r>
                        <a:rPr lang="en-US" altLang="en-US" sz="1400" i="1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alt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altLang="en-US" sz="14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altLang="en-US" sz="1400" i="1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altLang="en-US" sz="1400" i="1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altLang="en-US" sz="1400" i="1">
                                    <a:latin typeface="Cambria Math" panose="02040503050406030204" pitchFamily="18" charset="0"/>
                                  </a:rPr>
                                  <m:t>−2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altLang="en-US" sz="14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alt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𝜆</m:t>
                      </m:r>
                      <m:d>
                        <m:dPr>
                          <m:ctrlPr>
                            <a:rPr lang="en-US" alt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alt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altLang="en-US" sz="1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altLang="en-US" sz="1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altLang="en-US" sz="1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alt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alt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𝜇</m:t>
                      </m:r>
                      <m:d>
                        <m:dPr>
                          <m:ctrlPr>
                            <a:rPr lang="en-US" alt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alt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altLang="en-US" sz="1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altLang="en-US" sz="1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altLang="en-US" sz="1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mr>
                          </m:m>
                        </m:e>
                      </m:d>
                      <m:r>
                        <m:rPr>
                          <m:nor/>
                        </m:rPr>
                        <a:rPr lang="en-US" altLang="en-US" sz="1400" dirty="0">
                          <a:latin typeface="Comic Sans MS" panose="030F0702030302020204" pitchFamily="66" charset="0"/>
                        </a:rPr>
                        <m:t> </m:t>
                      </m:r>
                    </m:oMath>
                  </m:oMathPara>
                </a14:m>
                <a:endParaRPr lang="en-US" alt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55095" y="1375954"/>
                <a:ext cx="2377509" cy="568361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6584935" y="1371600"/>
                <a:ext cx="855106" cy="56836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sz="1400" b="0" i="1" smtClean="0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US" altLang="en-US" sz="1400" i="1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alt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altLang="en-US" sz="14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altLang="en-US" sz="14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altLang="en-US" sz="14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altLang="en-US" sz="1400" i="1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altLang="en-US" sz="14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alt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84935" y="1371600"/>
                <a:ext cx="855106" cy="568361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3683727" y="3024917"/>
                <a:ext cx="1373004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3+2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𝜆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𝜇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=2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83727" y="3024917"/>
                <a:ext cx="1373004" cy="246221"/>
              </a:xfrm>
              <a:prstGeom prst="rect">
                <a:avLst/>
              </a:prstGeom>
              <a:blipFill>
                <a:blip r:embed="rId8"/>
                <a:stretch>
                  <a:fillRect l="-2655" r="-2655" b="-1951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4506686" y="3368907"/>
                <a:ext cx="1168012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𝜇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=−1−2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𝜆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06686" y="3368907"/>
                <a:ext cx="1168012" cy="246221"/>
              </a:xfrm>
              <a:prstGeom prst="rect">
                <a:avLst/>
              </a:prstGeom>
              <a:blipFill>
                <a:blip r:embed="rId9"/>
                <a:stretch>
                  <a:fillRect l="-3125" r="-3125" b="-2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6805749" y="3011854"/>
                <a:ext cx="1259191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4+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𝜆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𝜇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=2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05749" y="3011854"/>
                <a:ext cx="1259191" cy="246221"/>
              </a:xfrm>
              <a:prstGeom prst="rect">
                <a:avLst/>
              </a:prstGeom>
              <a:blipFill>
                <a:blip r:embed="rId10"/>
                <a:stretch>
                  <a:fillRect l="-2899" r="-2899" b="-22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7171509" y="3377614"/>
                <a:ext cx="900310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2+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𝜆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𝜇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71509" y="3377614"/>
                <a:ext cx="900310" cy="246221"/>
              </a:xfrm>
              <a:prstGeom prst="rect">
                <a:avLst/>
              </a:prstGeom>
              <a:blipFill>
                <a:blip r:embed="rId11"/>
                <a:stretch>
                  <a:fillRect l="-4730" r="-4054" b="-22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5745207" y="3107002"/>
                <a:ext cx="1021354" cy="4308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1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Subtract 3</a:t>
                </a:r>
              </a:p>
              <a:p>
                <a:pPr algn="ctr"/>
                <a:r>
                  <a:rPr lang="en-US" sz="11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Subtract </a:t>
                </a:r>
                <a14:m>
                  <m:oMath xmlns:m="http://schemas.openxmlformats.org/officeDocument/2006/math">
                    <m:r>
                      <a:rPr lang="en-US" sz="11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sz="11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𝜇</m:t>
                    </m:r>
                  </m:oMath>
                </a14:m>
                <a:endParaRPr lang="en-GB" sz="11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45207" y="3107002"/>
                <a:ext cx="1021354" cy="430887"/>
              </a:xfrm>
              <a:prstGeom prst="rect">
                <a:avLst/>
              </a:prstGeom>
              <a:blipFill>
                <a:blip r:embed="rId12"/>
                <a:stretch>
                  <a:fillRect b="-1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Arc 14"/>
          <p:cNvSpPr/>
          <p:nvPr/>
        </p:nvSpPr>
        <p:spPr>
          <a:xfrm>
            <a:off x="5643843" y="3129420"/>
            <a:ext cx="173483" cy="383993"/>
          </a:xfrm>
          <a:prstGeom prst="arc">
            <a:avLst>
              <a:gd name="adj1" fmla="val 16200000"/>
              <a:gd name="adj2" fmla="val 547261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8122646" y="3111356"/>
                <a:ext cx="1021354" cy="4308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1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Subtract 2</a:t>
                </a:r>
              </a:p>
              <a:p>
                <a:pPr algn="ctr"/>
                <a:r>
                  <a:rPr lang="en-US" sz="11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Add </a:t>
                </a:r>
                <a14:m>
                  <m:oMath xmlns:m="http://schemas.openxmlformats.org/officeDocument/2006/math">
                    <m:r>
                      <a:rPr lang="en-US" sz="11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𝜇</m:t>
                    </m:r>
                  </m:oMath>
                </a14:m>
                <a:endParaRPr lang="en-GB" sz="11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22646" y="3111356"/>
                <a:ext cx="1021354" cy="430887"/>
              </a:xfrm>
              <a:prstGeom prst="rect">
                <a:avLst/>
              </a:prstGeom>
              <a:blipFill>
                <a:blip r:embed="rId13"/>
                <a:stretch>
                  <a:fillRect b="-845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Arc 16"/>
          <p:cNvSpPr/>
          <p:nvPr/>
        </p:nvSpPr>
        <p:spPr>
          <a:xfrm>
            <a:off x="8021282" y="3133774"/>
            <a:ext cx="173483" cy="383993"/>
          </a:xfrm>
          <a:prstGeom prst="arc">
            <a:avLst>
              <a:gd name="adj1" fmla="val 16200000"/>
              <a:gd name="adj2" fmla="val 547261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4868091" y="3338426"/>
            <a:ext cx="809898" cy="269966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Rectangle 18"/>
          <p:cNvSpPr/>
          <p:nvPr/>
        </p:nvSpPr>
        <p:spPr>
          <a:xfrm>
            <a:off x="7145383" y="3368906"/>
            <a:ext cx="561704" cy="265612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5582194" y="4043821"/>
                <a:ext cx="1518493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−1−2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𝜆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=2+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𝜆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82194" y="4043821"/>
                <a:ext cx="1518493" cy="246221"/>
              </a:xfrm>
              <a:prstGeom prst="rect">
                <a:avLst/>
              </a:prstGeom>
              <a:blipFill>
                <a:blip r:embed="rId14"/>
                <a:stretch>
                  <a:fillRect l="-402" r="-2410" b="-48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6048103" y="4422643"/>
                <a:ext cx="805220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−3=3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𝜆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48103" y="4422643"/>
                <a:ext cx="805220" cy="246221"/>
              </a:xfrm>
              <a:prstGeom prst="rect">
                <a:avLst/>
              </a:prstGeom>
              <a:blipFill>
                <a:blip r:embed="rId15"/>
                <a:stretch>
                  <a:fillRect l="-758" r="-4545" b="-48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6043749" y="4801466"/>
                <a:ext cx="691408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−1=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𝜆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43749" y="4801466"/>
                <a:ext cx="691408" cy="246221"/>
              </a:xfrm>
              <a:prstGeom prst="rect">
                <a:avLst/>
              </a:prstGeom>
              <a:blipFill>
                <a:blip r:embed="rId16"/>
                <a:stretch>
                  <a:fillRect l="-877" r="-5263" b="-7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7142932" y="4169447"/>
                <a:ext cx="1021354" cy="4308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1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Subtract 2</a:t>
                </a:r>
              </a:p>
              <a:p>
                <a:pPr algn="ctr"/>
                <a:r>
                  <a:rPr lang="en-US" sz="11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Add </a:t>
                </a:r>
                <a14:m>
                  <m:oMath xmlns:m="http://schemas.openxmlformats.org/officeDocument/2006/math">
                    <m:r>
                      <a:rPr lang="en-US" sz="1100" b="0" i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2</m:t>
                    </m:r>
                    <m:r>
                      <a:rPr lang="en-US" sz="11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𝜇</m:t>
                    </m:r>
                  </m:oMath>
                </a14:m>
                <a:endParaRPr lang="en-GB" sz="11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42932" y="4169447"/>
                <a:ext cx="1021354" cy="430887"/>
              </a:xfrm>
              <a:prstGeom prst="rect">
                <a:avLst/>
              </a:prstGeom>
              <a:blipFill>
                <a:blip r:embed="rId17"/>
                <a:stretch>
                  <a:fillRect b="-845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Arc 24"/>
          <p:cNvSpPr/>
          <p:nvPr/>
        </p:nvSpPr>
        <p:spPr>
          <a:xfrm>
            <a:off x="7041568" y="4191865"/>
            <a:ext cx="173483" cy="383993"/>
          </a:xfrm>
          <a:prstGeom prst="arc">
            <a:avLst>
              <a:gd name="adj1" fmla="val 16200000"/>
              <a:gd name="adj2" fmla="val 547261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TextBox 25"/>
          <p:cNvSpPr txBox="1"/>
          <p:nvPr/>
        </p:nvSpPr>
        <p:spPr>
          <a:xfrm>
            <a:off x="6964407" y="4670189"/>
            <a:ext cx="102135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rgbClr val="FF0000"/>
                </a:solidFill>
                <a:latin typeface="Comic Sans MS" panose="030F0702030302020204" pitchFamily="66" charset="0"/>
              </a:rPr>
              <a:t>Divide by 3</a:t>
            </a:r>
            <a:endParaRPr lang="en-GB" sz="11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7" name="Arc 26"/>
          <p:cNvSpPr/>
          <p:nvPr/>
        </p:nvSpPr>
        <p:spPr>
          <a:xfrm>
            <a:off x="6854334" y="4579396"/>
            <a:ext cx="173483" cy="383993"/>
          </a:xfrm>
          <a:prstGeom prst="arc">
            <a:avLst>
              <a:gd name="adj1" fmla="val 16200000"/>
              <a:gd name="adj2" fmla="val 547261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6196149" y="5188997"/>
                <a:ext cx="545919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1=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𝜇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96149" y="5188997"/>
                <a:ext cx="545919" cy="246221"/>
              </a:xfrm>
              <a:prstGeom prst="rect">
                <a:avLst/>
              </a:prstGeom>
              <a:blipFill>
                <a:blip r:embed="rId18"/>
                <a:stretch>
                  <a:fillRect l="-7778" r="-6667" b="-1951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6933927" y="4961926"/>
                <a:ext cx="1021354" cy="4308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1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Find the value of </a:t>
                </a:r>
                <a14:m>
                  <m:oMath xmlns:m="http://schemas.openxmlformats.org/officeDocument/2006/math">
                    <m:r>
                      <a:rPr lang="en-US" sz="110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𝜇</m:t>
                    </m:r>
                  </m:oMath>
                </a14:m>
                <a:endParaRPr lang="en-GB" sz="11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33927" y="4961926"/>
                <a:ext cx="1021354" cy="430887"/>
              </a:xfrm>
              <a:prstGeom prst="rect">
                <a:avLst/>
              </a:prstGeom>
              <a:blipFill>
                <a:blip r:embed="rId19"/>
                <a:stretch>
                  <a:fillRect b="-845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Arc 29"/>
          <p:cNvSpPr/>
          <p:nvPr/>
        </p:nvSpPr>
        <p:spPr>
          <a:xfrm>
            <a:off x="6858688" y="4975636"/>
            <a:ext cx="173483" cy="383993"/>
          </a:xfrm>
          <a:prstGeom prst="arc">
            <a:avLst>
              <a:gd name="adj1" fmla="val 16200000"/>
              <a:gd name="adj2" fmla="val 547261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7868195" y="1328057"/>
                <a:ext cx="691408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−1=</m:t>
                      </m:r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𝜆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68195" y="1328057"/>
                <a:ext cx="691408" cy="246221"/>
              </a:xfrm>
              <a:prstGeom prst="rect">
                <a:avLst/>
              </a:prstGeom>
              <a:blipFill>
                <a:blip r:embed="rId20"/>
                <a:stretch>
                  <a:fillRect l="-1770" r="-6195" b="-7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8020595" y="1715588"/>
                <a:ext cx="545919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1=</m:t>
                      </m:r>
                      <m:r>
                        <a:rPr lang="en-US" sz="16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𝜇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20595" y="1715588"/>
                <a:ext cx="545919" cy="246221"/>
              </a:xfrm>
              <a:prstGeom prst="rect">
                <a:avLst/>
              </a:prstGeom>
              <a:blipFill>
                <a:blip r:embed="rId21"/>
                <a:stretch>
                  <a:fillRect l="-8989" r="-6742" b="-1951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3761512" y="2257210"/>
                <a:ext cx="5480143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6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Form 2 equations using the ‘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sz="16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’ coordinates and the ‘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US" sz="16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’ coordinates</a:t>
                </a:r>
                <a:endParaRPr lang="en-GB" sz="16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61512" y="2257210"/>
                <a:ext cx="5480143" cy="584775"/>
              </a:xfrm>
              <a:prstGeom prst="rect">
                <a:avLst/>
              </a:prstGeom>
              <a:blipFill>
                <a:blip r:embed="rId22"/>
                <a:stretch>
                  <a:fillRect t="-2083" b="-1354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3762993" y="5632204"/>
                <a:ext cx="5480143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6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We now need to use these values and check they also work for the ‘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𝑧</m:t>
                    </m:r>
                  </m:oMath>
                </a14:m>
                <a:r>
                  <a:rPr lang="en-US" sz="16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’ coordinate</a:t>
                </a:r>
                <a:endParaRPr lang="en-GB" sz="16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62993" y="5632204"/>
                <a:ext cx="5480143" cy="584775"/>
              </a:xfrm>
              <a:prstGeom prst="rect">
                <a:avLst/>
              </a:prstGeom>
              <a:blipFill>
                <a:blip r:embed="rId23"/>
                <a:stretch>
                  <a:fillRect t="-2083" b="-1354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332422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/>
      <p:bldP spid="6" grpId="0"/>
      <p:bldP spid="10" grpId="0"/>
      <p:bldP spid="11" grpId="0"/>
      <p:bldP spid="13" grpId="0"/>
      <p:bldP spid="14" grpId="0"/>
      <p:bldP spid="15" grpId="0" animBg="1"/>
      <p:bldP spid="16" grpId="0"/>
      <p:bldP spid="17" grpId="0" animBg="1"/>
      <p:bldP spid="7" grpId="0" animBg="1"/>
      <p:bldP spid="7" grpId="1" animBg="1"/>
      <p:bldP spid="19" grpId="0" animBg="1"/>
      <p:bldP spid="19" grpId="1" animBg="1"/>
      <p:bldP spid="20" grpId="0"/>
      <p:bldP spid="21" grpId="0"/>
      <p:bldP spid="22" grpId="0"/>
      <p:bldP spid="23" grpId="0"/>
      <p:bldP spid="25" grpId="0" animBg="1"/>
      <p:bldP spid="26" grpId="0"/>
      <p:bldP spid="27" grpId="0" animBg="1"/>
      <p:bldP spid="28" grpId="0"/>
      <p:bldP spid="29" grpId="0"/>
      <p:bldP spid="30" grpId="0" animBg="1"/>
      <p:bldP spid="31" grpId="0"/>
      <p:bldP spid="32" grpId="0"/>
      <p:bldP spid="9" grpId="0"/>
      <p:bldP spid="3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Vectors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5" y="1400175"/>
                <a:ext cx="3630135" cy="4776787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You need to be able to use the vector and Cartesian forms of the equation of a plane</a:t>
                </a: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alt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altLang="en-US" sz="1600" dirty="0">
                    <a:latin typeface="Comic Sans MS" panose="030F0702030302020204" pitchFamily="66" charset="0"/>
                  </a:rPr>
                  <a:t>Verify that the point </a:t>
                </a:r>
                <a14:m>
                  <m:oMath xmlns:m="http://schemas.openxmlformats.org/officeDocument/2006/math">
                    <m:r>
                      <a:rPr lang="en-US" altLang="en-US" sz="1600" i="1" dirty="0" smtClean="0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US" altLang="en-US" sz="1600" dirty="0">
                    <a:latin typeface="Comic Sans MS" panose="030F0702030302020204" pitchFamily="66" charset="0"/>
                  </a:rPr>
                  <a:t> with position vector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altLang="en-US" sz="16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altLang="en-US" sz="160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altLang="en-US" sz="16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mr>
                          <m:mr>
                            <m:e>
                              <m:r>
                                <a:rPr lang="en-US" altLang="en-US" sz="16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mr>
                          <m:mr>
                            <m:e>
                              <m:r>
                                <a:rPr lang="en-US" altLang="en-US" sz="16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altLang="en-US" sz="1600" dirty="0">
                    <a:latin typeface="Comic Sans MS" panose="030F0702030302020204" pitchFamily="66" charset="0"/>
                  </a:rPr>
                  <a:t> lies in the plane with vector equation:</a:t>
                </a:r>
              </a:p>
              <a:p>
                <a:pPr marL="0" indent="0" algn="ctr">
                  <a:buNone/>
                </a:pPr>
                <a:endParaRPr lang="en-US" alt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r>
                      <a:rPr lang="en-US" altLang="en-US" sz="1600" b="1" i="1" smtClean="0">
                        <a:latin typeface="Cambria Math" panose="02040503050406030204" pitchFamily="18" charset="0"/>
                      </a:rPr>
                      <m:t>𝒓</m:t>
                    </m:r>
                    <m:r>
                      <a:rPr lang="en-US" altLang="en-US" sz="1600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US" altLang="en-US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altLang="en-US" sz="1600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altLang="en-US" sz="16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mr>
                          <m:mr>
                            <m:e>
                              <m:r>
                                <a:rPr lang="en-US" altLang="en-US" sz="16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</m:mr>
                          <m:mr>
                            <m:e>
                              <m:r>
                                <a:rPr lang="en-US" altLang="en-US" sz="1600" b="0" i="1" smtClean="0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e>
                          </m:mr>
                        </m:m>
                      </m:e>
                    </m:d>
                    <m:r>
                      <a:rPr lang="en-US" altLang="en-US" sz="16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alt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𝜆</m:t>
                    </m:r>
                    <m:d>
                      <m:dPr>
                        <m:ctrlPr>
                          <a:rPr lang="en-US" alt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altLang="en-US" sz="1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alt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e>
                          </m:mr>
                          <m:mr>
                            <m:e>
                              <m:r>
                                <a:rPr lang="en-US" alt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  <m:mr>
                            <m:e>
                              <m:r>
                                <a:rPr lang="en-US" alt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</m:m>
                      </m:e>
                    </m:d>
                    <m:r>
                      <a:rPr lang="en-US" alt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en-US" alt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𝜇</m:t>
                    </m:r>
                    <m:d>
                      <m:dPr>
                        <m:ctrlPr>
                          <a:rPr lang="en-US" alt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altLang="en-US" sz="1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alt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  <m:mr>
                            <m:e>
                              <m:r>
                                <a:rPr lang="en-US" alt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−1</m:t>
                              </m:r>
                            </m:e>
                          </m:mr>
                          <m:mr>
                            <m:e>
                              <m:r>
                                <a:rPr lang="en-US" alt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altLang="en-US" sz="1600" dirty="0">
                    <a:latin typeface="Comic Sans MS" panose="030F0702030302020204" pitchFamily="66" charset="0"/>
                  </a:rPr>
                  <a:t> </a:t>
                </a:r>
              </a:p>
              <a:p>
                <a:pPr marL="0" indent="0" algn="ctr">
                  <a:buNone/>
                </a:pPr>
                <a:endParaRPr lang="en-US" alt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altLang="en-US" sz="1600" dirty="0">
                    <a:latin typeface="Comic Sans MS" panose="030F0702030302020204" pitchFamily="66" charset="0"/>
                  </a:rPr>
                  <a:t>If the point </a:t>
                </a:r>
                <a14:m>
                  <m:oMath xmlns:m="http://schemas.openxmlformats.org/officeDocument/2006/math">
                    <m:r>
                      <a:rPr lang="en-US" altLang="en-US" sz="1600" i="1" dirty="0" smtClean="0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US" altLang="en-US" sz="1600" dirty="0">
                    <a:latin typeface="Comic Sans MS" panose="030F0702030302020204" pitchFamily="66" charset="0"/>
                  </a:rPr>
                  <a:t> is in the plane, then there will be a pair of values of </a:t>
                </a:r>
                <a14:m>
                  <m:oMath xmlns:m="http://schemas.openxmlformats.org/officeDocument/2006/math">
                    <m:r>
                      <a:rPr lang="en-US" altLang="en-US" sz="1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𝜆</m:t>
                    </m:r>
                  </m:oMath>
                </a14:m>
                <a:r>
                  <a:rPr lang="en-US" altLang="en-US" sz="16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altLang="en-US" sz="1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𝜇</m:t>
                    </m:r>
                  </m:oMath>
                </a14:m>
                <a:r>
                  <a:rPr lang="en-US" altLang="en-US" sz="1600" dirty="0">
                    <a:latin typeface="Comic Sans MS" panose="030F0702030302020204" pitchFamily="66" charset="0"/>
                  </a:rPr>
                  <a:t> that can be substituted to generate it…</a:t>
                </a:r>
              </a:p>
              <a:p>
                <a:pPr algn="ctr">
                  <a:buFont typeface="Wingdings" panose="05000000000000000000" pitchFamily="2" charset="2"/>
                  <a:buChar char="à"/>
                </a:pPr>
                <a:endParaRPr lang="en-US" altLang="en-US" sz="16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marL="0" indent="0" algn="ctr">
                  <a:buNone/>
                </a:pPr>
                <a:endParaRPr lang="en-GB" sz="1600" b="1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5" y="1400175"/>
                <a:ext cx="3630135" cy="4776787"/>
              </a:xfrm>
              <a:blipFill>
                <a:blip r:embed="rId2"/>
                <a:stretch>
                  <a:fillRect l="-503" t="-766" r="-302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9B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116734" y="93762"/>
                <a:ext cx="115576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𝒓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𝒂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𝜆</m:t>
                      </m:r>
                      <m:r>
                        <a:rPr lang="en-US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𝒃</m:t>
                      </m:r>
                    </m:oMath>
                  </m:oMathPara>
                </a14:m>
                <a:endParaRPr lang="en-GB" b="1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6734" y="93762"/>
                <a:ext cx="1155766" cy="276999"/>
              </a:xfrm>
              <a:prstGeom prst="rect">
                <a:avLst/>
              </a:prstGeom>
              <a:blipFill>
                <a:blip r:embed="rId4"/>
                <a:stretch>
                  <a:fillRect l="-2632" r="-5263" b="-869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4" name="TextBox 63"/>
              <p:cNvSpPr txBox="1"/>
              <p:nvPr/>
            </p:nvSpPr>
            <p:spPr>
              <a:xfrm>
                <a:off x="0" y="495300"/>
                <a:ext cx="190629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b="1" i="1">
                          <a:latin typeface="Cambria Math" panose="02040503050406030204" pitchFamily="18" charset="0"/>
                        </a:rPr>
                        <m:t>𝒓</m:t>
                      </m:r>
                      <m:r>
                        <a:rPr lang="en-US" altLang="en-US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altLang="en-US" b="1" i="1">
                          <a:latin typeface="Cambria Math" panose="02040503050406030204" pitchFamily="18" charset="0"/>
                        </a:rPr>
                        <m:t>𝒂</m:t>
                      </m:r>
                      <m:r>
                        <a:rPr lang="en-US" altLang="en-US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alt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𝜆</m:t>
                      </m:r>
                      <m:r>
                        <a:rPr lang="en-US" altLang="en-US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𝒃</m:t>
                      </m:r>
                      <m:r>
                        <a:rPr lang="en-US" alt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alt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𝜇</m:t>
                      </m:r>
                      <m:r>
                        <a:rPr lang="en-US" altLang="en-US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𝒄</m:t>
                      </m:r>
                    </m:oMath>
                  </m:oMathPara>
                </a14:m>
                <a:endParaRPr lang="en-GB" altLang="en-US" b="1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64" name="TextBox 6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95300"/>
                <a:ext cx="1906291" cy="369332"/>
              </a:xfrm>
              <a:prstGeom prst="rect">
                <a:avLst/>
              </a:prstGeom>
              <a:blipFill>
                <a:blip r:embed="rId5"/>
                <a:stretch>
                  <a:fillRect b="-491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4055095" y="1375954"/>
                <a:ext cx="2377509" cy="56836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sz="1400" b="1" i="1">
                          <a:latin typeface="Cambria Math" panose="02040503050406030204" pitchFamily="18" charset="0"/>
                        </a:rPr>
                        <m:t>𝒓</m:t>
                      </m:r>
                      <m:r>
                        <a:rPr lang="en-US" altLang="en-US" sz="1400" i="1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alt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altLang="en-US" sz="14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altLang="en-US" sz="1400" i="1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altLang="en-US" sz="1400" i="1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altLang="en-US" sz="1400" i="1">
                                    <a:latin typeface="Cambria Math" panose="02040503050406030204" pitchFamily="18" charset="0"/>
                                  </a:rPr>
                                  <m:t>−2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altLang="en-US" sz="14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alt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𝜆</m:t>
                      </m:r>
                      <m:d>
                        <m:dPr>
                          <m:ctrlPr>
                            <a:rPr lang="en-US" alt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alt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altLang="en-US" sz="1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altLang="en-US" sz="1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altLang="en-US" sz="1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alt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alt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𝜇</m:t>
                      </m:r>
                      <m:d>
                        <m:dPr>
                          <m:ctrlPr>
                            <a:rPr lang="en-US" alt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alt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altLang="en-US" sz="1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altLang="en-US" sz="1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altLang="en-US" sz="1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mr>
                          </m:m>
                        </m:e>
                      </m:d>
                      <m:r>
                        <m:rPr>
                          <m:nor/>
                        </m:rPr>
                        <a:rPr lang="en-US" altLang="en-US" sz="1400" dirty="0">
                          <a:latin typeface="Comic Sans MS" panose="030F0702030302020204" pitchFamily="66" charset="0"/>
                        </a:rPr>
                        <m:t> </m:t>
                      </m:r>
                    </m:oMath>
                  </m:oMathPara>
                </a14:m>
                <a:endParaRPr lang="en-US" alt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55095" y="1375954"/>
                <a:ext cx="2377509" cy="568361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6584935" y="1371600"/>
                <a:ext cx="855106" cy="56836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sz="1400" b="0" i="1" smtClean="0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US" altLang="en-US" sz="1400" i="1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alt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altLang="en-US" sz="14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altLang="en-US" sz="14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altLang="en-US" sz="14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altLang="en-US" sz="1400" i="1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altLang="en-US" sz="14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alt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84935" y="1371600"/>
                <a:ext cx="855106" cy="568361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7868195" y="1328057"/>
                <a:ext cx="691408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−1=</m:t>
                      </m:r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𝜆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68195" y="1328057"/>
                <a:ext cx="691408" cy="246221"/>
              </a:xfrm>
              <a:prstGeom prst="rect">
                <a:avLst/>
              </a:prstGeom>
              <a:blipFill>
                <a:blip r:embed="rId8"/>
                <a:stretch>
                  <a:fillRect l="-1770" r="-6195" b="-7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8020595" y="1715588"/>
                <a:ext cx="545919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1=</m:t>
                      </m:r>
                      <m:r>
                        <a:rPr lang="en-US" sz="16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𝜇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20595" y="1715588"/>
                <a:ext cx="545919" cy="246221"/>
              </a:xfrm>
              <a:prstGeom prst="rect">
                <a:avLst/>
              </a:prstGeom>
              <a:blipFill>
                <a:blip r:embed="rId9"/>
                <a:stretch>
                  <a:fillRect l="-8989" r="-6742" b="-1951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5078026" y="2632229"/>
                <a:ext cx="1680781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−2+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𝜆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+2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𝜇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=−1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78026" y="2632229"/>
                <a:ext cx="1680781" cy="246221"/>
              </a:xfrm>
              <a:prstGeom prst="rect">
                <a:avLst/>
              </a:prstGeom>
              <a:blipFill>
                <a:blip r:embed="rId10"/>
                <a:stretch>
                  <a:fillRect r="-2174" b="-27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4582355" y="3033204"/>
                <a:ext cx="2175083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−2+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(−1)+2(1)=−1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82355" y="3033204"/>
                <a:ext cx="2175083" cy="246221"/>
              </a:xfrm>
              <a:prstGeom prst="rect">
                <a:avLst/>
              </a:prstGeom>
              <a:blipFill>
                <a:blip r:embed="rId11"/>
                <a:stretch>
                  <a:fillRect l="-280" r="-1401" b="-32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5906607" y="3425301"/>
                <a:ext cx="849784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−1=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−1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06607" y="3425301"/>
                <a:ext cx="849784" cy="246221"/>
              </a:xfrm>
              <a:prstGeom prst="rect">
                <a:avLst/>
              </a:prstGeom>
              <a:blipFill>
                <a:blip r:embed="rId12"/>
                <a:stretch>
                  <a:fillRect l="-1439" r="-4317" b="-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6800295" y="2689242"/>
                <a:ext cx="1545604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Sub in values of </a:t>
                </a:r>
                <a14:m>
                  <m:oMath xmlns:m="http://schemas.openxmlformats.org/officeDocument/2006/math">
                    <m:r>
                      <a:rPr lang="en-US" sz="140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𝜆</m:t>
                    </m:r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40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𝜇</m:t>
                    </m:r>
                  </m:oMath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00295" y="2689242"/>
                <a:ext cx="1545604" cy="523220"/>
              </a:xfrm>
              <a:prstGeom prst="rect">
                <a:avLst/>
              </a:prstGeom>
              <a:blipFill>
                <a:blip r:embed="rId13"/>
                <a:stretch>
                  <a:fillRect t="-2326" r="-2767" b="-1162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7" name="Arc 36"/>
          <p:cNvSpPr/>
          <p:nvPr/>
        </p:nvSpPr>
        <p:spPr>
          <a:xfrm>
            <a:off x="6707768" y="2773974"/>
            <a:ext cx="173483" cy="383993"/>
          </a:xfrm>
          <a:prstGeom prst="arc">
            <a:avLst>
              <a:gd name="adj1" fmla="val 16200000"/>
              <a:gd name="adj2" fmla="val 547261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Arc 37"/>
          <p:cNvSpPr/>
          <p:nvPr/>
        </p:nvSpPr>
        <p:spPr>
          <a:xfrm>
            <a:off x="6718126" y="3192704"/>
            <a:ext cx="173483" cy="383993"/>
          </a:xfrm>
          <a:prstGeom prst="arc">
            <a:avLst>
              <a:gd name="adj1" fmla="val 16200000"/>
              <a:gd name="adj2" fmla="val 547261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TextBox 38"/>
          <p:cNvSpPr txBox="1"/>
          <p:nvPr/>
        </p:nvSpPr>
        <p:spPr>
          <a:xfrm>
            <a:off x="6863918" y="3241138"/>
            <a:ext cx="96618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Calculate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3852910" y="3961709"/>
                <a:ext cx="5291090" cy="66069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So point P must lie in the plane </a:t>
                </a:r>
                <a14:m>
                  <m:oMath xmlns:m="http://schemas.openxmlformats.org/officeDocument/2006/math">
                    <m:r>
                      <a:rPr lang="en-US" altLang="en-US" sz="1400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𝒓</m:t>
                    </m:r>
                    <m:r>
                      <a:rPr lang="en-US" altLang="en-US" sz="1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US" altLang="en-US" sz="1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altLang="en-US" sz="14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altLang="en-US" sz="1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mr>
                          <m:mr>
                            <m:e>
                              <m:r>
                                <a:rPr lang="en-US" altLang="en-US" sz="1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</m:mr>
                          <m:mr>
                            <m:e>
                              <m:r>
                                <a:rPr lang="en-US" altLang="en-US" sz="1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e>
                          </m:mr>
                        </m:m>
                      </m:e>
                    </m:d>
                    <m:r>
                      <a:rPr lang="en-US" altLang="en-US" sz="1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altLang="en-US" sz="1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𝜆</m:t>
                    </m:r>
                    <m:d>
                      <m:dPr>
                        <m:ctrlPr>
                          <a:rPr lang="en-US" altLang="en-US" sz="1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altLang="en-US" sz="14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altLang="en-US" sz="1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e>
                          </m:mr>
                          <m:mr>
                            <m:e>
                              <m:r>
                                <a:rPr lang="en-US" altLang="en-US" sz="1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  <m:mr>
                            <m:e>
                              <m:r>
                                <a:rPr lang="en-US" altLang="en-US" sz="1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</m:m>
                      </m:e>
                    </m:d>
                    <m:r>
                      <a:rPr lang="en-US" altLang="en-US" sz="1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en-US" altLang="en-US" sz="1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𝜇</m:t>
                    </m:r>
                    <m:d>
                      <m:dPr>
                        <m:ctrlPr>
                          <a:rPr lang="en-US" altLang="en-US" sz="1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altLang="en-US" sz="14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altLang="en-US" sz="1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  <m:mr>
                            <m:e>
                              <m:r>
                                <a:rPr lang="en-US" altLang="en-US" sz="1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−1</m:t>
                              </m:r>
                            </m:e>
                          </m:mr>
                          <m:mr>
                            <m:e>
                              <m:r>
                                <a:rPr lang="en-US" altLang="en-US" sz="1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</a:t>
                </a:r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52910" y="3961709"/>
                <a:ext cx="5291090" cy="660694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995419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34" grpId="0"/>
      <p:bldP spid="35" grpId="0"/>
      <p:bldP spid="36" grpId="0"/>
      <p:bldP spid="37" grpId="0" animBg="1"/>
      <p:bldP spid="38" grpId="0" animBg="1"/>
      <p:bldP spid="39" grpId="0"/>
      <p:bldP spid="40" grpId="0"/>
    </p:bld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3" ma:contentTypeDescription="Create a new document." ma:contentTypeScope="" ma:versionID="23bc477752390507dc2cffcd22a104a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8007d9db6d91cd99dd6d826ae72dde73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193288F-D948-4394-9A86-54097F7E758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C621A56-3368-4487-B1C3-929EA0A3784A}">
  <ds:schemaRefs>
    <ds:schemaRef ds:uri="00eee050-7eda-4a68-8825-514e694f5f09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schemas.microsoft.com/office/infopath/2007/PartnerControls"/>
    <ds:schemaRef ds:uri="http://schemas.microsoft.com/office/2006/metadata/properties"/>
    <ds:schemaRef ds:uri="http://purl.org/dc/terms/"/>
    <ds:schemaRef ds:uri="78db98b4-7c56-4667-9532-fea666d1edab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22D99054-C439-484E-84E5-5374E05B8B1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2280</TotalTime>
  <Words>1901</Words>
  <Application>Microsoft Office PowerPoint</Application>
  <PresentationFormat>On-screen Show (4:3)</PresentationFormat>
  <Paragraphs>194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20" baseType="lpstr">
      <vt:lpstr>游ゴシック</vt:lpstr>
      <vt:lpstr>游ゴシック Light</vt:lpstr>
      <vt:lpstr>Arial</vt:lpstr>
      <vt:lpstr>Calibri</vt:lpstr>
      <vt:lpstr>Calibri Light</vt:lpstr>
      <vt:lpstr>Cambria Math</vt:lpstr>
      <vt:lpstr>Comic Sans MS</vt:lpstr>
      <vt:lpstr>Gabriola</vt:lpstr>
      <vt:lpstr>Segoe UI Black</vt:lpstr>
      <vt:lpstr>Wingdings</vt:lpstr>
      <vt:lpstr>Office テーマ</vt:lpstr>
      <vt:lpstr>PowerPoint Presentation</vt:lpstr>
      <vt:lpstr>Vectors</vt:lpstr>
      <vt:lpstr>Vectors</vt:lpstr>
      <vt:lpstr>Vectors</vt:lpstr>
      <vt:lpstr>Vectors</vt:lpstr>
      <vt:lpstr>Vectors</vt:lpstr>
      <vt:lpstr>Vectors</vt:lpstr>
      <vt:lpstr>Vectors</vt:lpstr>
      <vt:lpstr>Vectors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Mike Pye</dc:creator>
  <cp:lastModifiedBy>Mr G Westwater (Staff)</cp:lastModifiedBy>
  <cp:revision>523</cp:revision>
  <dcterms:created xsi:type="dcterms:W3CDTF">2017-08-14T15:35:38Z</dcterms:created>
  <dcterms:modified xsi:type="dcterms:W3CDTF">2021-02-17T20:50:10Z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