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D4448-2751-49BA-AB45-E64957DD31C1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4D02B-878F-4F9D-8A36-2F7EC4193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546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7000">
              <a:schemeClr val="accent4">
                <a:lumMod val="20000"/>
                <a:lumOff val="80000"/>
              </a:schemeClr>
            </a:gs>
            <a:gs pos="95000">
              <a:schemeClr val="accent4">
                <a:lumMod val="20000"/>
                <a:lumOff val="80000"/>
              </a:schemeClr>
            </a:gs>
            <a:gs pos="100000">
              <a:schemeClr val="accent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png"/><Relationship Id="rId7" Type="http://schemas.openxmlformats.org/officeDocument/2006/relationships/image" Target="../media/image146.png"/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5.png"/><Relationship Id="rId5" Type="http://schemas.openxmlformats.org/officeDocument/2006/relationships/image" Target="../media/image144.png"/><Relationship Id="rId4" Type="http://schemas.openxmlformats.org/officeDocument/2006/relationships/image" Target="../media/image14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png"/><Relationship Id="rId13" Type="http://schemas.openxmlformats.org/officeDocument/2006/relationships/image" Target="../media/image156.png"/><Relationship Id="rId3" Type="http://schemas.openxmlformats.org/officeDocument/2006/relationships/image" Target="../media/image142.png"/><Relationship Id="rId7" Type="http://schemas.openxmlformats.org/officeDocument/2006/relationships/image" Target="../media/image150.png"/><Relationship Id="rId12" Type="http://schemas.openxmlformats.org/officeDocument/2006/relationships/image" Target="../media/image155.png"/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9.png"/><Relationship Id="rId11" Type="http://schemas.openxmlformats.org/officeDocument/2006/relationships/image" Target="../media/image154.png"/><Relationship Id="rId5" Type="http://schemas.openxmlformats.org/officeDocument/2006/relationships/image" Target="../media/image148.png"/><Relationship Id="rId10" Type="http://schemas.openxmlformats.org/officeDocument/2006/relationships/image" Target="../media/image153.png"/><Relationship Id="rId4" Type="http://schemas.openxmlformats.org/officeDocument/2006/relationships/image" Target="../media/image147.png"/><Relationship Id="rId9" Type="http://schemas.openxmlformats.org/officeDocument/2006/relationships/image" Target="../media/image152.png"/><Relationship Id="rId14" Type="http://schemas.openxmlformats.org/officeDocument/2006/relationships/image" Target="../media/image15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8.png"/><Relationship Id="rId3" Type="http://schemas.openxmlformats.org/officeDocument/2006/relationships/image" Target="../media/image142.png"/><Relationship Id="rId7" Type="http://schemas.openxmlformats.org/officeDocument/2006/relationships/image" Target="../media/image150.png"/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9.png"/><Relationship Id="rId11" Type="http://schemas.openxmlformats.org/officeDocument/2006/relationships/image" Target="../media/image161.png"/><Relationship Id="rId10" Type="http://schemas.openxmlformats.org/officeDocument/2006/relationships/image" Target="../media/image160.png"/><Relationship Id="rId4" Type="http://schemas.openxmlformats.org/officeDocument/2006/relationships/image" Target="../media/image147.png"/><Relationship Id="rId9" Type="http://schemas.openxmlformats.org/officeDocument/2006/relationships/image" Target="../media/image15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5.png"/><Relationship Id="rId13" Type="http://schemas.openxmlformats.org/officeDocument/2006/relationships/image" Target="../media/image170.png"/><Relationship Id="rId18" Type="http://schemas.openxmlformats.org/officeDocument/2006/relationships/image" Target="../media/image175.png"/><Relationship Id="rId7" Type="http://schemas.openxmlformats.org/officeDocument/2006/relationships/image" Target="../media/image164.png"/><Relationship Id="rId12" Type="http://schemas.openxmlformats.org/officeDocument/2006/relationships/image" Target="../media/image169.png"/><Relationship Id="rId17" Type="http://schemas.openxmlformats.org/officeDocument/2006/relationships/image" Target="../media/image174.png"/><Relationship Id="rId2" Type="http://schemas.openxmlformats.org/officeDocument/2006/relationships/image" Target="../media/image162.png"/><Relationship Id="rId16" Type="http://schemas.openxmlformats.org/officeDocument/2006/relationships/image" Target="../media/image1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3.png"/><Relationship Id="rId11" Type="http://schemas.openxmlformats.org/officeDocument/2006/relationships/image" Target="../media/image168.png"/><Relationship Id="rId5" Type="http://schemas.openxmlformats.org/officeDocument/2006/relationships/image" Target="../media/image161.png"/><Relationship Id="rId15" Type="http://schemas.openxmlformats.org/officeDocument/2006/relationships/image" Target="../media/image172.png"/><Relationship Id="rId10" Type="http://schemas.openxmlformats.org/officeDocument/2006/relationships/image" Target="../media/image167.png"/><Relationship Id="rId19" Type="http://schemas.openxmlformats.org/officeDocument/2006/relationships/image" Target="../media/image176.png"/><Relationship Id="rId4" Type="http://schemas.openxmlformats.org/officeDocument/2006/relationships/image" Target="../media/image147.png"/><Relationship Id="rId9" Type="http://schemas.openxmlformats.org/officeDocument/2006/relationships/image" Target="../media/image166.png"/><Relationship Id="rId14" Type="http://schemas.openxmlformats.org/officeDocument/2006/relationships/image" Target="../media/image17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5.png"/><Relationship Id="rId13" Type="http://schemas.openxmlformats.org/officeDocument/2006/relationships/image" Target="../media/image176.png"/><Relationship Id="rId7" Type="http://schemas.openxmlformats.org/officeDocument/2006/relationships/image" Target="../media/image164.png"/><Relationship Id="rId12" Type="http://schemas.openxmlformats.org/officeDocument/2006/relationships/image" Target="../media/image175.png"/><Relationship Id="rId17" Type="http://schemas.openxmlformats.org/officeDocument/2006/relationships/image" Target="../media/image180.png"/><Relationship Id="rId2" Type="http://schemas.openxmlformats.org/officeDocument/2006/relationships/image" Target="../media/image162.png"/><Relationship Id="rId16" Type="http://schemas.openxmlformats.org/officeDocument/2006/relationships/image" Target="../media/image1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3.png"/><Relationship Id="rId11" Type="http://schemas.openxmlformats.org/officeDocument/2006/relationships/image" Target="../media/image168.png"/><Relationship Id="rId5" Type="http://schemas.openxmlformats.org/officeDocument/2006/relationships/image" Target="../media/image161.png"/><Relationship Id="rId15" Type="http://schemas.openxmlformats.org/officeDocument/2006/relationships/image" Target="../media/image178.png"/><Relationship Id="rId10" Type="http://schemas.openxmlformats.org/officeDocument/2006/relationships/image" Target="../media/image167.png"/><Relationship Id="rId4" Type="http://schemas.openxmlformats.org/officeDocument/2006/relationships/image" Target="../media/image147.png"/><Relationship Id="rId9" Type="http://schemas.openxmlformats.org/officeDocument/2006/relationships/image" Target="../media/image166.png"/><Relationship Id="rId14" Type="http://schemas.openxmlformats.org/officeDocument/2006/relationships/image" Target="../media/image17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4.png"/><Relationship Id="rId7" Type="http://schemas.openxmlformats.org/officeDocument/2006/relationships/image" Target="../media/image1.png"/><Relationship Id="rId2" Type="http://schemas.openxmlformats.org/officeDocument/2006/relationships/image" Target="../media/image1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2.png"/><Relationship Id="rId11" Type="http://schemas.openxmlformats.org/officeDocument/2006/relationships/image" Target="../media/image187.png"/><Relationship Id="rId5" Type="http://schemas.openxmlformats.org/officeDocument/2006/relationships/image" Target="../media/image161.png"/><Relationship Id="rId10" Type="http://schemas.openxmlformats.org/officeDocument/2006/relationships/image" Target="../media/image186.png"/><Relationship Id="rId4" Type="http://schemas.openxmlformats.org/officeDocument/2006/relationships/image" Target="../media/image147.png"/><Relationship Id="rId9" Type="http://schemas.openxmlformats.org/officeDocument/2006/relationships/image" Target="../media/image18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1.png"/><Relationship Id="rId13" Type="http://schemas.openxmlformats.org/officeDocument/2006/relationships/image" Target="../media/image196.png"/><Relationship Id="rId18" Type="http://schemas.openxmlformats.org/officeDocument/2006/relationships/image" Target="../media/image201.png"/><Relationship Id="rId21" Type="http://schemas.openxmlformats.org/officeDocument/2006/relationships/image" Target="../media/image204.png"/><Relationship Id="rId7" Type="http://schemas.openxmlformats.org/officeDocument/2006/relationships/image" Target="../media/image190.png"/><Relationship Id="rId12" Type="http://schemas.openxmlformats.org/officeDocument/2006/relationships/image" Target="../media/image195.png"/><Relationship Id="rId17" Type="http://schemas.openxmlformats.org/officeDocument/2006/relationships/image" Target="../media/image200.png"/><Relationship Id="rId2" Type="http://schemas.openxmlformats.org/officeDocument/2006/relationships/image" Target="../media/image188.png"/><Relationship Id="rId16" Type="http://schemas.openxmlformats.org/officeDocument/2006/relationships/image" Target="../media/image199.png"/><Relationship Id="rId20" Type="http://schemas.openxmlformats.org/officeDocument/2006/relationships/image" Target="../media/image20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9.png"/><Relationship Id="rId11" Type="http://schemas.openxmlformats.org/officeDocument/2006/relationships/image" Target="../media/image194.png"/><Relationship Id="rId5" Type="http://schemas.openxmlformats.org/officeDocument/2006/relationships/image" Target="../media/image161.png"/><Relationship Id="rId15" Type="http://schemas.openxmlformats.org/officeDocument/2006/relationships/image" Target="../media/image198.png"/><Relationship Id="rId23" Type="http://schemas.openxmlformats.org/officeDocument/2006/relationships/image" Target="../media/image206.png"/><Relationship Id="rId10" Type="http://schemas.openxmlformats.org/officeDocument/2006/relationships/image" Target="../media/image193.png"/><Relationship Id="rId19" Type="http://schemas.openxmlformats.org/officeDocument/2006/relationships/image" Target="../media/image202.png"/><Relationship Id="rId4" Type="http://schemas.openxmlformats.org/officeDocument/2006/relationships/image" Target="../media/image147.png"/><Relationship Id="rId9" Type="http://schemas.openxmlformats.org/officeDocument/2006/relationships/image" Target="../media/image192.png"/><Relationship Id="rId14" Type="http://schemas.openxmlformats.org/officeDocument/2006/relationships/image" Target="../media/image197.png"/><Relationship Id="rId22" Type="http://schemas.openxmlformats.org/officeDocument/2006/relationships/image" Target="../media/image20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3.png"/><Relationship Id="rId13" Type="http://schemas.openxmlformats.org/officeDocument/2006/relationships/image" Target="../media/image210.png"/><Relationship Id="rId7" Type="http://schemas.openxmlformats.org/officeDocument/2006/relationships/image" Target="../media/image190.png"/><Relationship Id="rId12" Type="http://schemas.openxmlformats.org/officeDocument/2006/relationships/image" Target="../media/image209.png"/><Relationship Id="rId2" Type="http://schemas.openxmlformats.org/officeDocument/2006/relationships/image" Target="../media/image1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9.png"/><Relationship Id="rId11" Type="http://schemas.openxmlformats.org/officeDocument/2006/relationships/image" Target="../media/image208.png"/><Relationship Id="rId5" Type="http://schemas.openxmlformats.org/officeDocument/2006/relationships/image" Target="../media/image161.png"/><Relationship Id="rId10" Type="http://schemas.openxmlformats.org/officeDocument/2006/relationships/image" Target="../media/image207.png"/><Relationship Id="rId4" Type="http://schemas.openxmlformats.org/officeDocument/2006/relationships/image" Target="../media/image147.png"/><Relationship Id="rId9" Type="http://schemas.openxmlformats.org/officeDocument/2006/relationships/image" Target="../media/image204.png"/><Relationship Id="rId14" Type="http://schemas.openxmlformats.org/officeDocument/2006/relationships/image" Target="../media/image2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E9AF089-E679-4A24-B136-9E36CC62F5F1}"/>
              </a:ext>
            </a:extLst>
          </p:cNvPr>
          <p:cNvSpPr/>
          <p:nvPr/>
        </p:nvSpPr>
        <p:spPr>
          <a:xfrm>
            <a:off x="1916461" y="1875388"/>
            <a:ext cx="5346656" cy="302390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9B</a:t>
            </a:r>
            <a:endParaRPr lang="ja-JP" altLang="en-US" sz="96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latin typeface="Gabriola" panose="04040605051002020D02" pitchFamily="82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892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use the vector and Cartesian forms of the equation of a plane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altLang="en-US" sz="1600" dirty="0">
                <a:latin typeface="Comic Sans MS" panose="030F0702030302020204" pitchFamily="66" charset="0"/>
              </a:rPr>
              <a:t>A plane is defined as a flat, two-dimensional surface that extends infinitely far…</a:t>
            </a: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3954369" y="1956468"/>
            <a:ext cx="4998720" cy="1210492"/>
          </a:xfrm>
          <a:prstGeom prst="parallelogram">
            <a:avLst>
              <a:gd name="adj" fmla="val 13300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4644167" y="2888285"/>
            <a:ext cx="127091" cy="123099"/>
            <a:chOff x="6979103" y="5050971"/>
            <a:chExt cx="127091" cy="123099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7487195" y="2164265"/>
            <a:ext cx="128633" cy="123099"/>
            <a:chOff x="6971211" y="5054146"/>
            <a:chExt cx="128633" cy="123099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6977924" y="5054146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6971211" y="5055325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15922" y="2792491"/>
                <a:ext cx="2010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5922" y="2792491"/>
                <a:ext cx="201017" cy="276999"/>
              </a:xfrm>
              <a:prstGeom prst="rect">
                <a:avLst/>
              </a:prstGeom>
              <a:blipFill>
                <a:blip r:embed="rId2"/>
                <a:stretch>
                  <a:fillRect l="-27273" r="-2727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646675" y="1951944"/>
                <a:ext cx="2071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6675" y="1951944"/>
                <a:ext cx="207108" cy="276999"/>
              </a:xfrm>
              <a:prstGeom prst="rect">
                <a:avLst/>
              </a:prstGeom>
              <a:blipFill>
                <a:blip r:embed="rId3"/>
                <a:stretch>
                  <a:fillRect l="-26471" r="-23529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056080" y="1308145"/>
            <a:ext cx="4670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Imagine we have a plane, which we want to find the vector equation of: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666478" y="3429908"/>
                <a:ext cx="5211192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be a point in the plane (which could be represented by a position vector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𝒂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)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𝑅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be a general point somewhere in the plane (which could be represented by position vector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𝒓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)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If we wanted the equation of the </a:t>
                </a:r>
                <a:r>
                  <a:rPr lang="en-US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line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from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to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𝑅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we would use the vector form from the previous section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6478" y="3429908"/>
                <a:ext cx="5211192" cy="1815882"/>
              </a:xfrm>
              <a:prstGeom prst="rect">
                <a:avLst/>
              </a:prstGeom>
              <a:blipFill>
                <a:blip r:embed="rId4"/>
                <a:stretch>
                  <a:fillRect t="-671" r="-1287" b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816494" y="5210048"/>
                <a:ext cx="11557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6494" y="5210048"/>
                <a:ext cx="1155766" cy="276999"/>
              </a:xfrm>
              <a:prstGeom prst="rect">
                <a:avLst/>
              </a:prstGeom>
              <a:blipFill>
                <a:blip r:embed="rId5"/>
                <a:stretch>
                  <a:fillRect l="-2632" t="-2222" r="-5263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77028" y="5522503"/>
                <a:ext cx="45187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However, this would give us any point on the </a:t>
                </a:r>
                <a:r>
                  <a:rPr lang="en-US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line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𝐴𝑅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rather than in the </a:t>
                </a:r>
                <a:r>
                  <a:rPr lang="en-US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plane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7028" y="5522503"/>
                <a:ext cx="4518734" cy="523220"/>
              </a:xfrm>
              <a:prstGeom prst="rect">
                <a:avLst/>
              </a:prstGeom>
              <a:blipFill>
                <a:blip r:embed="rId6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834984" y="6082642"/>
            <a:ext cx="4767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To account for the fact that it is a plane, we need 2 different non-parallel vectors in the plane…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682240" y="4981303"/>
            <a:ext cx="2960914" cy="330926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0" y="3780338"/>
                <a:ext cx="2847975" cy="289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Remember that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is the position vector of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is the vector from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GB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is a scalar value, and determines how far along the line we would go from point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to get to a specified point on the line</a:t>
                </a:r>
              </a:p>
              <a:p>
                <a:pPr algn="ctr"/>
                <a:endParaRPr lang="en-US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Note that a capital letter is usually used to represent a point, and a bold lowercase letter represents the position vector of that point!</a:t>
                </a:r>
                <a:endParaRPr lang="en-GB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780338"/>
                <a:ext cx="2847975" cy="2893100"/>
              </a:xfrm>
              <a:prstGeom prst="rect">
                <a:avLst/>
              </a:prstGeom>
              <a:blipFill>
                <a:blip r:embed="rId7"/>
                <a:stretch>
                  <a:fillRect l="-642" t="-421" r="-1713" b="-1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833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/>
      <p:bldP spid="13" grpId="0"/>
      <p:bldP spid="14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use the vector and Cartesian forms of the equation of a plane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altLang="en-US" sz="1600" dirty="0">
                <a:latin typeface="Comic Sans MS" panose="030F0702030302020204" pitchFamily="66" charset="0"/>
              </a:rPr>
              <a:t>A plane is defined as a flat, two-dimensional surface that extends infinitely far…</a:t>
            </a: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3954369" y="1956468"/>
            <a:ext cx="4998720" cy="1210492"/>
          </a:xfrm>
          <a:prstGeom prst="parallelogram">
            <a:avLst>
              <a:gd name="adj" fmla="val 13300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4644167" y="2888285"/>
            <a:ext cx="127091" cy="123099"/>
            <a:chOff x="6979103" y="5050971"/>
            <a:chExt cx="127091" cy="123099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7487195" y="2164265"/>
            <a:ext cx="128633" cy="123099"/>
            <a:chOff x="6971211" y="5054146"/>
            <a:chExt cx="128633" cy="123099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6977924" y="5054146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6971211" y="5055325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15922" y="2792491"/>
                <a:ext cx="2010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5922" y="2792491"/>
                <a:ext cx="201017" cy="276999"/>
              </a:xfrm>
              <a:prstGeom prst="rect">
                <a:avLst/>
              </a:prstGeom>
              <a:blipFill>
                <a:blip r:embed="rId2"/>
                <a:stretch>
                  <a:fillRect l="-27273" r="-2727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646675" y="1951944"/>
                <a:ext cx="2071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6675" y="1951944"/>
                <a:ext cx="207108" cy="276999"/>
              </a:xfrm>
              <a:prstGeom prst="rect">
                <a:avLst/>
              </a:prstGeom>
              <a:blipFill>
                <a:blip r:embed="rId3"/>
                <a:stretch>
                  <a:fillRect l="-26471" r="-23529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blipFill>
                <a:blip r:embed="rId4"/>
                <a:stretch>
                  <a:fillRect l="-2632" r="-5263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4056080" y="1308145"/>
            <a:ext cx="4670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Imagine we have a plane, which we want to find the vector equation of: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768699" y="3372076"/>
                <a:ext cx="4896331" cy="2994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be 2 more points in the plane we are considering…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To get from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we can start 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then add on a multiple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a multiple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It does not matter where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𝑅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is! As long as it is in the plane, it can be reached with a combination of multiples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the plane would be defined (in this case) as the set of points that are position vector a, with multiples of vectors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added on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8699" y="3372076"/>
                <a:ext cx="4896331" cy="2994409"/>
              </a:xfrm>
              <a:prstGeom prst="rect">
                <a:avLst/>
              </a:prstGeom>
              <a:blipFill>
                <a:blip r:embed="rId5"/>
                <a:stretch>
                  <a:fillRect t="-407" r="-872" b="-6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6403299" y="2766365"/>
            <a:ext cx="127091" cy="123099"/>
            <a:chOff x="6979103" y="5050971"/>
            <a:chExt cx="127091" cy="123099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175054" y="2670571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5054" y="2670571"/>
                <a:ext cx="211404" cy="276999"/>
              </a:xfrm>
              <a:prstGeom prst="rect">
                <a:avLst/>
              </a:prstGeom>
              <a:blipFill>
                <a:blip r:embed="rId6"/>
                <a:stretch>
                  <a:fillRect l="-28571" r="-200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/>
          <p:cNvGrpSpPr/>
          <p:nvPr/>
        </p:nvGrpSpPr>
        <p:grpSpPr>
          <a:xfrm>
            <a:off x="5806762" y="2309166"/>
            <a:ext cx="127091" cy="123099"/>
            <a:chOff x="6979103" y="5050971"/>
            <a:chExt cx="127091" cy="123099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578517" y="2213372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8517" y="2213372"/>
                <a:ext cx="200889" cy="276999"/>
              </a:xfrm>
              <a:prstGeom prst="rect">
                <a:avLst/>
              </a:prstGeom>
              <a:blipFill>
                <a:blip r:embed="rId7"/>
                <a:stretch>
                  <a:fillRect l="-27273" r="-2424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/>
          <p:cNvCxnSpPr/>
          <p:nvPr/>
        </p:nvCxnSpPr>
        <p:spPr>
          <a:xfrm flipV="1">
            <a:off x="6315349" y="2211161"/>
            <a:ext cx="1262743" cy="60960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4709432" y="2361384"/>
            <a:ext cx="1175657" cy="583474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4706166" y="2797357"/>
            <a:ext cx="1767840" cy="139336"/>
          </a:xfrm>
          <a:prstGeom prst="straightConnector1">
            <a:avLst/>
          </a:prstGeom>
          <a:ln w="317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4711701" y="2823347"/>
            <a:ext cx="1619907" cy="119878"/>
          </a:xfrm>
          <a:prstGeom prst="straightConnector1">
            <a:avLst/>
          </a:prstGeom>
          <a:ln w="317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 rot="21333895">
                <a:off x="4943476" y="2847975"/>
                <a:ext cx="1221104" cy="3005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Multiple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2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endParaRPr lang="en-GB" sz="12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333895">
                <a:off x="4943476" y="2847975"/>
                <a:ext cx="1221104" cy="300595"/>
              </a:xfrm>
              <a:prstGeom prst="rect">
                <a:avLst/>
              </a:prstGeom>
              <a:blipFill>
                <a:blip r:embed="rId8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 rot="21333895">
                <a:off x="6928170" y="2400300"/>
                <a:ext cx="1214115" cy="3005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Multiple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333895">
                <a:off x="6928170" y="2400300"/>
                <a:ext cx="1214115" cy="300595"/>
              </a:xfrm>
              <a:prstGeom prst="rect">
                <a:avLst/>
              </a:prstGeom>
              <a:blipFill>
                <a:blip r:embed="rId9"/>
                <a:stretch>
                  <a:fillRect b="-1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 rot="21333895">
                <a:off x="5384639" y="2838450"/>
                <a:ext cx="434030" cy="3005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2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</m:oMath>
                  </m:oMathPara>
                </a14:m>
                <a:endParaRPr lang="en-GB" sz="12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333895">
                <a:off x="5384639" y="2838450"/>
                <a:ext cx="434030" cy="30059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 rot="21333895">
                <a:off x="4988082" y="2381250"/>
                <a:ext cx="427040" cy="3005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333895">
                <a:off x="4988082" y="2381250"/>
                <a:ext cx="427040" cy="30059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Group 48"/>
          <p:cNvGrpSpPr/>
          <p:nvPr/>
        </p:nvGrpSpPr>
        <p:grpSpPr>
          <a:xfrm>
            <a:off x="7139533" y="2965544"/>
            <a:ext cx="123870" cy="130266"/>
            <a:chOff x="6975974" y="5045800"/>
            <a:chExt cx="123870" cy="130266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6977924" y="5054146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6975974" y="504580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951350" y="2885394"/>
                <a:ext cx="2071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1350" y="2885394"/>
                <a:ext cx="207108" cy="276999"/>
              </a:xfrm>
              <a:prstGeom prst="rect">
                <a:avLst/>
              </a:prstGeom>
              <a:blipFill>
                <a:blip r:embed="rId12"/>
                <a:stretch>
                  <a:fillRect l="-26471" r="-23529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Arrow Connector 52"/>
          <p:cNvCxnSpPr/>
          <p:nvPr/>
        </p:nvCxnSpPr>
        <p:spPr>
          <a:xfrm flipV="1">
            <a:off x="4687116" y="2714624"/>
            <a:ext cx="3199584" cy="241118"/>
          </a:xfrm>
          <a:prstGeom prst="straightConnector1">
            <a:avLst/>
          </a:prstGeom>
          <a:ln w="317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7195457" y="2714624"/>
            <a:ext cx="662668" cy="335008"/>
          </a:xfrm>
          <a:prstGeom prst="straightConnector1">
            <a:avLst/>
          </a:prstGeom>
          <a:ln w="3175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 rot="21333895">
                <a:off x="5610226" y="2524124"/>
                <a:ext cx="1221104" cy="3005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Multiple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2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endParaRPr lang="en-GB" sz="12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333895">
                <a:off x="5610226" y="2524124"/>
                <a:ext cx="1221104" cy="300595"/>
              </a:xfrm>
              <a:prstGeom prst="rect">
                <a:avLst/>
              </a:prstGeom>
              <a:blipFill>
                <a:blip r:embed="rId13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 rot="21333895">
                <a:off x="7442520" y="2828924"/>
                <a:ext cx="1214115" cy="3005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Multiple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333895">
                <a:off x="7442520" y="2828924"/>
                <a:ext cx="1214115" cy="300595"/>
              </a:xfrm>
              <a:prstGeom prst="rect">
                <a:avLst/>
              </a:prstGeom>
              <a:blipFill>
                <a:blip r:embed="rId14"/>
                <a:stretch>
                  <a:fillRect b="-12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872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8" grpId="0"/>
      <p:bldP spid="32" grpId="0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52" grpId="0"/>
      <p:bldP spid="57" grpId="0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use the vector and Cartesian forms of the equation of a plane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altLang="en-US" sz="1600" dirty="0">
                <a:latin typeface="Comic Sans MS" panose="030F0702030302020204" pitchFamily="66" charset="0"/>
              </a:rPr>
              <a:t>A plane is defined as a flat, two-dimensional surface that extends infinitely far…</a:t>
            </a: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3954369" y="1956468"/>
            <a:ext cx="4998720" cy="1210492"/>
          </a:xfrm>
          <a:prstGeom prst="parallelogram">
            <a:avLst>
              <a:gd name="adj" fmla="val 13300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4644167" y="2888285"/>
            <a:ext cx="127091" cy="123099"/>
            <a:chOff x="6979103" y="5050971"/>
            <a:chExt cx="127091" cy="123099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7487195" y="2164265"/>
            <a:ext cx="128633" cy="123099"/>
            <a:chOff x="6971211" y="5054146"/>
            <a:chExt cx="128633" cy="123099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6977924" y="5054146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6971211" y="5055325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15922" y="2792491"/>
                <a:ext cx="2010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5922" y="2792491"/>
                <a:ext cx="201017" cy="276999"/>
              </a:xfrm>
              <a:prstGeom prst="rect">
                <a:avLst/>
              </a:prstGeom>
              <a:blipFill>
                <a:blip r:embed="rId2"/>
                <a:stretch>
                  <a:fillRect l="-27273" r="-2727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646675" y="1951944"/>
                <a:ext cx="2071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6675" y="1951944"/>
                <a:ext cx="207108" cy="276999"/>
              </a:xfrm>
              <a:prstGeom prst="rect">
                <a:avLst/>
              </a:prstGeom>
              <a:blipFill>
                <a:blip r:embed="rId3"/>
                <a:stretch>
                  <a:fillRect l="-26471" r="-23529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blipFill>
                <a:blip r:embed="rId4"/>
                <a:stretch>
                  <a:fillRect l="-2632" r="-5263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4056080" y="1308145"/>
            <a:ext cx="4670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Imagine we have a plane, which we want to find the vector equation of: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403299" y="2766365"/>
            <a:ext cx="127091" cy="123099"/>
            <a:chOff x="6979103" y="5050971"/>
            <a:chExt cx="127091" cy="123099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175054" y="2670571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5054" y="2670571"/>
                <a:ext cx="211404" cy="276999"/>
              </a:xfrm>
              <a:prstGeom prst="rect">
                <a:avLst/>
              </a:prstGeom>
              <a:blipFill>
                <a:blip r:embed="rId6"/>
                <a:stretch>
                  <a:fillRect l="-28571" r="-200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/>
          <p:cNvGrpSpPr/>
          <p:nvPr/>
        </p:nvGrpSpPr>
        <p:grpSpPr>
          <a:xfrm>
            <a:off x="5806762" y="2309166"/>
            <a:ext cx="127091" cy="123099"/>
            <a:chOff x="6979103" y="5050971"/>
            <a:chExt cx="127091" cy="123099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578517" y="2213372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8517" y="2213372"/>
                <a:ext cx="200889" cy="276999"/>
              </a:xfrm>
              <a:prstGeom prst="rect">
                <a:avLst/>
              </a:prstGeom>
              <a:blipFill>
                <a:blip r:embed="rId7"/>
                <a:stretch>
                  <a:fillRect l="-27273" r="-2424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085850" y="5324475"/>
            <a:ext cx="1514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 general point in the plane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529219" y="4410075"/>
                <a:ext cx="20988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000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altLang="en-US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alt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alt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altLang="en-US" sz="20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9219" y="4410075"/>
                <a:ext cx="2098844" cy="400110"/>
              </a:xfrm>
              <a:prstGeom prst="rect">
                <a:avLst/>
              </a:prstGeom>
              <a:blipFill>
                <a:blip r:embed="rId8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141562" y="3876675"/>
                <a:ext cx="5062604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buFont typeface="Wingdings" panose="05000000000000000000" pitchFamily="2" charset="2"/>
                  <a:buChar char="à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en-US" sz="1400" dirty="0">
                        <a:latin typeface="Comic Sans MS" panose="030F0702030302020204" pitchFamily="66" charset="0"/>
                        <a:sym typeface="Wingdings" panose="05000000000000000000" pitchFamily="2" charset="2"/>
                      </a:rPr>
                      <m:t>The</m:t>
                    </m:r>
                    <m:r>
                      <m:rPr>
                        <m:nor/>
                      </m:rPr>
                      <a:rPr lang="en-US" altLang="en-US" sz="1400" dirty="0">
                        <a:latin typeface="Comic Sans MS" panose="030F0702030302020204" pitchFamily="66" charset="0"/>
                        <a:sym typeface="Wingdings" panose="05000000000000000000" pitchFamily="2" charset="2"/>
                      </a:rPr>
                      <m:t> </m:t>
                    </m:r>
                    <m:r>
                      <m:rPr>
                        <m:nor/>
                      </m:rPr>
                      <a:rPr lang="en-US" altLang="en-US" sz="1400" dirty="0">
                        <a:latin typeface="Comic Sans MS" panose="030F0702030302020204" pitchFamily="66" charset="0"/>
                        <a:sym typeface="Wingdings" panose="05000000000000000000" pitchFamily="2" charset="2"/>
                      </a:rPr>
                      <m:t>vector</m:t>
                    </m:r>
                    <m:r>
                      <m:rPr>
                        <m:nor/>
                      </m:rPr>
                      <a:rPr lang="en-US" altLang="en-US" sz="1400" dirty="0">
                        <a:latin typeface="Comic Sans MS" panose="030F0702030302020204" pitchFamily="66" charset="0"/>
                        <a:sym typeface="Wingdings" panose="05000000000000000000" pitchFamily="2" charset="2"/>
                      </a:rPr>
                      <m:t> </m:t>
                    </m:r>
                    <m:r>
                      <m:rPr>
                        <m:nor/>
                      </m:rPr>
                      <a:rPr lang="en-US" altLang="en-US" sz="1400" dirty="0">
                        <a:latin typeface="Comic Sans MS" panose="030F0702030302020204" pitchFamily="66" charset="0"/>
                        <a:sym typeface="Wingdings" panose="05000000000000000000" pitchFamily="2" charset="2"/>
                      </a:rPr>
                      <m:t>form</m:t>
                    </m:r>
                    <m:r>
                      <m:rPr>
                        <m:nor/>
                      </m:rPr>
                      <a:rPr lang="en-US" altLang="en-US" sz="1400" dirty="0">
                        <a:latin typeface="Comic Sans MS" panose="030F0702030302020204" pitchFamily="66" charset="0"/>
                        <a:sym typeface="Wingdings" panose="05000000000000000000" pitchFamily="2" charset="2"/>
                      </a:rPr>
                      <m:t> </m:t>
                    </m:r>
                    <m:r>
                      <m:rPr>
                        <m:nor/>
                      </m:rPr>
                      <a:rPr lang="en-US" altLang="en-US" sz="1400" dirty="0">
                        <a:latin typeface="Comic Sans MS" panose="030F0702030302020204" pitchFamily="66" charset="0"/>
                        <a:sym typeface="Wingdings" panose="05000000000000000000" pitchFamily="2" charset="2"/>
                      </a:rPr>
                      <m:t>of</m:t>
                    </m:r>
                    <m:r>
                      <m:rPr>
                        <m:nor/>
                      </m:rPr>
                      <a:rPr lang="en-US" altLang="en-US" sz="1400" dirty="0">
                        <a:latin typeface="Comic Sans MS" panose="030F0702030302020204" pitchFamily="66" charset="0"/>
                        <a:sym typeface="Wingdings" panose="05000000000000000000" pitchFamily="2" charset="2"/>
                      </a:rPr>
                      <m:t> </m:t>
                    </m:r>
                    <m:r>
                      <m:rPr>
                        <m:nor/>
                      </m:rPr>
                      <a:rPr lang="en-US" altLang="en-US" sz="1400" dirty="0">
                        <a:latin typeface="Comic Sans MS" panose="030F0702030302020204" pitchFamily="66" charset="0"/>
                        <a:sym typeface="Wingdings" panose="05000000000000000000" pitchFamily="2" charset="2"/>
                      </a:rPr>
                      <m:t>the</m:t>
                    </m:r>
                    <m:r>
                      <m:rPr>
                        <m:nor/>
                      </m:rPr>
                      <a:rPr lang="en-US" altLang="en-US" sz="1400" dirty="0">
                        <a:latin typeface="Comic Sans MS" panose="030F0702030302020204" pitchFamily="66" charset="0"/>
                        <a:sym typeface="Wingdings" panose="05000000000000000000" pitchFamily="2" charset="2"/>
                      </a:rPr>
                      <m:t> </m:t>
                    </m:r>
                    <m:r>
                      <m:rPr>
                        <m:nor/>
                      </m:rPr>
                      <a:rPr lang="en-US" altLang="en-US" sz="1400" dirty="0">
                        <a:latin typeface="Comic Sans MS" panose="030F0702030302020204" pitchFamily="66" charset="0"/>
                        <a:sym typeface="Wingdings" panose="05000000000000000000" pitchFamily="2" charset="2"/>
                      </a:rPr>
                      <m:t>equation</m:t>
                    </m:r>
                    <m:r>
                      <m:rPr>
                        <m:nor/>
                      </m:rPr>
                      <a:rPr lang="en-US" altLang="en-US" sz="1400" dirty="0">
                        <a:latin typeface="Comic Sans MS" panose="030F0702030302020204" pitchFamily="66" charset="0"/>
                        <a:sym typeface="Wingdings" panose="05000000000000000000" pitchFamily="2" charset="2"/>
                      </a:rPr>
                      <m:t> </m:t>
                    </m:r>
                    <m:r>
                      <m:rPr>
                        <m:nor/>
                      </m:rPr>
                      <a:rPr lang="en-US" altLang="en-US" sz="1400" dirty="0">
                        <a:latin typeface="Comic Sans MS" panose="030F0702030302020204" pitchFamily="66" charset="0"/>
                        <a:sym typeface="Wingdings" panose="05000000000000000000" pitchFamily="2" charset="2"/>
                      </a:rPr>
                      <m:t>of</m:t>
                    </m:r>
                    <m:r>
                      <m:rPr>
                        <m:nor/>
                      </m:rPr>
                      <a:rPr lang="en-US" altLang="en-US" sz="1400" dirty="0">
                        <a:latin typeface="Comic Sans MS" panose="030F0702030302020204" pitchFamily="66" charset="0"/>
                        <a:sym typeface="Wingdings" panose="05000000000000000000" pitchFamily="2" charset="2"/>
                      </a:rPr>
                      <m:t> </m:t>
                    </m:r>
                    <m:r>
                      <m:rPr>
                        <m:nor/>
                      </m:rPr>
                      <a:rPr lang="en-US" altLang="en-US" sz="1400" dirty="0">
                        <a:latin typeface="Comic Sans MS" panose="030F0702030302020204" pitchFamily="66" charset="0"/>
                        <a:sym typeface="Wingdings" panose="05000000000000000000" pitchFamily="2" charset="2"/>
                      </a:rPr>
                      <m:t>a</m:t>
                    </m:r>
                    <m:r>
                      <m:rPr>
                        <m:nor/>
                      </m:rPr>
                      <a:rPr lang="en-US" altLang="en-US" sz="1400" dirty="0">
                        <a:latin typeface="Comic Sans MS" panose="030F0702030302020204" pitchFamily="66" charset="0"/>
                        <a:sym typeface="Wingdings" panose="05000000000000000000" pitchFamily="2" charset="2"/>
                      </a:rPr>
                      <m:t> </m:t>
                    </m:r>
                    <m:r>
                      <m:rPr>
                        <m:nor/>
                      </m:rPr>
                      <a:rPr lang="en-US" altLang="en-US" sz="1400" dirty="0">
                        <a:latin typeface="Comic Sans MS" panose="030F0702030302020204" pitchFamily="66" charset="0"/>
                        <a:sym typeface="Wingdings" panose="05000000000000000000" pitchFamily="2" charset="2"/>
                      </a:rPr>
                      <m:t>plane</m:t>
                    </m:r>
                    <m:r>
                      <m:rPr>
                        <m:nor/>
                      </m:rPr>
                      <a:rPr lang="en-US" altLang="en-US" sz="1400" dirty="0">
                        <a:latin typeface="Comic Sans MS" panose="030F0702030302020204" pitchFamily="66" charset="0"/>
                        <a:sym typeface="Wingdings" panose="05000000000000000000" pitchFamily="2" charset="2"/>
                      </a:rPr>
                      <m:t> </m:t>
                    </m:r>
                    <m:r>
                      <m:rPr>
                        <m:nor/>
                      </m:rPr>
                      <a:rPr lang="en-US" altLang="en-US" sz="1400" dirty="0">
                        <a:latin typeface="Comic Sans MS" panose="030F0702030302020204" pitchFamily="66" charset="0"/>
                        <a:sym typeface="Wingdings" panose="05000000000000000000" pitchFamily="2" charset="2"/>
                      </a:rPr>
                      <m:t>is</m:t>
                    </m:r>
                    <m:r>
                      <m:rPr>
                        <m:nor/>
                      </m:rPr>
                      <a:rPr lang="en-US" altLang="en-US" sz="1400" dirty="0">
                        <a:latin typeface="Comic Sans MS" panose="030F0702030302020204" pitchFamily="66" charset="0"/>
                        <a:sym typeface="Wingdings" panose="05000000000000000000" pitchFamily="2" charset="2"/>
                      </a:rPr>
                      <m:t> </m:t>
                    </m:r>
                    <m:r>
                      <m:rPr>
                        <m:nor/>
                      </m:rPr>
                      <a:rPr lang="en-US" altLang="en-US" sz="1400" dirty="0">
                        <a:latin typeface="Comic Sans MS" panose="030F0702030302020204" pitchFamily="66" charset="0"/>
                        <a:sym typeface="Wingdings" panose="05000000000000000000" pitchFamily="2" charset="2"/>
                      </a:rPr>
                      <m:t>as</m:t>
                    </m:r>
                    <m:r>
                      <m:rPr>
                        <m:nor/>
                      </m:rPr>
                      <a:rPr lang="en-US" altLang="en-US" sz="1400" dirty="0">
                        <a:latin typeface="Comic Sans MS" panose="030F0702030302020204" pitchFamily="66" charset="0"/>
                        <a:sym typeface="Wingdings" panose="05000000000000000000" pitchFamily="2" charset="2"/>
                      </a:rPr>
                      <m:t> </m:t>
                    </m:r>
                    <m:r>
                      <m:rPr>
                        <m:nor/>
                      </m:rPr>
                      <a:rPr lang="en-US" altLang="en-US" sz="1400" dirty="0">
                        <a:latin typeface="Comic Sans MS" panose="030F0702030302020204" pitchFamily="66" charset="0"/>
                        <a:sym typeface="Wingdings" panose="05000000000000000000" pitchFamily="2" charset="2"/>
                      </a:rPr>
                      <m:t>follows</m:t>
                    </m:r>
                    <m:r>
                      <m:rPr>
                        <m:nor/>
                      </m:rPr>
                      <a:rPr lang="en-US" altLang="en-US" sz="1400" dirty="0">
                        <a:latin typeface="Comic Sans MS" panose="030F0702030302020204" pitchFamily="66" charset="0"/>
                        <a:sym typeface="Wingdings" panose="05000000000000000000" pitchFamily="2" charset="2"/>
                      </a:rPr>
                      <m:t>:</m:t>
                    </m:r>
                  </m:oMath>
                </a14:m>
                <a:endParaRPr lang="en-US" alt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1562" y="3876675"/>
                <a:ext cx="5062604" cy="313868"/>
              </a:xfrm>
              <a:prstGeom prst="rect">
                <a:avLst/>
              </a:prstGeom>
              <a:blipFill>
                <a:blip r:embed="rId9"/>
                <a:stretch>
                  <a:fillRect b="-156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2457450" y="5534025"/>
            <a:ext cx="15144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position vector of a point in the plane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2385332" y="4685484"/>
            <a:ext cx="1175657" cy="583474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3533775" y="4780734"/>
            <a:ext cx="570139" cy="70566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60" idx="0"/>
          </p:cNvCxnSpPr>
          <p:nvPr/>
        </p:nvCxnSpPr>
        <p:spPr>
          <a:xfrm flipH="1" flipV="1">
            <a:off x="4838700" y="4781550"/>
            <a:ext cx="280988" cy="752475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362450" y="5534025"/>
            <a:ext cx="15144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Two non-parallel, non-zero vectors in the plane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1" name="Straight Arrow Connector 60"/>
          <p:cNvCxnSpPr>
            <a:stCxn id="60" idx="0"/>
          </p:cNvCxnSpPr>
          <p:nvPr/>
        </p:nvCxnSpPr>
        <p:spPr>
          <a:xfrm flipV="1">
            <a:off x="5119688" y="4771210"/>
            <a:ext cx="270103" cy="762815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829300" y="4343400"/>
                <a:ext cx="1514475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values of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are scalar quantities</a:t>
                </a: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9300" y="4343400"/>
                <a:ext cx="1514475" cy="738664"/>
              </a:xfrm>
              <a:prstGeom prst="rect">
                <a:avLst/>
              </a:prstGeom>
              <a:blipFill>
                <a:blip r:embed="rId10"/>
                <a:stretch>
                  <a:fillRect l="-803" t="-1653" r="-4016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6677025" y="5534025"/>
            <a:ext cx="19240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In this form, any position in the plane can be reached!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0" y="495300"/>
                <a:ext cx="19062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altLang="en-US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5300"/>
                <a:ext cx="1906291" cy="369332"/>
              </a:xfrm>
              <a:prstGeom prst="rect">
                <a:avLst/>
              </a:prstGeom>
              <a:blipFill>
                <a:blip r:embed="rId11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1168855" y="4946197"/>
            <a:ext cx="681690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Remember that fundamentally, any equation describes a set of coordinates that follow a rule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equation form above describes a set of coordinates that all lie in the same plane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That plane’s location is determined by the values of the coordinates used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2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5" grpId="0"/>
      <p:bldP spid="43" grpId="0"/>
      <p:bldP spid="44" grpId="0"/>
      <p:bldP spid="44" grpId="1"/>
      <p:bldP spid="60" grpId="0"/>
      <p:bldP spid="60" grpId="1"/>
      <p:bldP spid="62" grpId="0"/>
      <p:bldP spid="62" grpId="1"/>
      <p:bldP spid="63" grpId="0"/>
      <p:bldP spid="63" grpId="1"/>
      <p:bldP spid="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the vector and Cartesian forms of the equation of a plane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</a:rPr>
                  <a:t>Find, in the form </a:t>
                </a:r>
                <a14:m>
                  <m:oMath xmlns:m="http://schemas.openxmlformats.org/officeDocument/2006/math"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, an equation of the plane that passes through the points 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(2,2,−1)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sz="1600" b="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en-US" sz="1600" b="0" i="1" dirty="0" smtClean="0">
                        <a:latin typeface="Cambria Math" panose="02040503050406030204" pitchFamily="18" charset="0"/>
                      </a:rPr>
                      <m:t>(3,2,−1)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(4,3,5)</m:t>
                    </m:r>
                  </m:oMath>
                </a14:m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To form the equation of the plane, we need to use the position of one of the points, and the vectors between two different pairs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Let’s use the position of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and the vectors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503" t="-766" r="-3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blipFill>
                <a:blip r:embed="rId4"/>
                <a:stretch>
                  <a:fillRect l="-2632" r="-5263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0" y="495300"/>
                <a:ext cx="19062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altLang="en-US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5300"/>
                <a:ext cx="1906291" cy="369332"/>
              </a:xfrm>
              <a:prstGeom prst="rect">
                <a:avLst/>
              </a:prstGeom>
              <a:blipFill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Parallelogram 35"/>
          <p:cNvSpPr/>
          <p:nvPr/>
        </p:nvSpPr>
        <p:spPr>
          <a:xfrm>
            <a:off x="3935319" y="1813593"/>
            <a:ext cx="4998720" cy="1210492"/>
          </a:xfrm>
          <a:prstGeom prst="parallelogram">
            <a:avLst>
              <a:gd name="adj" fmla="val 13300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7" name="Group 36"/>
          <p:cNvGrpSpPr/>
          <p:nvPr/>
        </p:nvGrpSpPr>
        <p:grpSpPr>
          <a:xfrm>
            <a:off x="4625117" y="2745410"/>
            <a:ext cx="127091" cy="123099"/>
            <a:chOff x="6979103" y="5050971"/>
            <a:chExt cx="127091" cy="123099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7468145" y="2021390"/>
            <a:ext cx="128633" cy="123099"/>
            <a:chOff x="6971211" y="5054146"/>
            <a:chExt cx="128633" cy="123099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6977924" y="5054146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6971211" y="5055325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549272" y="2525791"/>
                <a:ext cx="8395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(2,2,−1)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9272" y="2525791"/>
                <a:ext cx="839589" cy="215444"/>
              </a:xfrm>
              <a:prstGeom prst="rect">
                <a:avLst/>
              </a:prstGeom>
              <a:blipFill>
                <a:blip r:embed="rId6"/>
                <a:stretch>
                  <a:fillRect l="-4348" r="-7246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Group 46"/>
          <p:cNvGrpSpPr/>
          <p:nvPr/>
        </p:nvGrpSpPr>
        <p:grpSpPr>
          <a:xfrm>
            <a:off x="6384249" y="2623490"/>
            <a:ext cx="127091" cy="123099"/>
            <a:chOff x="6979103" y="5050971"/>
            <a:chExt cx="127091" cy="123099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5787712" y="2166291"/>
            <a:ext cx="127091" cy="123099"/>
            <a:chOff x="6979103" y="5050971"/>
            <a:chExt cx="127091" cy="123099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113230" y="1250995"/>
                <a:ext cx="48974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Imagine the diagram we had before, but with the actual positions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3230" y="1250995"/>
                <a:ext cx="4897420" cy="523220"/>
              </a:xfrm>
              <a:prstGeom prst="rect">
                <a:avLst/>
              </a:prstGeom>
              <a:blipFill>
                <a:blip r:embed="rId7"/>
                <a:stretch>
                  <a:fillRect t="-2326" r="-498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416172" y="2744866"/>
                <a:ext cx="8395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(3,2,−1)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6172" y="2744866"/>
                <a:ext cx="839589" cy="215444"/>
              </a:xfrm>
              <a:prstGeom prst="rect">
                <a:avLst/>
              </a:prstGeom>
              <a:blipFill>
                <a:blip r:embed="rId8"/>
                <a:stretch>
                  <a:fillRect l="-5109" r="-7299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606547" y="1935241"/>
                <a:ext cx="67473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(4,3,5)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6547" y="1935241"/>
                <a:ext cx="674735" cy="215444"/>
              </a:xfrm>
              <a:prstGeom prst="rect">
                <a:avLst/>
              </a:prstGeom>
              <a:blipFill>
                <a:blip r:embed="rId9"/>
                <a:stretch>
                  <a:fillRect l="-5455" r="-9091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7625847" y="1897141"/>
                <a:ext cx="15914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5847" y="1897141"/>
                <a:ext cx="159146" cy="215444"/>
              </a:xfrm>
              <a:prstGeom prst="rect">
                <a:avLst/>
              </a:prstGeom>
              <a:blipFill>
                <a:blip r:embed="rId10"/>
                <a:stretch>
                  <a:fillRect l="-26923" r="-19231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0" y="6038850"/>
                <a:ext cx="2503378" cy="660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Position vector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38850"/>
                <a:ext cx="2503378" cy="660694"/>
              </a:xfrm>
              <a:prstGeom prst="rect">
                <a:avLst/>
              </a:prstGeom>
              <a:blipFill>
                <a:blip r:embed="rId11"/>
                <a:stretch>
                  <a:fillRect l="-7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3714750" y="3676650"/>
                <a:ext cx="1170513" cy="335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400" b="1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750" y="3676650"/>
                <a:ext cx="1170513" cy="33534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3705225" y="4076700"/>
                <a:ext cx="1854931" cy="660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b="1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5225" y="4076700"/>
                <a:ext cx="1854931" cy="66069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3705225" y="4829175"/>
                <a:ext cx="1053045" cy="6621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b="1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5225" y="4829175"/>
                <a:ext cx="1053045" cy="66210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/>
          <p:cNvSpPr txBox="1"/>
          <p:nvPr/>
        </p:nvSpPr>
        <p:spPr>
          <a:xfrm>
            <a:off x="5491826" y="3907326"/>
            <a:ext cx="1002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1" name="Arc 70"/>
          <p:cNvSpPr/>
          <p:nvPr/>
        </p:nvSpPr>
        <p:spPr>
          <a:xfrm>
            <a:off x="5375915" y="3905250"/>
            <a:ext cx="281935" cy="527412"/>
          </a:xfrm>
          <a:prstGeom prst="arc">
            <a:avLst>
              <a:gd name="adj1" fmla="val 16200000"/>
              <a:gd name="adj2" fmla="val 547261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5577551" y="4745526"/>
            <a:ext cx="1002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3" name="Arc 72"/>
          <p:cNvSpPr/>
          <p:nvPr/>
        </p:nvSpPr>
        <p:spPr>
          <a:xfrm>
            <a:off x="5375915" y="4638675"/>
            <a:ext cx="281935" cy="527412"/>
          </a:xfrm>
          <a:prstGeom prst="arc">
            <a:avLst>
              <a:gd name="adj1" fmla="val 16200000"/>
              <a:gd name="adj2" fmla="val 547261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6524625" y="3714750"/>
                <a:ext cx="1170513" cy="335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400" b="1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4625" y="3714750"/>
                <a:ext cx="1170513" cy="33534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6515100" y="4114800"/>
                <a:ext cx="1712135" cy="6613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b="1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5100" y="4114800"/>
                <a:ext cx="1712135" cy="66133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515100" y="4867275"/>
                <a:ext cx="1053045" cy="6621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b="1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5100" y="4867275"/>
                <a:ext cx="1053045" cy="66210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extBox 76"/>
          <p:cNvSpPr txBox="1"/>
          <p:nvPr/>
        </p:nvSpPr>
        <p:spPr>
          <a:xfrm>
            <a:off x="8160325" y="3954951"/>
            <a:ext cx="1002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Arc 77"/>
          <p:cNvSpPr/>
          <p:nvPr/>
        </p:nvSpPr>
        <p:spPr>
          <a:xfrm>
            <a:off x="8044414" y="3952875"/>
            <a:ext cx="281935" cy="527412"/>
          </a:xfrm>
          <a:prstGeom prst="arc">
            <a:avLst>
              <a:gd name="adj1" fmla="val 16200000"/>
              <a:gd name="adj2" fmla="val 547261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/>
          <p:cNvSpPr txBox="1"/>
          <p:nvPr/>
        </p:nvSpPr>
        <p:spPr>
          <a:xfrm>
            <a:off x="8246050" y="4793151"/>
            <a:ext cx="1002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0" name="Arc 79"/>
          <p:cNvSpPr/>
          <p:nvPr/>
        </p:nvSpPr>
        <p:spPr>
          <a:xfrm>
            <a:off x="8044414" y="4686300"/>
            <a:ext cx="281935" cy="527412"/>
          </a:xfrm>
          <a:prstGeom prst="arc">
            <a:avLst>
              <a:gd name="adj1" fmla="val 16200000"/>
              <a:gd name="adj2" fmla="val 547261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2428875" y="6038850"/>
                <a:ext cx="1053045" cy="6621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8875" y="6038850"/>
                <a:ext cx="1053045" cy="66210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3352800" y="6048375"/>
                <a:ext cx="1053045" cy="6621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6048375"/>
                <a:ext cx="1053045" cy="66210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 flipV="1">
            <a:off x="4686300" y="2686050"/>
            <a:ext cx="1771650" cy="1238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4695825" y="2219327"/>
            <a:ext cx="1162050" cy="60007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1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5" grpId="0"/>
      <p:bldP spid="57" grpId="0"/>
      <p:bldP spid="58" grpId="0"/>
      <p:bldP spid="65" grpId="0"/>
      <p:bldP spid="66" grpId="0"/>
      <p:bldP spid="16" grpId="0"/>
      <p:bldP spid="67" grpId="0"/>
      <p:bldP spid="68" grpId="0"/>
      <p:bldP spid="69" grpId="0"/>
      <p:bldP spid="70" grpId="0"/>
      <p:bldP spid="71" grpId="0" animBg="1"/>
      <p:bldP spid="72" grpId="0"/>
      <p:bldP spid="73" grpId="0" animBg="1"/>
      <p:bldP spid="74" grpId="0"/>
      <p:bldP spid="75" grpId="0"/>
      <p:bldP spid="76" grpId="0"/>
      <p:bldP spid="77" grpId="0"/>
      <p:bldP spid="78" grpId="0" animBg="1"/>
      <p:bldP spid="79" grpId="0"/>
      <p:bldP spid="80" grpId="0" animBg="1"/>
      <p:bldP spid="81" grpId="0"/>
      <p:bldP spid="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the vector and Cartesian forms of the equation of a plane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</a:rPr>
                  <a:t>Find, in the form </a:t>
                </a:r>
                <a14:m>
                  <m:oMath xmlns:m="http://schemas.openxmlformats.org/officeDocument/2006/math"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, an equation of the plane that passes through the points 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(2,2,−1)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sz="1600" b="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en-US" sz="1600" b="0" i="1" dirty="0" smtClean="0">
                        <a:latin typeface="Cambria Math" panose="02040503050406030204" pitchFamily="18" charset="0"/>
                      </a:rPr>
                      <m:t>(3,2,−1)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(4,3,5)</m:t>
                    </m:r>
                  </m:oMath>
                </a14:m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To form the equation of the plane, we need to use the position of one of the points, and the vectors between two different pairs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Let’s use the position of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and the vectors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503" t="-766" r="-3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blipFill>
                <a:blip r:embed="rId4"/>
                <a:stretch>
                  <a:fillRect l="-2632" r="-5263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0" y="495300"/>
                <a:ext cx="19062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altLang="en-US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5300"/>
                <a:ext cx="1906291" cy="369332"/>
              </a:xfrm>
              <a:prstGeom prst="rect">
                <a:avLst/>
              </a:prstGeom>
              <a:blipFill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Parallelogram 35"/>
          <p:cNvSpPr/>
          <p:nvPr/>
        </p:nvSpPr>
        <p:spPr>
          <a:xfrm>
            <a:off x="3935319" y="1813593"/>
            <a:ext cx="4998720" cy="1210492"/>
          </a:xfrm>
          <a:prstGeom prst="parallelogram">
            <a:avLst>
              <a:gd name="adj" fmla="val 13300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7" name="Group 36"/>
          <p:cNvGrpSpPr/>
          <p:nvPr/>
        </p:nvGrpSpPr>
        <p:grpSpPr>
          <a:xfrm>
            <a:off x="4625117" y="2745410"/>
            <a:ext cx="127091" cy="123099"/>
            <a:chOff x="6979103" y="5050971"/>
            <a:chExt cx="127091" cy="123099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7468145" y="2021390"/>
            <a:ext cx="128633" cy="123099"/>
            <a:chOff x="6971211" y="5054146"/>
            <a:chExt cx="128633" cy="123099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6977924" y="5054146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6971211" y="5055325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549272" y="2525791"/>
                <a:ext cx="8395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(2,2,−1)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9272" y="2525791"/>
                <a:ext cx="839589" cy="215444"/>
              </a:xfrm>
              <a:prstGeom prst="rect">
                <a:avLst/>
              </a:prstGeom>
              <a:blipFill>
                <a:blip r:embed="rId6"/>
                <a:stretch>
                  <a:fillRect l="-4348" r="-7246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Group 46"/>
          <p:cNvGrpSpPr/>
          <p:nvPr/>
        </p:nvGrpSpPr>
        <p:grpSpPr>
          <a:xfrm>
            <a:off x="6384249" y="2623490"/>
            <a:ext cx="127091" cy="123099"/>
            <a:chOff x="6979103" y="5050971"/>
            <a:chExt cx="127091" cy="123099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5787712" y="2166291"/>
            <a:ext cx="127091" cy="123099"/>
            <a:chOff x="6979103" y="5050971"/>
            <a:chExt cx="127091" cy="123099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113230" y="1250995"/>
                <a:ext cx="48974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Imagine the diagram we had before, but with the actual positions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3230" y="1250995"/>
                <a:ext cx="4897420" cy="523220"/>
              </a:xfrm>
              <a:prstGeom prst="rect">
                <a:avLst/>
              </a:prstGeom>
              <a:blipFill>
                <a:blip r:embed="rId7"/>
                <a:stretch>
                  <a:fillRect t="-2326" r="-498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416172" y="2744866"/>
                <a:ext cx="8395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(3,2,−1)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6172" y="2744866"/>
                <a:ext cx="839589" cy="215444"/>
              </a:xfrm>
              <a:prstGeom prst="rect">
                <a:avLst/>
              </a:prstGeom>
              <a:blipFill>
                <a:blip r:embed="rId8"/>
                <a:stretch>
                  <a:fillRect l="-5109" r="-7299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606547" y="1935241"/>
                <a:ext cx="67473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(4,3,5)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6547" y="1935241"/>
                <a:ext cx="674735" cy="215444"/>
              </a:xfrm>
              <a:prstGeom prst="rect">
                <a:avLst/>
              </a:prstGeom>
              <a:blipFill>
                <a:blip r:embed="rId9"/>
                <a:stretch>
                  <a:fillRect l="-5455" r="-9091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7625847" y="1897141"/>
                <a:ext cx="15914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5847" y="1897141"/>
                <a:ext cx="159146" cy="215444"/>
              </a:xfrm>
              <a:prstGeom prst="rect">
                <a:avLst/>
              </a:prstGeom>
              <a:blipFill>
                <a:blip r:embed="rId10"/>
                <a:stretch>
                  <a:fillRect l="-26923" r="-19231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0" y="6038850"/>
                <a:ext cx="2503378" cy="660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Position vector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38850"/>
                <a:ext cx="2503378" cy="660694"/>
              </a:xfrm>
              <a:prstGeom prst="rect">
                <a:avLst/>
              </a:prstGeom>
              <a:blipFill>
                <a:blip r:embed="rId11"/>
                <a:stretch>
                  <a:fillRect l="-7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2428875" y="6038850"/>
                <a:ext cx="1053045" cy="6621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8875" y="6038850"/>
                <a:ext cx="1053045" cy="66210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3352800" y="6048375"/>
                <a:ext cx="1053045" cy="6621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6048375"/>
                <a:ext cx="1053045" cy="66210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591050" y="3552825"/>
                <a:ext cx="171854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1600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altLang="en-US" sz="1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altLang="en-US" sz="1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altLang="en-US" sz="16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050" y="3552825"/>
                <a:ext cx="1718547" cy="338554"/>
              </a:xfrm>
              <a:prstGeom prst="rect">
                <a:avLst/>
              </a:prstGeom>
              <a:blipFill>
                <a:blip r:embed="rId14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543425" y="4048125"/>
                <a:ext cx="2759345" cy="7631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alt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alt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altLang="en-US" sz="16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425" y="4048125"/>
                <a:ext cx="2759345" cy="76315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286626" y="3678726"/>
                <a:ext cx="1657350" cy="793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the values. Let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6626" y="3678726"/>
                <a:ext cx="1657350" cy="793807"/>
              </a:xfrm>
              <a:prstGeom prst="rect">
                <a:avLst/>
              </a:prstGeom>
              <a:blipFill>
                <a:blip r:embed="rId16"/>
                <a:stretch>
                  <a:fillRect l="-368" t="-763" r="-36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53"/>
          <p:cNvSpPr/>
          <p:nvPr/>
        </p:nvSpPr>
        <p:spPr>
          <a:xfrm>
            <a:off x="7063340" y="3781425"/>
            <a:ext cx="261386" cy="660762"/>
          </a:xfrm>
          <a:prstGeom prst="arc">
            <a:avLst>
              <a:gd name="adj1" fmla="val 16200000"/>
              <a:gd name="adj2" fmla="val 547261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724400" y="5448300"/>
                <a:ext cx="37343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𝒊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alt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en-U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en-U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+6</m:t>
                          </m:r>
                          <m:r>
                            <a:rPr lang="en-US" altLang="en-U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</m:oMath>
                  </m:oMathPara>
                </a14:m>
                <a:endParaRPr lang="en-GB" altLang="en-US" sz="16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448300"/>
                <a:ext cx="3734356" cy="338554"/>
              </a:xfrm>
              <a:prstGeom prst="rect">
                <a:avLst/>
              </a:prstGeom>
              <a:blipFill>
                <a:blip r:embed="rId17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4410075" y="5040801"/>
            <a:ext cx="4391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Remember that other forms are also acceptable!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13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50" grpId="0"/>
      <p:bldP spid="54" grpId="0" animBg="1"/>
      <p:bldP spid="55" grpId="0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the vector and Cartesian forms of the equation of a plane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</a:rPr>
                  <a:t>Find, in the form </a:t>
                </a:r>
                <a14:m>
                  <m:oMath xmlns:m="http://schemas.openxmlformats.org/officeDocument/2006/math"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, an equation of the plane that passes through the points 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(2,2,−1)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sz="1600" b="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en-US" sz="1600" b="0" i="1" dirty="0" smtClean="0">
                        <a:latin typeface="Cambria Math" panose="02040503050406030204" pitchFamily="18" charset="0"/>
                      </a:rPr>
                      <m:t>(3,2,−1)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(4,3,5)</m:t>
                    </m:r>
                  </m:oMath>
                </a14:m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503" t="-766" r="-3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blipFill>
                <a:blip r:embed="rId4"/>
                <a:stretch>
                  <a:fillRect l="-2632" r="-5263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0" y="495300"/>
                <a:ext cx="19062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altLang="en-US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5300"/>
                <a:ext cx="1906291" cy="369332"/>
              </a:xfrm>
              <a:prstGeom prst="rect">
                <a:avLst/>
              </a:prstGeom>
              <a:blipFill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52450" y="3657600"/>
                <a:ext cx="2759345" cy="7631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alt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alt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altLang="en-US" sz="16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" y="3657600"/>
                <a:ext cx="2759345" cy="76315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7"/>
          <a:srcRect l="32475" t="24768" r="27966" b="13411"/>
          <a:stretch/>
        </p:blipFill>
        <p:spPr>
          <a:xfrm>
            <a:off x="3848100" y="1209674"/>
            <a:ext cx="5125105" cy="45053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981825" y="1771650"/>
                <a:ext cx="8280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1825" y="1771650"/>
                <a:ext cx="828047" cy="307777"/>
              </a:xfrm>
              <a:prstGeom prst="rect">
                <a:avLst/>
              </a:prstGeom>
              <a:blipFill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819900" y="3333750"/>
                <a:ext cx="9626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,−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9900" y="3333750"/>
                <a:ext cx="962699" cy="307777"/>
              </a:xfrm>
              <a:prstGeom prst="rect">
                <a:avLst/>
              </a:prstGeom>
              <a:blipFill>
                <a:blip r:embed="rId9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581775" y="3028950"/>
                <a:ext cx="9626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,−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1775" y="3028950"/>
                <a:ext cx="962699" cy="307777"/>
              </a:xfrm>
              <a:prstGeom prst="rect">
                <a:avLst/>
              </a:prstGeom>
              <a:blipFill>
                <a:blip r:embed="rId10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981825" y="5172075"/>
                <a:ext cx="2060115" cy="580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2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sz="1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en-US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en-US" sz="1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altLang="en-US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altLang="en-US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altLang="en-US" sz="12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1825" y="5172075"/>
                <a:ext cx="2060115" cy="580736"/>
              </a:xfrm>
              <a:prstGeom prst="rect">
                <a:avLst/>
              </a:prstGeom>
              <a:blipFill>
                <a:blip r:embed="rId11"/>
                <a:stretch>
                  <a:fillRect b="-1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533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3" grpId="0"/>
      <p:bldP spid="59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the vector and Cartesian forms of the equation of a plane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</a:rPr>
                  <a:t>Verify that the point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 with position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en-US" sz="16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6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 lies in the plane with vector equation:</a:t>
                </a: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6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alt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 </a:t>
                </a: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</a:rPr>
                  <a:t>If the point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 is in the plane, then there will be a pair of values of </a:t>
                </a:r>
                <a14:m>
                  <m:oMath xmlns:m="http://schemas.openxmlformats.org/officeDocument/2006/math">
                    <m:r>
                      <a:rPr lang="en-US" alt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 that can be substituted to generate it…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503" t="-766" r="-3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blipFill>
                <a:blip r:embed="rId4"/>
                <a:stretch>
                  <a:fillRect l="-2632" r="-5263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0" y="495300"/>
                <a:ext cx="19062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altLang="en-US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5300"/>
                <a:ext cx="1906291" cy="369332"/>
              </a:xfrm>
              <a:prstGeom prst="rect">
                <a:avLst/>
              </a:prstGeom>
              <a:blipFill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55095" y="1375954"/>
                <a:ext cx="2377509" cy="568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en-US" sz="1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4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4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alt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alt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nor/>
                        </m:rPr>
                        <a:rPr lang="en-US" altLang="en-US" sz="1400" dirty="0">
                          <a:latin typeface="Comic Sans MS" panose="030F0702030302020204" pitchFamily="66" charset="0"/>
                        </a:rPr>
                        <m:t> </m:t>
                      </m:r>
                    </m:oMath>
                  </m:oMathPara>
                </a14:m>
                <a:endParaRPr lang="en-US" alt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5095" y="1375954"/>
                <a:ext cx="2377509" cy="5683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584935" y="1371600"/>
                <a:ext cx="855106" cy="568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4935" y="1371600"/>
                <a:ext cx="855106" cy="5683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83727" y="3024917"/>
                <a:ext cx="137300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3+2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727" y="3024917"/>
                <a:ext cx="1373004" cy="246221"/>
              </a:xfrm>
              <a:prstGeom prst="rect">
                <a:avLst/>
              </a:prstGeom>
              <a:blipFill>
                <a:blip r:embed="rId8"/>
                <a:stretch>
                  <a:fillRect l="-2655" r="-2655" b="-195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06686" y="3368907"/>
                <a:ext cx="116801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=−1−2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686" y="3368907"/>
                <a:ext cx="1168012" cy="246221"/>
              </a:xfrm>
              <a:prstGeom prst="rect">
                <a:avLst/>
              </a:prstGeom>
              <a:blipFill>
                <a:blip r:embed="rId9"/>
                <a:stretch>
                  <a:fillRect l="-3125" r="-3125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805749" y="3011854"/>
                <a:ext cx="125919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5749" y="3011854"/>
                <a:ext cx="1259191" cy="246221"/>
              </a:xfrm>
              <a:prstGeom prst="rect">
                <a:avLst/>
              </a:prstGeom>
              <a:blipFill>
                <a:blip r:embed="rId10"/>
                <a:stretch>
                  <a:fillRect l="-2899" r="-2899" b="-2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171509" y="3377614"/>
                <a:ext cx="90031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1509" y="3377614"/>
                <a:ext cx="900310" cy="246221"/>
              </a:xfrm>
              <a:prstGeom prst="rect">
                <a:avLst/>
              </a:prstGeom>
              <a:blipFill>
                <a:blip r:embed="rId11"/>
                <a:stretch>
                  <a:fillRect l="-4730" r="-4054" b="-2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45207" y="3107002"/>
                <a:ext cx="102135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Subtract 3</a:t>
                </a:r>
              </a:p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Subtract </a:t>
                </a:r>
                <a14:m>
                  <m:oMath xmlns:m="http://schemas.openxmlformats.org/officeDocument/2006/math"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endParaRPr lang="en-GB" sz="11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5207" y="3107002"/>
                <a:ext cx="1021354" cy="430887"/>
              </a:xfrm>
              <a:prstGeom prst="rect">
                <a:avLst/>
              </a:prstGeom>
              <a:blipFill>
                <a:blip r:embed="rId1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14"/>
          <p:cNvSpPr/>
          <p:nvPr/>
        </p:nvSpPr>
        <p:spPr>
          <a:xfrm>
            <a:off x="5643843" y="3129420"/>
            <a:ext cx="173483" cy="383993"/>
          </a:xfrm>
          <a:prstGeom prst="arc">
            <a:avLst>
              <a:gd name="adj1" fmla="val 16200000"/>
              <a:gd name="adj2" fmla="val 547261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122646" y="3111356"/>
                <a:ext cx="102135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Subtract 2</a:t>
                </a:r>
              </a:p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Add </a:t>
                </a:r>
                <a14:m>
                  <m:oMath xmlns:m="http://schemas.openxmlformats.org/officeDocument/2006/math"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endParaRPr lang="en-GB" sz="11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2646" y="3111356"/>
                <a:ext cx="1021354" cy="430887"/>
              </a:xfrm>
              <a:prstGeom prst="rect">
                <a:avLst/>
              </a:prstGeom>
              <a:blipFill>
                <a:blip r:embed="rId13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16"/>
          <p:cNvSpPr/>
          <p:nvPr/>
        </p:nvSpPr>
        <p:spPr>
          <a:xfrm>
            <a:off x="8021282" y="3133774"/>
            <a:ext cx="173483" cy="383993"/>
          </a:xfrm>
          <a:prstGeom prst="arc">
            <a:avLst>
              <a:gd name="adj1" fmla="val 16200000"/>
              <a:gd name="adj2" fmla="val 547261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868091" y="3338426"/>
            <a:ext cx="809898" cy="26996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145383" y="3368906"/>
            <a:ext cx="561704" cy="26561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582194" y="4043821"/>
                <a:ext cx="151849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−1−2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2194" y="4043821"/>
                <a:ext cx="1518493" cy="246221"/>
              </a:xfrm>
              <a:prstGeom prst="rect">
                <a:avLst/>
              </a:prstGeom>
              <a:blipFill>
                <a:blip r:embed="rId14"/>
                <a:stretch>
                  <a:fillRect l="-402" r="-2410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048103" y="4422643"/>
                <a:ext cx="80522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−3=3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8103" y="4422643"/>
                <a:ext cx="805220" cy="246221"/>
              </a:xfrm>
              <a:prstGeom prst="rect">
                <a:avLst/>
              </a:prstGeom>
              <a:blipFill>
                <a:blip r:embed="rId15"/>
                <a:stretch>
                  <a:fillRect l="-758" r="-454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043749" y="4801466"/>
                <a:ext cx="69140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3749" y="4801466"/>
                <a:ext cx="691408" cy="246221"/>
              </a:xfrm>
              <a:prstGeom prst="rect">
                <a:avLst/>
              </a:prstGeom>
              <a:blipFill>
                <a:blip r:embed="rId16"/>
                <a:stretch>
                  <a:fillRect l="-877" r="-5263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142932" y="4169447"/>
                <a:ext cx="102135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Subtract 2</a:t>
                </a:r>
              </a:p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Add </a:t>
                </a:r>
                <a14:m>
                  <m:oMath xmlns:m="http://schemas.openxmlformats.org/officeDocument/2006/math">
                    <m:r>
                      <a:rPr lang="en-US" sz="11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endParaRPr lang="en-GB" sz="11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2932" y="4169447"/>
                <a:ext cx="1021354" cy="430887"/>
              </a:xfrm>
              <a:prstGeom prst="rect">
                <a:avLst/>
              </a:prstGeom>
              <a:blipFill>
                <a:blip r:embed="rId17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24"/>
          <p:cNvSpPr/>
          <p:nvPr/>
        </p:nvSpPr>
        <p:spPr>
          <a:xfrm>
            <a:off x="7041568" y="4191865"/>
            <a:ext cx="173483" cy="383993"/>
          </a:xfrm>
          <a:prstGeom prst="arc">
            <a:avLst>
              <a:gd name="adj1" fmla="val 16200000"/>
              <a:gd name="adj2" fmla="val 547261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6964407" y="4670189"/>
            <a:ext cx="10213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3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Arc 26"/>
          <p:cNvSpPr/>
          <p:nvPr/>
        </p:nvSpPr>
        <p:spPr>
          <a:xfrm>
            <a:off x="6854334" y="4579396"/>
            <a:ext cx="173483" cy="383993"/>
          </a:xfrm>
          <a:prstGeom prst="arc">
            <a:avLst>
              <a:gd name="adj1" fmla="val 16200000"/>
              <a:gd name="adj2" fmla="val 547261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196149" y="5188997"/>
                <a:ext cx="5459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6149" y="5188997"/>
                <a:ext cx="545919" cy="246221"/>
              </a:xfrm>
              <a:prstGeom prst="rect">
                <a:avLst/>
              </a:prstGeom>
              <a:blipFill>
                <a:blip r:embed="rId18"/>
                <a:stretch>
                  <a:fillRect l="-7778" r="-6667" b="-195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933927" y="4961926"/>
                <a:ext cx="102135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1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endParaRPr lang="en-GB" sz="11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3927" y="4961926"/>
                <a:ext cx="1021354" cy="430887"/>
              </a:xfrm>
              <a:prstGeom prst="rect">
                <a:avLst/>
              </a:prstGeom>
              <a:blipFill>
                <a:blip r:embed="rId19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29"/>
          <p:cNvSpPr/>
          <p:nvPr/>
        </p:nvSpPr>
        <p:spPr>
          <a:xfrm>
            <a:off x="6858688" y="4975636"/>
            <a:ext cx="173483" cy="383993"/>
          </a:xfrm>
          <a:prstGeom prst="arc">
            <a:avLst>
              <a:gd name="adj1" fmla="val 16200000"/>
              <a:gd name="adj2" fmla="val 547261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868195" y="1328057"/>
                <a:ext cx="69140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8195" y="1328057"/>
                <a:ext cx="691408" cy="246221"/>
              </a:xfrm>
              <a:prstGeom prst="rect">
                <a:avLst/>
              </a:prstGeom>
              <a:blipFill>
                <a:blip r:embed="rId20"/>
                <a:stretch>
                  <a:fillRect l="-1770" r="-6195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8020595" y="1715588"/>
                <a:ext cx="5459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1=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0595" y="1715588"/>
                <a:ext cx="545919" cy="246221"/>
              </a:xfrm>
              <a:prstGeom prst="rect">
                <a:avLst/>
              </a:prstGeom>
              <a:blipFill>
                <a:blip r:embed="rId21"/>
                <a:stretch>
                  <a:fillRect l="-8989" r="-6742" b="-195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61512" y="2257210"/>
                <a:ext cx="54801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Form 2 equations using the ‘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’ coordinates and the ‘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’ coordinates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1512" y="2257210"/>
                <a:ext cx="5480143" cy="584775"/>
              </a:xfrm>
              <a:prstGeom prst="rect">
                <a:avLst/>
              </a:prstGeom>
              <a:blipFill>
                <a:blip r:embed="rId22"/>
                <a:stretch>
                  <a:fillRect t="-208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762993" y="5632204"/>
                <a:ext cx="54801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now need to use these values and check they also work for the ‘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’ coordinate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2993" y="5632204"/>
                <a:ext cx="5480143" cy="584775"/>
              </a:xfrm>
              <a:prstGeom prst="rect">
                <a:avLst/>
              </a:prstGeom>
              <a:blipFill>
                <a:blip r:embed="rId23"/>
                <a:stretch>
                  <a:fillRect t="-208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324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6" grpId="0"/>
      <p:bldP spid="10" grpId="0"/>
      <p:bldP spid="11" grpId="0"/>
      <p:bldP spid="13" grpId="0"/>
      <p:bldP spid="14" grpId="0"/>
      <p:bldP spid="15" grpId="0" animBg="1"/>
      <p:bldP spid="16" grpId="0"/>
      <p:bldP spid="17" grpId="0" animBg="1"/>
      <p:bldP spid="7" grpId="0" animBg="1"/>
      <p:bldP spid="7" grpId="1" animBg="1"/>
      <p:bldP spid="19" grpId="0" animBg="1"/>
      <p:bldP spid="19" grpId="1" animBg="1"/>
      <p:bldP spid="20" grpId="0"/>
      <p:bldP spid="21" grpId="0"/>
      <p:bldP spid="22" grpId="0"/>
      <p:bldP spid="23" grpId="0"/>
      <p:bldP spid="25" grpId="0" animBg="1"/>
      <p:bldP spid="26" grpId="0"/>
      <p:bldP spid="27" grpId="0" animBg="1"/>
      <p:bldP spid="28" grpId="0"/>
      <p:bldP spid="29" grpId="0"/>
      <p:bldP spid="30" grpId="0" animBg="1"/>
      <p:bldP spid="31" grpId="0"/>
      <p:bldP spid="32" grpId="0"/>
      <p:bldP spid="9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the vector and Cartesian forms of the equation of a plane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</a:rPr>
                  <a:t>Verify that the point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 with position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en-US" sz="16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6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 lies in the plane with vector equation:</a:t>
                </a: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6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alt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 </a:t>
                </a: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</a:rPr>
                  <a:t>If the point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 is in the plane, then there will be a pair of values of </a:t>
                </a:r>
                <a14:m>
                  <m:oMath xmlns:m="http://schemas.openxmlformats.org/officeDocument/2006/math">
                    <m:r>
                      <a:rPr lang="en-US" alt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 that can be substituted to generate it…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503" t="-766" r="-3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blipFill>
                <a:blip r:embed="rId4"/>
                <a:stretch>
                  <a:fillRect l="-2632" r="-5263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0" y="495300"/>
                <a:ext cx="19062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altLang="en-US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5300"/>
                <a:ext cx="1906291" cy="369332"/>
              </a:xfrm>
              <a:prstGeom prst="rect">
                <a:avLst/>
              </a:prstGeom>
              <a:blipFill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55095" y="1375954"/>
                <a:ext cx="2377509" cy="568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en-US" sz="1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4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4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alt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alt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nor/>
                        </m:rPr>
                        <a:rPr lang="en-US" altLang="en-US" sz="1400" dirty="0">
                          <a:latin typeface="Comic Sans MS" panose="030F0702030302020204" pitchFamily="66" charset="0"/>
                        </a:rPr>
                        <m:t> </m:t>
                      </m:r>
                    </m:oMath>
                  </m:oMathPara>
                </a14:m>
                <a:endParaRPr lang="en-US" alt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5095" y="1375954"/>
                <a:ext cx="2377509" cy="5683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584935" y="1371600"/>
                <a:ext cx="855106" cy="568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4935" y="1371600"/>
                <a:ext cx="855106" cy="5683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868195" y="1328057"/>
                <a:ext cx="69140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8195" y="1328057"/>
                <a:ext cx="691408" cy="246221"/>
              </a:xfrm>
              <a:prstGeom prst="rect">
                <a:avLst/>
              </a:prstGeom>
              <a:blipFill>
                <a:blip r:embed="rId8"/>
                <a:stretch>
                  <a:fillRect l="-1770" r="-6195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8020595" y="1715588"/>
                <a:ext cx="5459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1=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0595" y="1715588"/>
                <a:ext cx="545919" cy="246221"/>
              </a:xfrm>
              <a:prstGeom prst="rect">
                <a:avLst/>
              </a:prstGeom>
              <a:blipFill>
                <a:blip r:embed="rId9"/>
                <a:stretch>
                  <a:fillRect l="-8989" r="-6742" b="-195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078026" y="2632229"/>
                <a:ext cx="168078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8026" y="2632229"/>
                <a:ext cx="1680781" cy="246221"/>
              </a:xfrm>
              <a:prstGeom prst="rect">
                <a:avLst/>
              </a:prstGeom>
              <a:blipFill>
                <a:blip r:embed="rId10"/>
                <a:stretch>
                  <a:fillRect r="-2174" b="-2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82355" y="3033204"/>
                <a:ext cx="217508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(−1)+2(1)=−1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355" y="3033204"/>
                <a:ext cx="2175083" cy="246221"/>
              </a:xfrm>
              <a:prstGeom prst="rect">
                <a:avLst/>
              </a:prstGeom>
              <a:blipFill>
                <a:blip r:embed="rId11"/>
                <a:stretch>
                  <a:fillRect l="-280" r="-1401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906607" y="3425301"/>
                <a:ext cx="84978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6607" y="3425301"/>
                <a:ext cx="849784" cy="246221"/>
              </a:xfrm>
              <a:prstGeom prst="rect">
                <a:avLst/>
              </a:prstGeom>
              <a:blipFill>
                <a:blip r:embed="rId12"/>
                <a:stretch>
                  <a:fillRect l="-1439" r="-4317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800295" y="2689242"/>
                <a:ext cx="15456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values of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0295" y="2689242"/>
                <a:ext cx="1545604" cy="523220"/>
              </a:xfrm>
              <a:prstGeom prst="rect">
                <a:avLst/>
              </a:prstGeom>
              <a:blipFill>
                <a:blip r:embed="rId13"/>
                <a:stretch>
                  <a:fillRect t="-2326" r="-2767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/>
          <p:cNvSpPr/>
          <p:nvPr/>
        </p:nvSpPr>
        <p:spPr>
          <a:xfrm>
            <a:off x="6707768" y="2773974"/>
            <a:ext cx="173483" cy="383993"/>
          </a:xfrm>
          <a:prstGeom prst="arc">
            <a:avLst>
              <a:gd name="adj1" fmla="val 16200000"/>
              <a:gd name="adj2" fmla="val 547261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/>
          <p:nvPr/>
        </p:nvSpPr>
        <p:spPr>
          <a:xfrm>
            <a:off x="6718126" y="3192704"/>
            <a:ext cx="173483" cy="383993"/>
          </a:xfrm>
          <a:prstGeom prst="arc">
            <a:avLst>
              <a:gd name="adj1" fmla="val 16200000"/>
              <a:gd name="adj2" fmla="val 547261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6863918" y="3241138"/>
            <a:ext cx="966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852910" y="3961709"/>
                <a:ext cx="5291090" cy="6606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point P must lie in the plane </a:t>
                </a:r>
                <a14:m>
                  <m:oMath xmlns:m="http://schemas.openxmlformats.org/officeDocument/2006/math">
                    <m:r>
                      <a:rPr lang="en-US" altLang="en-US" sz="1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alt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  <m:r>
                      <a:rPr lang="en-US" alt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US" alt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alt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US" alt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910" y="3961709"/>
                <a:ext cx="5291090" cy="66069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954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4" grpId="0"/>
      <p:bldP spid="35" grpId="0"/>
      <p:bldP spid="36" grpId="0"/>
      <p:bldP spid="37" grpId="0" animBg="1"/>
      <p:bldP spid="38" grpId="0" animBg="1"/>
      <p:bldP spid="39" grpId="0"/>
      <p:bldP spid="4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93288F-D948-4394-9A86-54097F7E7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621A56-3368-4487-B1C3-929EA0A3784A}">
  <ds:schemaRefs>
    <ds:schemaRef ds:uri="00eee050-7eda-4a68-8825-514e694f5f0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78db98b4-7c56-4667-9532-fea666d1eda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2D99054-C439-484E-84E5-5374E05B8B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2280</TotalTime>
  <Words>1901</Words>
  <Application>Microsoft Office PowerPoint</Application>
  <PresentationFormat>On-screen Show (4:3)</PresentationFormat>
  <Paragraphs>194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Gabriola</vt:lpstr>
      <vt:lpstr>Segoe UI Black</vt:lpstr>
      <vt:lpstr>Wingdings</vt:lpstr>
      <vt:lpstr>Office テーマ</vt:lpstr>
      <vt:lpstr>PowerPoint Presentation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523</cp:revision>
  <dcterms:created xsi:type="dcterms:W3CDTF">2017-08-14T15:35:38Z</dcterms:created>
  <dcterms:modified xsi:type="dcterms:W3CDTF">2021-02-17T20:50:10Z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