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30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63.png"/><Relationship Id="rId5" Type="http://schemas.openxmlformats.org/officeDocument/2006/relationships/image" Target="../media/image45.png"/><Relationship Id="rId10" Type="http://schemas.openxmlformats.org/officeDocument/2006/relationships/image" Target="../media/image62.png"/><Relationship Id="rId4" Type="http://schemas.openxmlformats.org/officeDocument/2006/relationships/image" Target="../media/image44.png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hyperlink" Target="9)%20Example%201.agg" TargetMode="External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0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30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7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2.png"/><Relationship Id="rId5" Type="http://schemas.openxmlformats.org/officeDocument/2006/relationships/image" Target="../media/image45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4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908837" y="2248250"/>
            <a:ext cx="3397405" cy="183896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15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Vectors</a:t>
            </a:r>
            <a:endParaRPr lang="ja-JP" altLang="en-US" sz="115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3931" y="3953691"/>
            <a:ext cx="531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Note: Put the Autograph files in the same folder as this presentation, and the hyperlinks should work!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35961" y="536430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6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has vector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(6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Show that another vector equation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is: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do this you will need to show that the position vector of the second is on the original line, and that the direction vector is parallel to the first…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blipFill>
                <a:blip r:embed="rId4"/>
                <a:stretch>
                  <a:fillRect l="-1872" r="-454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direction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blipFill>
                <a:blip r:embed="rId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blipFill>
                <a:blip r:embed="rId6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1340768"/>
                <a:ext cx="1849096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340768"/>
                <a:ext cx="1849096" cy="6512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3968" y="2132856"/>
                <a:ext cx="185358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132856"/>
                <a:ext cx="1853584" cy="6512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3968" y="2996952"/>
                <a:ext cx="788869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996952"/>
                <a:ext cx="788869" cy="6496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084168" y="1700808"/>
            <a:ext cx="360040" cy="792088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44208" y="1916832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916832"/>
                <a:ext cx="1080120" cy="307777"/>
              </a:xfrm>
              <a:prstGeom prst="rect">
                <a:avLst/>
              </a:prstGeom>
              <a:blipFill>
                <a:blip r:embed="rId10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084168" y="2492896"/>
            <a:ext cx="360040" cy="792088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72200" y="278092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9992" y="371703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this position vector is on the line!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36296" y="1268760"/>
            <a:ext cx="190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Check position vector is on the line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6296" y="4221088"/>
            <a:ext cx="190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Check direction vector is parallel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16016" y="4293096"/>
                <a:ext cx="564257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293096"/>
                <a:ext cx="564257" cy="64960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92080" y="4293096"/>
                <a:ext cx="92313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293096"/>
                <a:ext cx="923138" cy="6496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788024" y="4293096"/>
            <a:ext cx="432048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724128" y="4293096"/>
            <a:ext cx="432048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339752" y="3068960"/>
            <a:ext cx="129614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339752" y="4293096"/>
            <a:ext cx="115212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572000" y="530120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one is a multiple of the other, they are parallel!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27584" y="4293096"/>
            <a:ext cx="115212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644008" y="2996952"/>
            <a:ext cx="432048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5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7" grpId="0" animBg="1"/>
      <p:bldP spid="7" grpId="1" animBg="1"/>
      <p:bldP spid="24" grpId="0" animBg="1"/>
      <p:bldP spid="24" grpId="1" animBg="1"/>
      <p:bldP spid="28" grpId="0" animBg="1"/>
      <p:bldP spid="28" grpId="1" animBg="1"/>
      <p:bldP spid="29" grpId="0" animBg="1"/>
      <p:bldP spid="29" grpId="1" animBg="1"/>
      <p:bldP spid="30" grpId="0"/>
      <p:bldP spid="31" grpId="0" animBg="1"/>
      <p:bldP spid="31" grpId="1" animBg="1"/>
      <p:bldP spid="32" grpId="0" animBg="1"/>
      <p:bldP spid="3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8674" y="1410789"/>
                <a:ext cx="4293326" cy="476617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 if: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𝐶𝐴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</a:rPr>
                  <a:t>) Find the exact distance between the points with coordinates: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3,−2</m:t>
                        </m:r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−1,4</m:t>
                        </m:r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(1,3,−2)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(−3,2,−5)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8674" y="1410789"/>
                <a:ext cx="4293326" cy="4766174"/>
              </a:xfrm>
              <a:blipFill>
                <a:blip r:embed="rId2"/>
                <a:stretch>
                  <a:fillRect l="-2131" t="-1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D9DAC24C-537D-473A-8613-4067CA6BA6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9992" y="1412776"/>
                <a:ext cx="4464496" cy="47661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Given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The unit vector in the direction of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have equations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respectively. Find the coordinates of the point of intersection.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D9DAC24C-537D-473A-8613-4067CA6BA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412776"/>
                <a:ext cx="4464496" cy="4766174"/>
              </a:xfrm>
              <a:prstGeom prst="rect">
                <a:avLst/>
              </a:prstGeom>
              <a:blipFill>
                <a:blip r:embed="rId3"/>
                <a:stretch>
                  <a:fillRect l="-1364" t="-1407" r="-2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7034A58-3F02-4BFB-A19C-ECA2AA052E6B}"/>
                  </a:ext>
                </a:extLst>
              </p:cNvPr>
              <p:cNvSpPr txBox="1"/>
              <p:nvPr/>
            </p:nvSpPr>
            <p:spPr>
              <a:xfrm>
                <a:off x="3419872" y="1700808"/>
                <a:ext cx="590226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7034A58-3F02-4BFB-A19C-ECA2AA052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700808"/>
                <a:ext cx="590226" cy="4657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E984E15-1A77-42EF-A95B-2EC4AF512627}"/>
                  </a:ext>
                </a:extLst>
              </p:cNvPr>
              <p:cNvSpPr txBox="1"/>
              <p:nvPr/>
            </p:nvSpPr>
            <p:spPr>
              <a:xfrm>
                <a:off x="2555776" y="3068960"/>
                <a:ext cx="645241" cy="7289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E984E15-1A77-42EF-A95B-2EC4AF512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068960"/>
                <a:ext cx="645241" cy="7289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016D0A4-34EB-4C33-8582-709E153CB27D}"/>
                  </a:ext>
                </a:extLst>
              </p:cNvPr>
              <p:cNvSpPr txBox="1"/>
              <p:nvPr/>
            </p:nvSpPr>
            <p:spPr>
              <a:xfrm>
                <a:off x="2843808" y="4941168"/>
                <a:ext cx="783704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016D0A4-34EB-4C33-8582-709E153CB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941168"/>
                <a:ext cx="783704" cy="30963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628BE7-3330-4F78-8A3B-B23620715976}"/>
                  </a:ext>
                </a:extLst>
              </p:cNvPr>
              <p:cNvSpPr txBox="1"/>
              <p:nvPr/>
            </p:nvSpPr>
            <p:spPr>
              <a:xfrm>
                <a:off x="3347864" y="5517232"/>
                <a:ext cx="783704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𝟐𝟔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628BE7-3330-4F78-8A3B-B23620715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517232"/>
                <a:ext cx="783704" cy="30963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4D0BC8-A5FC-40D0-8B16-8CE57CF18077}"/>
                  </a:ext>
                </a:extLst>
              </p:cNvPr>
              <p:cNvSpPr txBox="1"/>
              <p:nvPr/>
            </p:nvSpPr>
            <p:spPr>
              <a:xfrm>
                <a:off x="5220072" y="1844824"/>
                <a:ext cx="783704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4D0BC8-A5FC-40D0-8B16-8CE57CF18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844824"/>
                <a:ext cx="783704" cy="30963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4F3D906-589A-4CB9-9C9C-295C38F48064}"/>
                  </a:ext>
                </a:extLst>
              </p:cNvPr>
              <p:cNvSpPr txBox="1"/>
              <p:nvPr/>
            </p:nvSpPr>
            <p:spPr>
              <a:xfrm>
                <a:off x="5292080" y="2564904"/>
                <a:ext cx="2016224" cy="5722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𝟐𝟗</m:t>
                              </m:r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4F3D906-589A-4CB9-9C9C-295C38F48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564904"/>
                <a:ext cx="2016224" cy="5722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7A435A7-F908-419C-B558-2280F3D26E18}"/>
                  </a:ext>
                </a:extLst>
              </p:cNvPr>
              <p:cNvSpPr txBox="1"/>
              <p:nvPr/>
            </p:nvSpPr>
            <p:spPr>
              <a:xfrm>
                <a:off x="6156176" y="4941168"/>
                <a:ext cx="108012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7A435A7-F908-419C-B558-2280F3D26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41168"/>
                <a:ext cx="1080120" cy="276999"/>
              </a:xfrm>
              <a:prstGeom prst="rect">
                <a:avLst/>
              </a:prstGeom>
              <a:blipFill>
                <a:blip r:embed="rId10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53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9A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0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You need to be able to write the equation of a straight line in three dimensions in vector form</a:t>
            </a: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/>
              <p:nvPr/>
            </p:nvSpPr>
            <p:spPr>
              <a:xfrm>
                <a:off x="1331640" y="2564904"/>
                <a:ext cx="15936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64904"/>
                <a:ext cx="1593641" cy="369332"/>
              </a:xfrm>
              <a:prstGeom prst="rect">
                <a:avLst/>
              </a:prstGeom>
              <a:blipFill>
                <a:blip r:embed="rId2"/>
                <a:stretch>
                  <a:fillRect l="-4198" r="-152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図 53">
            <a:extLst>
              <a:ext uri="{FF2B5EF4-FFF2-40B4-BE49-F238E27FC236}">
                <a16:creationId xmlns:a16="http://schemas.microsoft.com/office/drawing/2014/main" id="{93E0B19E-3D85-4D83-9A3E-84EB8299B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149080"/>
            <a:ext cx="2736304" cy="26361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4F5F1EE-3A01-47A7-A79C-0828CB64FA69}"/>
                  </a:ext>
                </a:extLst>
              </p:cNvPr>
              <p:cNvSpPr txBox="1"/>
              <p:nvPr/>
            </p:nvSpPr>
            <p:spPr>
              <a:xfrm>
                <a:off x="395536" y="3068960"/>
                <a:ext cx="3394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a point on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4F5F1EE-3A01-47A7-A79C-0828CB64F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068960"/>
                <a:ext cx="3394775" cy="307777"/>
              </a:xfrm>
              <a:prstGeom prst="rect">
                <a:avLst/>
              </a:prstGeom>
              <a:blipFill>
                <a:blip r:embed="rId4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837C1ABB-8E6E-42F4-887E-8150AC89A030}"/>
                  </a:ext>
                </a:extLst>
              </p:cNvPr>
              <p:cNvSpPr txBox="1"/>
              <p:nvPr/>
            </p:nvSpPr>
            <p:spPr>
              <a:xfrm>
                <a:off x="539552" y="3356992"/>
                <a:ext cx="31683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the direction of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837C1ABB-8E6E-42F4-887E-8150AC89A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56992"/>
                <a:ext cx="3168351" cy="523220"/>
              </a:xfrm>
              <a:prstGeom prst="rect">
                <a:avLst/>
              </a:prstGeom>
              <a:blipFill>
                <a:blip r:embed="rId5"/>
                <a:stretch>
                  <a:fillRect t="-2326" r="-385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95FE30C-ED06-4063-9800-06621B43398C}"/>
              </a:ext>
            </a:extLst>
          </p:cNvPr>
          <p:cNvSpPr txBox="1"/>
          <p:nvPr/>
        </p:nvSpPr>
        <p:spPr>
          <a:xfrm>
            <a:off x="1187624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2 dimensions:</a:t>
            </a:r>
            <a:endParaRPr lang="en-GB" alt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28ACEFD5-392D-4360-A8F9-61C6BEA161C1}"/>
                  </a:ext>
                </a:extLst>
              </p:cNvPr>
              <p:cNvSpPr txBox="1"/>
              <p:nvPr/>
            </p:nvSpPr>
            <p:spPr>
              <a:xfrm>
                <a:off x="5940152" y="2564904"/>
                <a:ext cx="15517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28ACEFD5-392D-4360-A8F9-61C6BEA16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564904"/>
                <a:ext cx="1551707" cy="369332"/>
              </a:xfrm>
              <a:prstGeom prst="rect">
                <a:avLst/>
              </a:prstGeom>
              <a:blipFill>
                <a:blip r:embed="rId6"/>
                <a:stretch>
                  <a:fillRect l="-1961" r="-392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FDDBC840-36F7-48F2-9417-AA5443B623B5}"/>
                  </a:ext>
                </a:extLst>
              </p:cNvPr>
              <p:cNvSpPr txBox="1"/>
              <p:nvPr/>
            </p:nvSpPr>
            <p:spPr>
              <a:xfrm>
                <a:off x="5004048" y="3068960"/>
                <a:ext cx="34665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a point on the line (in 3 dimensions)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FDDBC840-36F7-48F2-9417-AA5443B62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068960"/>
                <a:ext cx="3466595" cy="523220"/>
              </a:xfrm>
              <a:prstGeom prst="rect">
                <a:avLst/>
              </a:prstGeom>
              <a:blipFill>
                <a:blip r:embed="rId7"/>
                <a:stretch>
                  <a:fillRect t="-1163" r="-70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557FEDEF-E04C-4A4A-A658-70CA708A08A4}"/>
                  </a:ext>
                </a:extLst>
              </p:cNvPr>
              <p:cNvSpPr txBox="1"/>
              <p:nvPr/>
            </p:nvSpPr>
            <p:spPr>
              <a:xfrm>
                <a:off x="5148064" y="3573016"/>
                <a:ext cx="31683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the direction of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557FEDEF-E04C-4A4A-A658-70CA708A0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573016"/>
                <a:ext cx="3168351" cy="523220"/>
              </a:xfrm>
              <a:prstGeom prst="rect">
                <a:avLst/>
              </a:prstGeom>
              <a:blipFill>
                <a:blip r:embed="rId8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DA4C4A9-EF41-4F74-9E1A-D58790E23058}"/>
              </a:ext>
            </a:extLst>
          </p:cNvPr>
          <p:cNvSpPr txBox="1"/>
          <p:nvPr/>
        </p:nvSpPr>
        <p:spPr>
          <a:xfrm>
            <a:off x="5796136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3 dimensions:</a:t>
            </a:r>
            <a:endParaRPr lang="en-GB" altLang="en-US" dirty="0">
              <a:latin typeface="Comic Sans MS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2FFC2D9-CEEB-46CD-9811-BDF0FB98B769}"/>
              </a:ext>
            </a:extLst>
          </p:cNvPr>
          <p:cNvSpPr txBox="1"/>
          <p:nvPr/>
        </p:nvSpPr>
        <p:spPr>
          <a:xfrm>
            <a:off x="4644008" y="2132856"/>
            <a:ext cx="1008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Position vector</a:t>
            </a:r>
            <a:endParaRPr lang="en-GB" sz="16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838B6F3-F056-4C1F-8395-805C937FCC0F}"/>
              </a:ext>
            </a:extLst>
          </p:cNvPr>
          <p:cNvSpPr txBox="1"/>
          <p:nvPr/>
        </p:nvSpPr>
        <p:spPr>
          <a:xfrm>
            <a:off x="7991872" y="198884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Direction vector</a:t>
            </a:r>
            <a:endParaRPr lang="en-GB" sz="16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83867B3B-DA2D-4D72-8FBC-C9BAA436FD5C}"/>
              </a:ext>
            </a:extLst>
          </p:cNvPr>
          <p:cNvCxnSpPr>
            <a:cxnSpLocks/>
          </p:cNvCxnSpPr>
          <p:nvPr/>
        </p:nvCxnSpPr>
        <p:spPr>
          <a:xfrm>
            <a:off x="5580112" y="2492896"/>
            <a:ext cx="936104" cy="21602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6B886C9-4F3C-4200-B376-366859800166}"/>
              </a:ext>
            </a:extLst>
          </p:cNvPr>
          <p:cNvCxnSpPr>
            <a:cxnSpLocks/>
          </p:cNvCxnSpPr>
          <p:nvPr/>
        </p:nvCxnSpPr>
        <p:spPr>
          <a:xfrm flipH="1">
            <a:off x="7452320" y="2348880"/>
            <a:ext cx="648072" cy="36004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9"/>
          <a:srcRect l="30613" t="21121" r="31526" b="14014"/>
          <a:stretch/>
        </p:blipFill>
        <p:spPr>
          <a:xfrm>
            <a:off x="5508104" y="4149080"/>
            <a:ext cx="2736304" cy="2637028"/>
          </a:xfrm>
          <a:prstGeom prst="rect">
            <a:avLst/>
          </a:prstGeom>
        </p:spPr>
      </p:pic>
      <p:sp>
        <p:nvSpPr>
          <p:cNvPr id="7" name="TextBox 6">
            <a:hlinkClick r:id="rId10" action="ppaction://hlinkfile"/>
          </p:cNvPr>
          <p:cNvSpPr txBox="1"/>
          <p:nvPr/>
        </p:nvSpPr>
        <p:spPr>
          <a:xfrm>
            <a:off x="4499992" y="5085184"/>
            <a:ext cx="85792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CLICK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5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You need to be able to write the equation of a straight line in three dimensions in vector form</a:t>
            </a: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/>
              <p:nvPr/>
            </p:nvSpPr>
            <p:spPr>
              <a:xfrm>
                <a:off x="1331640" y="2564904"/>
                <a:ext cx="157588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64904"/>
                <a:ext cx="1575880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図 53">
            <a:extLst>
              <a:ext uri="{FF2B5EF4-FFF2-40B4-BE49-F238E27FC236}">
                <a16:creationId xmlns:a16="http://schemas.microsoft.com/office/drawing/2014/main" id="{93E0B19E-3D85-4D83-9A3E-84EB8299B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3429000"/>
            <a:ext cx="3384376" cy="3260441"/>
          </a:xfrm>
          <a:prstGeom prst="rect">
            <a:avLst/>
          </a:prstGeom>
        </p:spPr>
      </p:pic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95FE30C-ED06-4063-9800-06621B43398C}"/>
              </a:ext>
            </a:extLst>
          </p:cNvPr>
          <p:cNvSpPr txBox="1"/>
          <p:nvPr/>
        </p:nvSpPr>
        <p:spPr>
          <a:xfrm>
            <a:off x="1187624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2 dimensions:</a:t>
            </a:r>
            <a:endParaRPr lang="en-GB" altLang="en-US" dirty="0">
              <a:latin typeface="Comic Sans MS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DA4C4A9-EF41-4F74-9E1A-D58790E23058}"/>
              </a:ext>
            </a:extLst>
          </p:cNvPr>
          <p:cNvSpPr txBox="1"/>
          <p:nvPr/>
        </p:nvSpPr>
        <p:spPr>
          <a:xfrm>
            <a:off x="5796136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3 dimensions:</a:t>
            </a:r>
            <a:endParaRPr lang="en-GB" altLang="en-US" dirty="0">
              <a:latin typeface="Comic Sans MS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30613" t="21121" r="31526" b="14014"/>
          <a:stretch/>
        </p:blipFill>
        <p:spPr>
          <a:xfrm>
            <a:off x="5076056" y="3418550"/>
            <a:ext cx="3384376" cy="32615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80112" y="2564904"/>
                <a:ext cx="207217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564904"/>
                <a:ext cx="2072170" cy="730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00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You need to be able to write the equation of a straight line in three dimensions in vector form</a:t>
            </a: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613" t="21121" r="31526" b="14014"/>
          <a:stretch/>
        </p:blipFill>
        <p:spPr>
          <a:xfrm>
            <a:off x="179512" y="2348880"/>
            <a:ext cx="4034819" cy="38884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64088" y="1268760"/>
                <a:ext cx="207217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268760"/>
                <a:ext cx="2072170" cy="730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3968" y="2924944"/>
                <a:ext cx="15841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an unspecified point on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924944"/>
                <a:ext cx="1584176" cy="954107"/>
              </a:xfrm>
              <a:prstGeom prst="rect">
                <a:avLst/>
              </a:prstGeom>
              <a:blipFill>
                <a:blip r:embed="rId4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220072" y="1916832"/>
            <a:ext cx="216024" cy="93610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084168" y="2060848"/>
            <a:ext cx="72008" cy="165618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64088" y="3861048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position vector represents a specific point on the line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7452320" y="1844825"/>
            <a:ext cx="288032" cy="14401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68344" y="1988840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direction vector represents the direction the line is moving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0272" y="3501008"/>
                <a:ext cx="158417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 represents a scalar quantity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3501008"/>
                <a:ext cx="1584176" cy="738664"/>
              </a:xfrm>
              <a:prstGeom prst="rect">
                <a:avLst/>
              </a:prstGeom>
              <a:blipFill>
                <a:blip r:embed="rId5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 flipV="1">
            <a:off x="6732240" y="1916832"/>
            <a:ext cx="720080" cy="14401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27984" y="2204864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Overall, this tells us that any point on the line is equal to the position vector, plus a multiple of the direction vector…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3501008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if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501008"/>
                <a:ext cx="2304256" cy="338554"/>
              </a:xfrm>
              <a:prstGeom prst="rect">
                <a:avLst/>
              </a:prstGeom>
              <a:blipFill>
                <a:blip r:embed="rId6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08104" y="3975681"/>
                <a:ext cx="2141933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975681"/>
                <a:ext cx="2141933" cy="730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56176" y="4797152"/>
                <a:ext cx="877933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797152"/>
                <a:ext cx="877933" cy="7325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36096" y="3501008"/>
                <a:ext cx="26642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if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501008"/>
                <a:ext cx="2664296" cy="338554"/>
              </a:xfrm>
              <a:prstGeom prst="rect">
                <a:avLst/>
              </a:prstGeom>
              <a:blipFill>
                <a:blip r:embed="rId9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80112" y="3933056"/>
                <a:ext cx="2076209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933056"/>
                <a:ext cx="2076209" cy="730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84168" y="4795666"/>
                <a:ext cx="1051057" cy="731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795666"/>
                <a:ext cx="1051057" cy="73154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17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4" grpId="0"/>
      <p:bldP spid="14" grpId="1"/>
      <p:bldP spid="20" grpId="0"/>
      <p:bldP spid="20" grpId="1"/>
      <p:bldP spid="22" grpId="0"/>
      <p:bldP spid="22" grpId="1"/>
      <p:bldP spid="25" grpId="0"/>
      <p:bldP spid="26" grpId="0"/>
      <p:bldP spid="26" grpId="1"/>
      <p:bldP spid="27" grpId="0"/>
      <p:bldP spid="27" grpId="1"/>
      <p:bldP spid="28" grpId="0"/>
      <p:bldP spid="28" grpId="1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 the equation of the straight line that passes through the point A, which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and is parallel to the vector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32040" y="1340768"/>
                <a:ext cx="1146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340768"/>
                <a:ext cx="1146404" cy="276999"/>
              </a:xfrm>
              <a:prstGeom prst="rect">
                <a:avLst/>
              </a:prstGeom>
              <a:blipFill>
                <a:blip r:embed="rId4"/>
                <a:stretch>
                  <a:fillRect l="-3191" t="-2222" r="-585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9992" y="1844824"/>
                <a:ext cx="207217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844824"/>
                <a:ext cx="2072170" cy="730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67944" y="4149080"/>
                <a:ext cx="3271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149080"/>
                <a:ext cx="3271728" cy="276999"/>
              </a:xfrm>
              <a:prstGeom prst="rect">
                <a:avLst/>
              </a:prstGeom>
              <a:blipFill>
                <a:blip r:embed="rId6"/>
                <a:stretch>
                  <a:fillRect l="-559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4797152"/>
                <a:ext cx="3510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3+7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4−3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797152"/>
                <a:ext cx="3510448" cy="276999"/>
              </a:xfrm>
              <a:prstGeom prst="rect">
                <a:avLst/>
              </a:prstGeom>
              <a:blipFill>
                <a:blip r:embed="rId7"/>
                <a:stretch>
                  <a:fillRect l="-868" t="-2222" r="-1736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60032" y="5373216"/>
                <a:ext cx="1406091" cy="7363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+7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373216"/>
                <a:ext cx="1406091" cy="7363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499992" y="2924944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forms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6444208" y="1484784"/>
            <a:ext cx="504056" cy="770384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804248" y="1484784"/>
            <a:ext cx="2088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position vector and the direction vector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3284984"/>
            <a:ext cx="2448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also write the vector in these ways…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56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 a vector equation of the straight line that passes through the points A and B,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4,5,−1</m:t>
                        </m:r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6,3,2</m:t>
                        </m:r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respectively.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need to use the coordinates to find the direction vector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Subtract one from the other…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5976" y="1340768"/>
                <a:ext cx="1320939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340768"/>
                <a:ext cx="1320939" cy="730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2276872"/>
                <a:ext cx="872868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76872"/>
                <a:ext cx="872868" cy="730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995936" y="3284984"/>
            <a:ext cx="4392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Now we have the direction vector, we can use either of the position vectors to form the equation…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5580112" y="1772816"/>
            <a:ext cx="504056" cy="770384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012160" y="198884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9992" y="4149080"/>
                <a:ext cx="1146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149080"/>
                <a:ext cx="1146404" cy="276999"/>
              </a:xfrm>
              <a:prstGeom prst="rect">
                <a:avLst/>
              </a:prstGeom>
              <a:blipFill>
                <a:blip r:embed="rId6"/>
                <a:stretch>
                  <a:fillRect l="-3191" t="-2222" r="-585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67944" y="4653136"/>
                <a:ext cx="1908408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653136"/>
                <a:ext cx="1908408" cy="7325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0272" y="4149080"/>
                <a:ext cx="1146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149080"/>
                <a:ext cx="1146404" cy="276999"/>
              </a:xfrm>
              <a:prstGeom prst="rect">
                <a:avLst/>
              </a:prstGeom>
              <a:blipFill>
                <a:blip r:embed="rId8"/>
                <a:stretch>
                  <a:fillRect l="-3191" t="-2222" r="-531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88224" y="4653136"/>
                <a:ext cx="2081532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653136"/>
                <a:ext cx="2081532" cy="732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7944" y="5733256"/>
                <a:ext cx="43924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These will both give the same line, but with a different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each point!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733256"/>
                <a:ext cx="4392488" cy="523220"/>
              </a:xfrm>
              <a:prstGeom prst="rect">
                <a:avLst/>
              </a:prstGeom>
              <a:blipFill>
                <a:blip r:embed="rId10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blipFill>
                <a:blip r:embed="rId11"/>
                <a:stretch>
                  <a:fillRect l="-1872" r="-454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direction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blipFill>
                <a:blip r:embed="rId12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blipFill>
                <a:blip r:embed="rId13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17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has vector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Given that the point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case, rewriting the equation in an alternative form can help!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blipFill>
                <a:blip r:embed="rId4"/>
                <a:stretch>
                  <a:fillRect l="-1872" r="-454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direction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blipFill>
                <a:blip r:embed="rId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blipFill>
                <a:blip r:embed="rId6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39952" y="1556792"/>
                <a:ext cx="32106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556792"/>
                <a:ext cx="3210623" cy="246221"/>
              </a:xfrm>
              <a:prstGeom prst="rect">
                <a:avLst/>
              </a:prstGeom>
              <a:blipFill>
                <a:blip r:embed="rId7"/>
                <a:stretch>
                  <a:fillRect l="-380" r="-170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2060848"/>
                <a:ext cx="1388393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2−6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−5−2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60848"/>
                <a:ext cx="1388393" cy="6512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940047" y="2924944"/>
            <a:ext cx="5184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know from the question that the final coordinate is 0…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67944" y="3284984"/>
                <a:ext cx="13261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284984"/>
                <a:ext cx="132619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499992" y="3645024"/>
                <a:ext cx="9673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645024"/>
                <a:ext cx="967316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355976" y="4005064"/>
                <a:ext cx="10089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−2.5=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005064"/>
                <a:ext cx="1008994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27984" y="4437112"/>
                <a:ext cx="39604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use this 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437112"/>
                <a:ext cx="3960440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292080" y="3429000"/>
            <a:ext cx="360040" cy="360040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580112" y="34290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5292080" y="3789040"/>
            <a:ext cx="360040" cy="360040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652120" y="386104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148064" y="4941168"/>
                <a:ext cx="10634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941168"/>
                <a:ext cx="1063496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292080" y="5373216"/>
                <a:ext cx="8871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0.5=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373216"/>
                <a:ext cx="887166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660232" y="4941168"/>
                <a:ext cx="117731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2−6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941168"/>
                <a:ext cx="117731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804248" y="5373216"/>
                <a:ext cx="8417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17=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841769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23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8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621A56-3368-4487-B1C3-929EA0A3784A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2279</TotalTime>
  <Words>1525</Words>
  <Application>Microsoft Office PowerPoint</Application>
  <PresentationFormat>On-screen Show (4:3)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522</cp:revision>
  <dcterms:created xsi:type="dcterms:W3CDTF">2017-08-14T15:35:38Z</dcterms:created>
  <dcterms:modified xsi:type="dcterms:W3CDTF">2021-02-17T19:53:26Z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