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7.png"/><Relationship Id="rId13" Type="http://schemas.openxmlformats.org/officeDocument/2006/relationships/image" Target="../media/image362.png"/><Relationship Id="rId3" Type="http://schemas.openxmlformats.org/officeDocument/2006/relationships/image" Target="../media/image352.png"/><Relationship Id="rId7" Type="http://schemas.openxmlformats.org/officeDocument/2006/relationships/image" Target="../media/image356.png"/><Relationship Id="rId12" Type="http://schemas.openxmlformats.org/officeDocument/2006/relationships/image" Target="../media/image361.png"/><Relationship Id="rId17" Type="http://schemas.openxmlformats.org/officeDocument/2006/relationships/image" Target="../media/image366.png"/><Relationship Id="rId2" Type="http://schemas.openxmlformats.org/officeDocument/2006/relationships/image" Target="../media/image351.png"/><Relationship Id="rId16" Type="http://schemas.openxmlformats.org/officeDocument/2006/relationships/image" Target="../media/image3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60.png"/><Relationship Id="rId5" Type="http://schemas.openxmlformats.org/officeDocument/2006/relationships/image" Target="../media/image354.png"/><Relationship Id="rId15" Type="http://schemas.openxmlformats.org/officeDocument/2006/relationships/image" Target="../media/image364.png"/><Relationship Id="rId10" Type="http://schemas.openxmlformats.org/officeDocument/2006/relationships/image" Target="../media/image359.png"/><Relationship Id="rId4" Type="http://schemas.openxmlformats.org/officeDocument/2006/relationships/image" Target="../media/image353.png"/><Relationship Id="rId9" Type="http://schemas.openxmlformats.org/officeDocument/2006/relationships/image" Target="../media/image358.png"/><Relationship Id="rId14" Type="http://schemas.openxmlformats.org/officeDocument/2006/relationships/image" Target="../media/image36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7.png"/><Relationship Id="rId13" Type="http://schemas.openxmlformats.org/officeDocument/2006/relationships/image" Target="../media/image370.png"/><Relationship Id="rId3" Type="http://schemas.openxmlformats.org/officeDocument/2006/relationships/image" Target="../media/image352.png"/><Relationship Id="rId7" Type="http://schemas.openxmlformats.org/officeDocument/2006/relationships/image" Target="../media/image356.png"/><Relationship Id="rId12" Type="http://schemas.openxmlformats.org/officeDocument/2006/relationships/image" Target="../media/image369.png"/><Relationship Id="rId17" Type="http://schemas.openxmlformats.org/officeDocument/2006/relationships/image" Target="../media/image374.png"/><Relationship Id="rId2" Type="http://schemas.openxmlformats.org/officeDocument/2006/relationships/image" Target="../media/image367.png"/><Relationship Id="rId16" Type="http://schemas.openxmlformats.org/officeDocument/2006/relationships/image" Target="../media/image3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68.png"/><Relationship Id="rId5" Type="http://schemas.openxmlformats.org/officeDocument/2006/relationships/image" Target="../media/image354.png"/><Relationship Id="rId15" Type="http://schemas.openxmlformats.org/officeDocument/2006/relationships/image" Target="../media/image372.png"/><Relationship Id="rId10" Type="http://schemas.openxmlformats.org/officeDocument/2006/relationships/image" Target="../media/image366.png"/><Relationship Id="rId4" Type="http://schemas.openxmlformats.org/officeDocument/2006/relationships/image" Target="../media/image353.png"/><Relationship Id="rId9" Type="http://schemas.openxmlformats.org/officeDocument/2006/relationships/image" Target="../media/image365.png"/><Relationship Id="rId14" Type="http://schemas.openxmlformats.org/officeDocument/2006/relationships/image" Target="../media/image37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7.png"/><Relationship Id="rId13" Type="http://schemas.openxmlformats.org/officeDocument/2006/relationships/image" Target="../media/image378.png"/><Relationship Id="rId3" Type="http://schemas.openxmlformats.org/officeDocument/2006/relationships/image" Target="../media/image352.png"/><Relationship Id="rId7" Type="http://schemas.openxmlformats.org/officeDocument/2006/relationships/image" Target="../media/image356.png"/><Relationship Id="rId12" Type="http://schemas.openxmlformats.org/officeDocument/2006/relationships/image" Target="../media/image377.png"/><Relationship Id="rId2" Type="http://schemas.openxmlformats.org/officeDocument/2006/relationships/image" Target="../media/image3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76.png"/><Relationship Id="rId5" Type="http://schemas.openxmlformats.org/officeDocument/2006/relationships/image" Target="../media/image354.png"/><Relationship Id="rId4" Type="http://schemas.openxmlformats.org/officeDocument/2006/relationships/image" Target="../media/image353.png"/><Relationship Id="rId14" Type="http://schemas.openxmlformats.org/officeDocument/2006/relationships/image" Target="../media/image37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7.png"/><Relationship Id="rId13" Type="http://schemas.openxmlformats.org/officeDocument/2006/relationships/image" Target="../media/image383.png"/><Relationship Id="rId18" Type="http://schemas.openxmlformats.org/officeDocument/2006/relationships/image" Target="../media/image388.png"/><Relationship Id="rId3" Type="http://schemas.openxmlformats.org/officeDocument/2006/relationships/image" Target="../media/image352.png"/><Relationship Id="rId21" Type="http://schemas.openxmlformats.org/officeDocument/2006/relationships/image" Target="../media/image391.png"/><Relationship Id="rId7" Type="http://schemas.openxmlformats.org/officeDocument/2006/relationships/image" Target="../media/image356.png"/><Relationship Id="rId12" Type="http://schemas.openxmlformats.org/officeDocument/2006/relationships/image" Target="../media/image382.png"/><Relationship Id="rId17" Type="http://schemas.openxmlformats.org/officeDocument/2006/relationships/image" Target="../media/image387.png"/><Relationship Id="rId25" Type="http://schemas.openxmlformats.org/officeDocument/2006/relationships/image" Target="../media/image395.png"/><Relationship Id="rId2" Type="http://schemas.openxmlformats.org/officeDocument/2006/relationships/image" Target="../media/image380.png"/><Relationship Id="rId16" Type="http://schemas.openxmlformats.org/officeDocument/2006/relationships/image" Target="../media/image386.png"/><Relationship Id="rId20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81.png"/><Relationship Id="rId24" Type="http://schemas.openxmlformats.org/officeDocument/2006/relationships/image" Target="../media/image394.png"/><Relationship Id="rId5" Type="http://schemas.openxmlformats.org/officeDocument/2006/relationships/image" Target="../media/image354.png"/><Relationship Id="rId15" Type="http://schemas.openxmlformats.org/officeDocument/2006/relationships/image" Target="../media/image385.png"/><Relationship Id="rId23" Type="http://schemas.openxmlformats.org/officeDocument/2006/relationships/image" Target="../media/image393.png"/><Relationship Id="rId19" Type="http://schemas.openxmlformats.org/officeDocument/2006/relationships/image" Target="../media/image389.png"/><Relationship Id="rId4" Type="http://schemas.openxmlformats.org/officeDocument/2006/relationships/image" Target="../media/image353.png"/><Relationship Id="rId14" Type="http://schemas.openxmlformats.org/officeDocument/2006/relationships/image" Target="../media/image384.png"/><Relationship Id="rId22" Type="http://schemas.openxmlformats.org/officeDocument/2006/relationships/image" Target="../media/image39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3588" y="1973433"/>
            <a:ext cx="624882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Exercise 7G</a:t>
            </a:r>
          </a:p>
        </p:txBody>
      </p:sp>
    </p:spTree>
    <p:extLst>
      <p:ext uri="{BB962C8B-B14F-4D97-AF65-F5344CB8AC3E}">
        <p14:creationId xmlns:p14="http://schemas.microsoft.com/office/powerpoint/2010/main" val="325009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1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Trigonometric functions you know to model practical situations in context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8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cabin pressure,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pounds per square inch (psi) on an </a:t>
                </a:r>
                <a:r>
                  <a:rPr lang="en-US" sz="1600" dirty="0" err="1">
                    <a:latin typeface="Comic Sans MS" pitchFamily="66" charset="0"/>
                  </a:rPr>
                  <a:t>aeroplane</a:t>
                </a:r>
                <a:r>
                  <a:rPr lang="en-US" sz="1600" dirty="0">
                    <a:latin typeface="Comic Sans MS" pitchFamily="66" charset="0"/>
                  </a:rPr>
                  <a:t> at cruising altitude can be modelled by the equation:</a:t>
                </a: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=11.5−0.5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 eaLnBrk="1" hangingPunct="1">
                  <a:buFontTx/>
                  <a:buNone/>
                </a:pPr>
                <a:r>
                  <a:rPr lang="en-GB" sz="16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is the time in hours since the cruising altitude was first reached, and all angles are measured in radians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State the minimum and maximum cabin pressure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1" cy="4525963"/>
              </a:xfrm>
              <a:blipFill>
                <a:blip r:embed="rId2"/>
                <a:stretch>
                  <a:fillRect l="-621" t="-809" r="-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75021" y="2499360"/>
                <a:ext cx="23156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=11.5−0.5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m:rPr>
                          <m:nor/>
                        </m:rPr>
                        <a:rPr lang="en-GB" sz="1600" dirty="0">
                          <a:latin typeface="Comic Sans MS" pitchFamily="66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021" y="2499360"/>
                <a:ext cx="2315634" cy="246221"/>
              </a:xfrm>
              <a:prstGeom prst="rect">
                <a:avLst/>
              </a:prstGeom>
              <a:blipFill>
                <a:blip r:embed="rId9"/>
                <a:stretch>
                  <a:fillRect l="-131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70666" y="3008811"/>
                <a:ext cx="170258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=11.5−0.5(1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1600" dirty="0">
                          <a:latin typeface="Comic Sans MS" pitchFamily="66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666" y="3008811"/>
                <a:ext cx="1702582" cy="246221"/>
              </a:xfrm>
              <a:prstGeom prst="rect">
                <a:avLst/>
              </a:prstGeom>
              <a:blipFill>
                <a:blip r:embed="rId10"/>
                <a:stretch>
                  <a:fillRect l="-179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000205" y="2464526"/>
            <a:ext cx="914401" cy="31350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9374" y="3513908"/>
                <a:ext cx="10136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=11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374" y="3513908"/>
                <a:ext cx="1013611" cy="246221"/>
              </a:xfrm>
              <a:prstGeom prst="rect">
                <a:avLst/>
              </a:prstGeom>
              <a:blipFill>
                <a:blip r:embed="rId11"/>
                <a:stretch>
                  <a:fillRect l="-3614" r="-421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4873" y="5168537"/>
                <a:ext cx="23156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=11.5−0.5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m:rPr>
                          <m:nor/>
                        </m:rPr>
                        <a:rPr lang="en-GB" sz="1600" dirty="0">
                          <a:latin typeface="Comic Sans MS" pitchFamily="66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873" y="5168537"/>
                <a:ext cx="2315634" cy="246221"/>
              </a:xfrm>
              <a:prstGeom prst="rect">
                <a:avLst/>
              </a:prstGeom>
              <a:blipFill>
                <a:blip r:embed="rId12"/>
                <a:stretch>
                  <a:fillRect l="-1053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70518" y="5677988"/>
                <a:ext cx="18564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=11.5−0.5(−1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1600" dirty="0">
                          <a:latin typeface="Comic Sans MS" pitchFamily="66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518" y="5677988"/>
                <a:ext cx="1856470" cy="246221"/>
              </a:xfrm>
              <a:prstGeom prst="rect">
                <a:avLst/>
              </a:prstGeom>
              <a:blipFill>
                <a:blip r:embed="rId13"/>
                <a:stretch>
                  <a:fillRect l="-1974" b="-34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5900057" y="5133703"/>
            <a:ext cx="914401" cy="31350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79226" y="6183085"/>
                <a:ext cx="10136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=12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226" y="6183085"/>
                <a:ext cx="1013611" cy="246221"/>
              </a:xfrm>
              <a:prstGeom prst="rect">
                <a:avLst/>
              </a:prstGeom>
              <a:blipFill>
                <a:blip r:embed="rId14"/>
                <a:stretch>
                  <a:fillRect l="-3012" r="-421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5995852" y="3017521"/>
            <a:ext cx="274320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21829" y="5704115"/>
            <a:ext cx="365759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866710" y="2608218"/>
            <a:ext cx="230776" cy="509451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4781006" y="1785253"/>
            <a:ext cx="409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minimum value would be when we subtract as much as possible from 11.5</a:t>
            </a:r>
          </a:p>
        </p:txBody>
      </p:sp>
      <p:sp>
        <p:nvSpPr>
          <p:cNvPr id="24" name="Arc 23"/>
          <p:cNvSpPr/>
          <p:nvPr/>
        </p:nvSpPr>
        <p:spPr>
          <a:xfrm>
            <a:off x="6235338" y="3143796"/>
            <a:ext cx="230776" cy="509451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762207" y="5281750"/>
            <a:ext cx="230776" cy="509451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244047" y="5808619"/>
            <a:ext cx="230776" cy="509451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763588" y="4380407"/>
            <a:ext cx="409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maximum value would be when we add as much as possible to 11.5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97338" y="2599505"/>
                <a:ext cx="20247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highest value of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𝑠𝑖𝑛𝑒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 is 1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338" y="2599505"/>
                <a:ext cx="2024743" cy="523220"/>
              </a:xfrm>
              <a:prstGeom prst="rect">
                <a:avLst/>
              </a:prstGeom>
              <a:blipFill>
                <a:blip r:embed="rId15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453051" y="3230877"/>
            <a:ext cx="966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79771" y="5050968"/>
            <a:ext cx="2264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this term to be negative, and as low as possible – the value needs to be 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31279" y="5908763"/>
            <a:ext cx="966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335383"/>
                <a:ext cx="957943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=11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35383"/>
                <a:ext cx="957943" cy="184666"/>
              </a:xfrm>
              <a:prstGeom prst="rect">
                <a:avLst/>
              </a:prstGeom>
              <a:blipFill>
                <a:blip r:embed="rId16"/>
                <a:stretch>
                  <a:fillRect r="-12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0" y="3531326"/>
                <a:ext cx="93025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31326"/>
                <a:ext cx="930255" cy="184666"/>
              </a:xfrm>
              <a:prstGeom prst="rect">
                <a:avLst/>
              </a:prstGeom>
              <a:blipFill>
                <a:blip r:embed="rId17"/>
                <a:stretch>
                  <a:fillRect l="-3268" r="-3922" b="-32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55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3" grpId="0" animBg="1"/>
      <p:bldP spid="3" grpId="1" animBg="1"/>
      <p:bldP spid="15" grpId="0"/>
      <p:bldP spid="16" grpId="0"/>
      <p:bldP spid="17" grpId="0"/>
      <p:bldP spid="18" grpId="0" animBg="1"/>
      <p:bldP spid="18" grpId="1" animBg="1"/>
      <p:bldP spid="19" grpId="0"/>
      <p:bldP spid="20" grpId="0" animBg="1"/>
      <p:bldP spid="20" grpId="1" animBg="1"/>
      <p:bldP spid="21" grpId="0" animBg="1"/>
      <p:bldP spid="21" grpId="1" animBg="1"/>
      <p:bldP spid="22" grpId="0" animBg="1"/>
      <p:bldP spid="23" grpId="0"/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1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Trigonometric functions you know to model practical situations in context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8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cabin pressure,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pounds per square inch (psi) on an </a:t>
                </a:r>
                <a:r>
                  <a:rPr lang="en-US" sz="1600" dirty="0" err="1">
                    <a:latin typeface="Comic Sans MS" pitchFamily="66" charset="0"/>
                  </a:rPr>
                  <a:t>aeroplane</a:t>
                </a:r>
                <a:r>
                  <a:rPr lang="en-US" sz="1600" dirty="0">
                    <a:latin typeface="Comic Sans MS" pitchFamily="66" charset="0"/>
                  </a:rPr>
                  <a:t> at cruising altitude can be modelled by the equation:</a:t>
                </a: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=11.5−0.5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 eaLnBrk="1" hangingPunct="1">
                  <a:buFontTx/>
                  <a:buNone/>
                </a:pPr>
                <a:r>
                  <a:rPr lang="en-GB" sz="16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is the time in hours since the cruising altitude was first reached, and all angles are measured in radians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b) Find the time after reaching cruising altitude that the cabin first reaches a maximum pressure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1" cy="4525963"/>
              </a:xfrm>
              <a:blipFill>
                <a:blip r:embed="rId2"/>
                <a:stretch>
                  <a:fillRect l="-621" t="-809" r="-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335383"/>
                <a:ext cx="957943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=11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35383"/>
                <a:ext cx="957943" cy="184666"/>
              </a:xfrm>
              <a:prstGeom prst="rect">
                <a:avLst/>
              </a:prstGeom>
              <a:blipFill>
                <a:blip r:embed="rId9"/>
                <a:stretch>
                  <a:fillRect r="-12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0" y="3531326"/>
                <a:ext cx="93025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31326"/>
                <a:ext cx="930255" cy="184666"/>
              </a:xfrm>
              <a:prstGeom prst="rect">
                <a:avLst/>
              </a:prstGeom>
              <a:blipFill>
                <a:blip r:embed="rId10"/>
                <a:stretch>
                  <a:fillRect l="-3268" r="-3922" b="-32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098866" y="1950719"/>
                <a:ext cx="22402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=11.5−0.5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866" y="1950719"/>
                <a:ext cx="2240293" cy="246221"/>
              </a:xfrm>
              <a:prstGeom prst="rect">
                <a:avLst/>
              </a:prstGeom>
              <a:blipFill>
                <a:blip r:embed="rId11"/>
                <a:stretch>
                  <a:fillRect l="-135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98718" y="2373084"/>
                <a:ext cx="23362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=11.5−0.5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718" y="2373084"/>
                <a:ext cx="2336281" cy="246221"/>
              </a:xfrm>
              <a:prstGeom prst="rect">
                <a:avLst/>
              </a:prstGeom>
              <a:blipFill>
                <a:blip r:embed="rId12"/>
                <a:stretch>
                  <a:fillRect l="-130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968238" y="2778032"/>
                <a:ext cx="19036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=−0.5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238" y="2778032"/>
                <a:ext cx="1903663" cy="246221"/>
              </a:xfrm>
              <a:prstGeom prst="rect">
                <a:avLst/>
              </a:prstGeom>
              <a:blipFill>
                <a:blip r:embed="rId13"/>
                <a:stretch>
                  <a:fillRect l="-192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72592" y="3209107"/>
                <a:ext cx="14788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592" y="3209107"/>
                <a:ext cx="1478866" cy="246221"/>
              </a:xfrm>
              <a:prstGeom prst="rect">
                <a:avLst/>
              </a:prstGeom>
              <a:blipFill>
                <a:blip r:embed="rId14"/>
                <a:stretch>
                  <a:fillRect l="-41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85358" y="3596638"/>
                <a:ext cx="1222322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358" y="3596638"/>
                <a:ext cx="1222322" cy="4610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24249" y="4149632"/>
                <a:ext cx="1034257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249" y="4149632"/>
                <a:ext cx="1034257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872443" y="4798421"/>
                <a:ext cx="7842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0.43=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2443" y="4798421"/>
                <a:ext cx="784254" cy="246221"/>
              </a:xfrm>
              <a:prstGeom prst="rect">
                <a:avLst/>
              </a:prstGeom>
              <a:blipFill>
                <a:blip r:embed="rId17"/>
                <a:stretch>
                  <a:fillRect l="-5426" r="-387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315201" y="2081350"/>
            <a:ext cx="191588" cy="43542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480664" y="1907174"/>
            <a:ext cx="1663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want the pressure to be at its maximum value</a:t>
            </a:r>
          </a:p>
        </p:txBody>
      </p:sp>
      <p:sp>
        <p:nvSpPr>
          <p:cNvPr id="47" name="Arc 46"/>
          <p:cNvSpPr/>
          <p:nvPr/>
        </p:nvSpPr>
        <p:spPr>
          <a:xfrm>
            <a:off x="7223761" y="2495007"/>
            <a:ext cx="191588" cy="43542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6775270" y="2917373"/>
            <a:ext cx="191588" cy="43542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6352904" y="3357156"/>
            <a:ext cx="230776" cy="52686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5939246" y="3866608"/>
            <a:ext cx="230776" cy="52686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638801" y="4402185"/>
            <a:ext cx="230776" cy="52686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345682" y="2547254"/>
            <a:ext cx="1232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11.5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01544" y="2973974"/>
            <a:ext cx="1232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-0.5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92242" y="3470363"/>
            <a:ext cx="1232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sine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048105" y="3984168"/>
            <a:ext cx="83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847809" y="4506683"/>
            <a:ext cx="83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41075" y="5116283"/>
            <a:ext cx="47374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time would be 26 minutes (multiply the time in hours by 60)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Note that you might need to find more than one possible solution to the trig equation, depending on what you are asked!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7" grpId="0"/>
      <p:bldP spid="38" grpId="0"/>
      <p:bldP spid="39" grpId="0"/>
      <p:bldP spid="40" grpId="0"/>
      <p:bldP spid="43" grpId="0"/>
      <p:bldP spid="45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4" grpId="0"/>
      <p:bldP spid="55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1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Trigonometric functions you know to model practical situations in context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8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cabin pressure,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pounds per square inch (psi) on an </a:t>
                </a:r>
                <a:r>
                  <a:rPr lang="en-US" sz="1600" dirty="0" err="1">
                    <a:latin typeface="Comic Sans MS" pitchFamily="66" charset="0"/>
                  </a:rPr>
                  <a:t>aeroplane</a:t>
                </a:r>
                <a:r>
                  <a:rPr lang="en-US" sz="1600" dirty="0">
                    <a:latin typeface="Comic Sans MS" pitchFamily="66" charset="0"/>
                  </a:rPr>
                  <a:t> at cruising altitude can be modelled by the equation:</a:t>
                </a: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=11.5−0.5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 eaLnBrk="1" hangingPunct="1">
                  <a:buFontTx/>
                  <a:buNone/>
                </a:pPr>
                <a:r>
                  <a:rPr lang="en-GB" sz="16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is the time in hours since the cruising altitude was first reached, and all angles are measured in radians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c) Calculate the cabin pressure after 5 hours at a cruising altitude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1" cy="4525963"/>
              </a:xfrm>
              <a:blipFill>
                <a:blip r:embed="rId2"/>
                <a:stretch>
                  <a:fillRect l="-621" t="-809" r="-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20193" y="2447108"/>
                <a:ext cx="22673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=11.5−0.5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93" y="2447108"/>
                <a:ext cx="2267351" cy="246221"/>
              </a:xfrm>
              <a:prstGeom prst="rect">
                <a:avLst/>
              </a:prstGeom>
              <a:blipFill>
                <a:blip r:embed="rId11"/>
                <a:stretch>
                  <a:fillRect l="-161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94067" y="2011679"/>
                <a:ext cx="22673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=11.5−0.5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067" y="2011679"/>
                <a:ext cx="2267351" cy="246221"/>
              </a:xfrm>
              <a:prstGeom prst="rect">
                <a:avLst/>
              </a:prstGeom>
              <a:blipFill>
                <a:blip r:embed="rId12"/>
                <a:stretch>
                  <a:fillRect l="-80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820193" y="2882536"/>
                <a:ext cx="12236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=11.43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𝑝𝑠𝑖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93" y="2882536"/>
                <a:ext cx="1223605" cy="246221"/>
              </a:xfrm>
              <a:prstGeom prst="rect">
                <a:avLst/>
              </a:prstGeom>
              <a:blipFill>
                <a:blip r:embed="rId13"/>
                <a:stretch>
                  <a:fillRect l="-3500" r="-45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7075716" y="2111831"/>
            <a:ext cx="204650" cy="483324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058301" y="2190203"/>
                <a:ext cx="13628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301" y="2190203"/>
                <a:ext cx="1362887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6984276" y="2577739"/>
            <a:ext cx="204650" cy="483324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110554" y="2677883"/>
            <a:ext cx="953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133831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  <p:bldP spid="58" grpId="0"/>
      <p:bldP spid="59" grpId="0" animBg="1"/>
      <p:bldP spid="60" grpId="0"/>
      <p:bldP spid="61" grpId="0" animBg="1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1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Trigonometric functions you know to model practical situations in context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8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cabin pressure,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pounds per square inch (psi) on an </a:t>
                </a:r>
                <a:r>
                  <a:rPr lang="en-US" sz="1600" dirty="0" err="1">
                    <a:latin typeface="Comic Sans MS" pitchFamily="66" charset="0"/>
                  </a:rPr>
                  <a:t>aeroplane</a:t>
                </a:r>
                <a:r>
                  <a:rPr lang="en-US" sz="1600" dirty="0">
                    <a:latin typeface="Comic Sans MS" pitchFamily="66" charset="0"/>
                  </a:rPr>
                  <a:t> at cruising altitude can be modelled by the equation:</a:t>
                </a: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=11.5−0.5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 eaLnBrk="1" hangingPunct="1">
                  <a:buFontTx/>
                  <a:buNone/>
                </a:pPr>
                <a:r>
                  <a:rPr lang="en-GB" sz="16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is the time in hours since the cruising altitude was first reached, and all angles are measured in radians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d) Find all the times during the first 8 hours of cruising that the cabin pressure would be exactly 11.3 psi.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1" cy="4525963"/>
              </a:xfrm>
              <a:blipFill>
                <a:blip r:embed="rId2"/>
                <a:stretch>
                  <a:fillRect l="-621" t="-809" r="-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94067" y="1915885"/>
                <a:ext cx="22673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=11.5−0.5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067" y="1915885"/>
                <a:ext cx="2267351" cy="246221"/>
              </a:xfrm>
              <a:prstGeom prst="rect">
                <a:avLst/>
              </a:prstGeom>
              <a:blipFill>
                <a:blip r:embed="rId11"/>
                <a:stretch>
                  <a:fillRect l="-80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979922" y="2016037"/>
            <a:ext cx="204650" cy="483324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093136" y="2033449"/>
            <a:ext cx="1894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want to know when the psi will be 11.3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50227" y="2351314"/>
                <a:ext cx="2491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11.3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=11.5−0.5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7" y="2351314"/>
                <a:ext cx="2491772" cy="246221"/>
              </a:xfrm>
              <a:prstGeom prst="rect">
                <a:avLst/>
              </a:prstGeom>
              <a:blipFill>
                <a:blip r:embed="rId12"/>
                <a:stretch>
                  <a:fillRect l="-122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15393" y="2786742"/>
                <a:ext cx="20575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−0.2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=−0.5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393" y="2786742"/>
                <a:ext cx="2057551" cy="246221"/>
              </a:xfrm>
              <a:prstGeom prst="rect">
                <a:avLst/>
              </a:prstGeom>
              <a:blipFill>
                <a:blip r:embed="rId13"/>
                <a:stretch>
                  <a:fillRect l="-29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80856" y="3222170"/>
                <a:ext cx="14804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856" y="3222170"/>
                <a:ext cx="1480470" cy="246221"/>
              </a:xfrm>
              <a:prstGeom prst="rect">
                <a:avLst/>
              </a:prstGeom>
              <a:blipFill>
                <a:blip r:embed="rId14"/>
                <a:stretch>
                  <a:fillRect l="-288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73088" y="3690255"/>
                <a:ext cx="11431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0.41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088" y="3690255"/>
                <a:ext cx="1143133" cy="246221"/>
              </a:xfrm>
              <a:prstGeom prst="rect">
                <a:avLst/>
              </a:prstGeom>
              <a:blipFill>
                <a:blip r:embed="rId15"/>
                <a:stretch>
                  <a:fillRect l="-3191" r="-31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15439" y="6035040"/>
                <a:ext cx="1009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39" y="6035040"/>
                <a:ext cx="1009122" cy="276999"/>
              </a:xfrm>
              <a:prstGeom prst="rect">
                <a:avLst/>
              </a:prstGeom>
              <a:blipFill>
                <a:blip r:embed="rId16"/>
                <a:stretch>
                  <a:fillRect l="-4819" r="-4819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45324" y="6387737"/>
                <a:ext cx="15862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−2≤6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324" y="6387737"/>
                <a:ext cx="1586203" cy="276999"/>
              </a:xfrm>
              <a:prstGeom prst="rect">
                <a:avLst/>
              </a:prstGeom>
              <a:blipFill>
                <a:blip r:embed="rId17"/>
                <a:stretch>
                  <a:fillRect r="-346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2825934" y="6143899"/>
            <a:ext cx="195940" cy="413655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2908669" y="6209208"/>
            <a:ext cx="953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31" name="Arc 30"/>
          <p:cNvSpPr/>
          <p:nvPr/>
        </p:nvSpPr>
        <p:spPr>
          <a:xfrm>
            <a:off x="6914608" y="2473237"/>
            <a:ext cx="204650" cy="483324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492242" y="2921729"/>
            <a:ext cx="204650" cy="483324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061168" y="3352803"/>
            <a:ext cx="204650" cy="483324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058301" y="2573380"/>
            <a:ext cx="1180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11.5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75123" y="3017517"/>
            <a:ext cx="1180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-0.5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61317" y="3435528"/>
            <a:ext cx="1180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sine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0" y="5756363"/>
            <a:ext cx="4258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Ensure you know the range you are working with first!</a:t>
            </a:r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5293853" y="4241107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5295440" y="4545907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42"/>
          <p:cNvSpPr>
            <a:spLocks noChangeShapeType="1"/>
          </p:cNvSpPr>
          <p:nvPr/>
        </p:nvSpPr>
        <p:spPr bwMode="auto">
          <a:xfrm>
            <a:off x="5981240" y="446970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6667040" y="446970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44"/>
          <p:cNvSpPr>
            <a:spLocks noChangeShapeType="1"/>
          </p:cNvSpPr>
          <p:nvPr/>
        </p:nvSpPr>
        <p:spPr bwMode="auto">
          <a:xfrm>
            <a:off x="7352840" y="446970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Line 45"/>
          <p:cNvSpPr>
            <a:spLocks noChangeShapeType="1"/>
          </p:cNvSpPr>
          <p:nvPr/>
        </p:nvSpPr>
        <p:spPr bwMode="auto">
          <a:xfrm>
            <a:off x="8038640" y="446970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Arc 60"/>
          <p:cNvSpPr>
            <a:spLocks/>
          </p:cNvSpPr>
          <p:nvPr/>
        </p:nvSpPr>
        <p:spPr bwMode="auto">
          <a:xfrm>
            <a:off x="5981240" y="4241107"/>
            <a:ext cx="677863" cy="91440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61"/>
          <p:cNvSpPr>
            <a:spLocks/>
          </p:cNvSpPr>
          <p:nvPr/>
        </p:nvSpPr>
        <p:spPr bwMode="auto">
          <a:xfrm flipH="1">
            <a:off x="5295440" y="4241107"/>
            <a:ext cx="696913" cy="91440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Arc 63"/>
          <p:cNvSpPr>
            <a:spLocks/>
          </p:cNvSpPr>
          <p:nvPr/>
        </p:nvSpPr>
        <p:spPr bwMode="auto">
          <a:xfrm flipH="1" flipV="1">
            <a:off x="6667040" y="3936307"/>
            <a:ext cx="687388" cy="914400"/>
          </a:xfrm>
          <a:custGeom>
            <a:avLst/>
            <a:gdLst>
              <a:gd name="G0" fmla="+- 446 0 0"/>
              <a:gd name="G1" fmla="+- 21600 0 0"/>
              <a:gd name="G2" fmla="+- 21600 0 0"/>
              <a:gd name="T0" fmla="*/ 0 w 16234"/>
              <a:gd name="T1" fmla="*/ 5 h 21600"/>
              <a:gd name="T2" fmla="*/ 16234 w 16234"/>
              <a:gd name="T3" fmla="*/ 6859 h 21600"/>
              <a:gd name="T4" fmla="*/ 446 w 162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64"/>
          <p:cNvSpPr>
            <a:spLocks/>
          </p:cNvSpPr>
          <p:nvPr/>
        </p:nvSpPr>
        <p:spPr bwMode="auto">
          <a:xfrm flipV="1">
            <a:off x="7352840" y="3936307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69"/>
          <p:cNvSpPr txBox="1">
            <a:spLocks noChangeArrowheads="1"/>
          </p:cNvSpPr>
          <p:nvPr/>
        </p:nvSpPr>
        <p:spPr bwMode="auto">
          <a:xfrm>
            <a:off x="5801220" y="4601147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54" name="Text Box 72"/>
          <p:cNvSpPr txBox="1">
            <a:spLocks noChangeArrowheads="1"/>
          </p:cNvSpPr>
          <p:nvPr/>
        </p:nvSpPr>
        <p:spPr bwMode="auto">
          <a:xfrm>
            <a:off x="6521300" y="4601147"/>
            <a:ext cx="324036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5" name="Text Box 73"/>
          <p:cNvSpPr txBox="1">
            <a:spLocks noChangeArrowheads="1"/>
          </p:cNvSpPr>
          <p:nvPr/>
        </p:nvSpPr>
        <p:spPr bwMode="auto">
          <a:xfrm>
            <a:off x="7097364" y="4601147"/>
            <a:ext cx="6120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3</a:t>
            </a:r>
            <a:r>
              <a:rPr lang="el-GR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56" name="Text Box 74"/>
          <p:cNvSpPr txBox="1">
            <a:spLocks noChangeArrowheads="1"/>
          </p:cNvSpPr>
          <p:nvPr/>
        </p:nvSpPr>
        <p:spPr bwMode="auto">
          <a:xfrm>
            <a:off x="7817444" y="4601147"/>
            <a:ext cx="396044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2</a:t>
            </a: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7" name="Text Box 69"/>
          <p:cNvSpPr txBox="1">
            <a:spLocks noChangeArrowheads="1"/>
          </p:cNvSpPr>
          <p:nvPr/>
        </p:nvSpPr>
        <p:spPr bwMode="auto">
          <a:xfrm>
            <a:off x="5045136" y="4169099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1</a:t>
            </a:r>
          </a:p>
        </p:txBody>
      </p:sp>
      <p:sp>
        <p:nvSpPr>
          <p:cNvPr id="63" name="Text Box 69"/>
          <p:cNvSpPr txBox="1">
            <a:spLocks noChangeArrowheads="1"/>
          </p:cNvSpPr>
          <p:nvPr/>
        </p:nvSpPr>
        <p:spPr bwMode="auto">
          <a:xfrm>
            <a:off x="5009132" y="4637151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078123" y="4465191"/>
                <a:ext cx="8930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123" y="4465191"/>
                <a:ext cx="893000" cy="307777"/>
              </a:xfrm>
              <a:prstGeom prst="rect">
                <a:avLst/>
              </a:prstGeom>
              <a:blipFill>
                <a:blip r:embed="rId18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4846907" y="4299728"/>
            <a:ext cx="465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0.4</a:t>
            </a:r>
          </a:p>
        </p:txBody>
      </p:sp>
      <p:sp>
        <p:nvSpPr>
          <p:cNvPr id="66" name="Line 41"/>
          <p:cNvSpPr>
            <a:spLocks noChangeShapeType="1"/>
          </p:cNvSpPr>
          <p:nvPr/>
        </p:nvSpPr>
        <p:spPr bwMode="auto">
          <a:xfrm>
            <a:off x="5299794" y="4437051"/>
            <a:ext cx="27432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" name="Line 41"/>
          <p:cNvSpPr>
            <a:spLocks noChangeShapeType="1"/>
          </p:cNvSpPr>
          <p:nvPr/>
        </p:nvSpPr>
        <p:spPr bwMode="auto">
          <a:xfrm flipH="1">
            <a:off x="5391150" y="4454287"/>
            <a:ext cx="356" cy="120888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Line 41"/>
          <p:cNvSpPr>
            <a:spLocks noChangeShapeType="1"/>
          </p:cNvSpPr>
          <p:nvPr/>
        </p:nvSpPr>
        <p:spPr bwMode="auto">
          <a:xfrm flipH="1">
            <a:off x="6553200" y="4454287"/>
            <a:ext cx="356" cy="120888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189807" y="4535948"/>
            <a:ext cx="555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0.41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172787" y="4535948"/>
            <a:ext cx="555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2.73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527368" y="5138055"/>
                <a:ext cx="118481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−2=0.41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368" y="5138055"/>
                <a:ext cx="1184812" cy="246221"/>
              </a:xfrm>
              <a:prstGeom prst="rect">
                <a:avLst/>
              </a:prstGeom>
              <a:blipFill>
                <a:blip r:embed="rId19"/>
                <a:stretch>
                  <a:fillRect l="-1546" r="-103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662748" y="5138055"/>
                <a:ext cx="5054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2.73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748" y="5138055"/>
                <a:ext cx="505459" cy="246221"/>
              </a:xfrm>
              <a:prstGeom prst="rect">
                <a:avLst/>
              </a:prstGeom>
              <a:blipFill>
                <a:blip r:embed="rId20"/>
                <a:stretch>
                  <a:fillRect l="-1205" r="-722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92240" y="5082540"/>
                <a:ext cx="25527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try adding or subtracting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these to find other possible solutions in the adjusted range.</a:t>
                </a: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this case though, all would be outside the range we have…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240" y="5082540"/>
                <a:ext cx="2552700" cy="1384995"/>
              </a:xfrm>
              <a:prstGeom prst="rect">
                <a:avLst/>
              </a:prstGeom>
              <a:blipFill>
                <a:blip r:embed="rId21"/>
                <a:stretch>
                  <a:fillRect t="-441" r="-1909" b="-26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900748" y="5503815"/>
                <a:ext cx="7842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=2.41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748" y="5503815"/>
                <a:ext cx="784253" cy="246221"/>
              </a:xfrm>
              <a:prstGeom prst="rect">
                <a:avLst/>
              </a:prstGeom>
              <a:blipFill>
                <a:blip r:embed="rId22"/>
                <a:stretch>
                  <a:fillRect l="-5426" r="-465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662748" y="5511435"/>
                <a:ext cx="5054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4.73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748" y="5511435"/>
                <a:ext cx="505459" cy="246221"/>
              </a:xfrm>
              <a:prstGeom prst="rect">
                <a:avLst/>
              </a:prstGeom>
              <a:blipFill>
                <a:blip r:embed="rId23"/>
                <a:stretch>
                  <a:fillRect l="-1205" r="-722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900748" y="5968635"/>
                <a:ext cx="12625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25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748" y="5968635"/>
                <a:ext cx="1262590" cy="246221"/>
              </a:xfrm>
              <a:prstGeom prst="rect">
                <a:avLst/>
              </a:prstGeom>
              <a:blipFill>
                <a:blip r:embed="rId24"/>
                <a:stretch>
                  <a:fillRect l="-2899" r="-289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908368" y="6303915"/>
                <a:ext cx="12625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44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8368" y="6303915"/>
                <a:ext cx="1262590" cy="246221"/>
              </a:xfrm>
              <a:prstGeom prst="rect">
                <a:avLst/>
              </a:prstGeom>
              <a:blipFill>
                <a:blip r:embed="rId25"/>
                <a:stretch>
                  <a:fillRect l="-2415" r="-289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30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3" grpId="0"/>
      <p:bldP spid="28" grpId="0"/>
      <p:bldP spid="29" grpId="0" animBg="1"/>
      <p:bldP spid="30" grpId="0"/>
      <p:bldP spid="31" grpId="0" animBg="1"/>
      <p:bldP spid="32" grpId="0" animBg="1"/>
      <p:bldP spid="33" grpId="0" animBg="1"/>
      <p:bldP spid="36" grpId="0"/>
      <p:bldP spid="37" grpId="0"/>
      <p:bldP spid="38" grpId="0"/>
      <p:bldP spid="39" grpId="0"/>
      <p:bldP spid="40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63" grpId="0"/>
      <p:bldP spid="64" grpId="0"/>
      <p:bldP spid="65" grpId="0"/>
      <p:bldP spid="66" grpId="0" animBg="1"/>
      <p:bldP spid="67" grpId="0" animBg="1"/>
      <p:bldP spid="68" grpId="0" animBg="1"/>
      <p:bldP spid="69" grpId="0"/>
      <p:bldP spid="70" grpId="0"/>
      <p:bldP spid="71" grpId="0"/>
      <p:bldP spid="72" grpId="0"/>
      <p:bldP spid="74" grpId="0"/>
      <p:bldP spid="75" grpId="0"/>
      <p:bldP spid="76" grpId="0"/>
      <p:bldP spid="7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EAA2C-2616-4EEB-A78B-937FCF86C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5B8135-C536-4921-A1E8-EB7A0E973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EB683-8714-48F0-A401-1086769E341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1952</TotalTime>
  <Words>1124</Words>
  <Application>Microsoft Office PowerPoint</Application>
  <PresentationFormat>On-screen Show (4:3)</PresentationFormat>
  <Paragraphs>131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Monotype Corsiva</vt:lpstr>
      <vt:lpstr>Wingdings</vt:lpstr>
      <vt:lpstr>Office Theme</vt:lpstr>
      <vt:lpstr>PowerPoint Presentation</vt:lpstr>
      <vt:lpstr>Trigonometry and Modelling</vt:lpstr>
      <vt:lpstr>Trigonometry and Modelling</vt:lpstr>
      <vt:lpstr>Trigonometry and Modelling</vt:lpstr>
      <vt:lpstr>Trigonometry and Modelling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476</cp:revision>
  <dcterms:created xsi:type="dcterms:W3CDTF">2018-04-30T00:32:33Z</dcterms:created>
  <dcterms:modified xsi:type="dcterms:W3CDTF">2021-02-27T10:53:23Z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