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0.png"/><Relationship Id="rId2" Type="http://schemas.openxmlformats.org/officeDocument/2006/relationships/image" Target="../media/image109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20.png"/><Relationship Id="rId2" Type="http://schemas.openxmlformats.org/officeDocument/2006/relationships/image" Target="../media/image14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1.png"/><Relationship Id="rId2" Type="http://schemas.openxmlformats.org/officeDocument/2006/relationships/image" Target="../media/image1130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1.png"/><Relationship Id="rId2" Type="http://schemas.openxmlformats.org/officeDocument/2006/relationships/image" Target="../media/image14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639609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Proving trigonometric identities (7.6)</a:t>
            </a:r>
          </a:p>
        </p:txBody>
      </p:sp>
    </p:spTree>
    <p:extLst>
      <p:ext uri="{BB962C8B-B14F-4D97-AF65-F5344CB8AC3E}">
        <p14:creationId xmlns:p14="http://schemas.microsoft.com/office/powerpoint/2010/main" val="4047258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448BB-E201-40B6-8219-1ACBFA84A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76" y="2137420"/>
            <a:ext cx="8229600" cy="1143000"/>
          </a:xfrm>
        </p:spPr>
        <p:txBody>
          <a:bodyPr/>
          <a:lstStyle/>
          <a:p>
            <a:pPr algn="ctr"/>
            <a:r>
              <a:rPr lang="en-GB" b="1" dirty="0"/>
              <a:t>Decision 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96B0E-9DCE-4000-87E8-5287C4854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11430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dirty="0"/>
              <a:t>Your job will be to determine a sensible first step to proving the following identities.</a:t>
            </a:r>
          </a:p>
        </p:txBody>
      </p:sp>
    </p:spTree>
    <p:extLst>
      <p:ext uri="{BB962C8B-B14F-4D97-AF65-F5344CB8AC3E}">
        <p14:creationId xmlns:p14="http://schemas.microsoft.com/office/powerpoint/2010/main" val="2776050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0E14F79-D90B-4CF3-B565-010CAFC291A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636912"/>
                <a:ext cx="8229600" cy="1143000"/>
              </a:xfrm>
            </p:spPr>
            <p:txBody>
              <a:bodyPr>
                <a:normAutofit fontScale="9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2(</m:t>
                      </m:r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func>
                            <m:func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36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⁡(</m:t>
                              </m:r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))≡</m:t>
                              </m:r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⁡(2</m:t>
                              </m:r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0E14F79-D90B-4CF3-B565-010CAFC291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636912"/>
                <a:ext cx="8229600" cy="11430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F6F657D-7EB8-40E0-936B-6FC398AE505B}"/>
                  </a:ext>
                </a:extLst>
              </p:cNvPr>
              <p:cNvSpPr txBox="1"/>
              <p:nvPr/>
            </p:nvSpPr>
            <p:spPr>
              <a:xfrm>
                <a:off x="1115616" y="3779912"/>
                <a:ext cx="6768752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 dirty="0">
                    <a:solidFill>
                      <a:srgbClr val="FF0000"/>
                    </a:solidFill>
                  </a:rPr>
                  <a:t>Factorise by </a:t>
                </a:r>
                <a14:m>
                  <m:oMath xmlns:m="http://schemas.openxmlformats.org/officeDocument/2006/math">
                    <m:r>
                      <a:rPr lang="en-GB" sz="28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𝐬𝐢𝐧</m:t>
                    </m:r>
                    <m:d>
                      <m:dPr>
                        <m:ctrlP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GB" sz="28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𝐜𝐨𝐬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F6F657D-7EB8-40E0-936B-6FC398AE50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779912"/>
                <a:ext cx="6768752" cy="532966"/>
              </a:xfrm>
              <a:prstGeom prst="rect">
                <a:avLst/>
              </a:prstGeom>
              <a:blipFill>
                <a:blip r:embed="rId3"/>
                <a:stretch>
                  <a:fillRect t="-10345" b="-310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306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0E14F79-D90B-4CF3-B565-010CAFC291A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506588"/>
                <a:ext cx="8229600" cy="1143000"/>
              </a:xfr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func>
                            <m:func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3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0E14F79-D90B-4CF3-B565-010CAFC291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506588"/>
                <a:ext cx="8229600" cy="11430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CAC6C20-9D63-4455-A3A2-DED1306C504D}"/>
                  </a:ext>
                </a:extLst>
              </p:cNvPr>
              <p:cNvSpPr txBox="1"/>
              <p:nvPr/>
            </p:nvSpPr>
            <p:spPr>
              <a:xfrm>
                <a:off x="1115616" y="3779912"/>
                <a:ext cx="676875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 dirty="0">
                    <a:solidFill>
                      <a:srgbClr val="FF0000"/>
                    </a:solidFill>
                  </a:rPr>
                  <a:t>Multiply numerator and denominator by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d>
                          <m:dPr>
                            <m:ctrlP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func>
                  </m:oMath>
                </a14:m>
                <a:r>
                  <a:rPr lang="en-GB" sz="2800" b="1" dirty="0">
                    <a:solidFill>
                      <a:srgbClr val="FF0000"/>
                    </a:solidFill>
                  </a:rPr>
                  <a:t>.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CAC6C20-9D63-4455-A3A2-DED1306C50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779912"/>
                <a:ext cx="6768752" cy="954107"/>
              </a:xfrm>
              <a:prstGeom prst="rect">
                <a:avLst/>
              </a:prstGeom>
              <a:blipFill>
                <a:blip r:embed="rId3"/>
                <a:stretch>
                  <a:fillRect t="-5732" b="-17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009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0E14F79-D90B-4CF3-B565-010CAFC291A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636912"/>
                <a:ext cx="8435280" cy="1143000"/>
              </a:xfrm>
            </p:spPr>
            <p:txBody>
              <a:bodyPr>
                <a:normAutofit fontScale="9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sin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)≡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0E14F79-D90B-4CF3-B565-010CAFC291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636912"/>
                <a:ext cx="8435280" cy="11430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432BED6-A208-42A4-B08B-30916B551D69}"/>
                  </a:ext>
                </a:extLst>
              </p:cNvPr>
              <p:cNvSpPr txBox="1"/>
              <p:nvPr/>
            </p:nvSpPr>
            <p:spPr>
              <a:xfrm>
                <a:off x="1115616" y="3779912"/>
                <a:ext cx="7128792" cy="1168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 dirty="0">
                    <a:solidFill>
                      <a:srgbClr val="FF0000"/>
                    </a:solidFill>
                  </a:rPr>
                  <a:t>Use the double angle formula to expand </a:t>
                </a:r>
                <a14:m>
                  <m:oMath xmlns:m="http://schemas.openxmlformats.org/officeDocument/2006/math">
                    <m:r>
                      <a:rPr lang="en-GB" sz="28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𝐜𝐨𝐬</m:t>
                    </m:r>
                    <m:d>
                      <m:dPr>
                        <m:ctrlP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2800" b="1" dirty="0">
                    <a:solidFill>
                      <a:srgbClr val="FF000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432BED6-A208-42A4-B08B-30916B551D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779912"/>
                <a:ext cx="7128792" cy="1168077"/>
              </a:xfrm>
              <a:prstGeom prst="rect">
                <a:avLst/>
              </a:prstGeom>
              <a:blipFill>
                <a:blip r:embed="rId3"/>
                <a:stretch>
                  <a:fillRect t="-4688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081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0E14F79-D90B-4CF3-B565-010CAFC291A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132856"/>
                <a:ext cx="8229600" cy="1431032"/>
              </a:xfr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tan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0E14F79-D90B-4CF3-B565-010CAFC291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132856"/>
                <a:ext cx="8229600" cy="143103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F812BF6-CF36-4734-8B14-10B26FE9E428}"/>
                  </a:ext>
                </a:extLst>
              </p:cNvPr>
              <p:cNvSpPr txBox="1"/>
              <p:nvPr/>
            </p:nvSpPr>
            <p:spPr>
              <a:xfrm>
                <a:off x="1115616" y="3779912"/>
                <a:ext cx="676875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 dirty="0">
                    <a:solidFill>
                      <a:srgbClr val="FF0000"/>
                    </a:solidFill>
                  </a:rPr>
                  <a:t>Use the double angle formula to expand </a:t>
                </a:r>
                <a14:m>
                  <m:oMath xmlns:m="http://schemas.openxmlformats.org/officeDocument/2006/math">
                    <m:r>
                      <a:rPr lang="en-GB" sz="28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𝐬𝐢𝐧</m:t>
                    </m:r>
                    <m:d>
                      <m:dPr>
                        <m:ctrlP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</m:d>
                  </m:oMath>
                </a14:m>
                <a:r>
                  <a:rPr lang="en-GB" sz="2800" b="1" dirty="0">
                    <a:solidFill>
                      <a:srgbClr val="FF000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F812BF6-CF36-4734-8B14-10B26FE9E4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779912"/>
                <a:ext cx="6768752" cy="954107"/>
              </a:xfrm>
              <a:prstGeom prst="rect">
                <a:avLst/>
              </a:prstGeom>
              <a:blipFill>
                <a:blip r:embed="rId3"/>
                <a:stretch>
                  <a:fillRect t="-5732" b="-17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000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F4ACD3-C1C7-4B31-99D5-26208BF63D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D83657-E9FC-4607-85D7-613DADDF32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0F04F6-4D69-4E2F-A550-8EC1487CBC21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233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Proving trigonometric identities (7.6)</vt:lpstr>
      <vt:lpstr>Decision making</vt:lpstr>
      <vt:lpstr>2(sin^3⁡〖(x)  cos⁡(x)+cos^3⁡〖(x)sin⁡(x))≡sin⁡(2x)〗 〗</vt:lpstr>
      <vt:lpstr>(sec⁡(x)-1)/(sec⁡(x)+1)≡tan^2⁡(x/2)</vt:lpstr>
      <vt:lpstr>cos⁡(x+π/3)+√3 sin⁡(x)≡sin⁡(x+π/6)</vt:lpstr>
      <vt:lpstr>(sin⁡(x+y))/(cos⁡(x)cos⁡(y))≡tan⁡(x)+tan⁡(y)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23</cp:revision>
  <dcterms:created xsi:type="dcterms:W3CDTF">2020-04-22T14:47:14Z</dcterms:created>
  <dcterms:modified xsi:type="dcterms:W3CDTF">2021-02-27T17:19:33Z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