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0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8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chemeClr val="accent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40.png"/><Relationship Id="rId13" Type="http://schemas.openxmlformats.org/officeDocument/2006/relationships/image" Target="../media/image2190.png"/><Relationship Id="rId18" Type="http://schemas.openxmlformats.org/officeDocument/2006/relationships/image" Target="../media/image2240.png"/><Relationship Id="rId26" Type="http://schemas.openxmlformats.org/officeDocument/2006/relationships/image" Target="../media/image2320.png"/><Relationship Id="rId3" Type="http://schemas.openxmlformats.org/officeDocument/2006/relationships/image" Target="../media/image2090.png"/><Relationship Id="rId21" Type="http://schemas.openxmlformats.org/officeDocument/2006/relationships/image" Target="../media/image2270.png"/><Relationship Id="rId7" Type="http://schemas.openxmlformats.org/officeDocument/2006/relationships/image" Target="../media/image2130.png"/><Relationship Id="rId12" Type="http://schemas.openxmlformats.org/officeDocument/2006/relationships/image" Target="../media/image2180.png"/><Relationship Id="rId17" Type="http://schemas.openxmlformats.org/officeDocument/2006/relationships/image" Target="../media/image2230.png"/><Relationship Id="rId25" Type="http://schemas.openxmlformats.org/officeDocument/2006/relationships/image" Target="../media/image2310.png"/><Relationship Id="rId2" Type="http://schemas.openxmlformats.org/officeDocument/2006/relationships/image" Target="../media/image2080.png"/><Relationship Id="rId16" Type="http://schemas.openxmlformats.org/officeDocument/2006/relationships/image" Target="../media/image2220.png"/><Relationship Id="rId20" Type="http://schemas.openxmlformats.org/officeDocument/2006/relationships/image" Target="../media/image22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20.png"/><Relationship Id="rId11" Type="http://schemas.openxmlformats.org/officeDocument/2006/relationships/image" Target="../media/image2170.png"/><Relationship Id="rId24" Type="http://schemas.openxmlformats.org/officeDocument/2006/relationships/image" Target="../media/image2300.png"/><Relationship Id="rId5" Type="http://schemas.openxmlformats.org/officeDocument/2006/relationships/image" Target="../media/image2110.png"/><Relationship Id="rId15" Type="http://schemas.openxmlformats.org/officeDocument/2006/relationships/image" Target="../media/image2210.png"/><Relationship Id="rId23" Type="http://schemas.openxmlformats.org/officeDocument/2006/relationships/image" Target="../media/image2290.png"/><Relationship Id="rId10" Type="http://schemas.openxmlformats.org/officeDocument/2006/relationships/image" Target="../media/image2160.png"/><Relationship Id="rId19" Type="http://schemas.openxmlformats.org/officeDocument/2006/relationships/image" Target="../media/image2250.png"/><Relationship Id="rId4" Type="http://schemas.openxmlformats.org/officeDocument/2006/relationships/image" Target="../media/image2100.png"/><Relationship Id="rId9" Type="http://schemas.openxmlformats.org/officeDocument/2006/relationships/image" Target="../media/image2150.png"/><Relationship Id="rId14" Type="http://schemas.openxmlformats.org/officeDocument/2006/relationships/image" Target="../media/image2200.png"/><Relationship Id="rId22" Type="http://schemas.openxmlformats.org/officeDocument/2006/relationships/image" Target="../media/image2280.png"/><Relationship Id="rId27" Type="http://schemas.openxmlformats.org/officeDocument/2006/relationships/image" Target="../media/image233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00.png"/><Relationship Id="rId13" Type="http://schemas.openxmlformats.org/officeDocument/2006/relationships/image" Target="../media/image2450.png"/><Relationship Id="rId18" Type="http://schemas.openxmlformats.org/officeDocument/2006/relationships/image" Target="../media/image2500.png"/><Relationship Id="rId3" Type="http://schemas.openxmlformats.org/officeDocument/2006/relationships/image" Target="../media/image293.png"/><Relationship Id="rId7" Type="http://schemas.openxmlformats.org/officeDocument/2006/relationships/image" Target="../media/image2390.png"/><Relationship Id="rId12" Type="http://schemas.openxmlformats.org/officeDocument/2006/relationships/image" Target="../media/image2440.png"/><Relationship Id="rId17" Type="http://schemas.openxmlformats.org/officeDocument/2006/relationships/image" Target="../media/image2490.png"/><Relationship Id="rId2" Type="http://schemas.openxmlformats.org/officeDocument/2006/relationships/image" Target="../media/image292.png"/><Relationship Id="rId16" Type="http://schemas.openxmlformats.org/officeDocument/2006/relationships/image" Target="../media/image24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80.png"/><Relationship Id="rId11" Type="http://schemas.openxmlformats.org/officeDocument/2006/relationships/image" Target="../media/image2430.png"/><Relationship Id="rId5" Type="http://schemas.openxmlformats.org/officeDocument/2006/relationships/image" Target="../media/image2370.png"/><Relationship Id="rId15" Type="http://schemas.openxmlformats.org/officeDocument/2006/relationships/image" Target="../media/image2470.png"/><Relationship Id="rId10" Type="http://schemas.openxmlformats.org/officeDocument/2006/relationships/image" Target="../media/image2420.png"/><Relationship Id="rId19" Type="http://schemas.openxmlformats.org/officeDocument/2006/relationships/image" Target="../media/image2510.png"/><Relationship Id="rId4" Type="http://schemas.openxmlformats.org/officeDocument/2006/relationships/image" Target="../media/image294.png"/><Relationship Id="rId9" Type="http://schemas.openxmlformats.org/officeDocument/2006/relationships/image" Target="../media/image2410.png"/><Relationship Id="rId14" Type="http://schemas.openxmlformats.org/officeDocument/2006/relationships/image" Target="../media/image246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50.png"/><Relationship Id="rId13" Type="http://schemas.openxmlformats.org/officeDocument/2006/relationships/image" Target="../media/image296.png"/><Relationship Id="rId7" Type="http://schemas.openxmlformats.org/officeDocument/2006/relationships/image" Target="../media/image2540.png"/><Relationship Id="rId12" Type="http://schemas.openxmlformats.org/officeDocument/2006/relationships/image" Target="../media/image295.png"/><Relationship Id="rId16" Type="http://schemas.openxmlformats.org/officeDocument/2006/relationships/image" Target="../media/image294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2580.png"/><Relationship Id="rId15" Type="http://schemas.openxmlformats.org/officeDocument/2006/relationships/image" Target="../media/image293.png"/><Relationship Id="rId10" Type="http://schemas.openxmlformats.org/officeDocument/2006/relationships/image" Target="../media/image2570.png"/><Relationship Id="rId9" Type="http://schemas.openxmlformats.org/officeDocument/2006/relationships/image" Target="../media/image2560.png"/><Relationship Id="rId14" Type="http://schemas.openxmlformats.org/officeDocument/2006/relationships/image" Target="../media/image29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70.png"/><Relationship Id="rId13" Type="http://schemas.openxmlformats.org/officeDocument/2006/relationships/image" Target="../media/image2720.png"/><Relationship Id="rId18" Type="http://schemas.openxmlformats.org/officeDocument/2006/relationships/image" Target="../media/image2770.png"/><Relationship Id="rId3" Type="http://schemas.openxmlformats.org/officeDocument/2006/relationships/image" Target="../media/image298.png"/><Relationship Id="rId7" Type="http://schemas.openxmlformats.org/officeDocument/2006/relationships/image" Target="../media/image2660.png"/><Relationship Id="rId12" Type="http://schemas.openxmlformats.org/officeDocument/2006/relationships/image" Target="../media/image2710.png"/><Relationship Id="rId17" Type="http://schemas.openxmlformats.org/officeDocument/2006/relationships/image" Target="../media/image2760.png"/><Relationship Id="rId2" Type="http://schemas.openxmlformats.org/officeDocument/2006/relationships/image" Target="../media/image297.png"/><Relationship Id="rId16" Type="http://schemas.openxmlformats.org/officeDocument/2006/relationships/image" Target="../media/image27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50.png"/><Relationship Id="rId11" Type="http://schemas.openxmlformats.org/officeDocument/2006/relationships/image" Target="../media/image2700.png"/><Relationship Id="rId5" Type="http://schemas.openxmlformats.org/officeDocument/2006/relationships/image" Target="../media/image2640.png"/><Relationship Id="rId15" Type="http://schemas.openxmlformats.org/officeDocument/2006/relationships/image" Target="../media/image2740.png"/><Relationship Id="rId10" Type="http://schemas.openxmlformats.org/officeDocument/2006/relationships/image" Target="../media/image2690.png"/><Relationship Id="rId19" Type="http://schemas.openxmlformats.org/officeDocument/2006/relationships/image" Target="../media/image2780.png"/><Relationship Id="rId4" Type="http://schemas.openxmlformats.org/officeDocument/2006/relationships/image" Target="../media/image299.png"/><Relationship Id="rId9" Type="http://schemas.openxmlformats.org/officeDocument/2006/relationships/image" Target="../media/image2680.png"/><Relationship Id="rId14" Type="http://schemas.openxmlformats.org/officeDocument/2006/relationships/image" Target="../media/image273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50.png"/><Relationship Id="rId13" Type="http://schemas.openxmlformats.org/officeDocument/2006/relationships/image" Target="../media/image2900.png"/><Relationship Id="rId3" Type="http://schemas.openxmlformats.org/officeDocument/2006/relationships/image" Target="../media/image2800.png"/><Relationship Id="rId7" Type="http://schemas.openxmlformats.org/officeDocument/2006/relationships/image" Target="../media/image2840.png"/><Relationship Id="rId12" Type="http://schemas.openxmlformats.org/officeDocument/2006/relationships/image" Target="../media/image2890.png"/><Relationship Id="rId2" Type="http://schemas.openxmlformats.org/officeDocument/2006/relationships/image" Target="../media/image27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30.png"/><Relationship Id="rId11" Type="http://schemas.openxmlformats.org/officeDocument/2006/relationships/image" Target="../media/image2880.png"/><Relationship Id="rId5" Type="http://schemas.openxmlformats.org/officeDocument/2006/relationships/image" Target="../media/image2820.png"/><Relationship Id="rId15" Type="http://schemas.openxmlformats.org/officeDocument/2006/relationships/image" Target="../media/image2920.png"/><Relationship Id="rId10" Type="http://schemas.openxmlformats.org/officeDocument/2006/relationships/image" Target="../media/image2870.png"/><Relationship Id="rId4" Type="http://schemas.openxmlformats.org/officeDocument/2006/relationships/image" Target="../media/image2810.png"/><Relationship Id="rId9" Type="http://schemas.openxmlformats.org/officeDocument/2006/relationships/image" Target="../media/image2860.png"/><Relationship Id="rId14" Type="http://schemas.openxmlformats.org/officeDocument/2006/relationships/image" Target="../media/image291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80.png"/><Relationship Id="rId13" Type="http://schemas.openxmlformats.org/officeDocument/2006/relationships/image" Target="../media/image303.png"/><Relationship Id="rId18" Type="http://schemas.openxmlformats.org/officeDocument/2006/relationships/image" Target="../media/image308.png"/><Relationship Id="rId3" Type="http://schemas.openxmlformats.org/officeDocument/2006/relationships/image" Target="../media/image2640.png"/><Relationship Id="rId21" Type="http://schemas.openxmlformats.org/officeDocument/2006/relationships/image" Target="../media/image311.png"/><Relationship Id="rId7" Type="http://schemas.openxmlformats.org/officeDocument/2006/relationships/image" Target="../media/image2970.png"/><Relationship Id="rId12" Type="http://schemas.openxmlformats.org/officeDocument/2006/relationships/image" Target="../media/image302.png"/><Relationship Id="rId17" Type="http://schemas.openxmlformats.org/officeDocument/2006/relationships/image" Target="../media/image307.png"/><Relationship Id="rId2" Type="http://schemas.openxmlformats.org/officeDocument/2006/relationships/image" Target="../media/image2930.png"/><Relationship Id="rId16" Type="http://schemas.openxmlformats.org/officeDocument/2006/relationships/image" Target="../media/image306.png"/><Relationship Id="rId20" Type="http://schemas.openxmlformats.org/officeDocument/2006/relationships/image" Target="../media/image3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60.png"/><Relationship Id="rId11" Type="http://schemas.openxmlformats.org/officeDocument/2006/relationships/image" Target="../media/image301.png"/><Relationship Id="rId5" Type="http://schemas.openxmlformats.org/officeDocument/2006/relationships/image" Target="../media/image2950.png"/><Relationship Id="rId15" Type="http://schemas.openxmlformats.org/officeDocument/2006/relationships/image" Target="../media/image305.png"/><Relationship Id="rId10" Type="http://schemas.openxmlformats.org/officeDocument/2006/relationships/image" Target="../media/image300.png"/><Relationship Id="rId19" Type="http://schemas.openxmlformats.org/officeDocument/2006/relationships/image" Target="../media/image309.png"/><Relationship Id="rId4" Type="http://schemas.openxmlformats.org/officeDocument/2006/relationships/image" Target="../media/image2940.png"/><Relationship Id="rId9" Type="http://schemas.openxmlformats.org/officeDocument/2006/relationships/image" Target="../media/image2990.png"/><Relationship Id="rId14" Type="http://schemas.openxmlformats.org/officeDocument/2006/relationships/image" Target="../media/image30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3.png"/><Relationship Id="rId2" Type="http://schemas.openxmlformats.org/officeDocument/2006/relationships/image" Target="../media/image3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5.png"/><Relationship Id="rId4" Type="http://schemas.openxmlformats.org/officeDocument/2006/relationships/image" Target="../media/image3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3588" y="1973433"/>
            <a:ext cx="6248826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onotype Corsiva" panose="03010101010201010101" pitchFamily="66" charset="0"/>
              </a:rPr>
              <a:t>Teachings for </a:t>
            </a:r>
          </a:p>
          <a:p>
            <a:pPr algn="ctr"/>
            <a:r>
              <a:rPr lang="en-US" sz="9600" b="1" cap="none" spc="0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onotype Corsiva" panose="03010101010201010101" pitchFamily="66" charset="0"/>
              </a:rPr>
              <a:t>Exercise 7E</a:t>
            </a:r>
          </a:p>
        </p:txBody>
      </p:sp>
    </p:spTree>
    <p:extLst>
      <p:ext uri="{BB962C8B-B14F-4D97-AF65-F5344CB8AC3E}">
        <p14:creationId xmlns:p14="http://schemas.microsoft.com/office/powerpoint/2010/main" val="1290550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08" y="1808820"/>
            <a:ext cx="3204356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write expressions of the form </a:t>
            </a:r>
            <a:r>
              <a:rPr lang="en-GB" sz="1400" b="1" dirty="0" err="1">
                <a:latin typeface="Comic Sans MS" pitchFamily="66" charset="0"/>
              </a:rPr>
              <a:t>acos</a:t>
            </a:r>
            <a:r>
              <a:rPr lang="el-GR" sz="1400" b="1" dirty="0">
                <a:latin typeface="Comic Sans MS" pitchFamily="66" charset="0"/>
              </a:rPr>
              <a:t>θ</a:t>
            </a:r>
            <a:r>
              <a:rPr lang="en-GB" sz="1400" b="1" dirty="0">
                <a:latin typeface="Comic Sans MS" pitchFamily="66" charset="0"/>
              </a:rPr>
              <a:t> + </a:t>
            </a:r>
            <a:r>
              <a:rPr lang="en-GB" sz="1400" b="1" dirty="0" err="1">
                <a:latin typeface="Comic Sans MS" pitchFamily="66" charset="0"/>
              </a:rPr>
              <a:t>bsin</a:t>
            </a:r>
            <a:r>
              <a:rPr lang="el-GR" sz="1400" b="1" dirty="0">
                <a:latin typeface="Comic Sans MS" pitchFamily="66" charset="0"/>
              </a:rPr>
              <a:t>θ</a:t>
            </a:r>
            <a:r>
              <a:rPr lang="en-GB" sz="1400" b="1" dirty="0">
                <a:latin typeface="Comic Sans MS" pitchFamily="66" charset="0"/>
              </a:rPr>
              <a:t>, where a and b are constants, as a sine or cosine function only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Show that: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Can be expressed in the form: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So: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79612" y="3320988"/>
                <a:ext cx="135896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3</m:t>
                      </m:r>
                      <m:r>
                        <a:rPr lang="en-GB" sz="1400" b="0" i="1" smtClean="0">
                          <a:latin typeface="Cambria Math"/>
                        </a:rPr>
                        <m:t>𝑠𝑖𝑛𝑥</m:t>
                      </m:r>
                      <m:r>
                        <a:rPr lang="en-GB" sz="1400" b="0" i="1" smtClean="0">
                          <a:latin typeface="Cambria Math"/>
                        </a:rPr>
                        <m:t>+4</m:t>
                      </m:r>
                      <m:r>
                        <a:rPr lang="en-GB" sz="1400" b="0" i="1" smtClean="0">
                          <a:latin typeface="Cambria Math"/>
                        </a:rPr>
                        <m:t>𝑐𝑜𝑠𝑥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612" y="3320988"/>
                <a:ext cx="1358962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187624" y="4041068"/>
                <a:ext cx="11626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𝑅𝑠𝑖𝑛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α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4041068"/>
                <a:ext cx="1162626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51620" y="4365104"/>
                <a:ext cx="124181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</m:t>
                      </m:r>
                      <m:r>
                        <a:rPr lang="en-GB" sz="1400" b="0" i="1" smtClean="0">
                          <a:latin typeface="Cambria Math"/>
                        </a:rPr>
                        <m:t>&gt;0</m:t>
                      </m:r>
                      <m:r>
                        <a:rPr lang="en-GB" sz="14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GB" sz="1400" b="0" i="0" dirty="0">
                  <a:latin typeface="Cambria Math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0" smtClean="0">
                          <a:latin typeface="Cambria Math"/>
                        </a:rPr>
                        <m:t>0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°</m:t>
                      </m:r>
                      <m:r>
                        <a:rPr lang="en-GB" sz="1400" b="0" i="0" smtClean="0">
                          <a:latin typeface="Cambria Math"/>
                        </a:rPr>
                        <m:t>&lt;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α</m:t>
                      </m:r>
                      <m:r>
                        <a:rPr lang="en-GB" sz="1400" b="0" i="1" smtClean="0">
                          <a:latin typeface="Cambria Math"/>
                        </a:rPr>
                        <m:t>&lt;90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°</m:t>
                      </m:r>
                    </m:oMath>
                  </m:oMathPara>
                </a14:m>
                <a:endParaRPr lang="en-GB" sz="1400" b="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1620" y="4365104"/>
                <a:ext cx="1241815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779912" y="1628800"/>
                <a:ext cx="11626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𝑅𝑠𝑖𝑛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α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1628800"/>
                <a:ext cx="1162626" cy="307777"/>
              </a:xfrm>
              <a:prstGeom prst="rect">
                <a:avLst/>
              </a:prstGeom>
              <a:blipFill rotWithShape="1">
                <a:blip r:embed="rId5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752020" y="1628800"/>
                <a:ext cx="123963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𝑅𝑠𝑖𝑛𝑥𝑐𝑜𝑠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α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2020" y="1628800"/>
                <a:ext cx="1239635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848107" y="1628800"/>
                <a:ext cx="12698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+  </m:t>
                      </m:r>
                      <m:r>
                        <a:rPr lang="en-GB" sz="1400" b="0" i="1" smtClean="0">
                          <a:latin typeface="Cambria Math"/>
                        </a:rPr>
                        <m:t>𝑅𝑐𝑜𝑠𝑥𝑠𝑖𝑛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α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8107" y="1628800"/>
                <a:ext cx="1269898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583925" y="2024844"/>
                <a:ext cx="135896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3</m:t>
                      </m:r>
                      <m:r>
                        <a:rPr lang="en-GB" sz="1400" b="0" i="1" smtClean="0">
                          <a:latin typeface="Cambria Math"/>
                        </a:rPr>
                        <m:t>𝑠𝑖𝑛𝑥</m:t>
                      </m:r>
                      <m:r>
                        <a:rPr lang="en-GB" sz="1400" b="0" i="1" smtClean="0">
                          <a:latin typeface="Cambria Math"/>
                        </a:rPr>
                        <m:t>+4</m:t>
                      </m:r>
                      <m:r>
                        <a:rPr lang="en-GB" sz="1400" b="0" i="1" smtClean="0">
                          <a:latin typeface="Cambria Math"/>
                        </a:rPr>
                        <m:t>𝑐𝑜𝑠𝑥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3925" y="2024844"/>
                <a:ext cx="1358962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756090" y="2024844"/>
                <a:ext cx="123963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𝑅𝑠𝑖𝑛𝑥𝑐𝑜𝑠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α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6090" y="2024844"/>
                <a:ext cx="1239635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852177" y="2024844"/>
                <a:ext cx="12698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+  </m:t>
                      </m:r>
                      <m:r>
                        <a:rPr lang="en-GB" sz="1400" b="0" i="1" smtClean="0">
                          <a:latin typeface="Cambria Math"/>
                        </a:rPr>
                        <m:t>𝑅𝑐𝑜𝑠𝑥𝑠𝑖𝑛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α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77" y="2024844"/>
                <a:ext cx="1269898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635896" y="2456892"/>
                <a:ext cx="10506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𝑅𝑐𝑜𝑠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α</m:t>
                      </m:r>
                      <m:r>
                        <a:rPr lang="en-GB" sz="14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2456892"/>
                <a:ext cx="1050672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076056" y="2456892"/>
                <a:ext cx="10298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𝑅𝑠𝑖𝑛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α</m:t>
                      </m:r>
                      <m:r>
                        <a:rPr lang="en-GB" sz="1400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2456892"/>
                <a:ext cx="1029834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671900" y="3068960"/>
                <a:ext cx="956544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α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1900" y="3068960"/>
                <a:ext cx="956544" cy="49564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112060" y="3068960"/>
                <a:ext cx="935704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𝑠𝑖𝑛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α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2060" y="3068960"/>
                <a:ext cx="935704" cy="49564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ight Triangle 18"/>
          <p:cNvSpPr/>
          <p:nvPr/>
        </p:nvSpPr>
        <p:spPr>
          <a:xfrm flipH="1">
            <a:off x="7668344" y="2744924"/>
            <a:ext cx="993812" cy="914400"/>
          </a:xfrm>
          <a:prstGeom prst="rt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c 19"/>
          <p:cNvSpPr/>
          <p:nvPr/>
        </p:nvSpPr>
        <p:spPr>
          <a:xfrm>
            <a:off x="7056276" y="3284984"/>
            <a:ext cx="914400" cy="914400"/>
          </a:xfrm>
          <a:prstGeom prst="arc">
            <a:avLst>
              <a:gd name="adj1" fmla="val 19495571"/>
              <a:gd name="adj2" fmla="val 20935520"/>
            </a:avLst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884368" y="3392996"/>
                <a:ext cx="34015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α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368" y="3392996"/>
                <a:ext cx="340157" cy="30777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920372" y="2852936"/>
                <a:ext cx="3566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0372" y="2852936"/>
                <a:ext cx="356636" cy="307777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8064388" y="3681028"/>
                <a:ext cx="3369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4388" y="3681028"/>
                <a:ext cx="336951" cy="307777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676456" y="3068960"/>
                <a:ext cx="3369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6456" y="3068960"/>
                <a:ext cx="336951" cy="307777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940152" y="3032956"/>
                <a:ext cx="580223" cy="576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𝑂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𝐻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3032956"/>
                <a:ext cx="580223" cy="576376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572000" y="3032956"/>
                <a:ext cx="580223" cy="576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𝐴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𝐻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032956"/>
                <a:ext cx="580223" cy="576376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3563888" y="3717032"/>
            <a:ext cx="37084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So in the triangle, the Hypotenuse is R…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671900" y="4149080"/>
                <a:ext cx="1303306" cy="3592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+ 4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1900" y="4149080"/>
                <a:ext cx="1303306" cy="359201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076056" y="4185084"/>
                <a:ext cx="69044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</m:t>
                      </m:r>
                      <m:r>
                        <a:rPr lang="en-GB" sz="1400" b="0" i="1" smtClean="0"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4185084"/>
                <a:ext cx="690445" cy="307777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671900" y="4761148"/>
                <a:ext cx="956544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α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1900" y="4761148"/>
                <a:ext cx="956544" cy="495649"/>
              </a:xfrm>
              <a:prstGeom prst="rect">
                <a:avLst/>
              </a:prstGeom>
              <a:blipFill rotWithShape="1">
                <a:blip r:embed="rId23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671900" y="5301208"/>
                <a:ext cx="956544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α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1900" y="5301208"/>
                <a:ext cx="956544" cy="495649"/>
              </a:xfrm>
              <a:prstGeom prst="rect">
                <a:avLst/>
              </a:prstGeom>
              <a:blipFill rotWithShape="1">
                <a:blip r:embed="rId24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671900" y="5877272"/>
                <a:ext cx="1156599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i="1" smtClean="0">
                          <a:latin typeface="Cambria Math"/>
                        </a:rPr>
                        <m:t>α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𝑐𝑜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1900" y="5877272"/>
                <a:ext cx="1156599" cy="497059"/>
              </a:xfrm>
              <a:prstGeom prst="rect">
                <a:avLst/>
              </a:prstGeom>
              <a:blipFill rotWithShape="1">
                <a:blip r:embed="rId25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671900" y="6489340"/>
                <a:ext cx="9769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i="1" smtClean="0">
                          <a:latin typeface="Cambria Math"/>
                        </a:rPr>
                        <m:t>α</m:t>
                      </m:r>
                      <m:r>
                        <a:rPr lang="en-GB" sz="1400" b="0" i="1" smtClean="0">
                          <a:latin typeface="Cambria Math"/>
                        </a:rPr>
                        <m:t>=53.1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°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1900" y="6489340"/>
                <a:ext cx="976934" cy="307777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/>
          <p:nvPr/>
        </p:nvCxnSpPr>
        <p:spPr>
          <a:xfrm flipH="1">
            <a:off x="3311860" y="3320988"/>
            <a:ext cx="288032" cy="4203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3311860" y="3325191"/>
            <a:ext cx="36004" cy="1759993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347864" y="5085184"/>
            <a:ext cx="288032" cy="4203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200292" y="1772816"/>
            <a:ext cx="14041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Replace with the expression</a:t>
            </a:r>
          </a:p>
        </p:txBody>
      </p:sp>
      <p:sp>
        <p:nvSpPr>
          <p:cNvPr id="43" name="Arc 42"/>
          <p:cNvSpPr/>
          <p:nvPr/>
        </p:nvSpPr>
        <p:spPr>
          <a:xfrm>
            <a:off x="6948264" y="1772816"/>
            <a:ext cx="324036" cy="432048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4" name="Straight Connector 43"/>
          <p:cNvCxnSpPr/>
          <p:nvPr/>
        </p:nvCxnSpPr>
        <p:spPr>
          <a:xfrm flipH="1">
            <a:off x="3635896" y="2312876"/>
            <a:ext cx="180020" cy="0"/>
          </a:xfrm>
          <a:prstGeom prst="line">
            <a:avLst/>
          </a:prstGeom>
          <a:ln w="254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5040052" y="2312876"/>
            <a:ext cx="144016" cy="0"/>
          </a:xfrm>
          <a:prstGeom prst="line">
            <a:avLst/>
          </a:prstGeom>
          <a:ln w="254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7164288" y="2204864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Compare each term – they must be equal!</a:t>
            </a:r>
          </a:p>
        </p:txBody>
      </p:sp>
      <p:sp>
        <p:nvSpPr>
          <p:cNvPr id="51" name="Arc 50"/>
          <p:cNvSpPr/>
          <p:nvPr/>
        </p:nvSpPr>
        <p:spPr>
          <a:xfrm>
            <a:off x="6876256" y="2204864"/>
            <a:ext cx="324036" cy="432048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4860032" y="5121188"/>
            <a:ext cx="7560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 = 5</a:t>
            </a:r>
          </a:p>
        </p:txBody>
      </p:sp>
      <p:sp>
        <p:nvSpPr>
          <p:cNvPr id="53" name="Arc 52"/>
          <p:cNvSpPr/>
          <p:nvPr/>
        </p:nvSpPr>
        <p:spPr>
          <a:xfrm>
            <a:off x="4608004" y="5013176"/>
            <a:ext cx="324036" cy="576064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Arc 53"/>
          <p:cNvSpPr/>
          <p:nvPr/>
        </p:nvSpPr>
        <p:spPr>
          <a:xfrm>
            <a:off x="4608004" y="5589240"/>
            <a:ext cx="324036" cy="576064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Arc 54"/>
          <p:cNvSpPr/>
          <p:nvPr/>
        </p:nvSpPr>
        <p:spPr>
          <a:xfrm>
            <a:off x="4608004" y="6165304"/>
            <a:ext cx="324036" cy="576064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/>
          <p:cNvSpPr txBox="1"/>
          <p:nvPr/>
        </p:nvSpPr>
        <p:spPr>
          <a:xfrm>
            <a:off x="4896036" y="5697252"/>
            <a:ext cx="1116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Inverse Cos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932040" y="6201308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Find the smallest value in the acceptable range given</a:t>
            </a:r>
          </a:p>
        </p:txBody>
      </p:sp>
      <p:cxnSp>
        <p:nvCxnSpPr>
          <p:cNvPr id="61" name="Straight Connector 60"/>
          <p:cNvCxnSpPr/>
          <p:nvPr/>
        </p:nvCxnSpPr>
        <p:spPr>
          <a:xfrm flipH="1">
            <a:off x="5508104" y="2312876"/>
            <a:ext cx="360040" cy="0"/>
          </a:xfrm>
          <a:prstGeom prst="line">
            <a:avLst/>
          </a:prstGeom>
          <a:ln w="254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H="1">
            <a:off x="4319972" y="2312876"/>
            <a:ext cx="180020" cy="0"/>
          </a:xfrm>
          <a:prstGeom prst="line">
            <a:avLst/>
          </a:prstGeom>
          <a:ln w="2540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6156176" y="2312876"/>
            <a:ext cx="144016" cy="0"/>
          </a:xfrm>
          <a:prstGeom prst="line">
            <a:avLst/>
          </a:prstGeom>
          <a:ln w="2540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6624228" y="2312876"/>
            <a:ext cx="360040" cy="0"/>
          </a:xfrm>
          <a:prstGeom prst="line">
            <a:avLst/>
          </a:prstGeom>
          <a:ln w="2540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5112060" y="4185084"/>
            <a:ext cx="576064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1079612" y="5337212"/>
                <a:ext cx="135896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3</m:t>
                      </m:r>
                      <m:r>
                        <a:rPr lang="en-GB" sz="1400" b="0" i="1" smtClean="0">
                          <a:latin typeface="Cambria Math"/>
                        </a:rPr>
                        <m:t>𝑠𝑖𝑛𝑥</m:t>
                      </m:r>
                      <m:r>
                        <a:rPr lang="en-GB" sz="1400" b="0" i="1" smtClean="0">
                          <a:latin typeface="Cambria Math"/>
                        </a:rPr>
                        <m:t>+4</m:t>
                      </m:r>
                      <m:r>
                        <a:rPr lang="en-GB" sz="1400" b="0" i="1" smtClean="0">
                          <a:latin typeface="Cambria Math"/>
                        </a:rPr>
                        <m:t>𝑐𝑜𝑠𝑥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612" y="5337212"/>
                <a:ext cx="1358962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Rectangle 67"/>
          <p:cNvSpPr/>
          <p:nvPr/>
        </p:nvSpPr>
        <p:spPr>
          <a:xfrm>
            <a:off x="3743908" y="6453336"/>
            <a:ext cx="828092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951599" y="5733256"/>
                <a:ext cx="16149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=5</m:t>
                      </m:r>
                      <m:r>
                        <m:rPr>
                          <m:sty m:val="p"/>
                        </m:rPr>
                        <a:rPr lang="en-GB" sz="1400" b="0" i="0" smtClean="0">
                          <a:latin typeface="Cambria Math"/>
                        </a:rPr>
                        <m:t>sin</m:t>
                      </m:r>
                      <m:r>
                        <a:rPr lang="en-GB" sz="1400" b="0" i="1" smtClean="0">
                          <a:latin typeface="Cambria Math"/>
                        </a:rPr>
                        <m:t>⁡(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+53.1°)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599" y="5733256"/>
                <a:ext cx="1614994" cy="307777"/>
              </a:xfrm>
              <a:prstGeom prst="rect">
                <a:avLst/>
              </a:prstGeom>
              <a:blipFill rotWithShape="1">
                <a:blip r:embed="rId27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Rectangle 69"/>
          <p:cNvSpPr/>
          <p:nvPr/>
        </p:nvSpPr>
        <p:spPr>
          <a:xfrm>
            <a:off x="1007604" y="5733256"/>
            <a:ext cx="1476164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Trigonometry and Modelling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7E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104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8" grpId="0"/>
      <p:bldP spid="19" grpId="0" animBg="1"/>
      <p:bldP spid="20" grpId="0" animBg="1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42" grpId="0"/>
      <p:bldP spid="43" grpId="0" animBg="1"/>
      <p:bldP spid="50" grpId="0"/>
      <p:bldP spid="51" grpId="0" animBg="1"/>
      <p:bldP spid="52" grpId="0"/>
      <p:bldP spid="53" grpId="0" animBg="1"/>
      <p:bldP spid="54" grpId="0" animBg="1"/>
      <p:bldP spid="55" grpId="0" animBg="1"/>
      <p:bldP spid="56" grpId="0"/>
      <p:bldP spid="57" grpId="0"/>
      <p:bldP spid="66" grpId="0" animBg="1"/>
      <p:bldP spid="67" grpId="0"/>
      <p:bldP spid="68" grpId="0" animBg="1"/>
      <p:bldP spid="69" grpId="0"/>
      <p:bldP spid="7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08" y="1808820"/>
            <a:ext cx="3204356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write expressions of the form </a:t>
            </a:r>
            <a:r>
              <a:rPr lang="en-GB" sz="1400" b="1" dirty="0" err="1">
                <a:latin typeface="Comic Sans MS" pitchFamily="66" charset="0"/>
              </a:rPr>
              <a:t>acos</a:t>
            </a:r>
            <a:r>
              <a:rPr lang="el-GR" sz="1400" b="1" dirty="0">
                <a:latin typeface="Comic Sans MS" pitchFamily="66" charset="0"/>
              </a:rPr>
              <a:t>θ</a:t>
            </a:r>
            <a:r>
              <a:rPr lang="en-GB" sz="1400" b="1" dirty="0">
                <a:latin typeface="Comic Sans MS" pitchFamily="66" charset="0"/>
              </a:rPr>
              <a:t> + </a:t>
            </a:r>
            <a:r>
              <a:rPr lang="en-GB" sz="1400" b="1" dirty="0" err="1">
                <a:latin typeface="Comic Sans MS" pitchFamily="66" charset="0"/>
              </a:rPr>
              <a:t>bsin</a:t>
            </a:r>
            <a:r>
              <a:rPr lang="el-GR" sz="1400" b="1" dirty="0">
                <a:latin typeface="Comic Sans MS" pitchFamily="66" charset="0"/>
              </a:rPr>
              <a:t>θ</a:t>
            </a:r>
            <a:r>
              <a:rPr lang="en-GB" sz="1400" b="1" dirty="0">
                <a:latin typeface="Comic Sans MS" pitchFamily="66" charset="0"/>
              </a:rPr>
              <a:t>, where a and b are constants, as a sine or cosine function only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Show that you can express: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In the form: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So: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088321" y="3316309"/>
                <a:ext cx="1377493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𝑠𝑖𝑛𝑥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  <m:r>
                        <a:rPr lang="en-GB" sz="1400" b="0" i="1" smtClean="0">
                          <a:latin typeface="Cambria Math"/>
                        </a:rPr>
                        <m:t>𝑐𝑜𝑠𝑥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8321" y="3316309"/>
                <a:ext cx="1377493" cy="33316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48260" y="4186774"/>
                <a:ext cx="11626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𝑅𝑠𝑖𝑛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α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260" y="4186774"/>
                <a:ext cx="1162626" cy="307777"/>
              </a:xfrm>
              <a:prstGeom prst="rect">
                <a:avLst/>
              </a:prstGeom>
              <a:blipFill>
                <a:blip r:embed="rId3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1844404" y="4006754"/>
                <a:ext cx="1018036" cy="6738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</m:t>
                      </m:r>
                      <m:r>
                        <a:rPr lang="en-GB" sz="1400" b="0" i="1" smtClean="0">
                          <a:latin typeface="Cambria Math"/>
                        </a:rPr>
                        <m:t>&gt;0</m:t>
                      </m:r>
                      <m:r>
                        <a:rPr lang="en-GB" sz="14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GB" sz="1400" b="0" i="0" dirty="0">
                  <a:latin typeface="Cambria Math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0" smtClean="0">
                          <a:latin typeface="Cambria Math"/>
                        </a:rPr>
                        <m:t>0&lt;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α</m:t>
                      </m:r>
                      <m:r>
                        <a:rPr lang="en-GB" sz="1400" b="0" i="1" smtClean="0">
                          <a:latin typeface="Cambria Math"/>
                        </a:rPr>
                        <m:t>&lt;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b="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4404" y="4006754"/>
                <a:ext cx="1018036" cy="673839"/>
              </a:xfrm>
              <a:prstGeom prst="rect">
                <a:avLst/>
              </a:prstGeom>
              <a:blipFill>
                <a:blip r:embed="rId4"/>
                <a:stretch>
                  <a:fillRect b="-9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635896" y="1772816"/>
                <a:ext cx="11626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𝑅𝑠𝑖𝑛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α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1772816"/>
                <a:ext cx="1162626" cy="307777"/>
              </a:xfrm>
              <a:prstGeom prst="rect">
                <a:avLst/>
              </a:prstGeom>
              <a:blipFill rotWithShape="1"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644008" y="1772816"/>
                <a:ext cx="233217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 </m:t>
                      </m:r>
                      <m:r>
                        <a:rPr lang="en-GB" sz="1400" b="0" i="1" smtClean="0">
                          <a:latin typeface="Cambria Math"/>
                        </a:rPr>
                        <m:t>𝑅𝑠𝑖𝑛𝑥𝑐𝑜𝑠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𝑅𝑐𝑜𝑠𝑥𝑠𝑖𝑛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1772816"/>
                <a:ext cx="2332177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635896" y="2204864"/>
                <a:ext cx="1377493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𝑠𝑖𝑛𝑥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  <m:r>
                        <a:rPr lang="en-GB" sz="1400" b="0" i="1" smtClean="0">
                          <a:latin typeface="Cambria Math"/>
                        </a:rPr>
                        <m:t>𝑐𝑜𝑠𝑥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2204864"/>
                <a:ext cx="1377493" cy="33316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896036" y="2240868"/>
                <a:ext cx="233217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 </m:t>
                      </m:r>
                      <m:r>
                        <a:rPr lang="en-GB" sz="1400" b="0" i="1" smtClean="0">
                          <a:latin typeface="Cambria Math"/>
                        </a:rPr>
                        <m:t>𝑅𝑠𝑖𝑛𝑥𝑐𝑜𝑠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𝑅𝑐𝑜𝑠𝑥𝑠𝑖𝑛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6036" y="2240868"/>
                <a:ext cx="2332177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635896" y="2672916"/>
                <a:ext cx="106093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=1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2672916"/>
                <a:ext cx="1060931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148064" y="2636912"/>
                <a:ext cx="1158009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2636912"/>
                <a:ext cx="1158009" cy="333168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635896" y="3104964"/>
                <a:ext cx="1583959" cy="5307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+ </m:t>
                              </m:r>
                              <m:d>
                                <m:d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en-GB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400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3104964"/>
                <a:ext cx="1583959" cy="530723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364088" y="3248980"/>
                <a:ext cx="69044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</m:t>
                      </m:r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3248980"/>
                <a:ext cx="690445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5400092" y="3284984"/>
            <a:ext cx="576064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635896" y="4077072"/>
                <a:ext cx="106093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=1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4077072"/>
                <a:ext cx="1060931" cy="30777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643108" y="4437112"/>
                <a:ext cx="104650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=1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3108" y="4437112"/>
                <a:ext cx="1046505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671900" y="4797152"/>
                <a:ext cx="947119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1900" y="4797152"/>
                <a:ext cx="947119" cy="495649"/>
              </a:xfrm>
              <a:prstGeom prst="rect">
                <a:avLst/>
              </a:prstGeom>
              <a:blipFill rotWithShape="1">
                <a:blip r:embed="rId15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671900" y="5373216"/>
                <a:ext cx="1166858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1900" y="5373216"/>
                <a:ext cx="1166858" cy="49564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707904" y="5985284"/>
                <a:ext cx="694484" cy="4598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5985284"/>
                <a:ext cx="694484" cy="459806"/>
              </a:xfrm>
              <a:prstGeom prst="rect">
                <a:avLst/>
              </a:prstGeom>
              <a:blipFill rotWithShape="1">
                <a:blip r:embed="rId17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 flipH="1">
            <a:off x="3275856" y="2816932"/>
            <a:ext cx="288032" cy="1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3275856" y="2816933"/>
            <a:ext cx="0" cy="1404155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3275856" y="4221088"/>
            <a:ext cx="288032" cy="1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3743908" y="5985284"/>
            <a:ext cx="576064" cy="46805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4968044" y="4293096"/>
            <a:ext cx="7560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 = 2</a:t>
            </a:r>
          </a:p>
        </p:txBody>
      </p:sp>
      <p:sp>
        <p:nvSpPr>
          <p:cNvPr id="36" name="Arc 35"/>
          <p:cNvSpPr/>
          <p:nvPr/>
        </p:nvSpPr>
        <p:spPr>
          <a:xfrm>
            <a:off x="4680012" y="4257092"/>
            <a:ext cx="324036" cy="360040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c 36"/>
          <p:cNvSpPr/>
          <p:nvPr/>
        </p:nvSpPr>
        <p:spPr>
          <a:xfrm>
            <a:off x="4680012" y="4617132"/>
            <a:ext cx="324036" cy="468052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Arc 37"/>
          <p:cNvSpPr/>
          <p:nvPr/>
        </p:nvSpPr>
        <p:spPr>
          <a:xfrm>
            <a:off x="4680012" y="5085184"/>
            <a:ext cx="324036" cy="576064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Arc 38"/>
          <p:cNvSpPr/>
          <p:nvPr/>
        </p:nvSpPr>
        <p:spPr>
          <a:xfrm>
            <a:off x="4680012" y="5661248"/>
            <a:ext cx="324036" cy="576064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4968044" y="4617132"/>
            <a:ext cx="756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2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968044" y="5121188"/>
            <a:ext cx="756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Inverse 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968044" y="5625244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Find the smallest value in the acceptable range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308304" y="1988840"/>
            <a:ext cx="14041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Replace with the expression</a:t>
            </a:r>
          </a:p>
        </p:txBody>
      </p:sp>
      <p:sp>
        <p:nvSpPr>
          <p:cNvPr id="44" name="Arc 43"/>
          <p:cNvSpPr/>
          <p:nvPr/>
        </p:nvSpPr>
        <p:spPr>
          <a:xfrm>
            <a:off x="6984268" y="1952836"/>
            <a:ext cx="324036" cy="468052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7272300" y="2420888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Compare each term – they must be equal!</a:t>
            </a:r>
          </a:p>
        </p:txBody>
      </p:sp>
      <p:sp>
        <p:nvSpPr>
          <p:cNvPr id="46" name="Arc 45"/>
          <p:cNvSpPr/>
          <p:nvPr/>
        </p:nvSpPr>
        <p:spPr>
          <a:xfrm>
            <a:off x="6984268" y="2420888"/>
            <a:ext cx="324036" cy="432048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Straight Connector 46"/>
          <p:cNvCxnSpPr/>
          <p:nvPr/>
        </p:nvCxnSpPr>
        <p:spPr>
          <a:xfrm flipH="1">
            <a:off x="3599892" y="2528900"/>
            <a:ext cx="180020" cy="0"/>
          </a:xfrm>
          <a:prstGeom prst="line">
            <a:avLst/>
          </a:prstGeom>
          <a:ln w="254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5184068" y="2528900"/>
            <a:ext cx="144016" cy="0"/>
          </a:xfrm>
          <a:prstGeom prst="line">
            <a:avLst/>
          </a:prstGeom>
          <a:ln w="254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5688124" y="2528900"/>
            <a:ext cx="360040" cy="0"/>
          </a:xfrm>
          <a:prstGeom prst="line">
            <a:avLst/>
          </a:prstGeom>
          <a:ln w="254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4283968" y="2528900"/>
            <a:ext cx="180020" cy="0"/>
          </a:xfrm>
          <a:prstGeom prst="line">
            <a:avLst/>
          </a:prstGeom>
          <a:ln w="2540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6228184" y="2528900"/>
            <a:ext cx="144016" cy="0"/>
          </a:xfrm>
          <a:prstGeom prst="line">
            <a:avLst/>
          </a:prstGeom>
          <a:ln w="2540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6732240" y="2528900"/>
            <a:ext cx="360040" cy="0"/>
          </a:xfrm>
          <a:prstGeom prst="line">
            <a:avLst/>
          </a:prstGeom>
          <a:ln w="2540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1070346" y="5193196"/>
                <a:ext cx="1377493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𝑠𝑖𝑛𝑥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  <m:r>
                        <a:rPr lang="en-GB" sz="1400" b="0" i="1" smtClean="0">
                          <a:latin typeface="Cambria Math"/>
                        </a:rPr>
                        <m:t>𝑐𝑜𝑠𝑥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0346" y="5193196"/>
                <a:ext cx="1377493" cy="333168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1086344" y="5625244"/>
                <a:ext cx="1380826" cy="4598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0" smtClean="0">
                          <a:latin typeface="Cambria Math"/>
                        </a:rPr>
                        <m:t>2</m:t>
                      </m:r>
                      <m:r>
                        <m:rPr>
                          <m:sty m:val="p"/>
                        </m:rPr>
                        <a:rPr lang="en-GB" sz="1400" b="0" i="0" smtClean="0">
                          <a:latin typeface="Cambria Math"/>
                        </a:rPr>
                        <m:t>sin</m:t>
                      </m:r>
                      <m:r>
                        <a:rPr lang="en-GB" sz="1400" b="0" i="1" smtClean="0">
                          <a:latin typeface="Cambria Math"/>
                        </a:rPr>
                        <m:t>⁡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6344" y="5625244"/>
                <a:ext cx="1380826" cy="459806"/>
              </a:xfrm>
              <a:prstGeom prst="rect">
                <a:avLst/>
              </a:prstGeom>
              <a:blipFill rotWithShape="1">
                <a:blip r:embed="rId19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Rectangle 54"/>
          <p:cNvSpPr/>
          <p:nvPr/>
        </p:nvSpPr>
        <p:spPr>
          <a:xfrm>
            <a:off x="1007604" y="5589240"/>
            <a:ext cx="1476164" cy="50405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Trigonometry and Modelling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7E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7189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1" grpId="0"/>
      <p:bldP spid="59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5" grpId="0" animBg="1"/>
      <p:bldP spid="18" grpId="0"/>
      <p:bldP spid="19" grpId="0"/>
      <p:bldP spid="20" grpId="0"/>
      <p:bldP spid="22" grpId="0"/>
      <p:bldP spid="23" grpId="0"/>
      <p:bldP spid="34" grpId="0" animBg="1"/>
      <p:bldP spid="35" grpId="0"/>
      <p:bldP spid="36" grpId="0" animBg="1"/>
      <p:bldP spid="37" grpId="0" animBg="1"/>
      <p:bldP spid="38" grpId="0" animBg="1"/>
      <p:bldP spid="39" grpId="0" animBg="1"/>
      <p:bldP spid="40" grpId="0"/>
      <p:bldP spid="41" grpId="0"/>
      <p:bldP spid="42" grpId="0"/>
      <p:bldP spid="43" grpId="0"/>
      <p:bldP spid="44" grpId="0" animBg="1"/>
      <p:bldP spid="45" grpId="0"/>
      <p:bldP spid="46" grpId="0" animBg="1"/>
      <p:bldP spid="53" grpId="0"/>
      <p:bldP spid="54" grpId="0"/>
      <p:bldP spid="5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08" y="1808820"/>
            <a:ext cx="3204356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write expressions of the form </a:t>
            </a:r>
            <a:r>
              <a:rPr lang="en-GB" sz="1400" b="1" dirty="0" err="1">
                <a:latin typeface="Comic Sans MS" pitchFamily="66" charset="0"/>
              </a:rPr>
              <a:t>acos</a:t>
            </a:r>
            <a:r>
              <a:rPr lang="el-GR" sz="1400" b="1" dirty="0">
                <a:latin typeface="Comic Sans MS" pitchFamily="66" charset="0"/>
              </a:rPr>
              <a:t>θ</a:t>
            </a:r>
            <a:r>
              <a:rPr lang="en-GB" sz="1400" b="1" dirty="0">
                <a:latin typeface="Comic Sans MS" pitchFamily="66" charset="0"/>
              </a:rPr>
              <a:t> + </a:t>
            </a:r>
            <a:r>
              <a:rPr lang="en-GB" sz="1400" b="1" dirty="0" err="1">
                <a:latin typeface="Comic Sans MS" pitchFamily="66" charset="0"/>
              </a:rPr>
              <a:t>bsin</a:t>
            </a:r>
            <a:r>
              <a:rPr lang="el-GR" sz="1400" b="1" dirty="0">
                <a:latin typeface="Comic Sans MS" pitchFamily="66" charset="0"/>
              </a:rPr>
              <a:t>θ</a:t>
            </a:r>
            <a:r>
              <a:rPr lang="en-GB" sz="1400" b="1" dirty="0">
                <a:latin typeface="Comic Sans MS" pitchFamily="66" charset="0"/>
              </a:rPr>
              <a:t>, where a and b are constants, as a sine or cosine function only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Show that you can express: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In the form: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31940" y="1664804"/>
            <a:ext cx="19431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Sketch the graph of: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868144" y="1628800"/>
                <a:ext cx="1377493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𝑠𝑖𝑛𝑥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  <m:r>
                        <a:rPr lang="en-GB" sz="1400" b="0" i="1" smtClean="0">
                          <a:latin typeface="Cambria Math"/>
                        </a:rPr>
                        <m:t>𝑐𝑜𝑠𝑥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1628800"/>
                <a:ext cx="1377493" cy="33316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/>
          <p:cNvSpPr txBox="1"/>
          <p:nvPr/>
        </p:nvSpPr>
        <p:spPr>
          <a:xfrm>
            <a:off x="4067944" y="2096852"/>
            <a:ext cx="20874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= Sketch the graph of: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6120172" y="2024844"/>
                <a:ext cx="1196289" cy="4598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0" smtClean="0">
                          <a:latin typeface="Cambria Math"/>
                        </a:rPr>
                        <m:t>2</m:t>
                      </m:r>
                      <m:r>
                        <m:rPr>
                          <m:sty m:val="p"/>
                        </m:rPr>
                        <a:rPr lang="en-GB" sz="1400" b="0" i="0" smtClean="0">
                          <a:latin typeface="Cambria Math"/>
                        </a:rPr>
                        <m:t>sin</m:t>
                      </m:r>
                      <m:r>
                        <a:rPr lang="en-GB" sz="1400" b="0" i="1" smtClean="0">
                          <a:latin typeface="Cambria Math"/>
                        </a:rPr>
                        <m:t>⁡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0172" y="2024844"/>
                <a:ext cx="1196289" cy="45980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Line 40"/>
          <p:cNvSpPr>
            <a:spLocks noChangeShapeType="1"/>
          </p:cNvSpPr>
          <p:nvPr/>
        </p:nvSpPr>
        <p:spPr bwMode="auto">
          <a:xfrm>
            <a:off x="4208649" y="2960948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" name="Line 41"/>
          <p:cNvSpPr>
            <a:spLocks noChangeShapeType="1"/>
          </p:cNvSpPr>
          <p:nvPr/>
        </p:nvSpPr>
        <p:spPr bwMode="auto">
          <a:xfrm>
            <a:off x="4210236" y="3265748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2" name="Line 42"/>
          <p:cNvSpPr>
            <a:spLocks noChangeShapeType="1"/>
          </p:cNvSpPr>
          <p:nvPr/>
        </p:nvSpPr>
        <p:spPr bwMode="auto">
          <a:xfrm>
            <a:off x="4896036" y="318954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3" name="Line 43"/>
          <p:cNvSpPr>
            <a:spLocks noChangeShapeType="1"/>
          </p:cNvSpPr>
          <p:nvPr/>
        </p:nvSpPr>
        <p:spPr bwMode="auto">
          <a:xfrm>
            <a:off x="5581836" y="318954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4" name="Line 44"/>
          <p:cNvSpPr>
            <a:spLocks noChangeShapeType="1"/>
          </p:cNvSpPr>
          <p:nvPr/>
        </p:nvSpPr>
        <p:spPr bwMode="auto">
          <a:xfrm>
            <a:off x="6267636" y="318954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5" name="Line 45"/>
          <p:cNvSpPr>
            <a:spLocks noChangeShapeType="1"/>
          </p:cNvSpPr>
          <p:nvPr/>
        </p:nvSpPr>
        <p:spPr bwMode="auto">
          <a:xfrm>
            <a:off x="6953436" y="318954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6" name="Arc 60"/>
          <p:cNvSpPr>
            <a:spLocks/>
          </p:cNvSpPr>
          <p:nvPr/>
        </p:nvSpPr>
        <p:spPr bwMode="auto">
          <a:xfrm>
            <a:off x="4896036" y="2960948"/>
            <a:ext cx="677863" cy="914400"/>
          </a:xfrm>
          <a:custGeom>
            <a:avLst/>
            <a:gdLst>
              <a:gd name="G0" fmla="+- 225 0 0"/>
              <a:gd name="G1" fmla="+- 21600 0 0"/>
              <a:gd name="G2" fmla="+- 21600 0 0"/>
              <a:gd name="T0" fmla="*/ 0 w 16013"/>
              <a:gd name="T1" fmla="*/ 1 h 21600"/>
              <a:gd name="T2" fmla="*/ 16013 w 16013"/>
              <a:gd name="T3" fmla="*/ 6859 h 21600"/>
              <a:gd name="T4" fmla="*/ 225 w 1601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013" h="21600" fill="none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</a:path>
              <a:path w="16013" h="21600" stroke="0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  <a:lnTo>
                  <a:pt x="225" y="2160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7" name="Arc 61"/>
          <p:cNvSpPr>
            <a:spLocks/>
          </p:cNvSpPr>
          <p:nvPr/>
        </p:nvSpPr>
        <p:spPr bwMode="auto">
          <a:xfrm flipH="1">
            <a:off x="4210236" y="2960948"/>
            <a:ext cx="696913" cy="914400"/>
          </a:xfrm>
          <a:custGeom>
            <a:avLst/>
            <a:gdLst>
              <a:gd name="G0" fmla="+- 682 0 0"/>
              <a:gd name="G1" fmla="+- 21600 0 0"/>
              <a:gd name="G2" fmla="+- 21600 0 0"/>
              <a:gd name="T0" fmla="*/ 0 w 16470"/>
              <a:gd name="T1" fmla="*/ 11 h 21600"/>
              <a:gd name="T2" fmla="*/ 16470 w 16470"/>
              <a:gd name="T3" fmla="*/ 6859 h 21600"/>
              <a:gd name="T4" fmla="*/ 682 w 1647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8" name="Arc 63"/>
          <p:cNvSpPr>
            <a:spLocks/>
          </p:cNvSpPr>
          <p:nvPr/>
        </p:nvSpPr>
        <p:spPr bwMode="auto">
          <a:xfrm flipH="1" flipV="1">
            <a:off x="5581836" y="2656148"/>
            <a:ext cx="687388" cy="914400"/>
          </a:xfrm>
          <a:custGeom>
            <a:avLst/>
            <a:gdLst>
              <a:gd name="G0" fmla="+- 446 0 0"/>
              <a:gd name="G1" fmla="+- 21600 0 0"/>
              <a:gd name="G2" fmla="+- 21600 0 0"/>
              <a:gd name="T0" fmla="*/ 0 w 16234"/>
              <a:gd name="T1" fmla="*/ 5 h 21600"/>
              <a:gd name="T2" fmla="*/ 16234 w 16234"/>
              <a:gd name="T3" fmla="*/ 6859 h 21600"/>
              <a:gd name="T4" fmla="*/ 446 w 1623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234" h="21600" fill="none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</a:path>
              <a:path w="16234" h="21600" stroke="0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  <a:lnTo>
                  <a:pt x="446" y="2160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9" name="Arc 64"/>
          <p:cNvSpPr>
            <a:spLocks/>
          </p:cNvSpPr>
          <p:nvPr/>
        </p:nvSpPr>
        <p:spPr bwMode="auto">
          <a:xfrm flipV="1">
            <a:off x="6267636" y="2656148"/>
            <a:ext cx="668338" cy="914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5788"/>
              <a:gd name="T1" fmla="*/ 0 h 21600"/>
              <a:gd name="T2" fmla="*/ 15788 w 15788"/>
              <a:gd name="T3" fmla="*/ 6859 h 21600"/>
              <a:gd name="T4" fmla="*/ 0 w 1578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0" name="Text Box 69"/>
          <p:cNvSpPr txBox="1">
            <a:spLocks noChangeArrowheads="1"/>
          </p:cNvSpPr>
          <p:nvPr/>
        </p:nvSpPr>
        <p:spPr bwMode="auto">
          <a:xfrm>
            <a:off x="4716016" y="3320988"/>
            <a:ext cx="52133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baseline="30000" dirty="0">
                <a:latin typeface="Comic Sans MS" pitchFamily="66" charset="0"/>
              </a:rPr>
              <a:t>π</a:t>
            </a:r>
            <a:r>
              <a:rPr lang="en-GB" sz="1200" dirty="0">
                <a:latin typeface="Comic Sans MS" pitchFamily="66" charset="0"/>
              </a:rPr>
              <a:t>/</a:t>
            </a:r>
            <a:r>
              <a:rPr lang="en-GB" sz="1200" baseline="-25000" dirty="0">
                <a:latin typeface="Comic Sans MS" pitchFamily="66" charset="0"/>
              </a:rPr>
              <a:t>2</a:t>
            </a:r>
          </a:p>
        </p:txBody>
      </p:sp>
      <p:sp>
        <p:nvSpPr>
          <p:cNvPr id="71" name="Text Box 72"/>
          <p:cNvSpPr txBox="1">
            <a:spLocks noChangeArrowheads="1"/>
          </p:cNvSpPr>
          <p:nvPr/>
        </p:nvSpPr>
        <p:spPr bwMode="auto">
          <a:xfrm>
            <a:off x="5436096" y="3320988"/>
            <a:ext cx="324036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 dirty="0">
                <a:latin typeface="Comic Sans MS" pitchFamily="66" charset="0"/>
              </a:rPr>
              <a:t>π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72" name="Text Box 73"/>
          <p:cNvSpPr txBox="1">
            <a:spLocks noChangeArrowheads="1"/>
          </p:cNvSpPr>
          <p:nvPr/>
        </p:nvSpPr>
        <p:spPr bwMode="auto">
          <a:xfrm>
            <a:off x="6012160" y="3320988"/>
            <a:ext cx="61206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baseline="30000" dirty="0">
                <a:latin typeface="Comic Sans MS" pitchFamily="66" charset="0"/>
              </a:rPr>
              <a:t>3</a:t>
            </a:r>
            <a:r>
              <a:rPr lang="el-GR" sz="1200" baseline="30000" dirty="0">
                <a:latin typeface="Comic Sans MS" pitchFamily="66" charset="0"/>
              </a:rPr>
              <a:t>π</a:t>
            </a:r>
            <a:r>
              <a:rPr lang="en-GB" sz="1200" dirty="0">
                <a:latin typeface="Comic Sans MS" pitchFamily="66" charset="0"/>
              </a:rPr>
              <a:t>/</a:t>
            </a:r>
            <a:r>
              <a:rPr lang="en-GB" sz="1200" baseline="-25000" dirty="0">
                <a:latin typeface="Comic Sans MS" pitchFamily="66" charset="0"/>
              </a:rPr>
              <a:t>2</a:t>
            </a:r>
          </a:p>
        </p:txBody>
      </p:sp>
      <p:sp>
        <p:nvSpPr>
          <p:cNvPr id="73" name="Text Box 74"/>
          <p:cNvSpPr txBox="1">
            <a:spLocks noChangeArrowheads="1"/>
          </p:cNvSpPr>
          <p:nvPr/>
        </p:nvSpPr>
        <p:spPr bwMode="auto">
          <a:xfrm>
            <a:off x="6732240" y="3320988"/>
            <a:ext cx="396044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dirty="0">
                <a:latin typeface="Comic Sans MS" pitchFamily="66" charset="0"/>
              </a:rPr>
              <a:t>2</a:t>
            </a:r>
            <a:r>
              <a:rPr lang="el-GR" sz="1200" dirty="0">
                <a:latin typeface="Comic Sans MS" pitchFamily="66" charset="0"/>
              </a:rPr>
              <a:t>π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75" name="Text Box 69"/>
          <p:cNvSpPr txBox="1">
            <a:spLocks noChangeArrowheads="1"/>
          </p:cNvSpPr>
          <p:nvPr/>
        </p:nvSpPr>
        <p:spPr bwMode="auto">
          <a:xfrm>
            <a:off x="3959932" y="288894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dirty="0">
                <a:latin typeface="Comic Sans MS" pitchFamily="66" charset="0"/>
              </a:rPr>
              <a:t>1</a:t>
            </a:r>
          </a:p>
        </p:txBody>
      </p:sp>
      <p:sp>
        <p:nvSpPr>
          <p:cNvPr id="76" name="Text Box 69"/>
          <p:cNvSpPr txBox="1">
            <a:spLocks noChangeArrowheads="1"/>
          </p:cNvSpPr>
          <p:nvPr/>
        </p:nvSpPr>
        <p:spPr bwMode="auto">
          <a:xfrm>
            <a:off x="3923928" y="3356992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dirty="0">
                <a:latin typeface="Comic Sans MS" pitchFamily="66" charset="0"/>
              </a:rPr>
              <a:t>-1</a:t>
            </a:r>
          </a:p>
        </p:txBody>
      </p:sp>
      <p:sp>
        <p:nvSpPr>
          <p:cNvPr id="77" name="Line 40"/>
          <p:cNvSpPr>
            <a:spLocks noChangeShapeType="1"/>
          </p:cNvSpPr>
          <p:nvPr/>
        </p:nvSpPr>
        <p:spPr bwMode="auto">
          <a:xfrm>
            <a:off x="4208649" y="43291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8" name="Line 41"/>
          <p:cNvSpPr>
            <a:spLocks noChangeShapeType="1"/>
          </p:cNvSpPr>
          <p:nvPr/>
        </p:nvSpPr>
        <p:spPr bwMode="auto">
          <a:xfrm>
            <a:off x="4210236" y="46339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9" name="Line 42"/>
          <p:cNvSpPr>
            <a:spLocks noChangeShapeType="1"/>
          </p:cNvSpPr>
          <p:nvPr/>
        </p:nvSpPr>
        <p:spPr bwMode="auto">
          <a:xfrm>
            <a:off x="4896036" y="45577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" name="Line 43"/>
          <p:cNvSpPr>
            <a:spLocks noChangeShapeType="1"/>
          </p:cNvSpPr>
          <p:nvPr/>
        </p:nvSpPr>
        <p:spPr bwMode="auto">
          <a:xfrm>
            <a:off x="5581836" y="45577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1" name="Line 44"/>
          <p:cNvSpPr>
            <a:spLocks noChangeShapeType="1"/>
          </p:cNvSpPr>
          <p:nvPr/>
        </p:nvSpPr>
        <p:spPr bwMode="auto">
          <a:xfrm>
            <a:off x="6267636" y="45577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" name="Line 45"/>
          <p:cNvSpPr>
            <a:spLocks noChangeShapeType="1"/>
          </p:cNvSpPr>
          <p:nvPr/>
        </p:nvSpPr>
        <p:spPr bwMode="auto">
          <a:xfrm>
            <a:off x="6953436" y="45577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" name="Arc 60"/>
          <p:cNvSpPr>
            <a:spLocks/>
          </p:cNvSpPr>
          <p:nvPr/>
        </p:nvSpPr>
        <p:spPr bwMode="auto">
          <a:xfrm>
            <a:off x="5110336" y="4345868"/>
            <a:ext cx="677863" cy="914400"/>
          </a:xfrm>
          <a:custGeom>
            <a:avLst/>
            <a:gdLst>
              <a:gd name="G0" fmla="+- 225 0 0"/>
              <a:gd name="G1" fmla="+- 21600 0 0"/>
              <a:gd name="G2" fmla="+- 21600 0 0"/>
              <a:gd name="T0" fmla="*/ 0 w 16013"/>
              <a:gd name="T1" fmla="*/ 1 h 21600"/>
              <a:gd name="T2" fmla="*/ 16013 w 16013"/>
              <a:gd name="T3" fmla="*/ 6859 h 21600"/>
              <a:gd name="T4" fmla="*/ 225 w 1601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013" h="21600" fill="none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</a:path>
              <a:path w="16013" h="21600" stroke="0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  <a:lnTo>
                  <a:pt x="225" y="2160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4" name="Arc 61"/>
          <p:cNvSpPr>
            <a:spLocks/>
          </p:cNvSpPr>
          <p:nvPr/>
        </p:nvSpPr>
        <p:spPr bwMode="auto">
          <a:xfrm flipH="1">
            <a:off x="4424536" y="4345868"/>
            <a:ext cx="696913" cy="914400"/>
          </a:xfrm>
          <a:custGeom>
            <a:avLst/>
            <a:gdLst>
              <a:gd name="G0" fmla="+- 682 0 0"/>
              <a:gd name="G1" fmla="+- 21600 0 0"/>
              <a:gd name="G2" fmla="+- 21600 0 0"/>
              <a:gd name="T0" fmla="*/ 0 w 16470"/>
              <a:gd name="T1" fmla="*/ 11 h 21600"/>
              <a:gd name="T2" fmla="*/ 16470 w 16470"/>
              <a:gd name="T3" fmla="*/ 6859 h 21600"/>
              <a:gd name="T4" fmla="*/ 682 w 1647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5" name="Arc 63"/>
          <p:cNvSpPr>
            <a:spLocks/>
          </p:cNvSpPr>
          <p:nvPr/>
        </p:nvSpPr>
        <p:spPr bwMode="auto">
          <a:xfrm flipH="1" flipV="1">
            <a:off x="5758408" y="4005064"/>
            <a:ext cx="687388" cy="914400"/>
          </a:xfrm>
          <a:custGeom>
            <a:avLst/>
            <a:gdLst>
              <a:gd name="G0" fmla="+- 446 0 0"/>
              <a:gd name="G1" fmla="+- 21600 0 0"/>
              <a:gd name="G2" fmla="+- 21600 0 0"/>
              <a:gd name="T0" fmla="*/ 0 w 16234"/>
              <a:gd name="T1" fmla="*/ 5 h 21600"/>
              <a:gd name="T2" fmla="*/ 16234 w 16234"/>
              <a:gd name="T3" fmla="*/ 6859 h 21600"/>
              <a:gd name="T4" fmla="*/ 446 w 1623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234" h="21600" fill="none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</a:path>
              <a:path w="16234" h="21600" stroke="0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  <a:lnTo>
                  <a:pt x="446" y="2160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6" name="Arc 64"/>
          <p:cNvSpPr>
            <a:spLocks/>
          </p:cNvSpPr>
          <p:nvPr/>
        </p:nvSpPr>
        <p:spPr bwMode="auto">
          <a:xfrm flipV="1">
            <a:off x="6444208" y="4005064"/>
            <a:ext cx="668338" cy="914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5788"/>
              <a:gd name="T1" fmla="*/ 0 h 21600"/>
              <a:gd name="T2" fmla="*/ 15788 w 15788"/>
              <a:gd name="T3" fmla="*/ 6859 h 21600"/>
              <a:gd name="T4" fmla="*/ 0 w 1578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7" name="Text Box 69"/>
          <p:cNvSpPr txBox="1">
            <a:spLocks noChangeArrowheads="1"/>
          </p:cNvSpPr>
          <p:nvPr/>
        </p:nvSpPr>
        <p:spPr bwMode="auto">
          <a:xfrm>
            <a:off x="4716016" y="4689140"/>
            <a:ext cx="52133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baseline="30000" dirty="0">
                <a:latin typeface="Comic Sans MS" pitchFamily="66" charset="0"/>
              </a:rPr>
              <a:t>π</a:t>
            </a:r>
            <a:r>
              <a:rPr lang="en-GB" sz="1200" dirty="0">
                <a:latin typeface="Comic Sans MS" pitchFamily="66" charset="0"/>
              </a:rPr>
              <a:t>/</a:t>
            </a:r>
            <a:r>
              <a:rPr lang="en-GB" sz="1200" baseline="-25000" dirty="0">
                <a:latin typeface="Comic Sans MS" pitchFamily="66" charset="0"/>
              </a:rPr>
              <a:t>2</a:t>
            </a:r>
          </a:p>
        </p:txBody>
      </p:sp>
      <p:sp>
        <p:nvSpPr>
          <p:cNvPr id="88" name="Text Box 72"/>
          <p:cNvSpPr txBox="1">
            <a:spLocks noChangeArrowheads="1"/>
          </p:cNvSpPr>
          <p:nvPr/>
        </p:nvSpPr>
        <p:spPr bwMode="auto">
          <a:xfrm>
            <a:off x="5436096" y="4689140"/>
            <a:ext cx="324036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 dirty="0">
                <a:latin typeface="Comic Sans MS" pitchFamily="66" charset="0"/>
              </a:rPr>
              <a:t>π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89" name="Text Box 73"/>
          <p:cNvSpPr txBox="1">
            <a:spLocks noChangeArrowheads="1"/>
          </p:cNvSpPr>
          <p:nvPr/>
        </p:nvSpPr>
        <p:spPr bwMode="auto">
          <a:xfrm>
            <a:off x="6012160" y="4689140"/>
            <a:ext cx="61206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baseline="30000" dirty="0">
                <a:latin typeface="Comic Sans MS" pitchFamily="66" charset="0"/>
              </a:rPr>
              <a:t>3</a:t>
            </a:r>
            <a:r>
              <a:rPr lang="el-GR" sz="1200" baseline="30000" dirty="0">
                <a:latin typeface="Comic Sans MS" pitchFamily="66" charset="0"/>
              </a:rPr>
              <a:t>π</a:t>
            </a:r>
            <a:r>
              <a:rPr lang="en-GB" sz="1200" dirty="0">
                <a:latin typeface="Comic Sans MS" pitchFamily="66" charset="0"/>
              </a:rPr>
              <a:t>/</a:t>
            </a:r>
            <a:r>
              <a:rPr lang="en-GB" sz="1200" baseline="-25000" dirty="0">
                <a:latin typeface="Comic Sans MS" pitchFamily="66" charset="0"/>
              </a:rPr>
              <a:t>2</a:t>
            </a:r>
          </a:p>
        </p:txBody>
      </p:sp>
      <p:sp>
        <p:nvSpPr>
          <p:cNvPr id="90" name="Text Box 74"/>
          <p:cNvSpPr txBox="1">
            <a:spLocks noChangeArrowheads="1"/>
          </p:cNvSpPr>
          <p:nvPr/>
        </p:nvSpPr>
        <p:spPr bwMode="auto">
          <a:xfrm>
            <a:off x="6732240" y="4689140"/>
            <a:ext cx="396044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dirty="0">
                <a:latin typeface="Comic Sans MS" pitchFamily="66" charset="0"/>
              </a:rPr>
              <a:t>2</a:t>
            </a:r>
            <a:r>
              <a:rPr lang="el-GR" sz="1200" dirty="0">
                <a:latin typeface="Comic Sans MS" pitchFamily="66" charset="0"/>
              </a:rPr>
              <a:t>π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92" name="Text Box 69"/>
          <p:cNvSpPr txBox="1">
            <a:spLocks noChangeArrowheads="1"/>
          </p:cNvSpPr>
          <p:nvPr/>
        </p:nvSpPr>
        <p:spPr bwMode="auto">
          <a:xfrm>
            <a:off x="3959932" y="4257092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dirty="0">
                <a:latin typeface="Comic Sans MS" pitchFamily="66" charset="0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6552220" y="2888940"/>
                <a:ext cx="92095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1400" smtClean="0">
                          <a:latin typeface="Cambria Math"/>
                        </a:rPr>
                        <m:t>y</m:t>
                      </m:r>
                      <m:r>
                        <a:rPr lang="en-GB" sz="1400" b="0" i="0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GB" sz="1400" b="0" i="0" smtClean="0">
                          <a:latin typeface="Cambria Math"/>
                        </a:rPr>
                        <m:t>sin</m:t>
                      </m:r>
                      <m:r>
                        <a:rPr lang="en-GB" sz="1400" b="0" i="1" smtClean="0">
                          <a:latin typeface="Cambria Math"/>
                        </a:rPr>
                        <m:t>⁡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2220" y="2888940"/>
                <a:ext cx="920958" cy="307777"/>
              </a:xfrm>
              <a:prstGeom prst="rect">
                <a:avLst/>
              </a:prstGeom>
              <a:blipFill rotWithShape="1">
                <a:blip r:embed="rId9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6264188" y="4041068"/>
                <a:ext cx="1421094" cy="4598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1400" smtClean="0">
                          <a:latin typeface="Cambria Math"/>
                        </a:rPr>
                        <m:t>y</m:t>
                      </m:r>
                      <m:r>
                        <a:rPr lang="en-GB" sz="1400" b="0" i="0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GB" sz="1400" b="0" i="0" smtClean="0">
                          <a:latin typeface="Cambria Math"/>
                        </a:rPr>
                        <m:t>sin</m:t>
                      </m:r>
                      <m:r>
                        <a:rPr lang="en-GB" sz="1400" b="0" i="1" smtClean="0">
                          <a:latin typeface="Cambria Math"/>
                        </a:rPr>
                        <m:t>⁡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4188" y="4041068"/>
                <a:ext cx="1421094" cy="459806"/>
              </a:xfrm>
              <a:prstGeom prst="rect">
                <a:avLst/>
              </a:prstGeom>
              <a:blipFill rotWithShape="1">
                <a:blip r:embed="rId10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Line 40"/>
          <p:cNvSpPr>
            <a:spLocks noChangeShapeType="1"/>
          </p:cNvSpPr>
          <p:nvPr/>
        </p:nvSpPr>
        <p:spPr bwMode="auto">
          <a:xfrm>
            <a:off x="4206925" y="5750024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7" name="Line 41"/>
          <p:cNvSpPr>
            <a:spLocks noChangeShapeType="1"/>
          </p:cNvSpPr>
          <p:nvPr/>
        </p:nvSpPr>
        <p:spPr bwMode="auto">
          <a:xfrm>
            <a:off x="4208512" y="6054824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8" name="Line 42"/>
          <p:cNvSpPr>
            <a:spLocks noChangeShapeType="1"/>
          </p:cNvSpPr>
          <p:nvPr/>
        </p:nvSpPr>
        <p:spPr bwMode="auto">
          <a:xfrm>
            <a:off x="4894312" y="5978624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9" name="Line 43"/>
          <p:cNvSpPr>
            <a:spLocks noChangeShapeType="1"/>
          </p:cNvSpPr>
          <p:nvPr/>
        </p:nvSpPr>
        <p:spPr bwMode="auto">
          <a:xfrm>
            <a:off x="5580112" y="5978624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0" name="Line 44"/>
          <p:cNvSpPr>
            <a:spLocks noChangeShapeType="1"/>
          </p:cNvSpPr>
          <p:nvPr/>
        </p:nvSpPr>
        <p:spPr bwMode="auto">
          <a:xfrm>
            <a:off x="6265912" y="5978624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1" name="Line 45"/>
          <p:cNvSpPr>
            <a:spLocks noChangeShapeType="1"/>
          </p:cNvSpPr>
          <p:nvPr/>
        </p:nvSpPr>
        <p:spPr bwMode="auto">
          <a:xfrm>
            <a:off x="6951712" y="5978624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6" name="Text Box 69"/>
          <p:cNvSpPr txBox="1">
            <a:spLocks noChangeArrowheads="1"/>
          </p:cNvSpPr>
          <p:nvPr/>
        </p:nvSpPr>
        <p:spPr bwMode="auto">
          <a:xfrm>
            <a:off x="4714292" y="6110064"/>
            <a:ext cx="52133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baseline="30000" dirty="0">
                <a:latin typeface="Comic Sans MS" pitchFamily="66" charset="0"/>
              </a:rPr>
              <a:t>π</a:t>
            </a:r>
            <a:r>
              <a:rPr lang="en-GB" sz="1200" dirty="0">
                <a:latin typeface="Comic Sans MS" pitchFamily="66" charset="0"/>
              </a:rPr>
              <a:t>/</a:t>
            </a:r>
            <a:r>
              <a:rPr lang="en-GB" sz="1200" baseline="-25000" dirty="0">
                <a:latin typeface="Comic Sans MS" pitchFamily="66" charset="0"/>
              </a:rPr>
              <a:t>2</a:t>
            </a:r>
          </a:p>
        </p:txBody>
      </p:sp>
      <p:sp>
        <p:nvSpPr>
          <p:cNvPr id="107" name="Text Box 72"/>
          <p:cNvSpPr txBox="1">
            <a:spLocks noChangeArrowheads="1"/>
          </p:cNvSpPr>
          <p:nvPr/>
        </p:nvSpPr>
        <p:spPr bwMode="auto">
          <a:xfrm>
            <a:off x="5434372" y="6110064"/>
            <a:ext cx="324036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 dirty="0">
                <a:latin typeface="Comic Sans MS" pitchFamily="66" charset="0"/>
              </a:rPr>
              <a:t>π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08" name="Text Box 73"/>
          <p:cNvSpPr txBox="1">
            <a:spLocks noChangeArrowheads="1"/>
          </p:cNvSpPr>
          <p:nvPr/>
        </p:nvSpPr>
        <p:spPr bwMode="auto">
          <a:xfrm>
            <a:off x="6048164" y="6129300"/>
            <a:ext cx="61206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baseline="30000" dirty="0">
                <a:latin typeface="Comic Sans MS" pitchFamily="66" charset="0"/>
              </a:rPr>
              <a:t>3</a:t>
            </a:r>
            <a:r>
              <a:rPr lang="el-GR" sz="1200" baseline="30000" dirty="0">
                <a:latin typeface="Comic Sans MS" pitchFamily="66" charset="0"/>
              </a:rPr>
              <a:t>π</a:t>
            </a:r>
            <a:r>
              <a:rPr lang="en-GB" sz="1200" dirty="0">
                <a:latin typeface="Comic Sans MS" pitchFamily="66" charset="0"/>
              </a:rPr>
              <a:t>/</a:t>
            </a:r>
            <a:r>
              <a:rPr lang="en-GB" sz="1200" baseline="-25000" dirty="0">
                <a:latin typeface="Comic Sans MS" pitchFamily="66" charset="0"/>
              </a:rPr>
              <a:t>2</a:t>
            </a:r>
          </a:p>
        </p:txBody>
      </p:sp>
      <p:sp>
        <p:nvSpPr>
          <p:cNvPr id="109" name="Text Box 74"/>
          <p:cNvSpPr txBox="1">
            <a:spLocks noChangeArrowheads="1"/>
          </p:cNvSpPr>
          <p:nvPr/>
        </p:nvSpPr>
        <p:spPr bwMode="auto">
          <a:xfrm>
            <a:off x="6730516" y="6110064"/>
            <a:ext cx="396044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dirty="0">
                <a:latin typeface="Comic Sans MS" pitchFamily="66" charset="0"/>
              </a:rPr>
              <a:t>2</a:t>
            </a:r>
            <a:r>
              <a:rPr lang="el-GR" sz="1200" dirty="0">
                <a:latin typeface="Comic Sans MS" pitchFamily="66" charset="0"/>
              </a:rPr>
              <a:t>π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10" name="Text Box 69"/>
          <p:cNvSpPr txBox="1">
            <a:spLocks noChangeArrowheads="1"/>
          </p:cNvSpPr>
          <p:nvPr/>
        </p:nvSpPr>
        <p:spPr bwMode="auto">
          <a:xfrm>
            <a:off x="3959932" y="5697252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dirty="0">
                <a:latin typeface="Comic Sans MS" pitchFamily="66" charset="0"/>
              </a:rPr>
              <a:t>1</a:t>
            </a:r>
          </a:p>
        </p:txBody>
      </p:sp>
      <p:sp>
        <p:nvSpPr>
          <p:cNvPr id="111" name="Text Box 69"/>
          <p:cNvSpPr txBox="1">
            <a:spLocks noChangeArrowheads="1"/>
          </p:cNvSpPr>
          <p:nvPr/>
        </p:nvSpPr>
        <p:spPr bwMode="auto">
          <a:xfrm>
            <a:off x="3923928" y="61293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dirty="0">
                <a:latin typeface="Comic Sans MS" pitchFamily="66" charset="0"/>
              </a:rPr>
              <a:t>-1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TextBox 111"/>
              <p:cNvSpPr txBox="1"/>
              <p:nvPr/>
            </p:nvSpPr>
            <p:spPr>
              <a:xfrm>
                <a:off x="6212771" y="5461992"/>
                <a:ext cx="1520481" cy="4598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1400" smtClean="0">
                          <a:latin typeface="Cambria Math"/>
                        </a:rPr>
                        <m:t>y</m:t>
                      </m:r>
                      <m:r>
                        <a:rPr lang="en-GB" sz="1400" b="0" i="0" smtClean="0">
                          <a:latin typeface="Cambria Math"/>
                        </a:rPr>
                        <m:t>=2</m:t>
                      </m:r>
                      <m:r>
                        <m:rPr>
                          <m:sty m:val="p"/>
                        </m:rPr>
                        <a:rPr lang="en-GB" sz="1400" b="0" i="0" smtClean="0">
                          <a:latin typeface="Cambria Math"/>
                        </a:rPr>
                        <m:t>sin</m:t>
                      </m:r>
                      <m:r>
                        <a:rPr lang="en-GB" sz="1400" b="0" i="1" smtClean="0">
                          <a:latin typeface="Cambria Math"/>
                        </a:rPr>
                        <m:t>⁡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2" name="TextBox 1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2771" y="5461992"/>
                <a:ext cx="1520481" cy="459806"/>
              </a:xfrm>
              <a:prstGeom prst="rect">
                <a:avLst/>
              </a:prstGeom>
              <a:blipFill rotWithShape="1">
                <a:blip r:embed="rId11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3" name="Arc 64"/>
          <p:cNvSpPr>
            <a:spLocks/>
          </p:cNvSpPr>
          <p:nvPr/>
        </p:nvSpPr>
        <p:spPr bwMode="auto">
          <a:xfrm flipV="1">
            <a:off x="3779912" y="4005064"/>
            <a:ext cx="668338" cy="914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5788"/>
              <a:gd name="T1" fmla="*/ 0 h 21600"/>
              <a:gd name="T2" fmla="*/ 15788 w 15788"/>
              <a:gd name="T3" fmla="*/ 6859 h 21600"/>
              <a:gd name="T4" fmla="*/ 0 w 1578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4" name="Arc 60"/>
          <p:cNvSpPr>
            <a:spLocks/>
          </p:cNvSpPr>
          <p:nvPr/>
        </p:nvSpPr>
        <p:spPr bwMode="auto">
          <a:xfrm>
            <a:off x="5148064" y="5589240"/>
            <a:ext cx="677863" cy="1507232"/>
          </a:xfrm>
          <a:custGeom>
            <a:avLst/>
            <a:gdLst>
              <a:gd name="G0" fmla="+- 225 0 0"/>
              <a:gd name="G1" fmla="+- 21600 0 0"/>
              <a:gd name="G2" fmla="+- 21600 0 0"/>
              <a:gd name="T0" fmla="*/ 0 w 16013"/>
              <a:gd name="T1" fmla="*/ 1 h 21600"/>
              <a:gd name="T2" fmla="*/ 16013 w 16013"/>
              <a:gd name="T3" fmla="*/ 6859 h 21600"/>
              <a:gd name="T4" fmla="*/ 225 w 1601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013" h="21600" fill="none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</a:path>
              <a:path w="16013" h="21600" stroke="0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  <a:lnTo>
                  <a:pt x="225" y="2160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5" name="Arc 61"/>
          <p:cNvSpPr>
            <a:spLocks/>
          </p:cNvSpPr>
          <p:nvPr/>
        </p:nvSpPr>
        <p:spPr bwMode="auto">
          <a:xfrm flipH="1">
            <a:off x="4462263" y="5589240"/>
            <a:ext cx="696913" cy="1507232"/>
          </a:xfrm>
          <a:custGeom>
            <a:avLst/>
            <a:gdLst>
              <a:gd name="G0" fmla="+- 682 0 0"/>
              <a:gd name="G1" fmla="+- 21600 0 0"/>
              <a:gd name="G2" fmla="+- 21600 0 0"/>
              <a:gd name="T0" fmla="*/ 0 w 16470"/>
              <a:gd name="T1" fmla="*/ 11 h 21600"/>
              <a:gd name="T2" fmla="*/ 16470 w 16470"/>
              <a:gd name="T3" fmla="*/ 6859 h 21600"/>
              <a:gd name="T4" fmla="*/ 682 w 1647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6" name="Arc 63"/>
          <p:cNvSpPr>
            <a:spLocks/>
          </p:cNvSpPr>
          <p:nvPr/>
        </p:nvSpPr>
        <p:spPr bwMode="auto">
          <a:xfrm flipH="1" flipV="1">
            <a:off x="5796136" y="5121188"/>
            <a:ext cx="687388" cy="1368152"/>
          </a:xfrm>
          <a:custGeom>
            <a:avLst/>
            <a:gdLst>
              <a:gd name="G0" fmla="+- 446 0 0"/>
              <a:gd name="G1" fmla="+- 21600 0 0"/>
              <a:gd name="G2" fmla="+- 21600 0 0"/>
              <a:gd name="T0" fmla="*/ 0 w 16234"/>
              <a:gd name="T1" fmla="*/ 5 h 21600"/>
              <a:gd name="T2" fmla="*/ 16234 w 16234"/>
              <a:gd name="T3" fmla="*/ 6859 h 21600"/>
              <a:gd name="T4" fmla="*/ 446 w 1623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234" h="21600" fill="none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</a:path>
              <a:path w="16234" h="21600" stroke="0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  <a:lnTo>
                  <a:pt x="446" y="2160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7" name="Arc 64"/>
          <p:cNvSpPr>
            <a:spLocks/>
          </p:cNvSpPr>
          <p:nvPr/>
        </p:nvSpPr>
        <p:spPr bwMode="auto">
          <a:xfrm flipV="1">
            <a:off x="6480212" y="5121188"/>
            <a:ext cx="668338" cy="136815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5788"/>
              <a:gd name="T1" fmla="*/ 0 h 21600"/>
              <a:gd name="T2" fmla="*/ 15788 w 15788"/>
              <a:gd name="T3" fmla="*/ 6859 h 21600"/>
              <a:gd name="T4" fmla="*/ 0 w 1578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8" name="Arc 64"/>
          <p:cNvSpPr>
            <a:spLocks/>
          </p:cNvSpPr>
          <p:nvPr/>
        </p:nvSpPr>
        <p:spPr bwMode="auto">
          <a:xfrm flipV="1">
            <a:off x="3815916" y="5121188"/>
            <a:ext cx="668338" cy="136815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5788"/>
              <a:gd name="T1" fmla="*/ 0 h 21600"/>
              <a:gd name="T2" fmla="*/ 15788 w 15788"/>
              <a:gd name="T3" fmla="*/ 6859 h 21600"/>
              <a:gd name="T4" fmla="*/ 0 w 1578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9" name="Text Box 69"/>
          <p:cNvSpPr txBox="1">
            <a:spLocks noChangeArrowheads="1"/>
          </p:cNvSpPr>
          <p:nvPr/>
        </p:nvSpPr>
        <p:spPr bwMode="auto">
          <a:xfrm>
            <a:off x="4247964" y="4689140"/>
            <a:ext cx="52133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baseline="30000" dirty="0">
                <a:latin typeface="Comic Sans MS" pitchFamily="66" charset="0"/>
              </a:rPr>
              <a:t>π</a:t>
            </a:r>
            <a:r>
              <a:rPr lang="en-GB" sz="1200" dirty="0">
                <a:latin typeface="Comic Sans MS" pitchFamily="66" charset="0"/>
              </a:rPr>
              <a:t>/</a:t>
            </a:r>
            <a:r>
              <a:rPr lang="en-GB" sz="1200" baseline="-25000" dirty="0">
                <a:latin typeface="Comic Sans MS" pitchFamily="66" charset="0"/>
              </a:rPr>
              <a:t>3</a:t>
            </a:r>
          </a:p>
        </p:txBody>
      </p:sp>
      <p:sp>
        <p:nvSpPr>
          <p:cNvPr id="120" name="Text Box 69"/>
          <p:cNvSpPr txBox="1">
            <a:spLocks noChangeArrowheads="1"/>
          </p:cNvSpPr>
          <p:nvPr/>
        </p:nvSpPr>
        <p:spPr bwMode="auto">
          <a:xfrm>
            <a:off x="5580112" y="4689140"/>
            <a:ext cx="52133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baseline="30000" dirty="0">
                <a:latin typeface="Comic Sans MS" pitchFamily="66" charset="0"/>
              </a:rPr>
              <a:t>4π</a:t>
            </a:r>
            <a:r>
              <a:rPr lang="en-GB" sz="1200" dirty="0">
                <a:latin typeface="Comic Sans MS" pitchFamily="66" charset="0"/>
              </a:rPr>
              <a:t>/</a:t>
            </a:r>
            <a:r>
              <a:rPr lang="en-GB" sz="1200" baseline="-25000" dirty="0">
                <a:latin typeface="Comic Sans MS" pitchFamily="66" charset="0"/>
              </a:rPr>
              <a:t>3</a:t>
            </a:r>
          </a:p>
        </p:txBody>
      </p:sp>
      <p:sp>
        <p:nvSpPr>
          <p:cNvPr id="93" name="Text Box 69"/>
          <p:cNvSpPr txBox="1">
            <a:spLocks noChangeArrowheads="1"/>
          </p:cNvSpPr>
          <p:nvPr/>
        </p:nvSpPr>
        <p:spPr bwMode="auto">
          <a:xfrm>
            <a:off x="3923928" y="4725144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dirty="0">
                <a:latin typeface="Comic Sans MS" pitchFamily="66" charset="0"/>
              </a:rPr>
              <a:t>-1</a:t>
            </a:r>
          </a:p>
        </p:txBody>
      </p:sp>
      <p:sp>
        <p:nvSpPr>
          <p:cNvPr id="121" name="Text Box 69"/>
          <p:cNvSpPr txBox="1">
            <a:spLocks noChangeArrowheads="1"/>
          </p:cNvSpPr>
          <p:nvPr/>
        </p:nvSpPr>
        <p:spPr bwMode="auto">
          <a:xfrm>
            <a:off x="3959932" y="5445224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dirty="0">
                <a:latin typeface="Comic Sans MS" pitchFamily="66" charset="0"/>
              </a:rPr>
              <a:t>2</a:t>
            </a:r>
          </a:p>
        </p:txBody>
      </p:sp>
      <p:sp>
        <p:nvSpPr>
          <p:cNvPr id="122" name="Text Box 69"/>
          <p:cNvSpPr txBox="1">
            <a:spLocks noChangeArrowheads="1"/>
          </p:cNvSpPr>
          <p:nvPr/>
        </p:nvSpPr>
        <p:spPr bwMode="auto">
          <a:xfrm>
            <a:off x="3923928" y="6345324"/>
            <a:ext cx="3810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dirty="0">
                <a:latin typeface="Comic Sans MS" pitchFamily="66" charset="0"/>
              </a:rPr>
              <a:t>-2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7776356" y="2888940"/>
            <a:ext cx="1188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Start out with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sinx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7812360" y="4221088"/>
            <a:ext cx="11881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Translate 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π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/3 units right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7668344" y="5625244"/>
            <a:ext cx="14041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Vertical stretch, scale factor 2</a:t>
            </a:r>
          </a:p>
        </p:txBody>
      </p:sp>
      <p:sp>
        <p:nvSpPr>
          <p:cNvPr id="126" name="Text Box 69"/>
          <p:cNvSpPr txBox="1">
            <a:spLocks noChangeArrowheads="1"/>
          </p:cNvSpPr>
          <p:nvPr/>
        </p:nvSpPr>
        <p:spPr bwMode="auto">
          <a:xfrm>
            <a:off x="4247964" y="6129300"/>
            <a:ext cx="52133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baseline="30000" dirty="0">
                <a:latin typeface="Comic Sans MS" pitchFamily="66" charset="0"/>
              </a:rPr>
              <a:t>π</a:t>
            </a:r>
            <a:r>
              <a:rPr lang="en-GB" sz="1200" dirty="0">
                <a:latin typeface="Comic Sans MS" pitchFamily="66" charset="0"/>
              </a:rPr>
              <a:t>/</a:t>
            </a:r>
            <a:r>
              <a:rPr lang="en-GB" sz="1200" baseline="-25000" dirty="0">
                <a:latin typeface="Comic Sans MS" pitchFamily="66" charset="0"/>
              </a:rPr>
              <a:t>3</a:t>
            </a:r>
          </a:p>
        </p:txBody>
      </p:sp>
      <p:sp>
        <p:nvSpPr>
          <p:cNvPr id="127" name="Text Box 69"/>
          <p:cNvSpPr txBox="1">
            <a:spLocks noChangeArrowheads="1"/>
          </p:cNvSpPr>
          <p:nvPr/>
        </p:nvSpPr>
        <p:spPr bwMode="auto">
          <a:xfrm>
            <a:off x="5580112" y="6129300"/>
            <a:ext cx="52133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baseline="30000" dirty="0">
                <a:latin typeface="Comic Sans MS" pitchFamily="66" charset="0"/>
              </a:rPr>
              <a:t>4π</a:t>
            </a:r>
            <a:r>
              <a:rPr lang="en-GB" sz="1200" dirty="0">
                <a:latin typeface="Comic Sans MS" pitchFamily="66" charset="0"/>
              </a:rPr>
              <a:t>/</a:t>
            </a:r>
            <a:r>
              <a:rPr lang="en-GB" sz="1200" baseline="-25000" dirty="0">
                <a:latin typeface="Comic Sans MS" pitchFamily="66" charset="0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TextBox 127"/>
              <p:cNvSpPr txBox="1"/>
              <p:nvPr/>
            </p:nvSpPr>
            <p:spPr>
              <a:xfrm>
                <a:off x="1287448" y="5038910"/>
                <a:ext cx="1044838" cy="4598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0" smtClean="0">
                          <a:latin typeface="Cambria Math"/>
                        </a:rPr>
                        <m:t>2</m:t>
                      </m:r>
                      <m:r>
                        <m:rPr>
                          <m:sty m:val="p"/>
                        </m:rPr>
                        <a:rPr lang="en-GB" sz="1400" b="0" i="0" smtClean="0">
                          <a:latin typeface="Cambria Math"/>
                        </a:rPr>
                        <m:t>sin</m:t>
                      </m:r>
                      <m:r>
                        <a:rPr lang="en-GB" sz="1400" b="0" i="1" smtClean="0">
                          <a:latin typeface="Cambria Math"/>
                        </a:rPr>
                        <m:t>⁡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28" name="TextBox 1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7448" y="5038910"/>
                <a:ext cx="1044838" cy="459806"/>
              </a:xfrm>
              <a:prstGeom prst="rect">
                <a:avLst/>
              </a:prstGeom>
              <a:blipFill>
                <a:blip r:embed="rId12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TextBox 128"/>
              <p:cNvSpPr txBox="1"/>
              <p:nvPr/>
            </p:nvSpPr>
            <p:spPr>
              <a:xfrm>
                <a:off x="1323452" y="5470958"/>
                <a:ext cx="774058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0" smtClean="0">
                          <a:latin typeface="Cambria Math"/>
                        </a:rPr>
                        <m:t>=−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29" name="TextBox 1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3452" y="5470958"/>
                <a:ext cx="774058" cy="33316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Arrow Connector 24"/>
          <p:cNvCxnSpPr>
            <a:stCxn id="122" idx="0"/>
          </p:cNvCxnSpPr>
          <p:nvPr/>
        </p:nvCxnSpPr>
        <p:spPr>
          <a:xfrm flipH="1" flipV="1">
            <a:off x="2351314" y="5590903"/>
            <a:ext cx="1763114" cy="754421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 txBox="1"/>
          <p:nvPr/>
        </p:nvSpPr>
        <p:spPr>
          <a:xfrm>
            <a:off x="2310117" y="5906869"/>
            <a:ext cx="985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At the y-intercept, x = 0</a:t>
            </a:r>
          </a:p>
        </p:txBody>
      </p:sp>
      <p:sp>
        <p:nvSpPr>
          <p:cNvPr id="9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Trigonometry and Modelling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/>
              <p:cNvSpPr txBox="1"/>
              <p:nvPr/>
            </p:nvSpPr>
            <p:spPr>
              <a:xfrm>
                <a:off x="1088321" y="3316309"/>
                <a:ext cx="1377493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𝑠𝑖𝑛𝑥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  <m:r>
                        <a:rPr lang="en-GB" sz="1400" b="0" i="1" smtClean="0">
                          <a:latin typeface="Cambria Math"/>
                        </a:rPr>
                        <m:t>𝑐𝑜𝑠𝑥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3" name="TextBox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8321" y="3316309"/>
                <a:ext cx="1377493" cy="33316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/>
              <p:cNvSpPr txBox="1"/>
              <p:nvPr/>
            </p:nvSpPr>
            <p:spPr>
              <a:xfrm>
                <a:off x="548260" y="4186774"/>
                <a:ext cx="11626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𝑅𝑠𝑖𝑛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α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4" name="TextBox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260" y="4186774"/>
                <a:ext cx="1162626" cy="307777"/>
              </a:xfrm>
              <a:prstGeom prst="rect">
                <a:avLst/>
              </a:prstGeom>
              <a:blipFill>
                <a:blip r:embed="rId1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/>
              <p:cNvSpPr txBox="1"/>
              <p:nvPr/>
            </p:nvSpPr>
            <p:spPr>
              <a:xfrm>
                <a:off x="1844404" y="4006754"/>
                <a:ext cx="1018036" cy="6738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</m:t>
                      </m:r>
                      <m:r>
                        <a:rPr lang="en-GB" sz="1400" b="0" i="1" smtClean="0">
                          <a:latin typeface="Cambria Math"/>
                        </a:rPr>
                        <m:t>&gt;0</m:t>
                      </m:r>
                      <m:r>
                        <a:rPr lang="en-GB" sz="14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GB" sz="1400" b="0" i="0" dirty="0">
                  <a:latin typeface="Cambria Math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0" smtClean="0">
                          <a:latin typeface="Cambria Math"/>
                        </a:rPr>
                        <m:t>0&lt;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α</m:t>
                      </m:r>
                      <m:r>
                        <a:rPr lang="en-GB" sz="1400" b="0" i="1" smtClean="0">
                          <a:latin typeface="Cambria Math"/>
                        </a:rPr>
                        <m:t>&lt;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b="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5" name="TextBox 1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4404" y="4006754"/>
                <a:ext cx="1018036" cy="673839"/>
              </a:xfrm>
              <a:prstGeom prst="rect">
                <a:avLst/>
              </a:prstGeom>
              <a:blipFill>
                <a:blip r:embed="rId16"/>
                <a:stretch>
                  <a:fillRect b="-9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5777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9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6" grpId="0"/>
      <p:bldP spid="56" grpId="0"/>
      <p:bldP spid="58" grpId="0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/>
      <p:bldP spid="71" grpId="0"/>
      <p:bldP spid="72" grpId="0"/>
      <p:bldP spid="73" grpId="0"/>
      <p:bldP spid="75" grpId="0"/>
      <p:bldP spid="76" grpId="0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/>
      <p:bldP spid="88" grpId="0"/>
      <p:bldP spid="89" grpId="0"/>
      <p:bldP spid="90" grpId="0"/>
      <p:bldP spid="92" grpId="0"/>
      <p:bldP spid="94" grpId="0"/>
      <p:bldP spid="95" grpId="0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6" grpId="0"/>
      <p:bldP spid="107" grpId="0"/>
      <p:bldP spid="108" grpId="0"/>
      <p:bldP spid="109" grpId="0"/>
      <p:bldP spid="110" grpId="0"/>
      <p:bldP spid="111" grpId="0"/>
      <p:bldP spid="112" grpId="0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/>
      <p:bldP spid="120" grpId="0"/>
      <p:bldP spid="93" grpId="0"/>
      <p:bldP spid="121" grpId="0"/>
      <p:bldP spid="122" grpId="0"/>
      <p:bldP spid="123" grpId="0"/>
      <p:bldP spid="124" grpId="0"/>
      <p:bldP spid="125" grpId="0"/>
      <p:bldP spid="126" grpId="0"/>
      <p:bldP spid="127" grpId="0"/>
      <p:bldP spid="128" grpId="0"/>
      <p:bldP spid="129" grpId="0"/>
      <p:bldP spid="1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08" y="1808820"/>
            <a:ext cx="3204356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write expressions of the form </a:t>
            </a:r>
            <a:r>
              <a:rPr lang="en-GB" sz="1400" b="1" dirty="0" err="1">
                <a:latin typeface="Comic Sans MS" pitchFamily="66" charset="0"/>
              </a:rPr>
              <a:t>acos</a:t>
            </a:r>
            <a:r>
              <a:rPr lang="el-GR" sz="1400" b="1" dirty="0">
                <a:latin typeface="Comic Sans MS" pitchFamily="66" charset="0"/>
              </a:rPr>
              <a:t>θ</a:t>
            </a:r>
            <a:r>
              <a:rPr lang="en-GB" sz="1400" b="1" dirty="0">
                <a:latin typeface="Comic Sans MS" pitchFamily="66" charset="0"/>
              </a:rPr>
              <a:t> + </a:t>
            </a:r>
            <a:r>
              <a:rPr lang="en-GB" sz="1400" b="1" dirty="0" err="1">
                <a:latin typeface="Comic Sans MS" pitchFamily="66" charset="0"/>
              </a:rPr>
              <a:t>bsin</a:t>
            </a:r>
            <a:r>
              <a:rPr lang="el-GR" sz="1400" b="1" dirty="0">
                <a:latin typeface="Comic Sans MS" pitchFamily="66" charset="0"/>
              </a:rPr>
              <a:t>θ</a:t>
            </a:r>
            <a:r>
              <a:rPr lang="en-GB" sz="1400" b="1" dirty="0">
                <a:latin typeface="Comic Sans MS" pitchFamily="66" charset="0"/>
              </a:rPr>
              <a:t>, where a and b are constants, as a sine or cosine function only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Express: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in the form: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So: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79612" y="3343605"/>
                <a:ext cx="13681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+5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612" y="3343605"/>
                <a:ext cx="1368195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602852" y="4079932"/>
                <a:ext cx="119891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𝑅𝑐𝑜𝑠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852" y="4079932"/>
                <a:ext cx="1198918" cy="307777"/>
              </a:xfrm>
              <a:prstGeom prst="rect">
                <a:avLst/>
              </a:prstGeom>
              <a:blipFill>
                <a:blip r:embed="rId3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1862992" y="3971920"/>
                <a:ext cx="125207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</m:t>
                      </m:r>
                      <m:r>
                        <a:rPr lang="en-GB" sz="1400" b="0" i="1" smtClean="0">
                          <a:latin typeface="Cambria Math"/>
                        </a:rPr>
                        <m:t>&gt;0 </m:t>
                      </m:r>
                    </m:oMath>
                  </m:oMathPara>
                </a14:m>
                <a:endParaRPr lang="en-GB" sz="1400" b="0" i="1" dirty="0">
                  <a:latin typeface="Cambria Math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°</m:t>
                      </m:r>
                      <m:r>
                        <a:rPr lang="en-GB" sz="1400" b="0" i="1" smtClean="0">
                          <a:latin typeface="Cambria Math"/>
                        </a:rPr>
                        <m:t>&lt;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&lt;90°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2992" y="3971920"/>
                <a:ext cx="1252073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707904" y="1736812"/>
                <a:ext cx="119891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𝑅𝑐𝑜𝑠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1736812"/>
                <a:ext cx="1198918" cy="307777"/>
              </a:xfrm>
              <a:prstGeom prst="rect">
                <a:avLst/>
              </a:prstGeom>
              <a:blipFill rotWithShape="1"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752020" y="1736812"/>
                <a:ext cx="23417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 </m:t>
                      </m:r>
                      <m:r>
                        <a:rPr lang="en-GB" sz="1400" b="0" i="1" smtClean="0">
                          <a:latin typeface="Cambria Math"/>
                        </a:rPr>
                        <m:t>𝑅𝑐𝑜𝑠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𝑅𝑠𝑖𝑛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2020" y="1736812"/>
                <a:ext cx="2341795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707904" y="2096852"/>
                <a:ext cx="13681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+5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2096852"/>
                <a:ext cx="1368195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932040" y="2096852"/>
                <a:ext cx="23417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 </m:t>
                      </m:r>
                      <m:r>
                        <a:rPr lang="en-GB" sz="1400" b="0" i="1" smtClean="0">
                          <a:latin typeface="Cambria Math"/>
                        </a:rPr>
                        <m:t>𝑅𝑐𝑜𝑠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𝑅𝑠𝑖𝑛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2096852"/>
                <a:ext cx="2341795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/>
          <p:cNvCxnSpPr/>
          <p:nvPr/>
        </p:nvCxnSpPr>
        <p:spPr>
          <a:xfrm flipH="1">
            <a:off x="3743908" y="2384884"/>
            <a:ext cx="180020" cy="0"/>
          </a:xfrm>
          <a:prstGeom prst="line">
            <a:avLst/>
          </a:prstGeom>
          <a:ln w="254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5220072" y="2384884"/>
            <a:ext cx="144016" cy="0"/>
          </a:xfrm>
          <a:prstGeom prst="line">
            <a:avLst/>
          </a:prstGeom>
          <a:ln w="254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5724128" y="2384884"/>
            <a:ext cx="360040" cy="0"/>
          </a:xfrm>
          <a:prstGeom prst="line">
            <a:avLst/>
          </a:prstGeom>
          <a:ln w="254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4427984" y="2384884"/>
            <a:ext cx="180020" cy="0"/>
          </a:xfrm>
          <a:prstGeom prst="line">
            <a:avLst/>
          </a:prstGeom>
          <a:ln w="2540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6300192" y="2384884"/>
            <a:ext cx="144016" cy="0"/>
          </a:xfrm>
          <a:prstGeom prst="line">
            <a:avLst/>
          </a:prstGeom>
          <a:ln w="2540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768244" y="2384884"/>
            <a:ext cx="360040" cy="0"/>
          </a:xfrm>
          <a:prstGeom prst="line">
            <a:avLst/>
          </a:prstGeom>
          <a:ln w="2540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707904" y="2564904"/>
                <a:ext cx="106093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=2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2564904"/>
                <a:ext cx="1060931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076056" y="2564904"/>
                <a:ext cx="104009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=5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2564904"/>
                <a:ext cx="1040093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7380312" y="1916832"/>
            <a:ext cx="14041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Replace with the expression</a:t>
            </a:r>
          </a:p>
        </p:txBody>
      </p:sp>
      <p:sp>
        <p:nvSpPr>
          <p:cNvPr id="21" name="Arc 20"/>
          <p:cNvSpPr/>
          <p:nvPr/>
        </p:nvSpPr>
        <p:spPr>
          <a:xfrm>
            <a:off x="7056276" y="1880828"/>
            <a:ext cx="360040" cy="396044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7344308" y="2348880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Compare each term – they must be equal!</a:t>
            </a:r>
          </a:p>
        </p:txBody>
      </p:sp>
      <p:sp>
        <p:nvSpPr>
          <p:cNvPr id="24" name="Arc 23"/>
          <p:cNvSpPr/>
          <p:nvPr/>
        </p:nvSpPr>
        <p:spPr>
          <a:xfrm>
            <a:off x="7092280" y="2276872"/>
            <a:ext cx="360040" cy="396044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796261" y="3104964"/>
                <a:ext cx="1263230" cy="3592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+5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6261" y="3104964"/>
                <a:ext cx="1263230" cy="35920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256076" y="3104964"/>
                <a:ext cx="907749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29</m:t>
                          </m:r>
                        </m:e>
                      </m:rad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6076" y="3104964"/>
                <a:ext cx="907749" cy="333168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/>
          <p:cNvSpPr/>
          <p:nvPr/>
        </p:nvSpPr>
        <p:spPr>
          <a:xfrm>
            <a:off x="5328084" y="3140968"/>
            <a:ext cx="756084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635896" y="4005064"/>
                <a:ext cx="106093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=2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4005064"/>
                <a:ext cx="1060931" cy="30777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599892" y="4365104"/>
                <a:ext cx="1263808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29</m:t>
                          </m:r>
                        </m:e>
                      </m:rad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=2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9892" y="4365104"/>
                <a:ext cx="1263808" cy="333168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599892" y="4725144"/>
                <a:ext cx="1164421" cy="5373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29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9892" y="4725144"/>
                <a:ext cx="1164421" cy="53732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599892" y="5301208"/>
                <a:ext cx="1384161" cy="5373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29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9892" y="5301208"/>
                <a:ext cx="1384161" cy="537327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595213" y="5913276"/>
                <a:ext cx="9198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=68.2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5213" y="5913276"/>
                <a:ext cx="919867" cy="307777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/>
          <p:nvPr/>
        </p:nvCxnSpPr>
        <p:spPr>
          <a:xfrm flipH="1">
            <a:off x="3275856" y="2744924"/>
            <a:ext cx="288032" cy="1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3275856" y="2744925"/>
            <a:ext cx="0" cy="1404155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3275856" y="4149080"/>
            <a:ext cx="288032" cy="1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3635896" y="5877272"/>
            <a:ext cx="828092" cy="3600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5112060" y="4221088"/>
            <a:ext cx="7560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 = √29</a:t>
            </a:r>
          </a:p>
        </p:txBody>
      </p:sp>
      <p:sp>
        <p:nvSpPr>
          <p:cNvPr id="38" name="Arc 37"/>
          <p:cNvSpPr/>
          <p:nvPr/>
        </p:nvSpPr>
        <p:spPr>
          <a:xfrm>
            <a:off x="4824028" y="4185084"/>
            <a:ext cx="324036" cy="360040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Arc 38"/>
          <p:cNvSpPr/>
          <p:nvPr/>
        </p:nvSpPr>
        <p:spPr>
          <a:xfrm>
            <a:off x="4824028" y="4545124"/>
            <a:ext cx="324036" cy="468052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Arc 39"/>
          <p:cNvSpPr/>
          <p:nvPr/>
        </p:nvSpPr>
        <p:spPr>
          <a:xfrm>
            <a:off x="4824028" y="5013176"/>
            <a:ext cx="324036" cy="576064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Arc 40"/>
          <p:cNvSpPr/>
          <p:nvPr/>
        </p:nvSpPr>
        <p:spPr>
          <a:xfrm>
            <a:off x="4824028" y="5589240"/>
            <a:ext cx="324036" cy="576064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5112060" y="4545124"/>
            <a:ext cx="1044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ea typeface="Cambria Math" pitchFamily="18" charset="0"/>
              </a:rPr>
              <a:t>Divide by √29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112060" y="5049180"/>
            <a:ext cx="756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Inverse 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112060" y="5553236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Find the smallest value in the acceptable range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115616" y="4797152"/>
                <a:ext cx="13681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+5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4797152"/>
                <a:ext cx="1368195" cy="307777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863588" y="5265204"/>
                <a:ext cx="1792029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29</m:t>
                          </m:r>
                        </m:e>
                      </m:rad>
                      <m:r>
                        <m:rPr>
                          <m:sty m:val="p"/>
                        </m:rPr>
                        <a:rPr lang="en-GB" sz="1400" b="0" i="0" smtClean="0">
                          <a:latin typeface="Cambria Math"/>
                        </a:rPr>
                        <m:t>cos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−68.2)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588" y="5265204"/>
                <a:ext cx="1792029" cy="333168"/>
              </a:xfrm>
              <a:prstGeom prst="rect">
                <a:avLst/>
              </a:prstGeom>
              <a:blipFill rotWithShape="1">
                <a:blip r:embed="rId19"/>
                <a:stretch>
                  <a:fillRect b="-92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Rectangle 46"/>
          <p:cNvSpPr/>
          <p:nvPr/>
        </p:nvSpPr>
        <p:spPr>
          <a:xfrm>
            <a:off x="899592" y="5265204"/>
            <a:ext cx="1692188" cy="3600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Trigonometry and Modelling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7E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141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1" grpId="0"/>
      <p:bldP spid="102" grpId="0"/>
      <p:bldP spid="8" grpId="0"/>
      <p:bldP spid="9" grpId="0"/>
      <p:bldP spid="10" grpId="0"/>
      <p:bldP spid="11" grpId="0"/>
      <p:bldP spid="18" grpId="0"/>
      <p:bldP spid="19" grpId="0"/>
      <p:bldP spid="20" grpId="0"/>
      <p:bldP spid="21" grpId="0" animBg="1"/>
      <p:bldP spid="22" grpId="0"/>
      <p:bldP spid="24" grpId="0" animBg="1"/>
      <p:bldP spid="25" grpId="0"/>
      <p:bldP spid="26" grpId="0"/>
      <p:bldP spid="27" grpId="0" animBg="1"/>
      <p:bldP spid="28" grpId="0"/>
      <p:bldP spid="29" grpId="0"/>
      <p:bldP spid="30" grpId="0"/>
      <p:bldP spid="31" grpId="0"/>
      <p:bldP spid="32" grpId="0"/>
      <p:bldP spid="36" grpId="0" animBg="1"/>
      <p:bldP spid="37" grpId="0"/>
      <p:bldP spid="38" grpId="0" animBg="1"/>
      <p:bldP spid="39" grpId="0" animBg="1"/>
      <p:bldP spid="40" grpId="0" animBg="1"/>
      <p:bldP spid="41" grpId="0" animBg="1"/>
      <p:bldP spid="42" grpId="0"/>
      <p:bldP spid="43" grpId="0"/>
      <p:bldP spid="44" grpId="0"/>
      <p:bldP spid="45" grpId="0"/>
      <p:bldP spid="46" grpId="0"/>
      <p:bldP spid="4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08" y="1808820"/>
            <a:ext cx="3204356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write expressions of the form </a:t>
            </a:r>
            <a:r>
              <a:rPr lang="en-GB" sz="1400" b="1" dirty="0" err="1">
                <a:latin typeface="Comic Sans MS" pitchFamily="66" charset="0"/>
              </a:rPr>
              <a:t>acos</a:t>
            </a:r>
            <a:r>
              <a:rPr lang="el-GR" sz="1400" b="1" dirty="0">
                <a:latin typeface="Comic Sans MS" pitchFamily="66" charset="0"/>
              </a:rPr>
              <a:t>θ</a:t>
            </a:r>
            <a:r>
              <a:rPr lang="en-GB" sz="1400" b="1" dirty="0">
                <a:latin typeface="Comic Sans MS" pitchFamily="66" charset="0"/>
              </a:rPr>
              <a:t> + </a:t>
            </a:r>
            <a:r>
              <a:rPr lang="en-GB" sz="1400" b="1" dirty="0" err="1">
                <a:latin typeface="Comic Sans MS" pitchFamily="66" charset="0"/>
              </a:rPr>
              <a:t>bsin</a:t>
            </a:r>
            <a:r>
              <a:rPr lang="el-GR" sz="1400" b="1" dirty="0">
                <a:latin typeface="Comic Sans MS" pitchFamily="66" charset="0"/>
              </a:rPr>
              <a:t>θ</a:t>
            </a:r>
            <a:r>
              <a:rPr lang="en-GB" sz="1400" b="1" dirty="0">
                <a:latin typeface="Comic Sans MS" pitchFamily="66" charset="0"/>
              </a:rPr>
              <a:t>, where a and b are constants, as a sine or cosine function only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Solve in the given range, the following equation: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99592" y="3465004"/>
                <a:ext cx="17020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+5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=3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3465004"/>
                <a:ext cx="1702004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1079612" y="3825044"/>
                <a:ext cx="134485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°</m:t>
                      </m:r>
                      <m:r>
                        <a:rPr lang="en-GB" sz="1400" b="0" i="1" smtClean="0">
                          <a:latin typeface="Cambria Math"/>
                        </a:rPr>
                        <m:t>&lt;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&lt;360°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612" y="3825044"/>
                <a:ext cx="1344855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251520" y="4617132"/>
                <a:ext cx="2972544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+5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i="1">
                              <a:latin typeface="Cambria Math"/>
                            </a:rPr>
                            <m:t>29</m:t>
                          </m:r>
                        </m:e>
                      </m:rad>
                      <m:r>
                        <m:rPr>
                          <m:sty m:val="p"/>
                        </m:rPr>
                        <a:rPr lang="en-GB" sz="1400">
                          <a:latin typeface="Cambria Math"/>
                        </a:rPr>
                        <m:t>cos</m:t>
                      </m:r>
                      <m:r>
                        <a:rPr lang="en-GB" sz="1400" i="1">
                          <a:latin typeface="Cambria Math"/>
                        </a:rPr>
                        <m:t>(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−68.2)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617132"/>
                <a:ext cx="2972544" cy="333168"/>
              </a:xfrm>
              <a:prstGeom prst="rect">
                <a:avLst/>
              </a:prstGeom>
              <a:blipFill rotWithShape="1">
                <a:blip r:embed="rId4"/>
                <a:stretch>
                  <a:fillRect b="-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91580" y="5409220"/>
                <a:ext cx="1941301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29</m:t>
                          </m:r>
                        </m:e>
                      </m:rad>
                      <m:r>
                        <m:rPr>
                          <m:sty m:val="p"/>
                        </m:rPr>
                        <a:rPr lang="en-GB" sz="1400" b="0" i="0" smtClean="0">
                          <a:latin typeface="Cambria Math"/>
                        </a:rPr>
                        <m:t>cos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−68.2)=3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580" y="5409220"/>
                <a:ext cx="1941301" cy="333168"/>
              </a:xfrm>
              <a:prstGeom prst="rect">
                <a:avLst/>
              </a:prstGeom>
              <a:blipFill rotWithShape="1">
                <a:blip r:embed="rId5"/>
                <a:stretch>
                  <a:fillRect b="-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082240" y="5769260"/>
                <a:ext cx="134485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°</m:t>
                      </m:r>
                      <m:r>
                        <a:rPr lang="en-GB" sz="1400" b="0" i="1" smtClean="0">
                          <a:latin typeface="Cambria Math"/>
                        </a:rPr>
                        <m:t>&lt;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&lt;360°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240" y="5769260"/>
                <a:ext cx="1344855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71500" y="4113076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just showed that the original equation can be rewritten…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-72516" y="5049180"/>
            <a:ext cx="34923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Hence, we can solve this equation instead!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03548" y="6165304"/>
                <a:ext cx="24008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−68.2°</m:t>
                      </m:r>
                      <m:r>
                        <a:rPr lang="en-GB" sz="1400" b="0" i="1" smtClean="0">
                          <a:latin typeface="Cambria Math"/>
                        </a:rPr>
                        <m:t>&lt;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−68.2&lt;291.2°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548" y="6165304"/>
                <a:ext cx="2400849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0"/>
          <p:cNvSpPr txBox="1"/>
          <p:nvPr/>
        </p:nvSpPr>
        <p:spPr>
          <a:xfrm>
            <a:off x="2879812" y="5949280"/>
            <a:ext cx="1224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Remember to adjust the range for (</a:t>
            </a:r>
            <a:r>
              <a:rPr lang="el-GR" sz="12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– 68.2)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463988" y="1664804"/>
                <a:ext cx="1941301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29</m:t>
                          </m:r>
                        </m:e>
                      </m:rad>
                      <m:r>
                        <m:rPr>
                          <m:sty m:val="p"/>
                        </m:rPr>
                        <a:rPr lang="en-GB" sz="1400" b="0" i="0" smtClean="0">
                          <a:latin typeface="Cambria Math"/>
                        </a:rPr>
                        <m:t>cos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−68.2)=3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988" y="1664804"/>
                <a:ext cx="1941301" cy="333168"/>
              </a:xfrm>
              <a:prstGeom prst="rect">
                <a:avLst/>
              </a:prstGeom>
              <a:blipFill rotWithShape="1">
                <a:blip r:embed="rId8"/>
                <a:stretch>
                  <a:fillRect b="-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499992" y="2276872"/>
                <a:ext cx="1841914" cy="5373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1400" b="0" i="0" smtClean="0">
                          <a:latin typeface="Cambria Math"/>
                        </a:rPr>
                        <m:t>cos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−68.2)=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29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2276872"/>
                <a:ext cx="1841914" cy="53732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535996" y="2996952"/>
                <a:ext cx="1927002" cy="5373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−68.2=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29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5996" y="2996952"/>
                <a:ext cx="1927002" cy="53732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Rectangle 54"/>
          <p:cNvSpPr/>
          <p:nvPr/>
        </p:nvSpPr>
        <p:spPr>
          <a:xfrm>
            <a:off x="899592" y="3465004"/>
            <a:ext cx="1692188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863588" y="5409220"/>
            <a:ext cx="1764196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535996" y="3789040"/>
                <a:ext cx="14627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−68.2=56.1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5996" y="3789040"/>
                <a:ext cx="1462708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5764814" y="3789040"/>
                <a:ext cx="77405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, −56.1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4814" y="3789040"/>
                <a:ext cx="774058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6340878" y="3789040"/>
                <a:ext cx="73879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, 303.9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0878" y="3789040"/>
                <a:ext cx="738792" cy="30777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535996" y="4437112"/>
                <a:ext cx="91326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=12.1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5996" y="4437112"/>
                <a:ext cx="913263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5274070" y="4437112"/>
                <a:ext cx="73879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, 124.3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4070" y="4437112"/>
                <a:ext cx="738792" cy="30777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Box 61"/>
          <p:cNvSpPr txBox="1"/>
          <p:nvPr/>
        </p:nvSpPr>
        <p:spPr>
          <a:xfrm>
            <a:off x="6660232" y="2024844"/>
            <a:ext cx="14041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Divide by √29</a:t>
            </a:r>
          </a:p>
        </p:txBody>
      </p:sp>
      <p:sp>
        <p:nvSpPr>
          <p:cNvPr id="63" name="Arc 62"/>
          <p:cNvSpPr/>
          <p:nvPr/>
        </p:nvSpPr>
        <p:spPr>
          <a:xfrm>
            <a:off x="6444208" y="1844824"/>
            <a:ext cx="360040" cy="720080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Arc 63"/>
          <p:cNvSpPr/>
          <p:nvPr/>
        </p:nvSpPr>
        <p:spPr>
          <a:xfrm>
            <a:off x="6444208" y="2564904"/>
            <a:ext cx="360040" cy="720080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Arc 64"/>
          <p:cNvSpPr/>
          <p:nvPr/>
        </p:nvSpPr>
        <p:spPr>
          <a:xfrm>
            <a:off x="6912260" y="3284984"/>
            <a:ext cx="360040" cy="684076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Arc 65"/>
          <p:cNvSpPr/>
          <p:nvPr/>
        </p:nvSpPr>
        <p:spPr>
          <a:xfrm>
            <a:off x="6912260" y="3969060"/>
            <a:ext cx="360040" cy="684076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TextBox 66"/>
          <p:cNvSpPr txBox="1"/>
          <p:nvPr/>
        </p:nvSpPr>
        <p:spPr>
          <a:xfrm>
            <a:off x="6732240" y="2780928"/>
            <a:ext cx="11161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Inverse Cos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236296" y="3356992"/>
            <a:ext cx="16561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Remember to work out other values in the adjusted range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272300" y="4149080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Add 68.2 (and put in order!)</a:t>
            </a:r>
          </a:p>
        </p:txBody>
      </p:sp>
      <p:sp>
        <p:nvSpPr>
          <p:cNvPr id="70" name="Line 46"/>
          <p:cNvSpPr>
            <a:spLocks noChangeShapeType="1"/>
          </p:cNvSpPr>
          <p:nvPr/>
        </p:nvSpPr>
        <p:spPr bwMode="auto">
          <a:xfrm flipV="1">
            <a:off x="4572000" y="6002052"/>
            <a:ext cx="3566120" cy="1923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" name="Line 47"/>
          <p:cNvSpPr>
            <a:spLocks noChangeShapeType="1"/>
          </p:cNvSpPr>
          <p:nvPr/>
        </p:nvSpPr>
        <p:spPr bwMode="auto">
          <a:xfrm>
            <a:off x="6080720" y="5925852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" name="Line 48"/>
          <p:cNvSpPr>
            <a:spLocks noChangeShapeType="1"/>
          </p:cNvSpPr>
          <p:nvPr/>
        </p:nvSpPr>
        <p:spPr bwMode="auto">
          <a:xfrm>
            <a:off x="6766520" y="5925852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3" name="Line 49"/>
          <p:cNvSpPr>
            <a:spLocks noChangeShapeType="1"/>
          </p:cNvSpPr>
          <p:nvPr/>
        </p:nvSpPr>
        <p:spPr bwMode="auto">
          <a:xfrm>
            <a:off x="7452320" y="5925852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4" name="Line 50"/>
          <p:cNvSpPr>
            <a:spLocks noChangeShapeType="1"/>
          </p:cNvSpPr>
          <p:nvPr/>
        </p:nvSpPr>
        <p:spPr bwMode="auto">
          <a:xfrm>
            <a:off x="8138120" y="5925852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5" name="Arc 56"/>
          <p:cNvSpPr>
            <a:spLocks/>
          </p:cNvSpPr>
          <p:nvPr/>
        </p:nvSpPr>
        <p:spPr bwMode="auto">
          <a:xfrm>
            <a:off x="5400092" y="5733256"/>
            <a:ext cx="704342" cy="914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5788"/>
              <a:gd name="T1" fmla="*/ 0 h 21600"/>
              <a:gd name="T2" fmla="*/ 15788 w 15788"/>
              <a:gd name="T3" fmla="*/ 6859 h 21600"/>
              <a:gd name="T4" fmla="*/ 0 w 1578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6" name="Arc 57"/>
          <p:cNvSpPr>
            <a:spLocks/>
          </p:cNvSpPr>
          <p:nvPr/>
        </p:nvSpPr>
        <p:spPr bwMode="auto">
          <a:xfrm flipH="1" flipV="1">
            <a:off x="6082308" y="5392452"/>
            <a:ext cx="688975" cy="914400"/>
          </a:xfrm>
          <a:custGeom>
            <a:avLst/>
            <a:gdLst>
              <a:gd name="G0" fmla="+- 484 0 0"/>
              <a:gd name="G1" fmla="+- 21600 0 0"/>
              <a:gd name="G2" fmla="+- 21600 0 0"/>
              <a:gd name="T0" fmla="*/ 0 w 16272"/>
              <a:gd name="T1" fmla="*/ 5 h 21600"/>
              <a:gd name="T2" fmla="*/ 16272 w 16272"/>
              <a:gd name="T3" fmla="*/ 6859 h 21600"/>
              <a:gd name="T4" fmla="*/ 484 w 16272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272" h="21600" fill="none" extrusionOk="0">
                <a:moveTo>
                  <a:pt x="0" y="5"/>
                </a:moveTo>
                <a:cubicBezTo>
                  <a:pt x="161" y="1"/>
                  <a:pt x="322" y="-1"/>
                  <a:pt x="484" y="0"/>
                </a:cubicBezTo>
                <a:cubicBezTo>
                  <a:pt x="6469" y="0"/>
                  <a:pt x="12187" y="2483"/>
                  <a:pt x="16272" y="6858"/>
                </a:cubicBezTo>
              </a:path>
              <a:path w="16272" h="21600" stroke="0" extrusionOk="0">
                <a:moveTo>
                  <a:pt x="0" y="5"/>
                </a:moveTo>
                <a:cubicBezTo>
                  <a:pt x="161" y="1"/>
                  <a:pt x="322" y="-1"/>
                  <a:pt x="484" y="0"/>
                </a:cubicBezTo>
                <a:cubicBezTo>
                  <a:pt x="6469" y="0"/>
                  <a:pt x="12187" y="2483"/>
                  <a:pt x="16272" y="6858"/>
                </a:cubicBezTo>
                <a:lnTo>
                  <a:pt x="484" y="2160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7" name="Arc 58"/>
          <p:cNvSpPr>
            <a:spLocks/>
          </p:cNvSpPr>
          <p:nvPr/>
        </p:nvSpPr>
        <p:spPr bwMode="auto">
          <a:xfrm flipH="1">
            <a:off x="7452320" y="5697252"/>
            <a:ext cx="668338" cy="914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5788"/>
              <a:gd name="T1" fmla="*/ 0 h 21600"/>
              <a:gd name="T2" fmla="*/ 15788 w 15788"/>
              <a:gd name="T3" fmla="*/ 6859 h 21600"/>
              <a:gd name="T4" fmla="*/ 0 w 1578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8" name="Arc 59"/>
          <p:cNvSpPr>
            <a:spLocks/>
          </p:cNvSpPr>
          <p:nvPr/>
        </p:nvSpPr>
        <p:spPr bwMode="auto">
          <a:xfrm flipV="1">
            <a:off x="6766520" y="5392452"/>
            <a:ext cx="668338" cy="914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5788"/>
              <a:gd name="T1" fmla="*/ 0 h 21600"/>
              <a:gd name="T2" fmla="*/ 15788 w 15788"/>
              <a:gd name="T3" fmla="*/ 6859 h 21600"/>
              <a:gd name="T4" fmla="*/ 0 w 1578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9" name="Text Box 69"/>
          <p:cNvSpPr txBox="1">
            <a:spLocks noChangeArrowheads="1"/>
          </p:cNvSpPr>
          <p:nvPr/>
        </p:nvSpPr>
        <p:spPr bwMode="auto">
          <a:xfrm>
            <a:off x="5894226" y="6065676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dirty="0">
                <a:latin typeface="Comic Sans MS" pitchFamily="66" charset="0"/>
              </a:rPr>
              <a:t>90</a:t>
            </a:r>
          </a:p>
        </p:txBody>
      </p:sp>
      <p:sp>
        <p:nvSpPr>
          <p:cNvPr id="80" name="Line 71"/>
          <p:cNvSpPr>
            <a:spLocks noChangeShapeType="1"/>
          </p:cNvSpPr>
          <p:nvPr/>
        </p:nvSpPr>
        <p:spPr bwMode="auto">
          <a:xfrm>
            <a:off x="5394920" y="5697252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1" name="Text Box 72"/>
          <p:cNvSpPr txBox="1">
            <a:spLocks noChangeArrowheads="1"/>
          </p:cNvSpPr>
          <p:nvPr/>
        </p:nvSpPr>
        <p:spPr bwMode="auto">
          <a:xfrm>
            <a:off x="6522876" y="6065676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82" name="Text Box 73"/>
          <p:cNvSpPr txBox="1">
            <a:spLocks noChangeArrowheads="1"/>
          </p:cNvSpPr>
          <p:nvPr/>
        </p:nvSpPr>
        <p:spPr bwMode="auto">
          <a:xfrm>
            <a:off x="7208676" y="6065676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83" name="Text Box 74"/>
          <p:cNvSpPr txBox="1">
            <a:spLocks noChangeArrowheads="1"/>
          </p:cNvSpPr>
          <p:nvPr/>
        </p:nvSpPr>
        <p:spPr bwMode="auto">
          <a:xfrm>
            <a:off x="7894476" y="6065676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84" name="Text Box 76"/>
          <p:cNvSpPr txBox="1">
            <a:spLocks noChangeArrowheads="1"/>
          </p:cNvSpPr>
          <p:nvPr/>
        </p:nvSpPr>
        <p:spPr bwMode="auto">
          <a:xfrm>
            <a:off x="7848364" y="5373216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>
                <a:latin typeface="Comic Sans MS" pitchFamily="66" charset="0"/>
              </a:rPr>
              <a:t>y = Cos</a:t>
            </a:r>
            <a:r>
              <a:rPr lang="el-GR" sz="1400" dirty="0">
                <a:latin typeface="Comic Sans MS" pitchFamily="66" charset="0"/>
              </a:rPr>
              <a:t>θ</a:t>
            </a:r>
          </a:p>
        </p:txBody>
      </p:sp>
      <p:cxnSp>
        <p:nvCxnSpPr>
          <p:cNvPr id="85" name="Straight Connector 84"/>
          <p:cNvCxnSpPr/>
          <p:nvPr/>
        </p:nvCxnSpPr>
        <p:spPr>
          <a:xfrm>
            <a:off x="4608004" y="5841268"/>
            <a:ext cx="3600400" cy="0"/>
          </a:xfrm>
          <a:prstGeom prst="line">
            <a:avLst/>
          </a:prstGeom>
          <a:ln w="25400"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Arc 58"/>
          <p:cNvSpPr>
            <a:spLocks/>
          </p:cNvSpPr>
          <p:nvPr/>
        </p:nvSpPr>
        <p:spPr bwMode="auto">
          <a:xfrm flipH="1">
            <a:off x="4716016" y="5733256"/>
            <a:ext cx="668338" cy="914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5788"/>
              <a:gd name="T1" fmla="*/ 0 h 21600"/>
              <a:gd name="T2" fmla="*/ 15788 w 15788"/>
              <a:gd name="T3" fmla="*/ 6859 h 21600"/>
              <a:gd name="T4" fmla="*/ 0 w 1578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" name="Line 47"/>
          <p:cNvSpPr>
            <a:spLocks noChangeShapeType="1"/>
          </p:cNvSpPr>
          <p:nvPr/>
        </p:nvSpPr>
        <p:spPr bwMode="auto">
          <a:xfrm>
            <a:off x="4722490" y="591746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" name="Text Box 69"/>
          <p:cNvSpPr txBox="1">
            <a:spLocks noChangeArrowheads="1"/>
          </p:cNvSpPr>
          <p:nvPr/>
        </p:nvSpPr>
        <p:spPr bwMode="auto">
          <a:xfrm>
            <a:off x="4499992" y="6057292"/>
            <a:ext cx="46805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dirty="0">
                <a:latin typeface="Comic Sans MS" pitchFamily="66" charset="0"/>
              </a:rPr>
              <a:t>-90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5724128" y="5589240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56.1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4644008" y="55892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-56.1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7308304" y="5589240"/>
            <a:ext cx="5400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303.9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572000" y="4401108"/>
            <a:ext cx="1368152" cy="3600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Trigonometry and Modelling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7E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039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8" grpId="0"/>
      <p:bldP spid="6" grpId="0"/>
      <p:bldP spid="49" grpId="0"/>
      <p:bldP spid="50" grpId="0"/>
      <p:bldP spid="51" grpId="0"/>
      <p:bldP spid="52" grpId="0"/>
      <p:bldP spid="53" grpId="0"/>
      <p:bldP spid="54" grpId="0"/>
      <p:bldP spid="55" grpId="0" animBg="1"/>
      <p:bldP spid="56" grpId="0" animBg="1"/>
      <p:bldP spid="57" grpId="0"/>
      <p:bldP spid="58" grpId="0"/>
      <p:bldP spid="59" grpId="0"/>
      <p:bldP spid="59" grpId="1"/>
      <p:bldP spid="60" grpId="0"/>
      <p:bldP spid="61" grpId="0"/>
      <p:bldP spid="62" grpId="0"/>
      <p:bldP spid="63" grpId="0" animBg="1"/>
      <p:bldP spid="64" grpId="0" animBg="1"/>
      <p:bldP spid="65" grpId="0" animBg="1"/>
      <p:bldP spid="66" grpId="0" animBg="1"/>
      <p:bldP spid="67" grpId="0"/>
      <p:bldP spid="68" grpId="0"/>
      <p:bldP spid="69" grpId="0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/>
      <p:bldP spid="80" grpId="0" animBg="1"/>
      <p:bldP spid="81" grpId="0"/>
      <p:bldP spid="82" grpId="0"/>
      <p:bldP spid="83" grpId="0"/>
      <p:bldP spid="84" grpId="0"/>
      <p:bldP spid="89" grpId="0" animBg="1"/>
      <p:bldP spid="92" grpId="0" animBg="1"/>
      <p:bldP spid="93" grpId="0"/>
      <p:bldP spid="94" grpId="0"/>
      <p:bldP spid="95" grpId="0"/>
      <p:bldP spid="96" grpId="0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08" y="1808820"/>
            <a:ext cx="3204356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write expressions of the form </a:t>
            </a:r>
            <a:r>
              <a:rPr lang="en-GB" sz="1400" b="1" dirty="0" err="1">
                <a:latin typeface="Comic Sans MS" pitchFamily="66" charset="0"/>
              </a:rPr>
              <a:t>acos</a:t>
            </a:r>
            <a:r>
              <a:rPr lang="el-GR" sz="1400" b="1" dirty="0">
                <a:latin typeface="Comic Sans MS" pitchFamily="66" charset="0"/>
              </a:rPr>
              <a:t>θ</a:t>
            </a:r>
            <a:r>
              <a:rPr lang="en-GB" sz="1400" b="1" dirty="0">
                <a:latin typeface="Comic Sans MS" pitchFamily="66" charset="0"/>
              </a:rPr>
              <a:t> + </a:t>
            </a:r>
            <a:r>
              <a:rPr lang="en-GB" sz="1400" b="1" dirty="0" err="1">
                <a:latin typeface="Comic Sans MS" pitchFamily="66" charset="0"/>
              </a:rPr>
              <a:t>bsin</a:t>
            </a:r>
            <a:r>
              <a:rPr lang="el-GR" sz="1400" b="1" dirty="0">
                <a:latin typeface="Comic Sans MS" pitchFamily="66" charset="0"/>
              </a:rPr>
              <a:t>θ</a:t>
            </a:r>
            <a:r>
              <a:rPr lang="en-GB" sz="1400" b="1" dirty="0">
                <a:latin typeface="Comic Sans MS" pitchFamily="66" charset="0"/>
              </a:rPr>
              <a:t>, where a and b are constants, as a sine or cosine function only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maximum value of the following expression, and the smallest positive value of 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at which it arises: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79612" y="3933056"/>
                <a:ext cx="14675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12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+5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612" y="3933056"/>
                <a:ext cx="1467581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3743908" y="1772816"/>
                <a:ext cx="119891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𝑅𝑐𝑜𝑠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3908" y="1772816"/>
                <a:ext cx="1198918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4788024" y="1772816"/>
                <a:ext cx="23417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 </m:t>
                      </m:r>
                      <m:r>
                        <a:rPr lang="en-GB" sz="1400" b="0" i="1" smtClean="0">
                          <a:latin typeface="Cambria Math"/>
                        </a:rPr>
                        <m:t>𝑅𝑐𝑜𝑠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𝑅𝑠𝑖𝑛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1772816"/>
                <a:ext cx="2341795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3743908" y="2168860"/>
                <a:ext cx="14675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12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+5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3908" y="2168860"/>
                <a:ext cx="1467581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5076056" y="2168860"/>
                <a:ext cx="23417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 </m:t>
                      </m:r>
                      <m:r>
                        <a:rPr lang="en-GB" sz="1400" b="0" i="1" smtClean="0">
                          <a:latin typeface="Cambria Math"/>
                        </a:rPr>
                        <m:t>𝑅𝑐𝑜𝑠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𝑅𝑠𝑖𝑛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2168860"/>
                <a:ext cx="2341795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1" name="Straight Connector 90"/>
          <p:cNvCxnSpPr/>
          <p:nvPr/>
        </p:nvCxnSpPr>
        <p:spPr>
          <a:xfrm flipH="1">
            <a:off x="3851920" y="2456892"/>
            <a:ext cx="180020" cy="0"/>
          </a:xfrm>
          <a:prstGeom prst="line">
            <a:avLst/>
          </a:prstGeom>
          <a:ln w="254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>
            <a:off x="5364088" y="2456892"/>
            <a:ext cx="144016" cy="0"/>
          </a:xfrm>
          <a:prstGeom prst="line">
            <a:avLst/>
          </a:prstGeom>
          <a:ln w="254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>
            <a:off x="5904148" y="2456892"/>
            <a:ext cx="360040" cy="0"/>
          </a:xfrm>
          <a:prstGeom prst="line">
            <a:avLst/>
          </a:prstGeom>
          <a:ln w="254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4572000" y="2456892"/>
            <a:ext cx="180020" cy="0"/>
          </a:xfrm>
          <a:prstGeom prst="line">
            <a:avLst/>
          </a:prstGeom>
          <a:ln w="2540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H="1">
            <a:off x="6444208" y="2456892"/>
            <a:ext cx="144016" cy="0"/>
          </a:xfrm>
          <a:prstGeom prst="line">
            <a:avLst/>
          </a:prstGeom>
          <a:ln w="2540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H="1">
            <a:off x="6948264" y="2456892"/>
            <a:ext cx="360040" cy="0"/>
          </a:xfrm>
          <a:prstGeom prst="line">
            <a:avLst/>
          </a:prstGeom>
          <a:ln w="2540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/>
              <p:cNvSpPr txBox="1"/>
              <p:nvPr/>
            </p:nvSpPr>
            <p:spPr>
              <a:xfrm>
                <a:off x="3779912" y="2672916"/>
                <a:ext cx="116031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=12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3" name="TextBox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2672916"/>
                <a:ext cx="1160318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/>
              <p:cNvSpPr txBox="1"/>
              <p:nvPr/>
            </p:nvSpPr>
            <p:spPr>
              <a:xfrm>
                <a:off x="5076056" y="2672916"/>
                <a:ext cx="104009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=5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4" name="TextBox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2672916"/>
                <a:ext cx="1040093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5" name="TextBox 104"/>
          <p:cNvSpPr txBox="1"/>
          <p:nvPr/>
        </p:nvSpPr>
        <p:spPr>
          <a:xfrm>
            <a:off x="7380312" y="1916832"/>
            <a:ext cx="16196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Replace with the expression</a:t>
            </a:r>
          </a:p>
        </p:txBody>
      </p:sp>
      <p:sp>
        <p:nvSpPr>
          <p:cNvPr id="106" name="Arc 105"/>
          <p:cNvSpPr/>
          <p:nvPr/>
        </p:nvSpPr>
        <p:spPr>
          <a:xfrm>
            <a:off x="7128792" y="1952836"/>
            <a:ext cx="360040" cy="396044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TextBox 106"/>
          <p:cNvSpPr txBox="1"/>
          <p:nvPr/>
        </p:nvSpPr>
        <p:spPr>
          <a:xfrm>
            <a:off x="7452320" y="2420888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Compare each term – they must be equal!</a:t>
            </a:r>
          </a:p>
        </p:txBody>
      </p:sp>
      <p:sp>
        <p:nvSpPr>
          <p:cNvPr id="108" name="Arc 107"/>
          <p:cNvSpPr/>
          <p:nvPr/>
        </p:nvSpPr>
        <p:spPr>
          <a:xfrm>
            <a:off x="7164796" y="2348880"/>
            <a:ext cx="360040" cy="396044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Box 108"/>
              <p:cNvSpPr txBox="1"/>
              <p:nvPr/>
            </p:nvSpPr>
            <p:spPr>
              <a:xfrm>
                <a:off x="3779912" y="3104964"/>
                <a:ext cx="1362617" cy="3592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12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+5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9" name="TextBox 10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3104964"/>
                <a:ext cx="1362617" cy="35920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TextBox 109"/>
              <p:cNvSpPr txBox="1"/>
              <p:nvPr/>
            </p:nvSpPr>
            <p:spPr>
              <a:xfrm>
                <a:off x="5171019" y="3140968"/>
                <a:ext cx="78983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</m:t>
                      </m:r>
                      <m:r>
                        <a:rPr lang="en-GB" sz="1400" b="0" i="1" smtClean="0">
                          <a:latin typeface="Cambria Math"/>
                        </a:rPr>
                        <m:t>=13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0" name="TextBox 10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1019" y="3140968"/>
                <a:ext cx="789832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1" name="Rectangle 110"/>
          <p:cNvSpPr/>
          <p:nvPr/>
        </p:nvSpPr>
        <p:spPr>
          <a:xfrm>
            <a:off x="5184068" y="3176972"/>
            <a:ext cx="756084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TextBox 111"/>
              <p:cNvSpPr txBox="1"/>
              <p:nvPr/>
            </p:nvSpPr>
            <p:spPr>
              <a:xfrm>
                <a:off x="3851920" y="4077072"/>
                <a:ext cx="116031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=12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2" name="TextBox 1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4077072"/>
                <a:ext cx="1160318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TextBox 112"/>
              <p:cNvSpPr txBox="1"/>
              <p:nvPr/>
            </p:nvSpPr>
            <p:spPr>
              <a:xfrm>
                <a:off x="3825182" y="4437112"/>
                <a:ext cx="124527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13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=12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3" name="TextBox 1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182" y="4437112"/>
                <a:ext cx="1245277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TextBox 113"/>
              <p:cNvSpPr txBox="1"/>
              <p:nvPr/>
            </p:nvSpPr>
            <p:spPr>
              <a:xfrm>
                <a:off x="3874874" y="4797152"/>
                <a:ext cx="1046505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12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4" name="TextBox 1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4874" y="4797152"/>
                <a:ext cx="1046505" cy="495649"/>
              </a:xfrm>
              <a:prstGeom prst="rect">
                <a:avLst/>
              </a:prstGeom>
              <a:blipFill rotWithShape="1">
                <a:blip r:embed="rId13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TextBox 114"/>
              <p:cNvSpPr txBox="1"/>
              <p:nvPr/>
            </p:nvSpPr>
            <p:spPr>
              <a:xfrm>
                <a:off x="3874875" y="5373216"/>
                <a:ext cx="1266244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12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5" name="TextBox 1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4875" y="5373216"/>
                <a:ext cx="1266244" cy="49564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TextBox 115"/>
              <p:cNvSpPr txBox="1"/>
              <p:nvPr/>
            </p:nvSpPr>
            <p:spPr>
              <a:xfrm>
                <a:off x="3811237" y="5985284"/>
                <a:ext cx="9198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=22.6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6" name="TextBox 1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1237" y="5985284"/>
                <a:ext cx="919867" cy="30777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7" name="Straight Connector 116"/>
          <p:cNvCxnSpPr/>
          <p:nvPr/>
        </p:nvCxnSpPr>
        <p:spPr>
          <a:xfrm flipH="1">
            <a:off x="3491880" y="2816932"/>
            <a:ext cx="288032" cy="1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3491880" y="2816933"/>
            <a:ext cx="0" cy="1404155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 flipH="1">
            <a:off x="3491880" y="4221088"/>
            <a:ext cx="288032" cy="1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3851920" y="5949280"/>
            <a:ext cx="828092" cy="3600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TextBox 120"/>
          <p:cNvSpPr txBox="1"/>
          <p:nvPr/>
        </p:nvSpPr>
        <p:spPr>
          <a:xfrm>
            <a:off x="5328084" y="4293096"/>
            <a:ext cx="7560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 = 13</a:t>
            </a:r>
          </a:p>
        </p:txBody>
      </p:sp>
      <p:sp>
        <p:nvSpPr>
          <p:cNvPr id="122" name="Arc 121"/>
          <p:cNvSpPr/>
          <p:nvPr/>
        </p:nvSpPr>
        <p:spPr>
          <a:xfrm>
            <a:off x="5040052" y="4257092"/>
            <a:ext cx="324036" cy="360040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3" name="Arc 122"/>
          <p:cNvSpPr/>
          <p:nvPr/>
        </p:nvSpPr>
        <p:spPr>
          <a:xfrm>
            <a:off x="5040052" y="4617132"/>
            <a:ext cx="324036" cy="468052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4" name="Arc 123"/>
          <p:cNvSpPr/>
          <p:nvPr/>
        </p:nvSpPr>
        <p:spPr>
          <a:xfrm>
            <a:off x="5040052" y="5085184"/>
            <a:ext cx="324036" cy="576064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5" name="Arc 124"/>
          <p:cNvSpPr/>
          <p:nvPr/>
        </p:nvSpPr>
        <p:spPr>
          <a:xfrm>
            <a:off x="5040052" y="5661248"/>
            <a:ext cx="324036" cy="576064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TextBox 125"/>
          <p:cNvSpPr txBox="1"/>
          <p:nvPr/>
        </p:nvSpPr>
        <p:spPr>
          <a:xfrm>
            <a:off x="5328084" y="4653136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ea typeface="Cambria Math" pitchFamily="18" charset="0"/>
              </a:rPr>
              <a:t>Divide by 13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5328084" y="5121188"/>
            <a:ext cx="756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Inverse 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5328084" y="5625244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Find the smallest value in the acceptable range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TextBox 128"/>
              <p:cNvSpPr txBox="1"/>
              <p:nvPr/>
            </p:nvSpPr>
            <p:spPr>
              <a:xfrm>
                <a:off x="935596" y="4365104"/>
                <a:ext cx="167411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=13</m:t>
                      </m:r>
                      <m:r>
                        <m:rPr>
                          <m:sty m:val="p"/>
                        </m:rPr>
                        <a:rPr lang="en-GB" sz="1400" b="0" i="0" smtClean="0">
                          <a:latin typeface="Cambria Math"/>
                        </a:rPr>
                        <m:t>cos</m:t>
                      </m:r>
                      <m:r>
                        <a:rPr lang="en-GB" sz="1400" b="0" i="1" smtClean="0">
                          <a:latin typeface="Cambria Math"/>
                        </a:rPr>
                        <m:t>⁡(</m:t>
                      </m:r>
                      <m:r>
                        <a:rPr lang="el-GR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−22.6)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29" name="TextBox 1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596" y="4365104"/>
                <a:ext cx="1674113" cy="307777"/>
              </a:xfrm>
              <a:prstGeom prst="rect">
                <a:avLst/>
              </a:prstGeom>
              <a:blipFill rotWithShape="1">
                <a:blip r:embed="rId16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1007604" y="4329100"/>
            <a:ext cx="1512168" cy="3600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TextBox 129"/>
              <p:cNvSpPr txBox="1"/>
              <p:nvPr/>
            </p:nvSpPr>
            <p:spPr>
              <a:xfrm>
                <a:off x="215516" y="4905164"/>
                <a:ext cx="148957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13</m:t>
                      </m:r>
                      <m:r>
                        <m:rPr>
                          <m:sty m:val="p"/>
                        </m:rPr>
                        <a:rPr lang="en-GB" sz="1400" b="0" i="0" smtClean="0">
                          <a:latin typeface="Cambria Math"/>
                        </a:rPr>
                        <m:t>cos</m:t>
                      </m:r>
                      <m:r>
                        <a:rPr lang="en-GB" sz="1400" b="0" i="1" smtClean="0">
                          <a:latin typeface="Cambria Math"/>
                        </a:rPr>
                        <m:t>⁡(</m:t>
                      </m:r>
                      <m:r>
                        <a:rPr lang="el-GR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−22.6)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30" name="TextBox 1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16" y="4905164"/>
                <a:ext cx="1489575" cy="307777"/>
              </a:xfrm>
              <a:prstGeom prst="rect">
                <a:avLst/>
              </a:prstGeom>
              <a:blipFill rotWithShape="1">
                <a:blip r:embed="rId17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2" name="TextBox 131"/>
              <p:cNvSpPr txBox="1"/>
              <p:nvPr/>
            </p:nvSpPr>
            <p:spPr>
              <a:xfrm>
                <a:off x="215516" y="5229200"/>
                <a:ext cx="68320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13</m:t>
                      </m:r>
                      <m:r>
                        <a:rPr lang="en-GB" sz="1400" b="0" i="0" smtClean="0">
                          <a:latin typeface="Cambria Math"/>
                        </a:rPr>
                        <m:t>(1)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32" name="TextBox 1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16" y="5229200"/>
                <a:ext cx="683200" cy="307777"/>
              </a:xfrm>
              <a:prstGeom prst="rect">
                <a:avLst/>
              </a:prstGeom>
              <a:blipFill rotWithShape="1">
                <a:blip r:embed="rId18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3" name="TextBox 132"/>
              <p:cNvSpPr txBox="1"/>
              <p:nvPr/>
            </p:nvSpPr>
            <p:spPr>
              <a:xfrm>
                <a:off x="215516" y="5553236"/>
                <a:ext cx="102406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𝑀𝑎𝑥</m:t>
                      </m:r>
                      <m:r>
                        <a:rPr lang="en-GB" sz="1400" b="0" i="1" smtClean="0">
                          <a:latin typeface="Cambria Math"/>
                        </a:rPr>
                        <m:t>=13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33" name="TextBox 1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16" y="5553236"/>
                <a:ext cx="1024063" cy="307777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4" name="TextBox 133"/>
              <p:cNvSpPr txBox="1"/>
              <p:nvPr/>
            </p:nvSpPr>
            <p:spPr>
              <a:xfrm>
                <a:off x="251520" y="5949280"/>
                <a:ext cx="12270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−22.6=0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34" name="TextBox 1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5949280"/>
                <a:ext cx="1227067" cy="307777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5" name="TextBox 134"/>
              <p:cNvSpPr txBox="1"/>
              <p:nvPr/>
            </p:nvSpPr>
            <p:spPr>
              <a:xfrm>
                <a:off x="251520" y="6273316"/>
                <a:ext cx="91326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=22.6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35" name="TextBox 1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6273316"/>
                <a:ext cx="913263" cy="307777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6" name="TextBox 135"/>
          <p:cNvSpPr txBox="1"/>
          <p:nvPr/>
        </p:nvSpPr>
        <p:spPr>
          <a:xfrm>
            <a:off x="1727684" y="5013176"/>
            <a:ext cx="1188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Max value of </a:t>
            </a:r>
            <a:r>
              <a:rPr lang="en-GB" sz="100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el-GR" sz="10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 - 22.6) = 1</a:t>
            </a:r>
          </a:p>
        </p:txBody>
      </p:sp>
      <p:sp>
        <p:nvSpPr>
          <p:cNvPr id="137" name="Arc 136"/>
          <p:cNvSpPr/>
          <p:nvPr/>
        </p:nvSpPr>
        <p:spPr>
          <a:xfrm>
            <a:off x="1403648" y="5049180"/>
            <a:ext cx="360040" cy="396044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Arc 137"/>
          <p:cNvSpPr/>
          <p:nvPr/>
        </p:nvSpPr>
        <p:spPr>
          <a:xfrm>
            <a:off x="1403648" y="5445224"/>
            <a:ext cx="360040" cy="288032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" name="TextBox 138"/>
          <p:cNvSpPr txBox="1"/>
          <p:nvPr/>
        </p:nvSpPr>
        <p:spPr>
          <a:xfrm>
            <a:off x="1691680" y="5373216"/>
            <a:ext cx="12601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Overall maximum therefore = 13</a:t>
            </a:r>
          </a:p>
        </p:txBody>
      </p:sp>
      <p:sp>
        <p:nvSpPr>
          <p:cNvPr id="140" name="Arc 139"/>
          <p:cNvSpPr/>
          <p:nvPr/>
        </p:nvSpPr>
        <p:spPr>
          <a:xfrm>
            <a:off x="1403648" y="5841268"/>
            <a:ext cx="360040" cy="288032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1" name="TextBox 140"/>
          <p:cNvSpPr txBox="1"/>
          <p:nvPr/>
        </p:nvSpPr>
        <p:spPr>
          <a:xfrm>
            <a:off x="1691680" y="5877272"/>
            <a:ext cx="12601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Cos peaks at 0</a:t>
            </a:r>
          </a:p>
        </p:txBody>
      </p:sp>
      <p:sp>
        <p:nvSpPr>
          <p:cNvPr id="142" name="Arc 141"/>
          <p:cNvSpPr/>
          <p:nvPr/>
        </p:nvSpPr>
        <p:spPr>
          <a:xfrm>
            <a:off x="1403648" y="6165304"/>
            <a:ext cx="360040" cy="288032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4" name="TextBox 143"/>
          <p:cNvSpPr txBox="1"/>
          <p:nvPr/>
        </p:nvSpPr>
        <p:spPr>
          <a:xfrm>
            <a:off x="1655676" y="6201308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0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 = 22.6 gives us 0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7380312" y="1088740"/>
            <a:ext cx="1619672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 err="1">
                <a:solidFill>
                  <a:srgbClr val="FF0000"/>
                </a:solidFill>
                <a:latin typeface="Comic Sans MS" pitchFamily="66" charset="0"/>
              </a:rPr>
              <a:t>Rcos</a:t>
            </a:r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el-GR" sz="10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 – </a:t>
            </a:r>
            <a:r>
              <a:rPr lang="el-GR" sz="1000" dirty="0">
                <a:solidFill>
                  <a:srgbClr val="FF0000"/>
                </a:solidFill>
                <a:latin typeface="Comic Sans MS" pitchFamily="66" charset="0"/>
              </a:rPr>
              <a:t>α</a:t>
            </a:r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) chosen as it gives us the same form as the expression</a:t>
            </a:r>
          </a:p>
        </p:txBody>
      </p:sp>
      <p:sp>
        <p:nvSpPr>
          <p:cNvPr id="59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Trigonometry and Modelling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7E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908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4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9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4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9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6" grpId="0"/>
      <p:bldP spid="87" grpId="0"/>
      <p:bldP spid="88" grpId="0"/>
      <p:bldP spid="90" grpId="0"/>
      <p:bldP spid="103" grpId="0"/>
      <p:bldP spid="104" grpId="0"/>
      <p:bldP spid="105" grpId="0"/>
      <p:bldP spid="106" grpId="0" animBg="1"/>
      <p:bldP spid="107" grpId="0"/>
      <p:bldP spid="108" grpId="0" animBg="1"/>
      <p:bldP spid="109" grpId="0"/>
      <p:bldP spid="110" grpId="0"/>
      <p:bldP spid="111" grpId="0" animBg="1"/>
      <p:bldP spid="112" grpId="0"/>
      <p:bldP spid="113" grpId="0"/>
      <p:bldP spid="114" grpId="0"/>
      <p:bldP spid="115" grpId="0"/>
      <p:bldP spid="116" grpId="0"/>
      <p:bldP spid="120" grpId="0" animBg="1"/>
      <p:bldP spid="121" grpId="0"/>
      <p:bldP spid="122" grpId="0" animBg="1"/>
      <p:bldP spid="123" grpId="0" animBg="1"/>
      <p:bldP spid="124" grpId="0" animBg="1"/>
      <p:bldP spid="125" grpId="0" animBg="1"/>
      <p:bldP spid="126" grpId="0"/>
      <p:bldP spid="127" grpId="0"/>
      <p:bldP spid="128" grpId="0"/>
      <p:bldP spid="129" grpId="0"/>
      <p:bldP spid="8" grpId="0" animBg="1"/>
      <p:bldP spid="130" grpId="0"/>
      <p:bldP spid="132" grpId="0"/>
      <p:bldP spid="133" grpId="0"/>
      <p:bldP spid="134" grpId="0"/>
      <p:bldP spid="135" grpId="0"/>
      <p:bldP spid="136" grpId="0"/>
      <p:bldP spid="137" grpId="0" animBg="1"/>
      <p:bldP spid="138" grpId="0" animBg="1"/>
      <p:bldP spid="139" grpId="0"/>
      <p:bldP spid="140" grpId="0" animBg="1"/>
      <p:bldP spid="141" grpId="0"/>
      <p:bldP spid="142" grpId="0" animBg="1"/>
      <p:bldP spid="144" grpId="0"/>
      <p:bldP spid="14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08" y="1808820"/>
            <a:ext cx="3204356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write expressions of the form </a:t>
            </a:r>
            <a:r>
              <a:rPr lang="en-GB" sz="1400" b="1" dirty="0" err="1">
                <a:latin typeface="Comic Sans MS" pitchFamily="66" charset="0"/>
              </a:rPr>
              <a:t>acos</a:t>
            </a:r>
            <a:r>
              <a:rPr lang="el-GR" sz="1400" b="1" dirty="0">
                <a:latin typeface="Comic Sans MS" pitchFamily="66" charset="0"/>
              </a:rPr>
              <a:t>θ</a:t>
            </a:r>
            <a:r>
              <a:rPr lang="en-GB" sz="1400" b="1" dirty="0">
                <a:latin typeface="Comic Sans MS" pitchFamily="66" charset="0"/>
              </a:rPr>
              <a:t> + </a:t>
            </a:r>
            <a:r>
              <a:rPr lang="en-GB" sz="1400" b="1" dirty="0" err="1">
                <a:latin typeface="Comic Sans MS" pitchFamily="66" charset="0"/>
              </a:rPr>
              <a:t>bsin</a:t>
            </a:r>
            <a:r>
              <a:rPr lang="el-GR" sz="1400" b="1" dirty="0">
                <a:latin typeface="Comic Sans MS" pitchFamily="66" charset="0"/>
              </a:rPr>
              <a:t>θ</a:t>
            </a:r>
            <a:r>
              <a:rPr lang="en-GB" sz="1400" b="1" dirty="0">
                <a:latin typeface="Comic Sans MS" pitchFamily="66" charset="0"/>
              </a:rPr>
              <a:t>, where a and b are constants, as a sine or cosine function only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75556" y="3176972"/>
                <a:ext cx="187339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𝑎𝑠𝑖𝑛</m:t>
                      </m:r>
                      <m:r>
                        <a:rPr lang="en-GB" sz="20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2000" b="0" i="1" smtClean="0">
                          <a:latin typeface="Cambria Math"/>
                          <a:ea typeface="Cambria Math"/>
                        </a:rPr>
                        <m:t>±</m:t>
                      </m:r>
                      <m:r>
                        <a:rPr lang="en-GB" sz="2000" b="0" i="1" smtClean="0">
                          <a:latin typeface="Cambria Math"/>
                          <a:ea typeface="Cambria Math"/>
                        </a:rPr>
                        <m:t>𝑏𝑐𝑜𝑠</m:t>
                      </m:r>
                      <m:r>
                        <a:rPr lang="en-GB" sz="20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2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556" y="3176972"/>
                <a:ext cx="1873398" cy="400110"/>
              </a:xfrm>
              <a:prstGeom prst="rect">
                <a:avLst/>
              </a:prstGeom>
              <a:blipFill rotWithShape="1">
                <a:blip r:embed="rId2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575556" y="4005064"/>
                <a:ext cx="187339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𝑎𝑐𝑜𝑠</m:t>
                      </m:r>
                      <m:r>
                        <a:rPr lang="en-GB" sz="20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2000" b="0" i="1" smtClean="0">
                          <a:latin typeface="Cambria Math"/>
                          <a:ea typeface="Cambria Math"/>
                        </a:rPr>
                        <m:t>±</m:t>
                      </m:r>
                      <m:r>
                        <a:rPr lang="en-GB" sz="2000" b="0" i="1" smtClean="0">
                          <a:latin typeface="Cambria Math"/>
                          <a:ea typeface="Cambria Math"/>
                        </a:rPr>
                        <m:t>𝑏𝑠𝑖𝑛</m:t>
                      </m:r>
                      <m:r>
                        <a:rPr lang="en-GB" sz="20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2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556" y="4005064"/>
                <a:ext cx="1873398" cy="400110"/>
              </a:xfrm>
              <a:prstGeom prst="rect">
                <a:avLst/>
              </a:prstGeom>
              <a:blipFill rotWithShape="1">
                <a:blip r:embed="rId3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319972" y="3140968"/>
                <a:ext cx="160999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𝑅𝑠𝑖𝑛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20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r>
                            <a:rPr lang="en-GB" sz="20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d>
                    </m:oMath>
                  </m:oMathPara>
                </a14:m>
                <a:endParaRPr lang="en-GB" sz="2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9972" y="3140968"/>
                <a:ext cx="1609993" cy="400110"/>
              </a:xfrm>
              <a:prstGeom prst="rect">
                <a:avLst/>
              </a:prstGeom>
              <a:blipFill rotWithShape="1">
                <a:blip r:embed="rId4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319972" y="4005064"/>
                <a:ext cx="163653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𝑅𝑐𝑜𝑠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2000" b="0" i="1" smtClean="0">
                              <a:latin typeface="Cambria Math"/>
                              <a:ea typeface="Cambria Math"/>
                            </a:rPr>
                            <m:t>∓</m:t>
                          </m:r>
                          <m:r>
                            <a:rPr lang="en-GB" sz="20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d>
                    </m:oMath>
                  </m:oMathPara>
                </a14:m>
                <a:endParaRPr lang="en-GB" sz="2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9972" y="4005064"/>
                <a:ext cx="1636538" cy="40011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/>
          <p:nvPr/>
        </p:nvCxnSpPr>
        <p:spPr>
          <a:xfrm>
            <a:off x="2591780" y="3356992"/>
            <a:ext cx="1584176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2591780" y="4221088"/>
            <a:ext cx="1584176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67544" y="4797152"/>
            <a:ext cx="52205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Whichever ratio is at the start, change the expression into a function of that (This makes solving problems easier)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95536" y="5481228"/>
            <a:ext cx="522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Remember to get the + or – signs the correct way round!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Trigonometry and Modelling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7E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214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9" grpId="0"/>
      <p:bldP spid="60" grpId="0"/>
      <p:bldP spid="62" grpId="0"/>
      <p:bldP spid="10" grpId="0"/>
      <p:bldP spid="67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D9EAA2C-2616-4EEB-A78B-937FCF86C6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65B8135-C536-4921-A1E8-EB7A0E973E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5BEB683-8714-48F0-A401-1086769E3419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1950</TotalTime>
  <Words>1354</Words>
  <Application>Microsoft Office PowerPoint</Application>
  <PresentationFormat>On-screen Show (4:3)</PresentationFormat>
  <Paragraphs>250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Comic Sans MS</vt:lpstr>
      <vt:lpstr>Monotype Corsiva</vt:lpstr>
      <vt:lpstr>Office Theme</vt:lpstr>
      <vt:lpstr>PowerPoint Presentation</vt:lpstr>
      <vt:lpstr>Trigonometry and Modelling</vt:lpstr>
      <vt:lpstr>Trigonometry and Modelling</vt:lpstr>
      <vt:lpstr>Trigonometry and Modelling</vt:lpstr>
      <vt:lpstr>Trigonometry and Modelling</vt:lpstr>
      <vt:lpstr>Trigonometry and Modelling</vt:lpstr>
      <vt:lpstr>Trigonometry and Modelling</vt:lpstr>
      <vt:lpstr>Trigonometry and Modelling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Mr G Westwater (Staff)</cp:lastModifiedBy>
  <cp:revision>474</cp:revision>
  <dcterms:created xsi:type="dcterms:W3CDTF">2018-04-30T00:32:33Z</dcterms:created>
  <dcterms:modified xsi:type="dcterms:W3CDTF">2021-02-27T10:51:37Z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