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8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png"/><Relationship Id="rId13" Type="http://schemas.openxmlformats.org/officeDocument/2006/relationships/image" Target="../media/image184.png"/><Relationship Id="rId18" Type="http://schemas.openxmlformats.org/officeDocument/2006/relationships/image" Target="../media/image189.png"/><Relationship Id="rId3" Type="http://schemas.openxmlformats.org/officeDocument/2006/relationships/image" Target="../media/image131.png"/><Relationship Id="rId21" Type="http://schemas.openxmlformats.org/officeDocument/2006/relationships/image" Target="../media/image192.png"/><Relationship Id="rId7" Type="http://schemas.openxmlformats.org/officeDocument/2006/relationships/image" Target="../media/image135.png"/><Relationship Id="rId12" Type="http://schemas.openxmlformats.org/officeDocument/2006/relationships/image" Target="../media/image183.png"/><Relationship Id="rId17" Type="http://schemas.openxmlformats.org/officeDocument/2006/relationships/image" Target="../media/image188.png"/><Relationship Id="rId2" Type="http://schemas.openxmlformats.org/officeDocument/2006/relationships/image" Target="../media/image179.png"/><Relationship Id="rId16" Type="http://schemas.openxmlformats.org/officeDocument/2006/relationships/image" Target="../media/image187.png"/><Relationship Id="rId20" Type="http://schemas.openxmlformats.org/officeDocument/2006/relationships/image" Target="../media/image19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4.png"/><Relationship Id="rId11" Type="http://schemas.openxmlformats.org/officeDocument/2006/relationships/image" Target="../media/image182.png"/><Relationship Id="rId5" Type="http://schemas.openxmlformats.org/officeDocument/2006/relationships/image" Target="../media/image133.png"/><Relationship Id="rId15" Type="http://schemas.openxmlformats.org/officeDocument/2006/relationships/image" Target="../media/image186.png"/><Relationship Id="rId10" Type="http://schemas.openxmlformats.org/officeDocument/2006/relationships/image" Target="../media/image181.png"/><Relationship Id="rId19" Type="http://schemas.openxmlformats.org/officeDocument/2006/relationships/image" Target="../media/image190.png"/><Relationship Id="rId4" Type="http://schemas.openxmlformats.org/officeDocument/2006/relationships/image" Target="../media/image132.png"/><Relationship Id="rId9" Type="http://schemas.openxmlformats.org/officeDocument/2006/relationships/image" Target="../media/image180.png"/><Relationship Id="rId14" Type="http://schemas.openxmlformats.org/officeDocument/2006/relationships/image" Target="../media/image185.png"/><Relationship Id="rId22" Type="http://schemas.openxmlformats.org/officeDocument/2006/relationships/image" Target="../media/image19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png"/><Relationship Id="rId3" Type="http://schemas.openxmlformats.org/officeDocument/2006/relationships/image" Target="../media/image131.png"/><Relationship Id="rId7" Type="http://schemas.openxmlformats.org/officeDocument/2006/relationships/image" Target="../media/image135.png"/><Relationship Id="rId2" Type="http://schemas.openxmlformats.org/officeDocument/2006/relationships/image" Target="../media/image1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4.png"/><Relationship Id="rId11" Type="http://schemas.openxmlformats.org/officeDocument/2006/relationships/image" Target="../media/image196.png"/><Relationship Id="rId5" Type="http://schemas.openxmlformats.org/officeDocument/2006/relationships/image" Target="../media/image133.png"/><Relationship Id="rId10" Type="http://schemas.openxmlformats.org/officeDocument/2006/relationships/image" Target="../media/image195.png"/><Relationship Id="rId4" Type="http://schemas.openxmlformats.org/officeDocument/2006/relationships/image" Target="../media/image132.png"/><Relationship Id="rId9" Type="http://schemas.openxmlformats.org/officeDocument/2006/relationships/image" Target="../media/image19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3.png"/><Relationship Id="rId13" Type="http://schemas.openxmlformats.org/officeDocument/2006/relationships/image" Target="../media/image208.png"/><Relationship Id="rId18" Type="http://schemas.openxmlformats.org/officeDocument/2006/relationships/image" Target="../media/image213.png"/><Relationship Id="rId3" Type="http://schemas.openxmlformats.org/officeDocument/2006/relationships/image" Target="../media/image198.png"/><Relationship Id="rId7" Type="http://schemas.openxmlformats.org/officeDocument/2006/relationships/image" Target="../media/image202.png"/><Relationship Id="rId12" Type="http://schemas.openxmlformats.org/officeDocument/2006/relationships/image" Target="../media/image207.png"/><Relationship Id="rId17" Type="http://schemas.openxmlformats.org/officeDocument/2006/relationships/image" Target="../media/image212.png"/><Relationship Id="rId2" Type="http://schemas.openxmlformats.org/officeDocument/2006/relationships/image" Target="../media/image197.png"/><Relationship Id="rId16" Type="http://schemas.openxmlformats.org/officeDocument/2006/relationships/image" Target="../media/image211.png"/><Relationship Id="rId20" Type="http://schemas.openxmlformats.org/officeDocument/2006/relationships/image" Target="../media/image2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1.png"/><Relationship Id="rId11" Type="http://schemas.openxmlformats.org/officeDocument/2006/relationships/image" Target="../media/image206.png"/><Relationship Id="rId5" Type="http://schemas.openxmlformats.org/officeDocument/2006/relationships/image" Target="../media/image200.png"/><Relationship Id="rId15" Type="http://schemas.openxmlformats.org/officeDocument/2006/relationships/image" Target="../media/image210.png"/><Relationship Id="rId10" Type="http://schemas.openxmlformats.org/officeDocument/2006/relationships/image" Target="../media/image205.png"/><Relationship Id="rId19" Type="http://schemas.openxmlformats.org/officeDocument/2006/relationships/image" Target="../media/image214.png"/><Relationship Id="rId4" Type="http://schemas.openxmlformats.org/officeDocument/2006/relationships/image" Target="../media/image199.png"/><Relationship Id="rId9" Type="http://schemas.openxmlformats.org/officeDocument/2006/relationships/image" Target="../media/image204.png"/><Relationship Id="rId14" Type="http://schemas.openxmlformats.org/officeDocument/2006/relationships/image" Target="../media/image20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7.png"/><Relationship Id="rId13" Type="http://schemas.openxmlformats.org/officeDocument/2006/relationships/image" Target="../media/image222.png"/><Relationship Id="rId18" Type="http://schemas.openxmlformats.org/officeDocument/2006/relationships/image" Target="../media/image227.png"/><Relationship Id="rId3" Type="http://schemas.openxmlformats.org/officeDocument/2006/relationships/image" Target="../media/image198.png"/><Relationship Id="rId7" Type="http://schemas.openxmlformats.org/officeDocument/2006/relationships/image" Target="../media/image202.png"/><Relationship Id="rId12" Type="http://schemas.openxmlformats.org/officeDocument/2006/relationships/image" Target="../media/image221.png"/><Relationship Id="rId17" Type="http://schemas.openxmlformats.org/officeDocument/2006/relationships/image" Target="../media/image226.png"/><Relationship Id="rId2" Type="http://schemas.openxmlformats.org/officeDocument/2006/relationships/image" Target="../media/image216.png"/><Relationship Id="rId16" Type="http://schemas.openxmlformats.org/officeDocument/2006/relationships/image" Target="../media/image2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1.png"/><Relationship Id="rId11" Type="http://schemas.openxmlformats.org/officeDocument/2006/relationships/image" Target="../media/image220.png"/><Relationship Id="rId5" Type="http://schemas.openxmlformats.org/officeDocument/2006/relationships/image" Target="../media/image200.png"/><Relationship Id="rId15" Type="http://schemas.openxmlformats.org/officeDocument/2006/relationships/image" Target="../media/image224.png"/><Relationship Id="rId10" Type="http://schemas.openxmlformats.org/officeDocument/2006/relationships/image" Target="../media/image219.png"/><Relationship Id="rId4" Type="http://schemas.openxmlformats.org/officeDocument/2006/relationships/image" Target="../media/image199.png"/><Relationship Id="rId9" Type="http://schemas.openxmlformats.org/officeDocument/2006/relationships/image" Target="../media/image218.png"/><Relationship Id="rId14" Type="http://schemas.openxmlformats.org/officeDocument/2006/relationships/image" Target="../media/image2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8.png"/><Relationship Id="rId13" Type="http://schemas.openxmlformats.org/officeDocument/2006/relationships/image" Target="../media/image233.png"/><Relationship Id="rId3" Type="http://schemas.openxmlformats.org/officeDocument/2006/relationships/image" Target="../media/image198.png"/><Relationship Id="rId7" Type="http://schemas.openxmlformats.org/officeDocument/2006/relationships/image" Target="../media/image202.png"/><Relationship Id="rId12" Type="http://schemas.openxmlformats.org/officeDocument/2006/relationships/image" Target="../media/image232.png"/><Relationship Id="rId2" Type="http://schemas.openxmlformats.org/officeDocument/2006/relationships/image" Target="../media/image216.png"/><Relationship Id="rId16" Type="http://schemas.openxmlformats.org/officeDocument/2006/relationships/image" Target="../media/image2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1.png"/><Relationship Id="rId11" Type="http://schemas.openxmlformats.org/officeDocument/2006/relationships/image" Target="../media/image231.png"/><Relationship Id="rId5" Type="http://schemas.openxmlformats.org/officeDocument/2006/relationships/image" Target="../media/image200.png"/><Relationship Id="rId15" Type="http://schemas.openxmlformats.org/officeDocument/2006/relationships/image" Target="../media/image235.png"/><Relationship Id="rId10" Type="http://schemas.openxmlformats.org/officeDocument/2006/relationships/image" Target="../media/image230.png"/><Relationship Id="rId4" Type="http://schemas.openxmlformats.org/officeDocument/2006/relationships/image" Target="../media/image199.png"/><Relationship Id="rId9" Type="http://schemas.openxmlformats.org/officeDocument/2006/relationships/image" Target="../media/image229.png"/><Relationship Id="rId14" Type="http://schemas.openxmlformats.org/officeDocument/2006/relationships/image" Target="../media/image23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8.png"/><Relationship Id="rId13" Type="http://schemas.openxmlformats.org/officeDocument/2006/relationships/image" Target="../media/image243.png"/><Relationship Id="rId18" Type="http://schemas.openxmlformats.org/officeDocument/2006/relationships/image" Target="../media/image248.png"/><Relationship Id="rId3" Type="http://schemas.openxmlformats.org/officeDocument/2006/relationships/image" Target="../media/image198.png"/><Relationship Id="rId21" Type="http://schemas.openxmlformats.org/officeDocument/2006/relationships/image" Target="../media/image251.png"/><Relationship Id="rId7" Type="http://schemas.openxmlformats.org/officeDocument/2006/relationships/image" Target="../media/image202.png"/><Relationship Id="rId12" Type="http://schemas.openxmlformats.org/officeDocument/2006/relationships/image" Target="../media/image242.png"/><Relationship Id="rId17" Type="http://schemas.openxmlformats.org/officeDocument/2006/relationships/image" Target="../media/image247.png"/><Relationship Id="rId2" Type="http://schemas.openxmlformats.org/officeDocument/2006/relationships/image" Target="../media/image237.png"/><Relationship Id="rId16" Type="http://schemas.openxmlformats.org/officeDocument/2006/relationships/image" Target="../media/image246.png"/><Relationship Id="rId20" Type="http://schemas.openxmlformats.org/officeDocument/2006/relationships/image" Target="../media/image2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1.png"/><Relationship Id="rId11" Type="http://schemas.openxmlformats.org/officeDocument/2006/relationships/image" Target="../media/image241.png"/><Relationship Id="rId5" Type="http://schemas.openxmlformats.org/officeDocument/2006/relationships/image" Target="../media/image200.png"/><Relationship Id="rId15" Type="http://schemas.openxmlformats.org/officeDocument/2006/relationships/image" Target="../media/image245.png"/><Relationship Id="rId23" Type="http://schemas.openxmlformats.org/officeDocument/2006/relationships/image" Target="../media/image253.png"/><Relationship Id="rId10" Type="http://schemas.openxmlformats.org/officeDocument/2006/relationships/image" Target="../media/image240.png"/><Relationship Id="rId19" Type="http://schemas.openxmlformats.org/officeDocument/2006/relationships/image" Target="../media/image249.png"/><Relationship Id="rId4" Type="http://schemas.openxmlformats.org/officeDocument/2006/relationships/image" Target="../media/image199.png"/><Relationship Id="rId9" Type="http://schemas.openxmlformats.org/officeDocument/2006/relationships/image" Target="../media/image239.png"/><Relationship Id="rId14" Type="http://schemas.openxmlformats.org/officeDocument/2006/relationships/image" Target="../media/image244.png"/><Relationship Id="rId22" Type="http://schemas.openxmlformats.org/officeDocument/2006/relationships/image" Target="../media/image25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5.png"/><Relationship Id="rId13" Type="http://schemas.openxmlformats.org/officeDocument/2006/relationships/image" Target="../media/image260.png"/><Relationship Id="rId18" Type="http://schemas.openxmlformats.org/officeDocument/2006/relationships/image" Target="../media/image265.png"/><Relationship Id="rId3" Type="http://schemas.openxmlformats.org/officeDocument/2006/relationships/image" Target="../media/image198.png"/><Relationship Id="rId7" Type="http://schemas.openxmlformats.org/officeDocument/2006/relationships/image" Target="../media/image202.png"/><Relationship Id="rId12" Type="http://schemas.openxmlformats.org/officeDocument/2006/relationships/image" Target="../media/image259.png"/><Relationship Id="rId17" Type="http://schemas.openxmlformats.org/officeDocument/2006/relationships/image" Target="../media/image264.png"/><Relationship Id="rId2" Type="http://schemas.openxmlformats.org/officeDocument/2006/relationships/image" Target="../media/image254.png"/><Relationship Id="rId16" Type="http://schemas.openxmlformats.org/officeDocument/2006/relationships/image" Target="../media/image2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1.png"/><Relationship Id="rId11" Type="http://schemas.openxmlformats.org/officeDocument/2006/relationships/image" Target="../media/image258.png"/><Relationship Id="rId5" Type="http://schemas.openxmlformats.org/officeDocument/2006/relationships/image" Target="../media/image200.png"/><Relationship Id="rId15" Type="http://schemas.openxmlformats.org/officeDocument/2006/relationships/image" Target="../media/image262.png"/><Relationship Id="rId10" Type="http://schemas.openxmlformats.org/officeDocument/2006/relationships/image" Target="../media/image257.png"/><Relationship Id="rId19" Type="http://schemas.openxmlformats.org/officeDocument/2006/relationships/image" Target="../media/image266.png"/><Relationship Id="rId4" Type="http://schemas.openxmlformats.org/officeDocument/2006/relationships/image" Target="../media/image199.png"/><Relationship Id="rId9" Type="http://schemas.openxmlformats.org/officeDocument/2006/relationships/image" Target="../media/image256.png"/><Relationship Id="rId14" Type="http://schemas.openxmlformats.org/officeDocument/2006/relationships/image" Target="../media/image26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7.png"/><Relationship Id="rId13" Type="http://schemas.openxmlformats.org/officeDocument/2006/relationships/image" Target="../media/image272.png"/><Relationship Id="rId18" Type="http://schemas.openxmlformats.org/officeDocument/2006/relationships/image" Target="../media/image277.png"/><Relationship Id="rId26" Type="http://schemas.openxmlformats.org/officeDocument/2006/relationships/image" Target="../media/image285.png"/><Relationship Id="rId3" Type="http://schemas.openxmlformats.org/officeDocument/2006/relationships/image" Target="../media/image198.png"/><Relationship Id="rId21" Type="http://schemas.openxmlformats.org/officeDocument/2006/relationships/image" Target="../media/image280.png"/><Relationship Id="rId7" Type="http://schemas.openxmlformats.org/officeDocument/2006/relationships/image" Target="../media/image202.png"/><Relationship Id="rId12" Type="http://schemas.openxmlformats.org/officeDocument/2006/relationships/image" Target="../media/image271.png"/><Relationship Id="rId17" Type="http://schemas.openxmlformats.org/officeDocument/2006/relationships/image" Target="../media/image276.png"/><Relationship Id="rId25" Type="http://schemas.openxmlformats.org/officeDocument/2006/relationships/image" Target="../media/image284.png"/><Relationship Id="rId2" Type="http://schemas.openxmlformats.org/officeDocument/2006/relationships/image" Target="../media/image254.png"/><Relationship Id="rId16" Type="http://schemas.openxmlformats.org/officeDocument/2006/relationships/image" Target="../media/image275.png"/><Relationship Id="rId20" Type="http://schemas.openxmlformats.org/officeDocument/2006/relationships/image" Target="../media/image279.png"/><Relationship Id="rId29" Type="http://schemas.openxmlformats.org/officeDocument/2006/relationships/image" Target="../media/image2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1.png"/><Relationship Id="rId11" Type="http://schemas.openxmlformats.org/officeDocument/2006/relationships/image" Target="../media/image270.png"/><Relationship Id="rId24" Type="http://schemas.openxmlformats.org/officeDocument/2006/relationships/image" Target="../media/image283.png"/><Relationship Id="rId32" Type="http://schemas.openxmlformats.org/officeDocument/2006/relationships/image" Target="../media/image291.png"/><Relationship Id="rId5" Type="http://schemas.openxmlformats.org/officeDocument/2006/relationships/image" Target="../media/image200.png"/><Relationship Id="rId15" Type="http://schemas.openxmlformats.org/officeDocument/2006/relationships/image" Target="../media/image274.png"/><Relationship Id="rId23" Type="http://schemas.openxmlformats.org/officeDocument/2006/relationships/image" Target="../media/image282.png"/><Relationship Id="rId28" Type="http://schemas.openxmlformats.org/officeDocument/2006/relationships/image" Target="../media/image287.png"/><Relationship Id="rId10" Type="http://schemas.openxmlformats.org/officeDocument/2006/relationships/image" Target="../media/image269.png"/><Relationship Id="rId19" Type="http://schemas.openxmlformats.org/officeDocument/2006/relationships/image" Target="../media/image278.png"/><Relationship Id="rId31" Type="http://schemas.openxmlformats.org/officeDocument/2006/relationships/image" Target="../media/image290.png"/><Relationship Id="rId4" Type="http://schemas.openxmlformats.org/officeDocument/2006/relationships/image" Target="../media/image199.png"/><Relationship Id="rId9" Type="http://schemas.openxmlformats.org/officeDocument/2006/relationships/image" Target="../media/image268.png"/><Relationship Id="rId14" Type="http://schemas.openxmlformats.org/officeDocument/2006/relationships/image" Target="../media/image273.png"/><Relationship Id="rId22" Type="http://schemas.openxmlformats.org/officeDocument/2006/relationships/image" Target="../media/image281.png"/><Relationship Id="rId27" Type="http://schemas.openxmlformats.org/officeDocument/2006/relationships/image" Target="../media/image286.png"/><Relationship Id="rId30" Type="http://schemas.openxmlformats.org/officeDocument/2006/relationships/image" Target="../media/image28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3588" y="1973433"/>
            <a:ext cx="624882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onotype Corsiva" panose="03010101010201010101" pitchFamily="66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onotype Corsiva" panose="03010101010201010101" pitchFamily="66" charset="0"/>
              </a:rPr>
              <a:t>Exercise 7D</a:t>
            </a:r>
          </a:p>
        </p:txBody>
      </p:sp>
    </p:spTree>
    <p:extLst>
      <p:ext uri="{BB962C8B-B14F-4D97-AF65-F5344CB8AC3E}">
        <p14:creationId xmlns:p14="http://schemas.microsoft.com/office/powerpoint/2010/main" val="691039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angle relationships you have seen in equation solving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Solve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−30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=8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in the range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≤360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 Give answers to 1dp.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  <a:blipFill>
                <a:blip r:embed="rId2"/>
                <a:stretch>
                  <a:fillRect t="-809" r="-8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blipFill>
                <a:blip r:embed="rId3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blipFill>
                <a:blip r:embed="rId4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blipFill>
                <a:blip r:embed="rId5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blipFill>
                <a:blip r:embed="rId6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blipFill>
                <a:blip r:embed="rId7"/>
                <a:stretch>
                  <a:fillRect l="-536" r="-268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blipFill>
                <a:blip r:embed="rId8"/>
                <a:stretch>
                  <a:fillRect l="-536" r="-268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903237" y="1754154"/>
                <a:ext cx="1973874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−30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=8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3237" y="1754154"/>
                <a:ext cx="1973874" cy="240835"/>
              </a:xfrm>
              <a:prstGeom prst="rect">
                <a:avLst/>
              </a:prstGeom>
              <a:blipFill>
                <a:blip r:embed="rId9"/>
                <a:stretch>
                  <a:fillRect l="-1543" r="-1235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926632" y="2195804"/>
                <a:ext cx="2962093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30+4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30=8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6632" y="2195804"/>
                <a:ext cx="2962093" cy="240835"/>
              </a:xfrm>
              <a:prstGeom prst="rect">
                <a:avLst/>
              </a:prstGeom>
              <a:blipFill>
                <a:blip r:embed="rId10"/>
                <a:stretch>
                  <a:fillRect l="-1029" r="-823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38598" y="2559698"/>
                <a:ext cx="2858603" cy="5093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8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598" y="2559698"/>
                <a:ext cx="2858603" cy="50930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607766" y="3194180"/>
                <a:ext cx="2287421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8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7766" y="3194180"/>
                <a:ext cx="2287421" cy="240835"/>
              </a:xfrm>
              <a:prstGeom prst="rect">
                <a:avLst/>
              </a:prstGeom>
              <a:blipFill>
                <a:blip r:embed="rId12"/>
                <a:stretch>
                  <a:fillRect l="-1333" r="-800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813040" y="3632719"/>
                <a:ext cx="2088649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3040" y="3632719"/>
                <a:ext cx="2088649" cy="240835"/>
              </a:xfrm>
              <a:prstGeom prst="rect">
                <a:avLst/>
              </a:prstGeom>
              <a:blipFill>
                <a:blip r:embed="rId13"/>
                <a:stretch>
                  <a:fillRect r="-1170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366657" y="4055706"/>
                <a:ext cx="2088649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6657" y="4055706"/>
                <a:ext cx="2088649" cy="240835"/>
              </a:xfrm>
              <a:prstGeom prst="rect">
                <a:avLst/>
              </a:prstGeom>
              <a:blipFill>
                <a:blip r:embed="rId14"/>
                <a:stretch>
                  <a:fillRect r="-1166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366657" y="4484914"/>
                <a:ext cx="2001061" cy="2580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6657" y="4484914"/>
                <a:ext cx="2001061" cy="258084"/>
              </a:xfrm>
              <a:prstGeom prst="rect">
                <a:avLst/>
              </a:prstGeom>
              <a:blipFill>
                <a:blip r:embed="rId15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73824" y="4889240"/>
                <a:ext cx="1414618" cy="536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3824" y="4889240"/>
                <a:ext cx="1414618" cy="536365"/>
              </a:xfrm>
              <a:prstGeom prst="rect">
                <a:avLst/>
              </a:prstGeom>
              <a:blipFill>
                <a:blip r:embed="rId16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95595" y="5554824"/>
                <a:ext cx="1435458" cy="536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5595" y="5554824"/>
                <a:ext cx="1435458" cy="536365"/>
              </a:xfrm>
              <a:prstGeom prst="rect">
                <a:avLst/>
              </a:prstGeom>
              <a:blipFill>
                <a:blip r:embed="rId17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198705" y="6135022"/>
                <a:ext cx="1445076" cy="536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8705" y="6135022"/>
                <a:ext cx="1445076" cy="536365"/>
              </a:xfrm>
              <a:prstGeom prst="rect">
                <a:avLst/>
              </a:prstGeom>
              <a:blipFill>
                <a:blip r:embed="rId18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6759686" y="1885021"/>
            <a:ext cx="377714" cy="451779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998658" y="1859699"/>
                <a:ext cx="17262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Use the expansion for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8658" y="1859699"/>
                <a:ext cx="1726242" cy="461665"/>
              </a:xfrm>
              <a:prstGeom prst="rect">
                <a:avLst/>
              </a:prstGeom>
              <a:blipFill>
                <a:blip r:embed="rId19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/>
          <p:cNvSpPr/>
          <p:nvPr/>
        </p:nvSpPr>
        <p:spPr>
          <a:xfrm>
            <a:off x="6772386" y="3332821"/>
            <a:ext cx="377714" cy="451779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6785086" y="2380321"/>
            <a:ext cx="377714" cy="451779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6810486" y="2875621"/>
            <a:ext cx="377714" cy="451779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7280386" y="3751921"/>
            <a:ext cx="377714" cy="451779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7293086" y="4209121"/>
            <a:ext cx="377714" cy="451779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7191486" y="4666321"/>
            <a:ext cx="352314" cy="464479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>
            <a:off x="6531086" y="5199721"/>
            <a:ext cx="301514" cy="578779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Arc 31"/>
          <p:cNvSpPr/>
          <p:nvPr/>
        </p:nvSpPr>
        <p:spPr>
          <a:xfrm>
            <a:off x="6556486" y="5809321"/>
            <a:ext cx="301514" cy="578779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7105338" y="2370239"/>
            <a:ext cx="1726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exact values where possible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51058" y="2964599"/>
            <a:ext cx="14595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left side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112958" y="3421799"/>
            <a:ext cx="1025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623498" y="3840899"/>
                <a:ext cx="88042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Subtract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3498" y="3840899"/>
                <a:ext cx="880422" cy="461665"/>
              </a:xfrm>
              <a:prstGeom prst="rect">
                <a:avLst/>
              </a:prstGeom>
              <a:blipFill>
                <a:blip r:embed="rId20"/>
                <a:stretch>
                  <a:fillRect r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7597140" y="4206659"/>
            <a:ext cx="134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right side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414260" y="4679099"/>
            <a:ext cx="134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by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785610" y="5336324"/>
                <a:ext cx="13487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5610" y="5336324"/>
                <a:ext cx="1348740" cy="276999"/>
              </a:xfrm>
              <a:prstGeom prst="rect">
                <a:avLst/>
              </a:prstGeom>
              <a:blipFill>
                <a:blip r:embed="rId21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85610" y="5869724"/>
                <a:ext cx="13487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The right side equals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𝑡𝑎𝑛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5610" y="5869724"/>
                <a:ext cx="1348740" cy="461665"/>
              </a:xfrm>
              <a:prstGeom prst="rect">
                <a:avLst/>
              </a:prstGeom>
              <a:blipFill>
                <a:blip r:embed="rId22"/>
                <a:stretch>
                  <a:fillRect t="-1316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063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angle relationships you have seen in equation solving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Solve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−30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=8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in the range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≤360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 Give answers to 1dp.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  <a:blipFill>
                <a:blip r:embed="rId2"/>
                <a:stretch>
                  <a:fillRect t="-809" r="-8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778388" cy="215444"/>
              </a:xfrm>
              <a:prstGeom prst="rect">
                <a:avLst/>
              </a:prstGeom>
              <a:blipFill>
                <a:blip r:embed="rId3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222548"/>
                <a:ext cx="2799805" cy="215444"/>
              </a:xfrm>
              <a:prstGeom prst="rect">
                <a:avLst/>
              </a:prstGeom>
              <a:blipFill>
                <a:blip r:embed="rId4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0850" y="0"/>
                <a:ext cx="2799805" cy="215444"/>
              </a:xfrm>
              <a:prstGeom prst="rect">
                <a:avLst/>
              </a:prstGeom>
              <a:blipFill>
                <a:blip r:embed="rId5"/>
                <a:stretch>
                  <a:fillRect l="-216" r="-864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𝑖𝑛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−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𝑐𝑜𝑠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𝛼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𝑠𝑖𝑛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anose="05000000000000000000" pitchFamily="2" charset="2"/>
                        </a:rPr>
                        <m:t>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17785"/>
                <a:ext cx="2778388" cy="215444"/>
              </a:xfrm>
              <a:prstGeom prst="rect">
                <a:avLst/>
              </a:prstGeom>
              <a:blipFill>
                <a:blip r:embed="rId6"/>
                <a:stretch>
                  <a:fillRect r="-870" b="-2307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0"/>
                <a:ext cx="2248564" cy="404726"/>
              </a:xfrm>
              <a:prstGeom prst="rect">
                <a:avLst/>
              </a:prstGeom>
              <a:blipFill>
                <a:blip r:embed="rId7"/>
                <a:stretch>
                  <a:fillRect l="-536" r="-268" b="-1000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𝑡𝑎𝑛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𝑡𝑎𝑛𝐵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𝑡𝑎𝑛𝐴𝑡𝑎𝑛𝐵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5436" y="1140823"/>
                <a:ext cx="2248564" cy="404726"/>
              </a:xfrm>
              <a:prstGeom prst="rect">
                <a:avLst/>
              </a:prstGeom>
              <a:blipFill>
                <a:blip r:embed="rId8"/>
                <a:stretch>
                  <a:fillRect l="-536" r="-268" b="-9859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05491" y="1959629"/>
                <a:ext cx="1445076" cy="536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5491" y="1959629"/>
                <a:ext cx="1445076" cy="536365"/>
              </a:xfrm>
              <a:prstGeom prst="rect">
                <a:avLst/>
              </a:prstGeom>
              <a:blipFill>
                <a:blip r:embed="rId9"/>
                <a:stretch>
                  <a:fillRect b="-2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5983610" y="2294939"/>
            <a:ext cx="301514" cy="578779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6278835" y="2278224"/>
            <a:ext cx="2093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Inverse tan, and then find any alternative solutions…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394475" y="2807927"/>
                <a:ext cx="1075358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=20.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4475" y="2807927"/>
                <a:ext cx="1075358" cy="220253"/>
              </a:xfrm>
              <a:prstGeom prst="rect">
                <a:avLst/>
              </a:prstGeom>
              <a:blipFill>
                <a:blip r:embed="rId10"/>
                <a:stretch>
                  <a:fillRect l="-3409" t="-2778" r="-1136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430062" y="2807927"/>
                <a:ext cx="628377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200.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062" y="2807927"/>
                <a:ext cx="628377" cy="220253"/>
              </a:xfrm>
              <a:prstGeom prst="rect">
                <a:avLst/>
              </a:prstGeom>
              <a:blipFill>
                <a:blip r:embed="rId11"/>
                <a:stretch>
                  <a:fillRect t="-2778" r="-1942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621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40" grpId="0"/>
      <p:bldP spid="43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angle relationships you have seen in equation solving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Solve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𝑐𝑜𝑠𝑥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in the range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≤360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 Give answers to 1dp where appropriate.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  <a:blipFill>
                <a:blip r:embed="rId2"/>
                <a:stretch>
                  <a:fillRect t="-809" r="-6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0" y="0"/>
                <a:ext cx="1802737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𝑠𝑖𝑛𝐴𝑐𝑜𝑠𝐴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02737" cy="246221"/>
              </a:xfrm>
              <a:prstGeom prst="rect">
                <a:avLst/>
              </a:prstGeom>
              <a:blipFill>
                <a:blip r:embed="rId3"/>
                <a:stretch>
                  <a:fillRect l="-1333" r="-6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123868" y="0"/>
                <a:ext cx="2214773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3868" y="0"/>
                <a:ext cx="2214773" cy="246221"/>
              </a:xfrm>
              <a:prstGeom prst="rect">
                <a:avLst/>
              </a:prstGeom>
              <a:blipFill>
                <a:blip r:embed="rId4"/>
                <a:stretch>
                  <a:fillRect l="-815" r="-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336788" y="0"/>
                <a:ext cx="1880322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≡1−2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6788" y="0"/>
                <a:ext cx="1880322" cy="246221"/>
              </a:xfrm>
              <a:prstGeom prst="rect">
                <a:avLst/>
              </a:prstGeom>
              <a:blipFill>
                <a:blip r:embed="rId5"/>
                <a:stretch>
                  <a:fillRect l="-1278" r="-127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223795" y="0"/>
                <a:ext cx="1920205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3795" y="0"/>
                <a:ext cx="1920205" cy="246221"/>
              </a:xfrm>
              <a:prstGeom prst="rect">
                <a:avLst/>
              </a:prstGeom>
              <a:blipFill>
                <a:blip r:embed="rId6"/>
                <a:stretch>
                  <a:fillRect l="-1254" r="-125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289325" y="1143000"/>
                <a:ext cx="1854675" cy="46262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𝑇𝑎𝑛𝐴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𝑇𝑎𝑛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9325" y="1143000"/>
                <a:ext cx="1854675" cy="4626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836406" y="1894901"/>
                <a:ext cx="20865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+2=0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6406" y="1894901"/>
                <a:ext cx="2086532" cy="246221"/>
              </a:xfrm>
              <a:prstGeom prst="rect">
                <a:avLst/>
              </a:prstGeom>
              <a:blipFill>
                <a:blip r:embed="rId8"/>
                <a:stretch>
                  <a:fillRect l="-1749" r="-1458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40506" y="2344756"/>
                <a:ext cx="282215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𝑜𝑠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+2=0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0506" y="2344756"/>
                <a:ext cx="2822153" cy="246221"/>
              </a:xfrm>
              <a:prstGeom prst="rect">
                <a:avLst/>
              </a:prstGeom>
              <a:blipFill>
                <a:blip r:embed="rId9"/>
                <a:stretch>
                  <a:fillRect t="-250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283726" y="2785431"/>
                <a:ext cx="282215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𝑜𝑠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+2=0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726" y="2785431"/>
                <a:ext cx="2822153" cy="246221"/>
              </a:xfrm>
              <a:prstGeom prst="rect">
                <a:avLst/>
              </a:prstGeom>
              <a:blipFill>
                <a:blip r:embed="rId10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59996" y="3237123"/>
                <a:ext cx="282215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𝑜𝑠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−1=0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9996" y="3237123"/>
                <a:ext cx="2822153" cy="246221"/>
              </a:xfrm>
              <a:prstGeom prst="rect">
                <a:avLst/>
              </a:prstGeom>
              <a:blipFill>
                <a:blip r:embed="rId11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226805" y="3686978"/>
                <a:ext cx="282215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𝑐𝑜𝑠𝑥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𝑐𝑜𝑠𝑥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6805" y="3686978"/>
                <a:ext cx="2822153" cy="246221"/>
              </a:xfrm>
              <a:prstGeom prst="rect">
                <a:avLst/>
              </a:prstGeom>
              <a:blipFill>
                <a:blip r:embed="rId12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285019" y="4519995"/>
                <a:ext cx="1294482" cy="46102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5019" y="4519995"/>
                <a:ext cx="1294482" cy="46102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517072" y="4518158"/>
                <a:ext cx="1294482" cy="46102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7072" y="4518158"/>
                <a:ext cx="1294482" cy="46102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Arc 53"/>
          <p:cNvSpPr/>
          <p:nvPr/>
        </p:nvSpPr>
        <p:spPr>
          <a:xfrm>
            <a:off x="6828542" y="2026863"/>
            <a:ext cx="266321" cy="440915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TextBox 54"/>
          <p:cNvSpPr txBox="1"/>
          <p:nvPr/>
        </p:nvSpPr>
        <p:spPr>
          <a:xfrm>
            <a:off x="7050796" y="1998213"/>
            <a:ext cx="1983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using one of the expressions above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Arc 55"/>
          <p:cNvSpPr/>
          <p:nvPr/>
        </p:nvSpPr>
        <p:spPr>
          <a:xfrm>
            <a:off x="6804672" y="2465701"/>
            <a:ext cx="266321" cy="440915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6791819" y="2915557"/>
            <a:ext cx="266321" cy="440915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6800999" y="3376429"/>
            <a:ext cx="266321" cy="440915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6982858" y="2547220"/>
            <a:ext cx="13899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71841" y="3009928"/>
            <a:ext cx="894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7004891" y="3450603"/>
            <a:ext cx="894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704203" y="4111615"/>
                <a:ext cx="38448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Write the 2 possible values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𝑐𝑜𝑠𝑥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4203" y="4111615"/>
                <a:ext cx="3844885" cy="307777"/>
              </a:xfrm>
              <a:prstGeom prst="rect">
                <a:avLst/>
              </a:prstGeom>
              <a:blipFill>
                <a:blip r:embed="rId15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740494" y="5702363"/>
                <a:ext cx="129448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=109.5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494" y="5702363"/>
                <a:ext cx="1294482" cy="246221"/>
              </a:xfrm>
              <a:prstGeom prst="rect">
                <a:avLst/>
              </a:prstGeom>
              <a:blipFill>
                <a:blip r:embed="rId16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498012" y="5706845"/>
                <a:ext cx="129448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250.5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8012" y="5706845"/>
                <a:ext cx="1294482" cy="246221"/>
              </a:xfrm>
              <a:prstGeom prst="rect">
                <a:avLst/>
              </a:prstGeom>
              <a:blipFill>
                <a:blip r:embed="rId17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75164" y="5702362"/>
                <a:ext cx="129448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=60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5164" y="5702362"/>
                <a:ext cx="1294482" cy="246221"/>
              </a:xfrm>
              <a:prstGeom prst="rect">
                <a:avLst/>
              </a:prstGeom>
              <a:blipFill>
                <a:blip r:embed="rId18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017529" y="5706844"/>
                <a:ext cx="129448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300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7529" y="5706844"/>
                <a:ext cx="1294482" cy="246221"/>
              </a:xfrm>
              <a:prstGeom prst="rect">
                <a:avLst/>
              </a:prstGeom>
              <a:blipFill>
                <a:blip r:embed="rId19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195482" y="5064250"/>
                <a:ext cx="476025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Find the principle value, and then check for any others in the range (remember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⁡(360−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482" y="5064250"/>
                <a:ext cx="4760259" cy="523220"/>
              </a:xfrm>
              <a:prstGeom prst="rect">
                <a:avLst/>
              </a:prstGeom>
              <a:blipFill>
                <a:blip r:embed="rId20"/>
                <a:stretch>
                  <a:fillRect t="-2326" r="-89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687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8" grpId="0"/>
      <p:bldP spid="49" grpId="0"/>
      <p:bldP spid="50" grpId="0"/>
      <p:bldP spid="51" grpId="0"/>
      <p:bldP spid="52" grpId="0"/>
      <p:bldP spid="53" grpId="0"/>
      <p:bldP spid="54" grpId="0" animBg="1"/>
      <p:bldP spid="55" grpId="0"/>
      <p:bldP spid="56" grpId="0" animBg="1"/>
      <p:bldP spid="57" grpId="0" animBg="1"/>
      <p:bldP spid="58" grpId="0" animBg="1"/>
      <p:bldP spid="59" grpId="0"/>
      <p:bldP spid="60" grpId="0"/>
      <p:bldP spid="61" grpId="0"/>
      <p:bldP spid="62" grpId="0"/>
      <p:bldP spid="63" grpId="0"/>
      <p:bldP spid="27" grpId="0"/>
      <p:bldP spid="28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angle relationships you have seen in equation solving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Solve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𝑡𝑎𝑛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𝑦𝑡𝑎𝑛𝑦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in the range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 Give answers to 2dp.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  <a:blipFill>
                <a:blip r:embed="rId2"/>
                <a:stretch>
                  <a:fillRect t="-809" r="-6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0" y="0"/>
                <a:ext cx="1802737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𝑠𝑖𝑛𝐴𝑐𝑜𝑠𝐴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02737" cy="246221"/>
              </a:xfrm>
              <a:prstGeom prst="rect">
                <a:avLst/>
              </a:prstGeom>
              <a:blipFill>
                <a:blip r:embed="rId3"/>
                <a:stretch>
                  <a:fillRect l="-1333" r="-6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123868" y="0"/>
                <a:ext cx="2214773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3868" y="0"/>
                <a:ext cx="2214773" cy="246221"/>
              </a:xfrm>
              <a:prstGeom prst="rect">
                <a:avLst/>
              </a:prstGeom>
              <a:blipFill>
                <a:blip r:embed="rId4"/>
                <a:stretch>
                  <a:fillRect l="-815" r="-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336788" y="0"/>
                <a:ext cx="1880322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≡1−2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6788" y="0"/>
                <a:ext cx="1880322" cy="246221"/>
              </a:xfrm>
              <a:prstGeom prst="rect">
                <a:avLst/>
              </a:prstGeom>
              <a:blipFill>
                <a:blip r:embed="rId5"/>
                <a:stretch>
                  <a:fillRect l="-1278" r="-127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223795" y="0"/>
                <a:ext cx="1920205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3795" y="0"/>
                <a:ext cx="1920205" cy="246221"/>
              </a:xfrm>
              <a:prstGeom prst="rect">
                <a:avLst/>
              </a:prstGeom>
              <a:blipFill>
                <a:blip r:embed="rId6"/>
                <a:stretch>
                  <a:fillRect l="-1254" r="-125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289325" y="1143000"/>
                <a:ext cx="1854675" cy="46262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𝑇𝑎𝑛𝐴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𝑇𝑎𝑛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9325" y="1143000"/>
                <a:ext cx="1854675" cy="4626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738913" y="1828800"/>
                <a:ext cx="17079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𝑦𝑡𝑎𝑛𝑦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913" y="1828800"/>
                <a:ext cx="1707968" cy="276999"/>
              </a:xfrm>
              <a:prstGeom prst="rect">
                <a:avLst/>
              </a:prstGeom>
              <a:blipFill>
                <a:blip r:embed="rId8"/>
                <a:stretch>
                  <a:fillRect l="-3915" r="-2847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20457" y="2242457"/>
                <a:ext cx="2440733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𝑎𝑛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𝑎𝑛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𝑡𝑎𝑛𝑦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0457" y="2242457"/>
                <a:ext cx="2440733" cy="62235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72857" y="3033486"/>
                <a:ext cx="2274020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𝑡𝑎𝑛𝑦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𝑡𝑎𝑛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𝑡𝑎𝑛𝑦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2857" y="3033486"/>
                <a:ext cx="2274020" cy="62235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963886" y="3810000"/>
                <a:ext cx="1484252" cy="6031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𝑡𝑎</m:t>
                          </m:r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𝑡𝑎𝑛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886" y="3810000"/>
                <a:ext cx="1484252" cy="60311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232401" y="4601028"/>
                <a:ext cx="22159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401" y="4601028"/>
                <a:ext cx="2215928" cy="276999"/>
              </a:xfrm>
              <a:prstGeom prst="rect">
                <a:avLst/>
              </a:prstGeom>
              <a:blipFill>
                <a:blip r:embed="rId12"/>
                <a:stretch>
                  <a:fillRect l="-1923" t="-4444" r="-2198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239658" y="5101772"/>
                <a:ext cx="12141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658" y="5101772"/>
                <a:ext cx="1214179" cy="276999"/>
              </a:xfrm>
              <a:prstGeom prst="rect">
                <a:avLst/>
              </a:prstGeom>
              <a:blipFill>
                <a:blip r:embed="rId13"/>
                <a:stretch>
                  <a:fillRect l="-4523" t="-4444" r="-402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363030" y="5515429"/>
                <a:ext cx="1085938" cy="5194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030" y="5515429"/>
                <a:ext cx="1085938" cy="51943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486402" y="5929086"/>
                <a:ext cx="1318630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2" y="5929086"/>
                <a:ext cx="1318630" cy="81836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6380084" y="1968542"/>
            <a:ext cx="311002" cy="600487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6627518" y="1984660"/>
            <a:ext cx="21100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Replace using a relationship from above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Arc 63"/>
          <p:cNvSpPr/>
          <p:nvPr/>
        </p:nvSpPr>
        <p:spPr>
          <a:xfrm>
            <a:off x="6372826" y="2614427"/>
            <a:ext cx="332773" cy="767402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Arc 64"/>
          <p:cNvSpPr/>
          <p:nvPr/>
        </p:nvSpPr>
        <p:spPr>
          <a:xfrm>
            <a:off x="6380083" y="3376427"/>
            <a:ext cx="332773" cy="767402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>
            <a:off x="7301742" y="4122056"/>
            <a:ext cx="289230" cy="653143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7294483" y="4811484"/>
            <a:ext cx="296487" cy="500745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>
            <a:off x="6430883" y="5283198"/>
            <a:ext cx="296487" cy="500745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Arc 68"/>
          <p:cNvSpPr/>
          <p:nvPr/>
        </p:nvSpPr>
        <p:spPr>
          <a:xfrm>
            <a:off x="6757456" y="5849257"/>
            <a:ext cx="281974" cy="566057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6700090" y="2841003"/>
            <a:ext cx="21100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the bracket by 2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700090" y="3494145"/>
                <a:ext cx="15875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Multiply the bracket by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𝑡𝑎𝑛𝑦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0090" y="3494145"/>
                <a:ext cx="1587567" cy="461665"/>
              </a:xfrm>
              <a:prstGeom prst="rect">
                <a:avLst/>
              </a:prstGeom>
              <a:blipFill>
                <a:blip r:embed="rId16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7556433" y="4205345"/>
                <a:ext cx="1587567" cy="4775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Multiply both sides by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1−</m:t>
                    </m:r>
                    <m:sSup>
                      <m:sSup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𝑡𝑎𝑛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6433" y="4205345"/>
                <a:ext cx="1587567" cy="477503"/>
              </a:xfrm>
              <a:prstGeom prst="rect">
                <a:avLst/>
              </a:prstGeom>
              <a:blipFill>
                <a:blip r:embed="rId17"/>
                <a:stretch>
                  <a:fillRect t="-1282" r="-1154" b="-64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7512890" y="4887517"/>
                <a:ext cx="116665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Add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𝑡𝑎𝑛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2890" y="4887517"/>
                <a:ext cx="1166653" cy="276999"/>
              </a:xfrm>
              <a:prstGeom prst="rect">
                <a:avLst/>
              </a:prstGeom>
              <a:blipFill>
                <a:blip r:embed="rId18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73"/>
          <p:cNvSpPr txBox="1"/>
          <p:nvPr/>
        </p:nvSpPr>
        <p:spPr>
          <a:xfrm>
            <a:off x="6627519" y="5366489"/>
            <a:ext cx="11666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by 7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990377" y="6019631"/>
            <a:ext cx="11666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866908" y="1835326"/>
            <a:ext cx="648522" cy="25473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4250051" y="2248983"/>
            <a:ext cx="1178292" cy="6538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4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0" grpId="0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/>
      <p:bldP spid="71" grpId="0"/>
      <p:bldP spid="72" grpId="0"/>
      <p:bldP spid="73" grpId="0"/>
      <p:bldP spid="74" grpId="0"/>
      <p:bldP spid="75" grpId="0"/>
      <p:bldP spid="76" grpId="0" animBg="1"/>
      <p:bldP spid="76" grpId="1" animBg="1"/>
      <p:bldP spid="77" grpId="0" animBg="1"/>
      <p:bldP spid="7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angle relationships you have seen in equation solving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Solve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𝑡𝑎𝑛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𝑦𝑡𝑎𝑛𝑦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in the range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 Give answers to 2dp.</a:t>
                </a: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  <a:blipFill>
                <a:blip r:embed="rId2"/>
                <a:stretch>
                  <a:fillRect t="-809" r="-6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0" y="0"/>
                <a:ext cx="1802737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𝑠𝑖𝑛𝐴𝑐𝑜𝑠𝐴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02737" cy="246221"/>
              </a:xfrm>
              <a:prstGeom prst="rect">
                <a:avLst/>
              </a:prstGeom>
              <a:blipFill>
                <a:blip r:embed="rId3"/>
                <a:stretch>
                  <a:fillRect l="-1333" r="-6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123868" y="0"/>
                <a:ext cx="2214773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3868" y="0"/>
                <a:ext cx="2214773" cy="246221"/>
              </a:xfrm>
              <a:prstGeom prst="rect">
                <a:avLst/>
              </a:prstGeom>
              <a:blipFill>
                <a:blip r:embed="rId4"/>
                <a:stretch>
                  <a:fillRect l="-815" r="-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336788" y="0"/>
                <a:ext cx="1880322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≡1−2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6788" y="0"/>
                <a:ext cx="1880322" cy="246221"/>
              </a:xfrm>
              <a:prstGeom prst="rect">
                <a:avLst/>
              </a:prstGeom>
              <a:blipFill>
                <a:blip r:embed="rId5"/>
                <a:stretch>
                  <a:fillRect l="-1278" r="-127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223795" y="0"/>
                <a:ext cx="1920205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3795" y="0"/>
                <a:ext cx="1920205" cy="246221"/>
              </a:xfrm>
              <a:prstGeom prst="rect">
                <a:avLst/>
              </a:prstGeom>
              <a:blipFill>
                <a:blip r:embed="rId6"/>
                <a:stretch>
                  <a:fillRect l="-1254" r="-125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289325" y="1143000"/>
                <a:ext cx="1854675" cy="46262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𝑇𝑎𝑛𝐴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𝑇𝑎𝑛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9325" y="1143000"/>
                <a:ext cx="1854675" cy="4626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891316" y="1661885"/>
                <a:ext cx="1318630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1316" y="1661885"/>
                <a:ext cx="1318630" cy="8183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5110847" y="3155652"/>
                <a:ext cx="1294482" cy="72750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𝑡𝑎𝑛𝑦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0847" y="3155652"/>
                <a:ext cx="1294482" cy="72750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429985" y="3153815"/>
                <a:ext cx="1294482" cy="72750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𝑡𝑎𝑛𝑦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9985" y="3153815"/>
                <a:ext cx="1294482" cy="72750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530031" y="2747272"/>
                <a:ext cx="384488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Write the 2 possible values for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𝑡𝑎𝑛𝑦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0031" y="2747272"/>
                <a:ext cx="3844885" cy="307777"/>
              </a:xfrm>
              <a:prstGeom prst="rect">
                <a:avLst/>
              </a:prstGeom>
              <a:blipFill>
                <a:blip r:embed="rId11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653407" y="4831506"/>
                <a:ext cx="129448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=0.58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3407" y="4831506"/>
                <a:ext cx="1294482" cy="246221"/>
              </a:xfrm>
              <a:prstGeom prst="rect">
                <a:avLst/>
              </a:prstGeom>
              <a:blipFill>
                <a:blip r:embed="rId12"/>
                <a:stretch>
                  <a:fillRect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309325" y="4835988"/>
                <a:ext cx="129448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3.72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9325" y="4835988"/>
                <a:ext cx="1294482" cy="246221"/>
              </a:xfrm>
              <a:prstGeom prst="rect">
                <a:avLst/>
              </a:prstGeom>
              <a:blipFill>
                <a:blip r:embed="rId13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388077" y="4831505"/>
                <a:ext cx="129448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=2.56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8077" y="4831505"/>
                <a:ext cx="1294482" cy="246221"/>
              </a:xfrm>
              <a:prstGeom prst="rect">
                <a:avLst/>
              </a:prstGeom>
              <a:blipFill>
                <a:blip r:embed="rId14"/>
                <a:stretch>
                  <a:fillRect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046557" y="4835987"/>
                <a:ext cx="1294482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5.70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6557" y="4835987"/>
                <a:ext cx="1294482" cy="246221"/>
              </a:xfrm>
              <a:prstGeom prst="rect">
                <a:avLst/>
              </a:prstGeom>
              <a:blipFill>
                <a:blip r:embed="rId15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180967" y="4077279"/>
                <a:ext cx="476025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Find the principle value, and then check for any others in the range (remember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𝑡𝑎𝑛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𝑡𝑎𝑛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⁡(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+180)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967" y="4077279"/>
                <a:ext cx="4760259" cy="523220"/>
              </a:xfrm>
              <a:prstGeom prst="rect">
                <a:avLst/>
              </a:prstGeom>
              <a:blipFill>
                <a:blip r:embed="rId16"/>
                <a:stretch>
                  <a:fillRect t="-2326" r="-89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817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angle relationships you have seen in equation solving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a) By expanding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/>
                      </a:rPr>
                      <m:t>𝑠𝑖𝑛</m:t>
                    </m:r>
                    <m:r>
                      <a:rPr lang="en-GB" sz="1600" i="1">
                        <a:latin typeface="Cambria Math"/>
                      </a:rPr>
                      <m:t>⁡(2</m:t>
                    </m:r>
                    <m:r>
                      <a:rPr lang="en-GB" sz="1600" i="1">
                        <a:latin typeface="Cambria Math"/>
                      </a:rPr>
                      <m:t>𝐴</m:t>
                    </m:r>
                    <m:r>
                      <a:rPr lang="en-GB" sz="1600" i="1">
                        <a:latin typeface="Cambria Math"/>
                      </a:rPr>
                      <m:t>+</m:t>
                    </m:r>
                    <m:r>
                      <a:rPr lang="en-GB" sz="1600" i="1">
                        <a:latin typeface="Cambria Math"/>
                      </a:rPr>
                      <m:t>𝐴</m:t>
                    </m:r>
                    <m:r>
                      <a:rPr lang="en-GB" sz="1600" i="1">
                        <a:latin typeface="Cambria Math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show that: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 </a:t>
                </a:r>
                <a:endParaRPr lang="en-GB" sz="1600" i="1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 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  <a:blipFill>
                <a:blip r:embed="rId2"/>
                <a:stretch>
                  <a:fillRect t="-809" r="-6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0" y="0"/>
                <a:ext cx="1802737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𝑠𝑖𝑛𝐴𝑐𝑜𝑠𝐴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02737" cy="246221"/>
              </a:xfrm>
              <a:prstGeom prst="rect">
                <a:avLst/>
              </a:prstGeom>
              <a:blipFill>
                <a:blip r:embed="rId3"/>
                <a:stretch>
                  <a:fillRect l="-1333" r="-6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123868" y="0"/>
                <a:ext cx="2214773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3868" y="0"/>
                <a:ext cx="2214773" cy="246221"/>
              </a:xfrm>
              <a:prstGeom prst="rect">
                <a:avLst/>
              </a:prstGeom>
              <a:blipFill>
                <a:blip r:embed="rId4"/>
                <a:stretch>
                  <a:fillRect l="-815" r="-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336788" y="0"/>
                <a:ext cx="1880322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≡1−2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6788" y="0"/>
                <a:ext cx="1880322" cy="246221"/>
              </a:xfrm>
              <a:prstGeom prst="rect">
                <a:avLst/>
              </a:prstGeom>
              <a:blipFill>
                <a:blip r:embed="rId5"/>
                <a:stretch>
                  <a:fillRect l="-1278" r="-127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223795" y="0"/>
                <a:ext cx="1920205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3795" y="0"/>
                <a:ext cx="1920205" cy="246221"/>
              </a:xfrm>
              <a:prstGeom prst="rect">
                <a:avLst/>
              </a:prstGeom>
              <a:blipFill>
                <a:blip r:embed="rId6"/>
                <a:stretch>
                  <a:fillRect l="-1254" r="-125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289325" y="1143000"/>
                <a:ext cx="1854675" cy="46262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𝑇𝑎𝑛𝐴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𝑇𝑎𝑛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9325" y="1143000"/>
                <a:ext cx="1854675" cy="4626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7308304" y="2168860"/>
            <a:ext cx="1764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A and B</a:t>
            </a:r>
          </a:p>
        </p:txBody>
      </p:sp>
      <p:sp>
        <p:nvSpPr>
          <p:cNvPr id="22" name="Arc 21"/>
          <p:cNvSpPr/>
          <p:nvPr/>
        </p:nvSpPr>
        <p:spPr>
          <a:xfrm>
            <a:off x="7164288" y="2060848"/>
            <a:ext cx="360040" cy="576064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067944" y="1916832"/>
                <a:ext cx="30539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𝐴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𝐵</m:t>
                              </m:r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≡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𝑠𝑖𝑛𝐴𝑐𝑜𝑠𝐵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𝑐𝑜𝑠𝐴𝑠𝑖𝑛𝐵</m:t>
                      </m:r>
                    </m:oMath>
                  </m:oMathPara>
                </a14:m>
                <a:endParaRPr lang="en-GB" sz="14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1916832"/>
                <a:ext cx="3053978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067944" y="2456892"/>
                <a:ext cx="33363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𝐴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≡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𝐴𝑐𝑜𝑠𝐴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𝐴𝑠𝑖𝑛𝐴</m:t>
                      </m:r>
                    </m:oMath>
                  </m:oMathPara>
                </a14:m>
                <a:endParaRPr lang="en-GB" sz="14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456892"/>
                <a:ext cx="3336363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067944" y="2960948"/>
                <a:ext cx="10668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≡</m:t>
                      </m:r>
                    </m:oMath>
                  </m:oMathPara>
                </a14:m>
                <a:endParaRPr lang="en-GB" sz="14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960948"/>
                <a:ext cx="106683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968044" y="2960948"/>
                <a:ext cx="15971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𝑠𝑖𝑛𝐴𝑐𝑜𝑠𝐴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𝑐𝑜𝑠𝐴</m:t>
                      </m:r>
                    </m:oMath>
                  </m:oMathPara>
                </a14:m>
                <a:endParaRPr lang="en-GB" sz="14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8044" y="2960948"/>
                <a:ext cx="1597169" cy="307777"/>
              </a:xfrm>
              <a:prstGeom prst="rect">
                <a:avLst/>
              </a:prstGeom>
              <a:blipFill>
                <a:blip r:embed="rId11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444208" y="2960948"/>
                <a:ext cx="181979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  (1−2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𝑠𝑖𝑛𝐴</m:t>
                      </m:r>
                    </m:oMath>
                  </m:oMathPara>
                </a14:m>
                <a:endParaRPr lang="en-GB" sz="14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2960948"/>
                <a:ext cx="1819794" cy="307777"/>
              </a:xfrm>
              <a:prstGeom prst="rect">
                <a:avLst/>
              </a:prstGeom>
              <a:blipFill>
                <a:blip r:embed="rId12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067944" y="3501008"/>
                <a:ext cx="10668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≡</m:t>
                      </m:r>
                    </m:oMath>
                  </m:oMathPara>
                </a14:m>
                <a:endParaRPr lang="en-GB" sz="14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501008"/>
                <a:ext cx="1066831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004048" y="3501008"/>
                <a:ext cx="11664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𝑠𝑖𝑛𝐴𝑐𝑜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en-GB" sz="14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501008"/>
                <a:ext cx="1166473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048164" y="3501008"/>
                <a:ext cx="15328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𝑠𝑖𝑛𝐴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en-GB" sz="14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164" y="3501008"/>
                <a:ext cx="1532856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67944" y="4005064"/>
                <a:ext cx="10668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≡</m:t>
                      </m:r>
                    </m:oMath>
                  </m:oMathPara>
                </a14:m>
                <a:endParaRPr lang="en-GB" sz="14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005064"/>
                <a:ext cx="1066831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004048" y="4005064"/>
                <a:ext cx="15992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𝑠𝑖𝑛𝐴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(1−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𝐴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005064"/>
                <a:ext cx="1599284" cy="307777"/>
              </a:xfrm>
              <a:prstGeom prst="rect">
                <a:avLst/>
              </a:prstGeom>
              <a:blipFill>
                <a:blip r:embed="rId1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408204" y="4005064"/>
                <a:ext cx="15328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𝑠𝑖𝑛𝐴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en-GB" sz="14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8204" y="4005064"/>
                <a:ext cx="1532856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067944" y="4545124"/>
                <a:ext cx="10668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≡</m:t>
                      </m:r>
                    </m:oMath>
                  </m:oMathPara>
                </a14:m>
                <a:endParaRPr lang="en-GB" sz="14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545124"/>
                <a:ext cx="1066831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004048" y="4545124"/>
                <a:ext cx="14518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𝑠𝑖𝑛𝐴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en-GB" sz="14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4545124"/>
                <a:ext cx="1451808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336196" y="4545124"/>
                <a:ext cx="15328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+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𝑠𝑖𝑛𝐴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en-GB" sz="14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6196" y="4545124"/>
                <a:ext cx="1532856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067944" y="5049180"/>
                <a:ext cx="10668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𝑠𝑖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1" smtClean="0">
                              <a:latin typeface="Cambria Math"/>
                            </a:rPr>
                            <m:t>𝑛</m:t>
                          </m:r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𝐴</m:t>
                              </m:r>
                            </m:e>
                          </m:d>
                        </m:e>
                      </m:func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≡</m:t>
                      </m:r>
                    </m:oMath>
                  </m:oMathPara>
                </a14:m>
                <a:endParaRPr lang="en-GB" sz="14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049180"/>
                <a:ext cx="1066831" cy="30777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004048" y="5049180"/>
                <a:ext cx="14518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𝑠𝑖𝑛𝐴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𝐴</m:t>
                      </m:r>
                    </m:oMath>
                  </m:oMathPara>
                </a14:m>
                <a:endParaRPr lang="en-GB" sz="14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5049180"/>
                <a:ext cx="1451808" cy="30777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>
            <a:off x="7992380" y="2564904"/>
            <a:ext cx="360040" cy="576064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7992380" y="3104964"/>
            <a:ext cx="360040" cy="576064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7704348" y="3645024"/>
            <a:ext cx="360040" cy="540060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c 58"/>
          <p:cNvSpPr/>
          <p:nvPr/>
        </p:nvSpPr>
        <p:spPr>
          <a:xfrm>
            <a:off x="7704348" y="4185084"/>
            <a:ext cx="360040" cy="504056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7704348" y="4689140"/>
            <a:ext cx="360040" cy="540060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7992380" y="3681028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cos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55868" y="4257092"/>
            <a:ext cx="1188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955868" y="4725144"/>
            <a:ext cx="1188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like terms</a:t>
            </a:r>
          </a:p>
        </p:txBody>
      </p:sp>
      <p:cxnSp>
        <p:nvCxnSpPr>
          <p:cNvPr id="64" name="Straight Connector 63"/>
          <p:cNvCxnSpPr/>
          <p:nvPr/>
        </p:nvCxnSpPr>
        <p:spPr>
          <a:xfrm>
            <a:off x="5364088" y="2744924"/>
            <a:ext cx="468052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076056" y="3284984"/>
            <a:ext cx="972108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408204" y="2744924"/>
            <a:ext cx="468052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768244" y="3284984"/>
            <a:ext cx="972108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5580112" y="3789040"/>
            <a:ext cx="468052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5580112" y="4329100"/>
            <a:ext cx="864096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040052" y="4833156"/>
            <a:ext cx="576064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444208" y="4833156"/>
            <a:ext cx="576064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724128" y="4833156"/>
            <a:ext cx="576064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7128284" y="4833156"/>
            <a:ext cx="576064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724128" y="4905164"/>
            <a:ext cx="576064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7128284" y="4905164"/>
            <a:ext cx="576064" cy="0"/>
          </a:xfrm>
          <a:prstGeom prst="line">
            <a:avLst/>
          </a:prstGeom>
          <a:ln w="254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9424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9" grpId="0"/>
      <p:bldP spid="40" grpId="0"/>
      <p:bldP spid="56" grpId="0" animBg="1"/>
      <p:bldP spid="57" grpId="0" animBg="1"/>
      <p:bldP spid="58" grpId="0" animBg="1"/>
      <p:bldP spid="59" grpId="0" animBg="1"/>
      <p:bldP spid="60" grpId="0" animBg="1"/>
      <p:bldP spid="61" grpId="0"/>
      <p:bldP spid="62" grpId="0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angle relationships you have seen in equation solving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a) By expanding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/>
                      </a:rPr>
                      <m:t>𝑠𝑖𝑛</m:t>
                    </m:r>
                    <m:r>
                      <a:rPr lang="en-GB" sz="1600" i="1">
                        <a:latin typeface="Cambria Math"/>
                      </a:rPr>
                      <m:t>⁡(2</m:t>
                    </m:r>
                    <m:r>
                      <a:rPr lang="en-GB" sz="1600" i="1">
                        <a:latin typeface="Cambria Math"/>
                      </a:rPr>
                      <m:t>𝐴</m:t>
                    </m:r>
                    <m:r>
                      <a:rPr lang="en-GB" sz="1600" i="1">
                        <a:latin typeface="Cambria Math"/>
                      </a:rPr>
                      <m:t>+</m:t>
                    </m:r>
                    <m:r>
                      <a:rPr lang="en-GB" sz="1600" i="1">
                        <a:latin typeface="Cambria Math"/>
                      </a:rPr>
                      <m:t>𝐴</m:t>
                    </m:r>
                    <m:r>
                      <a:rPr lang="en-GB" sz="1600" i="1">
                        <a:latin typeface="Cambria Math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show that: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≡3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𝑠𝑖𝑛𝐴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i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 </a:t>
                </a:r>
                <a:r>
                  <a:rPr lang="en-US" sz="1600" dirty="0">
                    <a:latin typeface="Comic Sans MS" pitchFamily="66" charset="0"/>
                  </a:rPr>
                  <a:t>b) Hence, or otherwise, solve:</a:t>
                </a:r>
              </a:p>
              <a:p>
                <a:pPr marL="0" indent="0" algn="ctr">
                  <a:buNone/>
                </a:pPr>
                <a:endParaRPr lang="en-US" sz="1050" i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16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in the range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i="1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 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  <a:blipFill>
                <a:blip r:embed="rId2"/>
                <a:stretch>
                  <a:fillRect t="-809" r="-4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0" y="0"/>
                <a:ext cx="1802737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𝑠𝑖𝑛𝐴𝑐𝑜𝑠𝐴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02737" cy="246221"/>
              </a:xfrm>
              <a:prstGeom prst="rect">
                <a:avLst/>
              </a:prstGeom>
              <a:blipFill>
                <a:blip r:embed="rId3"/>
                <a:stretch>
                  <a:fillRect l="-1333" r="-6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123868" y="0"/>
                <a:ext cx="2214773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3868" y="0"/>
                <a:ext cx="2214773" cy="246221"/>
              </a:xfrm>
              <a:prstGeom prst="rect">
                <a:avLst/>
              </a:prstGeom>
              <a:blipFill>
                <a:blip r:embed="rId4"/>
                <a:stretch>
                  <a:fillRect l="-815" r="-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336788" y="0"/>
                <a:ext cx="1880322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≡1−2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6788" y="0"/>
                <a:ext cx="1880322" cy="246221"/>
              </a:xfrm>
              <a:prstGeom prst="rect">
                <a:avLst/>
              </a:prstGeom>
              <a:blipFill>
                <a:blip r:embed="rId5"/>
                <a:stretch>
                  <a:fillRect l="-1278" r="-127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223795" y="0"/>
                <a:ext cx="1920205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3795" y="0"/>
                <a:ext cx="1920205" cy="246221"/>
              </a:xfrm>
              <a:prstGeom prst="rect">
                <a:avLst/>
              </a:prstGeom>
              <a:blipFill>
                <a:blip r:embed="rId6"/>
                <a:stretch>
                  <a:fillRect l="-1254" r="-125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289325" y="1143000"/>
                <a:ext cx="1854675" cy="46262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𝑇𝑎𝑛𝐴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𝑇𝑎𝑛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9325" y="1143000"/>
                <a:ext cx="1854675" cy="4626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472661" y="1933304"/>
                <a:ext cx="224138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≡3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𝑠𝑖𝑛𝐴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2661" y="1933304"/>
                <a:ext cx="2241383" cy="246221"/>
              </a:xfrm>
              <a:prstGeom prst="rect">
                <a:avLst/>
              </a:prstGeom>
              <a:blipFill>
                <a:blip r:embed="rId8"/>
                <a:stretch>
                  <a:fillRect l="-1362" r="-1090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85724" y="2416629"/>
                <a:ext cx="221022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≡3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724" y="2416629"/>
                <a:ext cx="2210220" cy="246221"/>
              </a:xfrm>
              <a:prstGeom prst="rect">
                <a:avLst/>
              </a:prstGeom>
              <a:blipFill>
                <a:blip r:embed="rId9"/>
                <a:stretch>
                  <a:fillRect l="-1381" r="-1381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68158" y="2908664"/>
                <a:ext cx="25516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8158" y="2908664"/>
                <a:ext cx="2551661" cy="246221"/>
              </a:xfrm>
              <a:prstGeom prst="rect">
                <a:avLst/>
              </a:prstGeom>
              <a:blipFill>
                <a:blip r:embed="rId10"/>
                <a:stretch>
                  <a:fillRect l="-1196" r="-1196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15758" y="3391990"/>
                <a:ext cx="270554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758" y="3391990"/>
                <a:ext cx="2705549" cy="246221"/>
              </a:xfrm>
              <a:prstGeom prst="rect">
                <a:avLst/>
              </a:prstGeom>
              <a:blipFill>
                <a:blip r:embed="rId11"/>
                <a:stretch>
                  <a:fillRect r="-903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610513" y="3840482"/>
                <a:ext cx="3920496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0513" y="3840482"/>
                <a:ext cx="3920496" cy="275268"/>
              </a:xfrm>
              <a:prstGeom prst="rect">
                <a:avLst/>
              </a:prstGeom>
              <a:blipFill>
                <a:blip r:embed="rId12"/>
                <a:stretch>
                  <a:fillRect r="-622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614868" y="4315098"/>
                <a:ext cx="1830373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4868" y="4315098"/>
                <a:ext cx="1830373" cy="275268"/>
              </a:xfrm>
              <a:prstGeom prst="rect">
                <a:avLst/>
              </a:prstGeom>
              <a:blipFill>
                <a:blip r:embed="rId13"/>
                <a:stretch>
                  <a:fillRect r="-1333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767268" y="4772298"/>
                <a:ext cx="1676485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7268" y="4772298"/>
                <a:ext cx="1676485" cy="275268"/>
              </a:xfrm>
              <a:prstGeom prst="rect">
                <a:avLst/>
              </a:prstGeom>
              <a:blipFill>
                <a:blip r:embed="rId14"/>
                <a:stretch>
                  <a:fillRect l="-2182" r="-1455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81223" y="5203372"/>
                <a:ext cx="1471493" cy="2752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223" y="5203372"/>
                <a:ext cx="1471493" cy="275268"/>
              </a:xfrm>
              <a:prstGeom prst="rect">
                <a:avLst/>
              </a:prstGeom>
              <a:blipFill>
                <a:blip r:embed="rId15"/>
                <a:stretch>
                  <a:fillRect l="-2490" r="-2075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498789" y="5599611"/>
                <a:ext cx="1278042" cy="5164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8789" y="5599611"/>
                <a:ext cx="1278042" cy="516423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6554815" y="2067860"/>
            <a:ext cx="377207" cy="475043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818811" y="2042904"/>
                <a:ext cx="16981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if this helps!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8811" y="2042904"/>
                <a:ext cx="1698171" cy="461665"/>
              </a:xfrm>
              <a:prstGeom prst="rect">
                <a:avLst/>
              </a:prstGeom>
              <a:blipFill>
                <a:blip r:embed="rId17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6759467" y="2577311"/>
            <a:ext cx="377207" cy="475043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6755112" y="3060637"/>
            <a:ext cx="377207" cy="475043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7421317" y="3517837"/>
            <a:ext cx="377207" cy="475043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7338586" y="4001163"/>
            <a:ext cx="351083" cy="544711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5322552" y="4458363"/>
            <a:ext cx="377207" cy="475043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Arc 25"/>
          <p:cNvSpPr/>
          <p:nvPr/>
        </p:nvSpPr>
        <p:spPr>
          <a:xfrm>
            <a:off x="5736209" y="4915564"/>
            <a:ext cx="377207" cy="475043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5740564" y="5425016"/>
            <a:ext cx="377207" cy="475043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7084422" y="2656859"/>
            <a:ext cx="1397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all by 4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4802" y="5600356"/>
            <a:ext cx="35182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Try to find a way to change the relationship from a) into the equation you are solving…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97335" y="3161956"/>
            <a:ext cx="13977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by -1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728856" y="3606093"/>
                <a:ext cx="1240972" cy="294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Subtract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8856" y="3606093"/>
                <a:ext cx="1240972" cy="294376"/>
              </a:xfrm>
              <a:prstGeom prst="rect">
                <a:avLst/>
              </a:prstGeom>
              <a:blipFill>
                <a:blip r:embed="rId18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4441373" y="3823063"/>
            <a:ext cx="644434" cy="29609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6892835" y="3836126"/>
            <a:ext cx="644434" cy="29609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637418" y="3928311"/>
            <a:ext cx="15065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itchFamily="66" charset="0"/>
              </a:rPr>
              <a:t>If the right side equals 0, the left side must also equal 0…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529942" y="4594516"/>
            <a:ext cx="14282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Multiply by -1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956662" y="4977693"/>
                <a:ext cx="1428205" cy="3029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Subtract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6662" y="4977693"/>
                <a:ext cx="1428205" cy="302968"/>
              </a:xfrm>
              <a:prstGeom prst="rect">
                <a:avLst/>
              </a:prstGeom>
              <a:blipFill>
                <a:blip r:embed="rId19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6122125" y="5508916"/>
            <a:ext cx="9840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by 4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26573" y="4837612"/>
            <a:ext cx="2643050" cy="27431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552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/>
      <p:bldP spid="30" grpId="0"/>
      <p:bldP spid="31" grpId="0"/>
      <p:bldP spid="3" grpId="0" animBg="1"/>
      <p:bldP spid="3" grpId="1" animBg="1"/>
      <p:bldP spid="33" grpId="0" animBg="1"/>
      <p:bldP spid="33" grpId="1" animBg="1"/>
      <p:bldP spid="34" grpId="0"/>
      <p:bldP spid="35" grpId="0"/>
      <p:bldP spid="36" grpId="0"/>
      <p:bldP spid="37" grpId="0"/>
      <p:bldP spid="38" grpId="0" animBg="1"/>
      <p:bldP spid="3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</p:spPr>
            <p:txBody>
              <a:bodyPr/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sz="1600" b="1" dirty="0">
                    <a:latin typeface="Comic Sans MS" pitchFamily="66" charset="0"/>
                  </a:rPr>
                  <a:t>You need to be able to use the angle relationships you have seen in equation solving</a:t>
                </a:r>
              </a:p>
              <a:p>
                <a:pPr marL="0" indent="0" algn="ctr" eaLnBrk="1" hangingPunct="1">
                  <a:buFontTx/>
                  <a:buNone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a) By expanding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/>
                      </a:rPr>
                      <m:t>𝑠𝑖𝑛</m:t>
                    </m:r>
                    <m:r>
                      <a:rPr lang="en-GB" sz="1600" i="1">
                        <a:latin typeface="Cambria Math"/>
                      </a:rPr>
                      <m:t>⁡(2</m:t>
                    </m:r>
                    <m:r>
                      <a:rPr lang="en-GB" sz="1600" i="1">
                        <a:latin typeface="Cambria Math"/>
                      </a:rPr>
                      <m:t>𝐴</m:t>
                    </m:r>
                    <m:r>
                      <a:rPr lang="en-GB" sz="1600" i="1">
                        <a:latin typeface="Cambria Math"/>
                      </a:rPr>
                      <m:t>+</m:t>
                    </m:r>
                    <m:r>
                      <a:rPr lang="en-GB" sz="1600" i="1">
                        <a:latin typeface="Cambria Math"/>
                      </a:rPr>
                      <m:t>𝐴</m:t>
                    </m:r>
                    <m:r>
                      <a:rPr lang="en-GB" sz="1600" i="1">
                        <a:latin typeface="Cambria Math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show that: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≡3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𝑠𝑖𝑛𝐴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i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 </a:t>
                </a:r>
                <a:r>
                  <a:rPr lang="en-US" sz="1600" dirty="0">
                    <a:latin typeface="Comic Sans MS" pitchFamily="66" charset="0"/>
                  </a:rPr>
                  <a:t>b) Hence, or otherwise, solve:</a:t>
                </a:r>
              </a:p>
              <a:p>
                <a:pPr marL="0" indent="0" algn="ctr">
                  <a:buNone/>
                </a:pPr>
                <a:endParaRPr lang="en-US" sz="1050" i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16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ad>
                      <m:radPr>
                        <m:degHide m:val="on"/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in the range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&lt;2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600" i="1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sz="1600" dirty="0">
                    <a:latin typeface="Comic Sans MS" pitchFamily="66" charset="0"/>
                  </a:rPr>
                  <a:t> 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84588" cy="4525963"/>
              </a:xfrm>
              <a:blipFill>
                <a:blip r:embed="rId2"/>
                <a:stretch>
                  <a:fillRect t="-809" r="-4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Trigonometry and Modelling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7D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0" y="0"/>
                <a:ext cx="1802737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𝑆𝑖𝑛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𝑠𝑖𝑛𝐴𝑐𝑜𝑠𝐴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802737" cy="246221"/>
              </a:xfrm>
              <a:prstGeom prst="rect">
                <a:avLst/>
              </a:prstGeom>
              <a:blipFill>
                <a:blip r:embed="rId3"/>
                <a:stretch>
                  <a:fillRect l="-1333" r="-6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123868" y="0"/>
                <a:ext cx="2214773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3868" y="0"/>
                <a:ext cx="2214773" cy="246221"/>
              </a:xfrm>
              <a:prstGeom prst="rect">
                <a:avLst/>
              </a:prstGeom>
              <a:blipFill>
                <a:blip r:embed="rId4"/>
                <a:stretch>
                  <a:fillRect l="-815" r="-81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336788" y="0"/>
                <a:ext cx="1880322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≡1−2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6788" y="0"/>
                <a:ext cx="1880322" cy="246221"/>
              </a:xfrm>
              <a:prstGeom prst="rect">
                <a:avLst/>
              </a:prstGeom>
              <a:blipFill>
                <a:blip r:embed="rId5"/>
                <a:stretch>
                  <a:fillRect l="-1278" r="-1278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223795" y="0"/>
                <a:ext cx="1920205" cy="24622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𝐶𝑜𝑠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3795" y="0"/>
                <a:ext cx="1920205" cy="246221"/>
              </a:xfrm>
              <a:prstGeom prst="rect">
                <a:avLst/>
              </a:prstGeom>
              <a:blipFill>
                <a:blip r:embed="rId6"/>
                <a:stretch>
                  <a:fillRect l="-1254" r="-125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289325" y="1143000"/>
                <a:ext cx="1854675" cy="46262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𝑇𝑎𝑛𝐴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𝑇𝑎𝑛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9325" y="1143000"/>
                <a:ext cx="1854675" cy="4626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33622" y="1802675"/>
                <a:ext cx="1278042" cy="5164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3622" y="1802675"/>
                <a:ext cx="1278042" cy="51642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261260" y="5513271"/>
            <a:ext cx="3518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anose="05000000000000000000" pitchFamily="2" charset="2"/>
              </a:rPr>
              <a:t> Adjust the range for the equation we are solving…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09042" y="6069874"/>
                <a:ext cx="13341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0&lt;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&lt;6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042" y="6069874"/>
                <a:ext cx="1334148" cy="276999"/>
              </a:xfrm>
              <a:prstGeom prst="rect">
                <a:avLst/>
              </a:prstGeom>
              <a:blipFill>
                <a:blip r:embed="rId9"/>
                <a:stretch>
                  <a:fillRect l="-3196" r="-1370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816652" y="2390503"/>
                <a:ext cx="1026371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6652" y="2390503"/>
                <a:ext cx="1026371" cy="46262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5731855" y="2159302"/>
            <a:ext cx="377207" cy="475043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6043747" y="2243202"/>
            <a:ext cx="11930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Inverse sine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Arc 15"/>
          <p:cNvSpPr/>
          <p:nvPr/>
        </p:nvSpPr>
        <p:spPr>
          <a:xfrm>
            <a:off x="5753626" y="2694879"/>
            <a:ext cx="377207" cy="475043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074227" y="2674276"/>
                <a:ext cx="286076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Remember that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d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, so subtract this answer from </a:t>
                </a:r>
                <a14:m>
                  <m:oMath xmlns:m="http://schemas.openxmlformats.org/officeDocument/2006/math">
                    <m:r>
                      <a:rPr lang="en-GB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4227" y="2674276"/>
                <a:ext cx="2860768" cy="461665"/>
              </a:xfrm>
              <a:prstGeom prst="rect">
                <a:avLst/>
              </a:prstGeom>
              <a:blipFill>
                <a:blip r:embed="rId11"/>
                <a:stretch>
                  <a:fillRect t="-1333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807944" y="2913017"/>
                <a:ext cx="838306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7944" y="2913017"/>
                <a:ext cx="838306" cy="46262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Line 40"/>
          <p:cNvSpPr>
            <a:spLocks noChangeShapeType="1"/>
          </p:cNvSpPr>
          <p:nvPr/>
        </p:nvSpPr>
        <p:spPr bwMode="auto">
          <a:xfrm>
            <a:off x="4718689" y="3776038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Line 41"/>
          <p:cNvSpPr>
            <a:spLocks noChangeShapeType="1"/>
          </p:cNvSpPr>
          <p:nvPr/>
        </p:nvSpPr>
        <p:spPr bwMode="auto">
          <a:xfrm>
            <a:off x="4720276" y="4080838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Line 42"/>
          <p:cNvSpPr>
            <a:spLocks noChangeShapeType="1"/>
          </p:cNvSpPr>
          <p:nvPr/>
        </p:nvSpPr>
        <p:spPr bwMode="auto">
          <a:xfrm>
            <a:off x="5406076" y="400463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Line 43"/>
          <p:cNvSpPr>
            <a:spLocks noChangeShapeType="1"/>
          </p:cNvSpPr>
          <p:nvPr/>
        </p:nvSpPr>
        <p:spPr bwMode="auto">
          <a:xfrm>
            <a:off x="6091876" y="400463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Line 44"/>
          <p:cNvSpPr>
            <a:spLocks noChangeShapeType="1"/>
          </p:cNvSpPr>
          <p:nvPr/>
        </p:nvSpPr>
        <p:spPr bwMode="auto">
          <a:xfrm>
            <a:off x="6777676" y="400463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Line 45"/>
          <p:cNvSpPr>
            <a:spLocks noChangeShapeType="1"/>
          </p:cNvSpPr>
          <p:nvPr/>
        </p:nvSpPr>
        <p:spPr bwMode="auto">
          <a:xfrm>
            <a:off x="7463476" y="400463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Arc 60"/>
          <p:cNvSpPr>
            <a:spLocks/>
          </p:cNvSpPr>
          <p:nvPr/>
        </p:nvSpPr>
        <p:spPr bwMode="auto">
          <a:xfrm>
            <a:off x="5406076" y="3776038"/>
            <a:ext cx="677863" cy="914400"/>
          </a:xfrm>
          <a:custGeom>
            <a:avLst/>
            <a:gdLst>
              <a:gd name="G0" fmla="+- 225 0 0"/>
              <a:gd name="G1" fmla="+- 21600 0 0"/>
              <a:gd name="G2" fmla="+- 21600 0 0"/>
              <a:gd name="T0" fmla="*/ 0 w 16013"/>
              <a:gd name="T1" fmla="*/ 1 h 21600"/>
              <a:gd name="T2" fmla="*/ 16013 w 16013"/>
              <a:gd name="T3" fmla="*/ 6859 h 21600"/>
              <a:gd name="T4" fmla="*/ 225 w 16013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Arc 61"/>
          <p:cNvSpPr>
            <a:spLocks/>
          </p:cNvSpPr>
          <p:nvPr/>
        </p:nvSpPr>
        <p:spPr bwMode="auto">
          <a:xfrm flipH="1">
            <a:off x="4720276" y="3776038"/>
            <a:ext cx="696913" cy="914400"/>
          </a:xfrm>
          <a:custGeom>
            <a:avLst/>
            <a:gdLst>
              <a:gd name="G0" fmla="+- 682 0 0"/>
              <a:gd name="G1" fmla="+- 21600 0 0"/>
              <a:gd name="G2" fmla="+- 21600 0 0"/>
              <a:gd name="T0" fmla="*/ 0 w 16470"/>
              <a:gd name="T1" fmla="*/ 11 h 21600"/>
              <a:gd name="T2" fmla="*/ 16470 w 16470"/>
              <a:gd name="T3" fmla="*/ 6859 h 21600"/>
              <a:gd name="T4" fmla="*/ 682 w 164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" name="Arc 63"/>
          <p:cNvSpPr>
            <a:spLocks/>
          </p:cNvSpPr>
          <p:nvPr/>
        </p:nvSpPr>
        <p:spPr bwMode="auto">
          <a:xfrm flipH="1" flipV="1">
            <a:off x="6091876" y="3471238"/>
            <a:ext cx="687388" cy="914400"/>
          </a:xfrm>
          <a:custGeom>
            <a:avLst/>
            <a:gdLst>
              <a:gd name="G0" fmla="+- 446 0 0"/>
              <a:gd name="G1" fmla="+- 21600 0 0"/>
              <a:gd name="G2" fmla="+- 21600 0 0"/>
              <a:gd name="T0" fmla="*/ 0 w 16234"/>
              <a:gd name="T1" fmla="*/ 5 h 21600"/>
              <a:gd name="T2" fmla="*/ 16234 w 16234"/>
              <a:gd name="T3" fmla="*/ 6859 h 21600"/>
              <a:gd name="T4" fmla="*/ 446 w 1623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" name="Arc 64"/>
          <p:cNvSpPr>
            <a:spLocks/>
          </p:cNvSpPr>
          <p:nvPr/>
        </p:nvSpPr>
        <p:spPr bwMode="auto">
          <a:xfrm flipV="1">
            <a:off x="6777676" y="3471238"/>
            <a:ext cx="668338" cy="914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15788"/>
              <a:gd name="T1" fmla="*/ 0 h 21600"/>
              <a:gd name="T2" fmla="*/ 15788 w 15788"/>
              <a:gd name="T3" fmla="*/ 6859 h 21600"/>
              <a:gd name="T4" fmla="*/ 0 w 15788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" name="Text Box 75"/>
          <p:cNvSpPr txBox="1">
            <a:spLocks noChangeArrowheads="1"/>
          </p:cNvSpPr>
          <p:nvPr/>
        </p:nvSpPr>
        <p:spPr bwMode="auto">
          <a:xfrm>
            <a:off x="7467830" y="3893603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y = Sin</a:t>
            </a:r>
            <a:r>
              <a:rPr lang="el-GR" sz="1400" dirty="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334000" y="4180114"/>
                <a:ext cx="129972" cy="3137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180114"/>
                <a:ext cx="129972" cy="313740"/>
              </a:xfrm>
              <a:prstGeom prst="rect">
                <a:avLst/>
              </a:prstGeom>
              <a:blipFill>
                <a:blip r:embed="rId13"/>
                <a:stretch>
                  <a:fillRect l="-28571" t="-1961" r="-23810" b="-176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026332" y="4132217"/>
                <a:ext cx="129972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6332" y="4132217"/>
                <a:ext cx="129972" cy="184666"/>
              </a:xfrm>
              <a:prstGeom prst="rect">
                <a:avLst/>
              </a:prstGeom>
              <a:blipFill>
                <a:blip r:embed="rId14"/>
                <a:stretch>
                  <a:fillRect l="-19048" r="-142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657703" y="3614057"/>
                <a:ext cx="214931" cy="3456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7703" y="3614057"/>
                <a:ext cx="214931" cy="345672"/>
              </a:xfrm>
              <a:prstGeom prst="rect">
                <a:avLst/>
              </a:prstGeom>
              <a:blipFill>
                <a:blip r:embed="rId15"/>
                <a:stretch>
                  <a:fillRect l="-17143" t="-3509" r="-11429" b="-140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358743" y="3818709"/>
                <a:ext cx="214931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8743" y="3818709"/>
                <a:ext cx="214931" cy="184666"/>
              </a:xfrm>
              <a:prstGeom prst="rect">
                <a:avLst/>
              </a:prstGeom>
              <a:blipFill>
                <a:blip r:embed="rId16"/>
                <a:stretch>
                  <a:fillRect l="-17143" r="-11429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 Box 75"/>
          <p:cNvSpPr txBox="1">
            <a:spLocks noChangeArrowheads="1"/>
          </p:cNvSpPr>
          <p:nvPr/>
        </p:nvSpPr>
        <p:spPr bwMode="auto">
          <a:xfrm flipH="1">
            <a:off x="4502332" y="3619284"/>
            <a:ext cx="25254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Comic Sans MS" pitchFamily="66" charset="0"/>
              </a:rPr>
              <a:t>1</a:t>
            </a:r>
            <a:endParaRPr lang="el-GR" sz="1400" dirty="0">
              <a:latin typeface="Comic Sans MS" pitchFamily="66" charset="0"/>
            </a:endParaRPr>
          </a:p>
        </p:txBody>
      </p:sp>
      <p:sp>
        <p:nvSpPr>
          <p:cNvPr id="38" name="Text Box 75"/>
          <p:cNvSpPr txBox="1">
            <a:spLocks noChangeArrowheads="1"/>
          </p:cNvSpPr>
          <p:nvPr/>
        </p:nvSpPr>
        <p:spPr bwMode="auto">
          <a:xfrm flipH="1">
            <a:off x="4428308" y="4189695"/>
            <a:ext cx="4136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latin typeface="Comic Sans MS" pitchFamily="66" charset="0"/>
              </a:rPr>
              <a:t>-1</a:t>
            </a:r>
            <a:endParaRPr lang="el-GR" sz="1400" dirty="0">
              <a:latin typeface="Comic Sans MS" pitchFamily="66" charset="0"/>
            </a:endParaRPr>
          </a:p>
        </p:txBody>
      </p:sp>
      <p:sp>
        <p:nvSpPr>
          <p:cNvPr id="40" name="Line 41"/>
          <p:cNvSpPr>
            <a:spLocks noChangeShapeType="1"/>
          </p:cNvSpPr>
          <p:nvPr/>
        </p:nvSpPr>
        <p:spPr bwMode="auto">
          <a:xfrm>
            <a:off x="4724632" y="4259364"/>
            <a:ext cx="2743200" cy="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" name="Line 41"/>
          <p:cNvSpPr>
            <a:spLocks noChangeShapeType="1"/>
          </p:cNvSpPr>
          <p:nvPr/>
        </p:nvSpPr>
        <p:spPr bwMode="auto">
          <a:xfrm flipH="1" flipV="1">
            <a:off x="6305006" y="4093029"/>
            <a:ext cx="231" cy="161981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41"/>
          <p:cNvSpPr>
            <a:spLocks noChangeShapeType="1"/>
          </p:cNvSpPr>
          <p:nvPr/>
        </p:nvSpPr>
        <p:spPr bwMode="auto">
          <a:xfrm flipH="1" flipV="1">
            <a:off x="7267303" y="4088675"/>
            <a:ext cx="231" cy="161981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213567" y="3727268"/>
                <a:ext cx="188833" cy="3029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05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05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3567" y="3727268"/>
                <a:ext cx="188833" cy="302968"/>
              </a:xfrm>
              <a:prstGeom prst="rect">
                <a:avLst/>
              </a:prstGeom>
              <a:blipFill>
                <a:blip r:embed="rId17"/>
                <a:stretch>
                  <a:fillRect l="-16129" t="-4000" r="-9677" b="-1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158446" y="3722914"/>
                <a:ext cx="188834" cy="3068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05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05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8446" y="3722914"/>
                <a:ext cx="188834" cy="306815"/>
              </a:xfrm>
              <a:prstGeom prst="rect">
                <a:avLst/>
              </a:prstGeom>
              <a:blipFill>
                <a:blip r:embed="rId18"/>
                <a:stretch>
                  <a:fillRect l="-16129" t="-6000" r="-9677" b="-1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516207" y="5085806"/>
                <a:ext cx="838306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6207" y="5085806"/>
                <a:ext cx="838306" cy="46262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5317396" y="5085807"/>
                <a:ext cx="411010" cy="467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7396" y="5085807"/>
                <a:ext cx="411010" cy="46762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691865" y="5094515"/>
                <a:ext cx="524824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1865" y="5094515"/>
                <a:ext cx="524824" cy="46262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188253" y="5094516"/>
                <a:ext cx="524824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8253" y="5094516"/>
                <a:ext cx="524824" cy="46262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675932" y="5103224"/>
                <a:ext cx="552182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932" y="5103224"/>
                <a:ext cx="552182" cy="46262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189738" y="5111932"/>
                <a:ext cx="524824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17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9738" y="5111932"/>
                <a:ext cx="524824" cy="46262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616355" y="5830389"/>
                <a:ext cx="724493" cy="4617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6355" y="5830389"/>
                <a:ext cx="724493" cy="46172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321750" y="5830390"/>
                <a:ext cx="411010" cy="4676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1750" y="5830390"/>
                <a:ext cx="411010" cy="46762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696219" y="5839098"/>
                <a:ext cx="524824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219" y="5839098"/>
                <a:ext cx="524824" cy="462627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192607" y="5839099"/>
                <a:ext cx="524824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2607" y="5839099"/>
                <a:ext cx="524824" cy="462627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680286" y="5847807"/>
                <a:ext cx="552182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0286" y="5847807"/>
                <a:ext cx="552182" cy="462627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7194092" y="5856515"/>
                <a:ext cx="524824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17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i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4092" y="5856515"/>
                <a:ext cx="524824" cy="462627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Arc 66"/>
          <p:cNvSpPr/>
          <p:nvPr/>
        </p:nvSpPr>
        <p:spPr>
          <a:xfrm>
            <a:off x="7634680" y="5403246"/>
            <a:ext cx="359790" cy="710172"/>
          </a:xfrm>
          <a:prstGeom prst="arc">
            <a:avLst>
              <a:gd name="adj1" fmla="val 16200000"/>
              <a:gd name="adj2" fmla="val 5436573"/>
            </a:avLst>
          </a:prstGeom>
          <a:ln w="254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7946570" y="5565523"/>
            <a:ext cx="901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all by 3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441371" y="4524847"/>
                <a:ext cx="451539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Find other values in the initial range, then keep adding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to them to find more</a:t>
                </a: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371" y="4524847"/>
                <a:ext cx="4515395" cy="461665"/>
              </a:xfrm>
              <a:prstGeom prst="rect">
                <a:avLst/>
              </a:prstGeom>
              <a:blipFill>
                <a:blip r:embed="rId31"/>
                <a:stretch>
                  <a:fillRect r="-405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306388" y="3979816"/>
                <a:ext cx="317651" cy="3388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05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05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05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05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388" y="3979816"/>
                <a:ext cx="317651" cy="338811"/>
              </a:xfrm>
              <a:prstGeom prst="rect">
                <a:avLst/>
              </a:prstGeom>
              <a:blipFill>
                <a:blip r:embed="rId32"/>
                <a:stretch>
                  <a:fillRect l="-1887" r="-7547" b="-1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897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9" grpId="0"/>
      <p:bldP spid="4" grpId="0"/>
      <p:bldP spid="48" grpId="0"/>
      <p:bldP spid="49" grpId="0" animBg="1"/>
      <p:bldP spid="50" grpId="0"/>
      <p:bldP spid="16" grpId="0" animBg="1"/>
      <p:bldP spid="17" grpId="0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2" grpId="0"/>
      <p:bldP spid="33" grpId="0"/>
      <p:bldP spid="35" grpId="0"/>
      <p:bldP spid="36" grpId="0"/>
      <p:bldP spid="37" grpId="0"/>
      <p:bldP spid="38" grpId="0"/>
      <p:bldP spid="40" grpId="0" animBg="1"/>
      <p:bldP spid="51" grpId="0" animBg="1"/>
      <p:bldP spid="52" grpId="0" animBg="1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 animBg="1"/>
      <p:bldP spid="68" grpId="0"/>
      <p:bldP spid="69" grpId="0"/>
      <p:bldP spid="70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9EAA2C-2616-4EEB-A78B-937FCF86C6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5B8135-C536-4921-A1E8-EB7A0E973E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BEB683-8714-48F0-A401-1086769E3419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1949</TotalTime>
  <Words>2223</Words>
  <Application>Microsoft Office PowerPoint</Application>
  <PresentationFormat>On-screen Show (4:3)</PresentationFormat>
  <Paragraphs>235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Comic Sans MS</vt:lpstr>
      <vt:lpstr>Monotype Corsiva</vt:lpstr>
      <vt:lpstr>Wingdings</vt:lpstr>
      <vt:lpstr>Office Theme</vt:lpstr>
      <vt:lpstr>PowerPoint Presentation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  <vt:lpstr>Trigonometry and Modelling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Mr G Westwater (Staff)</cp:lastModifiedBy>
  <cp:revision>473</cp:revision>
  <dcterms:created xsi:type="dcterms:W3CDTF">2018-04-30T00:32:33Z</dcterms:created>
  <dcterms:modified xsi:type="dcterms:W3CDTF">2021-02-27T10:50:12Z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