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3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1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1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1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9609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Solving trigonometric equations (7.4)</a:t>
            </a:r>
          </a:p>
        </p:txBody>
      </p:sp>
    </p:spTree>
    <p:extLst>
      <p:ext uri="{BB962C8B-B14F-4D97-AF65-F5344CB8AC3E}">
        <p14:creationId xmlns:p14="http://schemas.microsoft.com/office/powerpoint/2010/main" val="207366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28"/>
                  <a:ext cx="1733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28"/>
                  <a:ext cx="1733" cy="409"/>
                </a:xfrm>
                <a:prstGeom prst="rect">
                  <a:avLst/>
                </a:prstGeom>
                <a:blipFill>
                  <a:blip r:embed="rId4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479" y="2688"/>
              <a:ext cx="1466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l-GR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endParaRPr lang="en-GB" altLang="en-US" sz="2000" i="1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blipFill>
                  <a:blip r:embed="rId5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8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88"/>
                </a:xfrm>
                <a:prstGeom prst="rect">
                  <a:avLst/>
                </a:prstGeom>
                <a:blipFill>
                  <a:blip r:embed="rId6"/>
                  <a:stretch>
                    <a:fillRect t="-1220" b="-731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What is the first non-negative solution to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52309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29" y="2728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0°, 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0°, 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33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29" y="2728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788"/>
                  <a:ext cx="1466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0°, 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0°, 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788"/>
                  <a:ext cx="1466" cy="309"/>
                </a:xfrm>
                <a:prstGeom prst="rect">
                  <a:avLst/>
                </a:prstGeom>
                <a:blipFill>
                  <a:blip r:embed="rId5"/>
                  <a:stretch>
                    <a:fillRect l="-1420"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30°, 90°, 150°</m:t>
                      </m:r>
                    </m:oMath>
                  </a14:m>
                  <a:endParaRPr lang="en-GB" altLang="en-US" sz="2000" i="1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6" y="2788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0°, 90°, 1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6" y="2788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solution of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61035" y="358415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64629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448BB-E201-40B6-8219-1ACBFA84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76" y="2137420"/>
            <a:ext cx="8229600" cy="1143000"/>
          </a:xfrm>
        </p:spPr>
        <p:txBody>
          <a:bodyPr/>
          <a:lstStyle/>
          <a:p>
            <a:pPr algn="ctr"/>
            <a:r>
              <a:rPr lang="en-GB" b="1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96B0E-9DCE-4000-87E8-5287C4854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11430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/>
              <a:t>Your job will be to determine a sensible first step to solving the following equations.</a:t>
            </a:r>
          </a:p>
        </p:txBody>
      </p:sp>
    </p:spTree>
    <p:extLst>
      <p:ext uri="{BB962C8B-B14F-4D97-AF65-F5344CB8AC3E}">
        <p14:creationId xmlns:p14="http://schemas.microsoft.com/office/powerpoint/2010/main" val="423187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</p:spPr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3600" dirty="0"/>
                  <a:t>,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6F657D-7EB8-40E0-936B-6FC398AE505B}"/>
                  </a:ext>
                </a:extLst>
              </p:cNvPr>
              <p:cNvSpPr txBox="1"/>
              <p:nvPr/>
            </p:nvSpPr>
            <p:spPr>
              <a:xfrm>
                <a:off x="1115616" y="3779912"/>
                <a:ext cx="6768752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</a:rPr>
                  <a:t>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6F657D-7EB8-40E0-936B-6FC398AE5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79912"/>
                <a:ext cx="6768752" cy="532966"/>
              </a:xfrm>
              <a:prstGeom prst="rect">
                <a:avLst/>
              </a:prstGeom>
              <a:blipFill>
                <a:blip r:embed="rId3"/>
                <a:stretch>
                  <a:fillRect t="-8046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41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</p:spPr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r>
                  <a:rPr lang="en-GB" sz="3600" dirty="0"/>
                  <a:t>,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&lt;720°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AC6C20-9D63-4455-A3A2-DED1306C504D}"/>
                  </a:ext>
                </a:extLst>
              </p:cNvPr>
              <p:cNvSpPr txBox="1"/>
              <p:nvPr/>
            </p:nvSpPr>
            <p:spPr>
              <a:xfrm>
                <a:off x="1115616" y="3779912"/>
                <a:ext cx="6768752" cy="737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</a:rPr>
                  <a:t>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en-GB" sz="2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AC6C20-9D63-4455-A3A2-DED1306C5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79912"/>
                <a:ext cx="6768752" cy="737189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172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</p:spPr>
            <p:txBody>
              <a:bodyPr>
                <a:norm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sec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  <a:blipFill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32BED6-A208-42A4-B08B-30916B551D69}"/>
                  </a:ext>
                </a:extLst>
              </p:cNvPr>
              <p:cNvSpPr txBox="1"/>
              <p:nvPr/>
            </p:nvSpPr>
            <p:spPr>
              <a:xfrm>
                <a:off x="1115616" y="3779912"/>
                <a:ext cx="7128792" cy="759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</a:rPr>
                  <a:t>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𝐬𝐞𝐜</m:t>
                        </m:r>
                      </m:fName>
                      <m:e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𝐜𝐨𝐬</m:t>
                        </m:r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den>
                    </m:f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 and multiply by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𝐜𝐨𝐬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32BED6-A208-42A4-B08B-30916B551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79912"/>
                <a:ext cx="7128792" cy="759375"/>
              </a:xfrm>
              <a:prstGeom prst="rect">
                <a:avLst/>
              </a:prstGeom>
              <a:blipFill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559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tan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0E14F79-D90B-4CF3-B565-010CAFC29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636912"/>
                <a:ext cx="8229600" cy="1143000"/>
              </a:xfrm>
              <a:blipFill>
                <a:blip r:embed="rId2"/>
                <a:stretch>
                  <a:fillRect b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F812BF6-CF36-4734-8B14-10B26FE9E428}"/>
                  </a:ext>
                </a:extLst>
              </p:cNvPr>
              <p:cNvSpPr txBox="1"/>
              <p:nvPr/>
            </p:nvSpPr>
            <p:spPr>
              <a:xfrm>
                <a:off x="1115616" y="3779912"/>
                <a:ext cx="6768752" cy="1209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solidFill>
                      <a:srgbClr val="FF0000"/>
                    </a:solidFill>
                  </a:rPr>
                  <a:t>Use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𝐬𝐢𝐧</m:t>
                    </m:r>
                    <m:d>
                      <m:d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𝐬𝐢𝐧</m:t>
                    </m:r>
                    <m:d>
                      <m:d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𝐜𝐨𝐬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 or write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𝐭𝐚𝐧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num>
                      <m:den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𝒄𝒐𝒔</m:t>
                        </m:r>
                        <m:d>
                          <m:dPr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den>
                    </m:f>
                  </m:oMath>
                </a14:m>
                <a:r>
                  <a:rPr lang="en-GB" sz="2800" b="1" dirty="0">
                    <a:solidFill>
                      <a:srgbClr val="FF0000"/>
                    </a:solidFill>
                  </a:rPr>
                  <a:t> 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F812BF6-CF36-4734-8B14-10B26FE9E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79912"/>
                <a:ext cx="6768752" cy="1209562"/>
              </a:xfrm>
              <a:prstGeom prst="rect">
                <a:avLst/>
              </a:prstGeom>
              <a:blipFill>
                <a:blip r:embed="rId3"/>
                <a:stretch>
                  <a:fillRect t="-4545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441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F4ACD3-C1C7-4B31-99D5-26208BF63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D83657-E9FC-4607-85D7-613DADDF32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F04F6-4D69-4E2F-A550-8EC1487CBC21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354</Words>
  <Application>Microsoft Office PowerPoint</Application>
  <PresentationFormat>On-screen Show (4:3)</PresentationFormat>
  <Paragraphs>25</Paragraphs>
  <Slides>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Solving trigonometric equations (7.4)</vt:lpstr>
      <vt:lpstr>PowerPoint Presentation</vt:lpstr>
      <vt:lpstr>PowerPoint Presentation</vt:lpstr>
      <vt:lpstr>Decision making</vt:lpstr>
      <vt:lpstr>3 cos⁡(2x)=2 cos^2⁡〖(x)〗, 0≤x&lt;360°</vt:lpstr>
      <vt:lpstr>3 cos⁡(x)-sin⁡(x/2)-1=0, 0≤x&lt;720°</vt:lpstr>
      <vt:lpstr>2 sin⁡(x)=sec⁡(x), 0≤x≤2π</vt:lpstr>
      <vt:lpstr>2 sin⁡(2x)=3tan⁡(x), 0≤x&lt;360°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22</cp:revision>
  <dcterms:created xsi:type="dcterms:W3CDTF">2020-04-22T14:47:14Z</dcterms:created>
  <dcterms:modified xsi:type="dcterms:W3CDTF">2021-02-27T17:17:50Z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