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0.png"/><Relationship Id="rId13" Type="http://schemas.openxmlformats.org/officeDocument/2006/relationships/image" Target="../media/image1480.png"/><Relationship Id="rId3" Type="http://schemas.openxmlformats.org/officeDocument/2006/relationships/image" Target="../media/image1320.png"/><Relationship Id="rId7" Type="http://schemas.openxmlformats.org/officeDocument/2006/relationships/image" Target="../media/image1430.png"/><Relationship Id="rId12" Type="http://schemas.openxmlformats.org/officeDocument/2006/relationships/image" Target="../media/image1470.png"/><Relationship Id="rId2" Type="http://schemas.openxmlformats.org/officeDocument/2006/relationships/image" Target="../media/image1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0.png"/><Relationship Id="rId11" Type="http://schemas.openxmlformats.org/officeDocument/2006/relationships/image" Target="../media/image1460.png"/><Relationship Id="rId5" Type="http://schemas.openxmlformats.org/officeDocument/2006/relationships/image" Target="../media/image1340.png"/><Relationship Id="rId10" Type="http://schemas.openxmlformats.org/officeDocument/2006/relationships/image" Target="../media/image1450.png"/><Relationship Id="rId4" Type="http://schemas.openxmlformats.org/officeDocument/2006/relationships/image" Target="../media/image1420.png"/><Relationship Id="rId9" Type="http://schemas.openxmlformats.org/officeDocument/2006/relationships/image" Target="../media/image1380.png"/><Relationship Id="rId14" Type="http://schemas.openxmlformats.org/officeDocument/2006/relationships/image" Target="../media/image1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7" Type="http://schemas.openxmlformats.org/officeDocument/2006/relationships/image" Target="../media/image1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5.png"/><Relationship Id="rId5" Type="http://schemas.openxmlformats.org/officeDocument/2006/relationships/image" Target="../media/image144.png"/><Relationship Id="rId4" Type="http://schemas.openxmlformats.org/officeDocument/2006/relationships/image" Target="../media/image1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image" Target="../media/image6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image" Target="../media/image1050.png"/><Relationship Id="rId7" Type="http://schemas.openxmlformats.org/officeDocument/2006/relationships/image" Target="../media/image1090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0.png"/><Relationship Id="rId11" Type="http://schemas.openxmlformats.org/officeDocument/2006/relationships/image" Target="../media/image144.png"/><Relationship Id="rId5" Type="http://schemas.openxmlformats.org/officeDocument/2006/relationships/image" Target="../media/image1070.png"/><Relationship Id="rId10" Type="http://schemas.openxmlformats.org/officeDocument/2006/relationships/image" Target="../media/image143.png"/><Relationship Id="rId4" Type="http://schemas.openxmlformats.org/officeDocument/2006/relationships/image" Target="../media/image1060.png"/><Relationship Id="rId9" Type="http://schemas.openxmlformats.org/officeDocument/2006/relationships/image" Target="../media/image14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0.png"/><Relationship Id="rId13" Type="http://schemas.openxmlformats.org/officeDocument/2006/relationships/image" Target="../media/image144.png"/><Relationship Id="rId3" Type="http://schemas.openxmlformats.org/officeDocument/2006/relationships/image" Target="../media/image1110.png"/><Relationship Id="rId7" Type="http://schemas.openxmlformats.org/officeDocument/2006/relationships/image" Target="../media/image1150.png"/><Relationship Id="rId12" Type="http://schemas.openxmlformats.org/officeDocument/2006/relationships/image" Target="../media/image143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0.png"/><Relationship Id="rId11" Type="http://schemas.openxmlformats.org/officeDocument/2006/relationships/image" Target="../media/image142.png"/><Relationship Id="rId5" Type="http://schemas.openxmlformats.org/officeDocument/2006/relationships/image" Target="../media/image1130.png"/><Relationship Id="rId10" Type="http://schemas.openxmlformats.org/officeDocument/2006/relationships/image" Target="../media/image141.png"/><Relationship Id="rId4" Type="http://schemas.openxmlformats.org/officeDocument/2006/relationships/image" Target="../media/image1120.png"/><Relationship Id="rId9" Type="http://schemas.openxmlformats.org/officeDocument/2006/relationships/image" Target="../media/image1170.png"/><Relationship Id="rId14" Type="http://schemas.openxmlformats.org/officeDocument/2006/relationships/image" Target="../media/image1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50.png"/><Relationship Id="rId5" Type="http://schemas.openxmlformats.org/officeDocument/2006/relationships/image" Target="../media/image143.png"/><Relationship Id="rId10" Type="http://schemas.openxmlformats.org/officeDocument/2006/relationships/image" Target="../media/image149.png"/><Relationship Id="rId4" Type="http://schemas.openxmlformats.org/officeDocument/2006/relationships/image" Target="../media/image142.png"/><Relationship Id="rId9" Type="http://schemas.openxmlformats.org/officeDocument/2006/relationships/image" Target="../media/image14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55.png"/><Relationship Id="rId5" Type="http://schemas.openxmlformats.org/officeDocument/2006/relationships/image" Target="../media/image143.png"/><Relationship Id="rId10" Type="http://schemas.openxmlformats.org/officeDocument/2006/relationships/image" Target="../media/image154.png"/><Relationship Id="rId4" Type="http://schemas.openxmlformats.org/officeDocument/2006/relationships/image" Target="../media/image142.png"/><Relationship Id="rId9" Type="http://schemas.openxmlformats.org/officeDocument/2006/relationships/image" Target="../media/image15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13" Type="http://schemas.openxmlformats.org/officeDocument/2006/relationships/image" Target="../media/image162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12" Type="http://schemas.openxmlformats.org/officeDocument/2006/relationships/image" Target="../media/image161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60.png"/><Relationship Id="rId5" Type="http://schemas.openxmlformats.org/officeDocument/2006/relationships/image" Target="../media/image143.png"/><Relationship Id="rId10" Type="http://schemas.openxmlformats.org/officeDocument/2006/relationships/image" Target="../media/image159.png"/><Relationship Id="rId4" Type="http://schemas.openxmlformats.org/officeDocument/2006/relationships/image" Target="../media/image142.png"/><Relationship Id="rId9" Type="http://schemas.openxmlformats.org/officeDocument/2006/relationships/image" Target="../media/image158.png"/><Relationship Id="rId14" Type="http://schemas.openxmlformats.org/officeDocument/2006/relationships/image" Target="../media/image16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13" Type="http://schemas.openxmlformats.org/officeDocument/2006/relationships/image" Target="../media/image170.png"/><Relationship Id="rId18" Type="http://schemas.openxmlformats.org/officeDocument/2006/relationships/image" Target="../media/image175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12" Type="http://schemas.openxmlformats.org/officeDocument/2006/relationships/image" Target="../media/image169.png"/><Relationship Id="rId17" Type="http://schemas.openxmlformats.org/officeDocument/2006/relationships/image" Target="../media/image174.png"/><Relationship Id="rId2" Type="http://schemas.openxmlformats.org/officeDocument/2006/relationships/image" Target="../media/image164.png"/><Relationship Id="rId16" Type="http://schemas.openxmlformats.org/officeDocument/2006/relationships/image" Target="../media/image173.png"/><Relationship Id="rId20" Type="http://schemas.openxmlformats.org/officeDocument/2006/relationships/image" Target="../media/image1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68.png"/><Relationship Id="rId5" Type="http://schemas.openxmlformats.org/officeDocument/2006/relationships/image" Target="../media/image143.png"/><Relationship Id="rId15" Type="http://schemas.openxmlformats.org/officeDocument/2006/relationships/image" Target="../media/image172.png"/><Relationship Id="rId10" Type="http://schemas.openxmlformats.org/officeDocument/2006/relationships/image" Target="../media/image167.png"/><Relationship Id="rId19" Type="http://schemas.openxmlformats.org/officeDocument/2006/relationships/image" Target="../media/image176.png"/><Relationship Id="rId4" Type="http://schemas.openxmlformats.org/officeDocument/2006/relationships/image" Target="../media/image142.png"/><Relationship Id="rId9" Type="http://schemas.openxmlformats.org/officeDocument/2006/relationships/image" Target="../media/image166.png"/><Relationship Id="rId14" Type="http://schemas.openxmlformats.org/officeDocument/2006/relationships/image" Target="../media/image17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0.png"/><Relationship Id="rId13" Type="http://schemas.openxmlformats.org/officeDocument/2006/relationships/image" Target="../media/image142.png"/><Relationship Id="rId3" Type="http://schemas.openxmlformats.org/officeDocument/2006/relationships/image" Target="../media/image1320.png"/><Relationship Id="rId7" Type="http://schemas.openxmlformats.org/officeDocument/2006/relationships/image" Target="../media/image1360.png"/><Relationship Id="rId12" Type="http://schemas.openxmlformats.org/officeDocument/2006/relationships/image" Target="../media/image1410.png"/><Relationship Id="rId2" Type="http://schemas.openxmlformats.org/officeDocument/2006/relationships/image" Target="../media/image1310.png"/><Relationship Id="rId16" Type="http://schemas.openxmlformats.org/officeDocument/2006/relationships/image" Target="../media/image1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0.png"/><Relationship Id="rId11" Type="http://schemas.openxmlformats.org/officeDocument/2006/relationships/image" Target="../media/image1400.png"/><Relationship Id="rId5" Type="http://schemas.openxmlformats.org/officeDocument/2006/relationships/image" Target="../media/image1340.png"/><Relationship Id="rId15" Type="http://schemas.openxmlformats.org/officeDocument/2006/relationships/image" Target="../media/image144.png"/><Relationship Id="rId10" Type="http://schemas.openxmlformats.org/officeDocument/2006/relationships/image" Target="../media/image1390.png"/><Relationship Id="rId4" Type="http://schemas.openxmlformats.org/officeDocument/2006/relationships/image" Target="../media/image1330.png"/><Relationship Id="rId9" Type="http://schemas.openxmlformats.org/officeDocument/2006/relationships/image" Target="../media/image1380.png"/><Relationship Id="rId14" Type="http://schemas.openxmlformats.org/officeDocument/2006/relationships/image" Target="../media/image1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588" y="1973433"/>
            <a:ext cx="624882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Exercise 7C</a:t>
            </a:r>
          </a:p>
        </p:txBody>
      </p:sp>
    </p:spTree>
    <p:extLst>
      <p:ext uri="{BB962C8B-B14F-4D97-AF65-F5344CB8AC3E}">
        <p14:creationId xmlns:p14="http://schemas.microsoft.com/office/powerpoint/2010/main" val="3229624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08820"/>
            <a:ext cx="38267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express sin2A, cos2A and tan2A in terms of angle A, using the double angle formulae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exact value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3212976"/>
                <a:ext cx="93589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12976"/>
                <a:ext cx="935897" cy="495649"/>
              </a:xfrm>
              <a:prstGeom prst="rect">
                <a:avLst/>
              </a:prstGeom>
              <a:blipFill rotWithShape="1">
                <a:blip r:embed="rId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51720" y="3356992"/>
                <a:ext cx="1506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180˚&lt;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&lt;360˚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356992"/>
                <a:ext cx="1506951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20469" y="4185084"/>
                <a:ext cx="7110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𝑡𝑎𝑛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469" y="4185084"/>
                <a:ext cx="71109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Triangle 16"/>
          <p:cNvSpPr/>
          <p:nvPr/>
        </p:nvSpPr>
        <p:spPr>
          <a:xfrm flipH="1">
            <a:off x="5580112" y="1916832"/>
            <a:ext cx="1692188" cy="1152128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128284" y="2924944"/>
            <a:ext cx="144016" cy="1440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5220072" y="2600908"/>
            <a:ext cx="914400" cy="914400"/>
          </a:xfrm>
          <a:prstGeom prst="arc">
            <a:avLst>
              <a:gd name="adj1" fmla="val 19160493"/>
              <a:gd name="adj2" fmla="val 21533135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048164" y="274492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89519" y="1952836"/>
                <a:ext cx="1208472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𝐶𝑜𝑠𝑥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19" y="1952836"/>
                <a:ext cx="1208472" cy="552459"/>
              </a:xfrm>
              <a:prstGeom prst="rect">
                <a:avLst/>
              </a:prstGeom>
              <a:blipFill rotWithShape="1"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11960" y="2492896"/>
                <a:ext cx="973856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𝐶𝑜𝑠𝑥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492896"/>
                <a:ext cx="973856" cy="49564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645903" y="1952836"/>
                <a:ext cx="1205778" cy="534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903" y="1952836"/>
                <a:ext cx="1205778" cy="534826"/>
              </a:xfrm>
              <a:prstGeom prst="rect">
                <a:avLst/>
              </a:prstGeom>
              <a:blipFill rotWithShape="1">
                <a:blip r:embed="rId7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40291" y="2636912"/>
                <a:ext cx="1100301" cy="545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291" y="2636912"/>
                <a:ext cx="1100301" cy="5452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995935" y="3537012"/>
            <a:ext cx="5052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Pythagoras’ to find the missing side (ignore negatives)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23928" y="4005064"/>
            <a:ext cx="378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Cosx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positive so in the range 270 - 360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08204" y="310496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72300" y="2384884"/>
                <a:ext cx="360040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300" y="2384884"/>
                <a:ext cx="360040" cy="3317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228184" y="206084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87924" y="4473116"/>
            <a:ext cx="270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Therefore,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Tanx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negative</a:t>
            </a:r>
          </a:p>
        </p:txBody>
      </p:sp>
      <p:sp>
        <p:nvSpPr>
          <p:cNvPr id="29" name="Line 46"/>
          <p:cNvSpPr>
            <a:spLocks noChangeShapeType="1"/>
          </p:cNvSpPr>
          <p:nvPr/>
        </p:nvSpPr>
        <p:spPr bwMode="auto">
          <a:xfrm>
            <a:off x="284076" y="5154724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969876" y="50785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48"/>
          <p:cNvSpPr>
            <a:spLocks noChangeShapeType="1"/>
          </p:cNvSpPr>
          <p:nvPr/>
        </p:nvSpPr>
        <p:spPr bwMode="auto">
          <a:xfrm>
            <a:off x="1655676" y="50785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>
            <a:off x="2341476" y="50785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>
            <a:off x="3027276" y="50785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Arc 56"/>
          <p:cNvSpPr>
            <a:spLocks/>
          </p:cNvSpPr>
          <p:nvPr/>
        </p:nvSpPr>
        <p:spPr bwMode="auto">
          <a:xfrm>
            <a:off x="284076" y="4849924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57"/>
          <p:cNvSpPr>
            <a:spLocks/>
          </p:cNvSpPr>
          <p:nvPr/>
        </p:nvSpPr>
        <p:spPr bwMode="auto">
          <a:xfrm flipH="1" flipV="1">
            <a:off x="971464" y="4545124"/>
            <a:ext cx="688975" cy="914400"/>
          </a:xfrm>
          <a:custGeom>
            <a:avLst/>
            <a:gdLst>
              <a:gd name="G0" fmla="+- 484 0 0"/>
              <a:gd name="G1" fmla="+- 21600 0 0"/>
              <a:gd name="G2" fmla="+- 21600 0 0"/>
              <a:gd name="T0" fmla="*/ 0 w 16272"/>
              <a:gd name="T1" fmla="*/ 5 h 21600"/>
              <a:gd name="T2" fmla="*/ 16272 w 16272"/>
              <a:gd name="T3" fmla="*/ 6859 h 21600"/>
              <a:gd name="T4" fmla="*/ 484 w 1627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58"/>
          <p:cNvSpPr>
            <a:spLocks/>
          </p:cNvSpPr>
          <p:nvPr/>
        </p:nvSpPr>
        <p:spPr bwMode="auto">
          <a:xfrm flipH="1">
            <a:off x="2341476" y="4849924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Arc 59"/>
          <p:cNvSpPr>
            <a:spLocks/>
          </p:cNvSpPr>
          <p:nvPr/>
        </p:nvSpPr>
        <p:spPr bwMode="auto">
          <a:xfrm flipV="1">
            <a:off x="1655676" y="4545124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69"/>
          <p:cNvSpPr txBox="1">
            <a:spLocks noChangeArrowheads="1"/>
          </p:cNvSpPr>
          <p:nvPr/>
        </p:nvSpPr>
        <p:spPr bwMode="auto">
          <a:xfrm>
            <a:off x="783382" y="5218348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90</a:t>
            </a:r>
          </a:p>
        </p:txBody>
      </p:sp>
      <p:sp>
        <p:nvSpPr>
          <p:cNvPr id="53" name="Line 71"/>
          <p:cNvSpPr>
            <a:spLocks noChangeShapeType="1"/>
          </p:cNvSpPr>
          <p:nvPr/>
        </p:nvSpPr>
        <p:spPr bwMode="auto">
          <a:xfrm>
            <a:off x="284076" y="484992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Text Box 72"/>
          <p:cNvSpPr txBox="1">
            <a:spLocks noChangeArrowheads="1"/>
          </p:cNvSpPr>
          <p:nvPr/>
        </p:nvSpPr>
        <p:spPr bwMode="auto">
          <a:xfrm>
            <a:off x="1412032" y="5218348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55" name="Text Box 73"/>
          <p:cNvSpPr txBox="1">
            <a:spLocks noChangeArrowheads="1"/>
          </p:cNvSpPr>
          <p:nvPr/>
        </p:nvSpPr>
        <p:spPr bwMode="auto">
          <a:xfrm>
            <a:off x="2097832" y="521834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56" name="Text Box 74"/>
          <p:cNvSpPr txBox="1">
            <a:spLocks noChangeArrowheads="1"/>
          </p:cNvSpPr>
          <p:nvPr/>
        </p:nvSpPr>
        <p:spPr bwMode="auto">
          <a:xfrm>
            <a:off x="2783632" y="521834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58" name="Text Box 76"/>
          <p:cNvSpPr txBox="1">
            <a:spLocks noChangeArrowheads="1"/>
          </p:cNvSpPr>
          <p:nvPr/>
        </p:nvSpPr>
        <p:spPr bwMode="auto">
          <a:xfrm>
            <a:off x="3179676" y="5002324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Cos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60" name="Line 84"/>
          <p:cNvSpPr>
            <a:spLocks noChangeShapeType="1"/>
          </p:cNvSpPr>
          <p:nvPr/>
        </p:nvSpPr>
        <p:spPr bwMode="auto">
          <a:xfrm flipV="1">
            <a:off x="2336304" y="4741912"/>
            <a:ext cx="0" cy="197873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84"/>
          <p:cNvSpPr>
            <a:spLocks noChangeShapeType="1"/>
          </p:cNvSpPr>
          <p:nvPr/>
        </p:nvSpPr>
        <p:spPr bwMode="auto">
          <a:xfrm flipV="1">
            <a:off x="3020380" y="4741912"/>
            <a:ext cx="0" cy="197873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488163" y="4329100"/>
                <a:ext cx="1264897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𝑇𝑎𝑛𝑥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163" y="4329100"/>
                <a:ext cx="1264897" cy="54380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6336196" y="5229200"/>
            <a:ext cx="396044" cy="72008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6693599" y="540922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Tanx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732240" y="6057292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and leave in surd form</a:t>
            </a:r>
          </a:p>
        </p:txBody>
      </p:sp>
      <p:sp>
        <p:nvSpPr>
          <p:cNvPr id="59" name="Line 51"/>
          <p:cNvSpPr>
            <a:spLocks noChangeShapeType="1"/>
          </p:cNvSpPr>
          <p:nvPr/>
        </p:nvSpPr>
        <p:spPr bwMode="auto">
          <a:xfrm>
            <a:off x="263769" y="621034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Line 52"/>
          <p:cNvSpPr>
            <a:spLocks noChangeShapeType="1"/>
          </p:cNvSpPr>
          <p:nvPr/>
        </p:nvSpPr>
        <p:spPr bwMode="auto">
          <a:xfrm>
            <a:off x="949569" y="613414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53"/>
          <p:cNvSpPr>
            <a:spLocks noChangeShapeType="1"/>
          </p:cNvSpPr>
          <p:nvPr/>
        </p:nvSpPr>
        <p:spPr bwMode="auto">
          <a:xfrm>
            <a:off x="1635369" y="613414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54"/>
          <p:cNvSpPr>
            <a:spLocks noChangeShapeType="1"/>
          </p:cNvSpPr>
          <p:nvPr/>
        </p:nvSpPr>
        <p:spPr bwMode="auto">
          <a:xfrm>
            <a:off x="2321169" y="613414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Line 55"/>
          <p:cNvSpPr>
            <a:spLocks noChangeShapeType="1"/>
          </p:cNvSpPr>
          <p:nvPr/>
        </p:nvSpPr>
        <p:spPr bwMode="auto">
          <a:xfrm>
            <a:off x="3006969" y="613414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Text Box 69"/>
          <p:cNvSpPr txBox="1">
            <a:spLocks noChangeArrowheads="1"/>
          </p:cNvSpPr>
          <p:nvPr/>
        </p:nvSpPr>
        <p:spPr bwMode="auto">
          <a:xfrm>
            <a:off x="791142" y="6273969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90</a:t>
            </a:r>
          </a:p>
        </p:txBody>
      </p:sp>
      <p:sp>
        <p:nvSpPr>
          <p:cNvPr id="75" name="Line 70"/>
          <p:cNvSpPr>
            <a:spLocks noChangeShapeType="1"/>
          </p:cNvSpPr>
          <p:nvPr/>
        </p:nvSpPr>
        <p:spPr bwMode="auto">
          <a:xfrm>
            <a:off x="263769" y="590554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Text Box 72"/>
          <p:cNvSpPr txBox="1">
            <a:spLocks noChangeArrowheads="1"/>
          </p:cNvSpPr>
          <p:nvPr/>
        </p:nvSpPr>
        <p:spPr bwMode="auto">
          <a:xfrm>
            <a:off x="1427729" y="6273969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77" name="Text Box 73"/>
          <p:cNvSpPr txBox="1">
            <a:spLocks noChangeArrowheads="1"/>
          </p:cNvSpPr>
          <p:nvPr/>
        </p:nvSpPr>
        <p:spPr bwMode="auto">
          <a:xfrm>
            <a:off x="2113529" y="627396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78" name="Text Box 74"/>
          <p:cNvSpPr txBox="1">
            <a:spLocks noChangeArrowheads="1"/>
          </p:cNvSpPr>
          <p:nvPr/>
        </p:nvSpPr>
        <p:spPr bwMode="auto">
          <a:xfrm>
            <a:off x="2799329" y="627396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79" name="Text Box 77"/>
          <p:cNvSpPr txBox="1">
            <a:spLocks noChangeArrowheads="1"/>
          </p:cNvSpPr>
          <p:nvPr/>
        </p:nvSpPr>
        <p:spPr bwMode="auto">
          <a:xfrm>
            <a:off x="3159369" y="605794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Tan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80" name="Arc 65"/>
          <p:cNvSpPr>
            <a:spLocks/>
          </p:cNvSpPr>
          <p:nvPr/>
        </p:nvSpPr>
        <p:spPr bwMode="auto">
          <a:xfrm flipV="1">
            <a:off x="287524" y="5301208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Arc 66"/>
          <p:cNvSpPr>
            <a:spLocks/>
          </p:cNvSpPr>
          <p:nvPr/>
        </p:nvSpPr>
        <p:spPr bwMode="auto">
          <a:xfrm flipV="1">
            <a:off x="1659124" y="5301208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Arc 67"/>
          <p:cNvSpPr>
            <a:spLocks/>
          </p:cNvSpPr>
          <p:nvPr/>
        </p:nvSpPr>
        <p:spPr bwMode="auto">
          <a:xfrm flipH="1">
            <a:off x="973324" y="6215608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Arc 68"/>
          <p:cNvSpPr>
            <a:spLocks/>
          </p:cNvSpPr>
          <p:nvPr/>
        </p:nvSpPr>
        <p:spPr bwMode="auto">
          <a:xfrm flipH="1">
            <a:off x="2344924" y="6215608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211960" y="4977172"/>
                <a:ext cx="1944216" cy="487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Tan 2x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𝑇𝑎𝑛𝑥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977172"/>
                <a:ext cx="1944216" cy="487056"/>
              </a:xfrm>
              <a:prstGeom prst="rect">
                <a:avLst/>
              </a:prstGeom>
              <a:blipFill rotWithShape="1">
                <a:blip r:embed="rId11"/>
                <a:stretch>
                  <a:fillRect l="-31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211960" y="5517232"/>
                <a:ext cx="2304256" cy="82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Tan 2x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2×−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7</m:t>
                                </m:r>
                              </m:e>
                            </m:rad>
                          </m:num>
                          <m:den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  <a:ea typeface="Cambria Math"/>
                                      </a:rPr>
                                      <m:t>7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×−</m:t>
                            </m:r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  <a:ea typeface="Cambria Math"/>
                                      </a:rPr>
                                      <m:t>7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517232"/>
                <a:ext cx="2304256" cy="823110"/>
              </a:xfrm>
              <a:prstGeom prst="rect">
                <a:avLst/>
              </a:prstGeom>
              <a:blipFill rotWithShape="1">
                <a:blip r:embed="rId12"/>
                <a:stretch>
                  <a:fillRect l="-2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83968" y="6345324"/>
                <a:ext cx="17939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𝑇𝑎𝑛</m:t>
                      </m:r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=−3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6345324"/>
                <a:ext cx="1793953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Arc 86"/>
          <p:cNvSpPr/>
          <p:nvPr/>
        </p:nvSpPr>
        <p:spPr>
          <a:xfrm>
            <a:off x="6336196" y="5913276"/>
            <a:ext cx="396044" cy="72008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14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blipFill>
                <a:blip r:embed="rId4"/>
                <a:stretch>
                  <a:fillRect l="-1208" r="-144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blipFill>
                <a:blip r:embed="rId7"/>
                <a:stretch>
                  <a:fillRect l="-1420" r="-170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blipFill>
                <a:blip r:embed="rId8"/>
                <a:stretch>
                  <a:fillRect l="-1671" r="-13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58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33" grpId="0"/>
      <p:bldP spid="37" grpId="0"/>
      <p:bldP spid="38" grpId="0"/>
      <p:bldP spid="39" grpId="0"/>
      <p:bldP spid="42" grpId="0"/>
      <p:bldP spid="43" grpId="0"/>
      <p:bldP spid="44" grpId="0"/>
      <p:bldP spid="45" grpId="0"/>
      <p:bldP spid="46" grpId="0"/>
      <p:bldP spid="47" grpId="0"/>
      <p:bldP spid="22" grpId="0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52" grpId="0"/>
      <p:bldP spid="53" grpId="0" animBg="1"/>
      <p:bldP spid="54" grpId="0"/>
      <p:bldP spid="55" grpId="0"/>
      <p:bldP spid="56" grpId="0"/>
      <p:bldP spid="58" grpId="0"/>
      <p:bldP spid="60" grpId="0" animBg="1"/>
      <p:bldP spid="61" grpId="0" animBg="1"/>
      <p:bldP spid="62" grpId="0"/>
      <p:bldP spid="66" grpId="0" animBg="1"/>
      <p:bldP spid="67" grpId="0"/>
      <p:bldP spid="70" grpId="0"/>
      <p:bldP spid="59" grpId="0" animBg="1"/>
      <p:bldP spid="68" grpId="0" animBg="1"/>
      <p:bldP spid="71" grpId="0" animBg="1"/>
      <p:bldP spid="72" grpId="0" animBg="1"/>
      <p:bldP spid="73" grpId="0" animBg="1"/>
      <p:bldP spid="74" grpId="0"/>
      <p:bldP spid="75" grpId="0" animBg="1"/>
      <p:bldP spid="76" grpId="0"/>
      <p:bldP spid="77" grpId="0"/>
      <p:bldP spid="78" grpId="0"/>
      <p:bldP spid="79" grpId="0"/>
      <p:bldP spid="80" grpId="0" animBg="1"/>
      <p:bldP spid="81" grpId="0" animBg="1"/>
      <p:bldP spid="82" grpId="0" animBg="1"/>
      <p:bldP spid="83" grpId="0" animBg="1"/>
      <p:bldP spid="84" grpId="0"/>
      <p:bldP spid="85" grpId="0"/>
      <p:bldP spid="4" grpId="0"/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08820"/>
            <a:ext cx="38267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express sin2A, cos2A and tan2A in terms of angle A, using the double angle formulae</a:t>
            </a:r>
          </a:p>
        </p:txBody>
      </p: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2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blipFill>
                <a:blip r:embed="rId3"/>
                <a:stretch>
                  <a:fillRect l="-1208" r="-144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blipFill>
                <a:blip r:embed="rId4"/>
                <a:stretch>
                  <a:fillRect l="-1420" r="-170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blipFill>
                <a:blip r:embed="rId5"/>
                <a:stretch>
                  <a:fillRect l="-1671" r="-13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/>
          <a:srcRect l="15395" t="23630" r="39529" b="51058"/>
          <a:stretch/>
        </p:blipFill>
        <p:spPr>
          <a:xfrm>
            <a:off x="1430214" y="2708029"/>
            <a:ext cx="6307017" cy="2833308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832338" y="5729046"/>
            <a:ext cx="7549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You are given the addition formulae in the formula booklet, but you do not get the double angle formulae…</a:t>
            </a:r>
          </a:p>
        </p:txBody>
      </p:sp>
    </p:spTree>
    <p:extLst>
      <p:ext uri="{BB962C8B-B14F-4D97-AF65-F5344CB8AC3E}">
        <p14:creationId xmlns:p14="http://schemas.microsoft.com/office/powerpoint/2010/main" val="21728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808820"/>
            <a:ext cx="38267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express sin2A, cos2A and tan2A in terms of angle A, using the double angle formulae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540" y="2888940"/>
            <a:ext cx="3286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Sin(A + B) ≡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SinACosB</a:t>
            </a:r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CosASinB</a:t>
            </a:r>
            <a:endParaRPr lang="en-GB" sz="16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1540" y="3356992"/>
            <a:ext cx="3286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Sin(A + A) ≡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SinACosA</a:t>
            </a:r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CosASinA</a:t>
            </a:r>
            <a:endParaRPr lang="en-GB" sz="16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3825044"/>
            <a:ext cx="18981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Sin2A ≡ 2SinACosA</a:t>
            </a:r>
          </a:p>
        </p:txBody>
      </p:sp>
      <p:sp>
        <p:nvSpPr>
          <p:cNvPr id="15" name="Arc 14"/>
          <p:cNvSpPr/>
          <p:nvPr/>
        </p:nvSpPr>
        <p:spPr>
          <a:xfrm>
            <a:off x="3599892" y="3068960"/>
            <a:ext cx="396044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959932" y="3140968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B with A</a:t>
            </a:r>
          </a:p>
        </p:txBody>
      </p:sp>
      <p:sp>
        <p:nvSpPr>
          <p:cNvPr id="17" name="Arc 16"/>
          <p:cNvSpPr/>
          <p:nvPr/>
        </p:nvSpPr>
        <p:spPr>
          <a:xfrm>
            <a:off x="3599892" y="3537012"/>
            <a:ext cx="396044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959932" y="360902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71900" y="5517232"/>
            <a:ext cx="18981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Sin2A ≡ 2SinACosA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6076" y="4581128"/>
            <a:ext cx="2125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Sin4A ≡ 2Sin2ACos2A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30817" y="4509120"/>
                <a:ext cx="1870898" cy="43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Sin2A ≡ </a:t>
                </a:r>
                <a:r>
                  <a:rPr lang="en-GB" sz="1600" i="1" dirty="0" err="1">
                    <a:latin typeface="Cambria Math" pitchFamily="18" charset="0"/>
                    <a:ea typeface="Cambria Math" pitchFamily="18" charset="0"/>
                  </a:rPr>
                  <a:t>SinACosA</a:t>
                </a:r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817" y="4509120"/>
                <a:ext cx="1870898" cy="439992"/>
              </a:xfrm>
              <a:prstGeom prst="rect">
                <a:avLst/>
              </a:prstGeom>
              <a:blipFill rotWithShape="1">
                <a:blip r:embed="rId2"/>
                <a:stretch>
                  <a:fillRect r="-977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400092" y="6417332"/>
            <a:ext cx="2085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Sin60 ≡ 2Sin30Cos30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7724" y="6417332"/>
            <a:ext cx="201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3Sin2A ≡ 6SinACosA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635896" y="4941168"/>
            <a:ext cx="576064" cy="576064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040052" y="4941168"/>
            <a:ext cx="576064" cy="576064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076056" y="5841268"/>
            <a:ext cx="576064" cy="60132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491880" y="5841268"/>
            <a:ext cx="648072" cy="61206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779912" y="5517232"/>
            <a:ext cx="176419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3455876" y="512118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÷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00092" y="508518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2A 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 4A</a:t>
            </a:r>
            <a:endParaRPr lang="en-GB" sz="1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11860" y="594928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x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64088" y="5985284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2A = 60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3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89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37" grpId="0" animBg="1"/>
      <p:bldP spid="38" grpId="0"/>
      <p:bldP spid="39" grpId="0"/>
      <p:bldP spid="40" grpId="0"/>
      <p:bldP spid="41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808820"/>
            <a:ext cx="38267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express sin2A, cos2A and tan2A in terms of angle A, using the double angle formulae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784" y="2888940"/>
            <a:ext cx="3240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Cos(A + B) ≡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CosACosB</a:t>
            </a:r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 -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SinASinB</a:t>
            </a:r>
            <a:endParaRPr lang="en-GB" sz="16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76" y="3356992"/>
            <a:ext cx="3249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Cos(A + A) ≡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CosACosA</a:t>
            </a:r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 - </a:t>
            </a:r>
            <a:r>
              <a:rPr lang="en-GB" sz="1600" i="1" dirty="0" err="1">
                <a:latin typeface="Cambria Math" pitchFamily="18" charset="0"/>
                <a:ea typeface="Cambria Math" pitchFamily="18" charset="0"/>
              </a:rPr>
              <a:t>SinASinA</a:t>
            </a:r>
            <a:endParaRPr lang="en-GB" sz="1600" i="1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7544" y="3825044"/>
                <a:ext cx="23573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Cos2A ≡ Co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 −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𝑆𝑖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25044"/>
                <a:ext cx="2357313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1295" t="-7143" b="-19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3599892" y="3068960"/>
            <a:ext cx="396044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959932" y="3140968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B with A</a:t>
            </a:r>
          </a:p>
        </p:txBody>
      </p:sp>
      <p:sp>
        <p:nvSpPr>
          <p:cNvPr id="17" name="Arc 16"/>
          <p:cNvSpPr/>
          <p:nvPr/>
        </p:nvSpPr>
        <p:spPr>
          <a:xfrm>
            <a:off x="3599892" y="3537012"/>
            <a:ext cx="396044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959932" y="360902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11860" y="4401108"/>
                <a:ext cx="23573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Cos2A ≡ Co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 −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𝑆𝑖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60" y="4401108"/>
                <a:ext cx="2357313" cy="338554"/>
              </a:xfrm>
              <a:prstGeom prst="rect">
                <a:avLst/>
              </a:prstGeom>
              <a:blipFill rotWithShape="1">
                <a:blip r:embed="rId3"/>
                <a:stretch>
                  <a:fillRect l="-1034" t="-7143" b="-19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63588" y="5373216"/>
                <a:ext cx="27231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Cos2A ≡ (1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𝑆𝑖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)−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𝑆𝑖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8" y="5373216"/>
                <a:ext cx="2723118" cy="338554"/>
              </a:xfrm>
              <a:prstGeom prst="rect">
                <a:avLst/>
              </a:prstGeom>
              <a:blipFill rotWithShape="1">
                <a:blip r:embed="rId4"/>
                <a:stretch>
                  <a:fillRect l="-897" t="-7143" b="-19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72100" y="5373216"/>
                <a:ext cx="2826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Cos2A ≡ Co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 −(</m:t>
                    </m:r>
                  </m:oMath>
                </a14:m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1 - Co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)</m:t>
                    </m:r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100" y="5373216"/>
                <a:ext cx="2826671" cy="338554"/>
              </a:xfrm>
              <a:prstGeom prst="rect">
                <a:avLst/>
              </a:prstGeom>
              <a:blipFill rotWithShape="1">
                <a:blip r:embed="rId5"/>
                <a:stretch>
                  <a:fillRect l="-864" t="-7143" b="-19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54708" y="5877272"/>
                <a:ext cx="19829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Cos2A ≡ 1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 − 2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𝑆𝑖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08" y="5877272"/>
                <a:ext cx="1982979" cy="338554"/>
              </a:xfrm>
              <a:prstGeom prst="rect">
                <a:avLst/>
              </a:prstGeom>
              <a:blipFill rotWithShape="1">
                <a:blip r:embed="rId6"/>
                <a:stretch>
                  <a:fillRect l="-1231" t="-7143" b="-19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90754" y="5877272"/>
                <a:ext cx="20562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Cos2A ≡ 2Co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 −1</m:t>
                    </m:r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754" y="5877272"/>
                <a:ext cx="2056204" cy="338554"/>
              </a:xfrm>
              <a:prstGeom prst="rect">
                <a:avLst/>
              </a:prstGeom>
              <a:blipFill rotWithShape="1">
                <a:blip r:embed="rId7"/>
                <a:stretch>
                  <a:fillRect l="-1484" t="-7143" b="-19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5184068" y="4761148"/>
            <a:ext cx="1008112" cy="61206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760132" y="4905164"/>
            <a:ext cx="3204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Replace Sin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A with (1 – Cos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A)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2879812" y="4761148"/>
            <a:ext cx="1008112" cy="61206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0020" y="4905164"/>
            <a:ext cx="3204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Replace Cos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A with (1 – Sin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A)</a:t>
            </a:r>
          </a:p>
        </p:txBody>
      </p:sp>
      <p:sp>
        <p:nvSpPr>
          <p:cNvPr id="6" name="Rectangle 5"/>
          <p:cNvSpPr/>
          <p:nvPr/>
        </p:nvSpPr>
        <p:spPr>
          <a:xfrm>
            <a:off x="3383868" y="4401108"/>
            <a:ext cx="2268252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935596" y="5877272"/>
            <a:ext cx="1908212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544108" y="5877272"/>
            <a:ext cx="1980220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8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blipFill>
                <a:blip r:embed="rId9"/>
                <a:stretch>
                  <a:fillRect l="-1208" r="-144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blipFill>
                <a:blip r:embed="rId10"/>
                <a:stretch>
                  <a:fillRect l="-1420" r="-170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blipFill>
                <a:blip r:embed="rId11"/>
                <a:stretch>
                  <a:fillRect l="-1671" r="-13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26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/>
      <p:bldP spid="17" grpId="0" animBg="1"/>
      <p:bldP spid="18" grpId="0"/>
      <p:bldP spid="26" grpId="0"/>
      <p:bldP spid="27" grpId="0"/>
      <p:bldP spid="30" grpId="0"/>
      <p:bldP spid="32" grpId="0"/>
      <p:bldP spid="34" grpId="0"/>
      <p:bldP spid="43" grpId="0"/>
      <p:bldP spid="45" grpId="0"/>
      <p:bldP spid="6" grpId="0" animBg="1"/>
      <p:bldP spid="46" grpId="0" animBg="1"/>
      <p:bldP spid="47" grpId="0" animBg="1"/>
      <p:bldP spid="31" grpId="0" animBg="1"/>
      <p:bldP spid="33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808820"/>
            <a:ext cx="38267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express sin2A, cos2A and tan2A in terms of angle A, using the double angle formulae</a:t>
            </a:r>
          </a:p>
        </p:txBody>
      </p:sp>
      <p:sp>
        <p:nvSpPr>
          <p:cNvPr id="15" name="Arc 14"/>
          <p:cNvSpPr/>
          <p:nvPr/>
        </p:nvSpPr>
        <p:spPr>
          <a:xfrm>
            <a:off x="3311860" y="2996952"/>
            <a:ext cx="324036" cy="72008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599892" y="3212976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B with A</a:t>
            </a:r>
          </a:p>
        </p:txBody>
      </p:sp>
      <p:sp>
        <p:nvSpPr>
          <p:cNvPr id="17" name="Arc 16"/>
          <p:cNvSpPr/>
          <p:nvPr/>
        </p:nvSpPr>
        <p:spPr>
          <a:xfrm>
            <a:off x="3275856" y="3681028"/>
            <a:ext cx="396044" cy="684076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599892" y="386104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59532" y="2780928"/>
                <a:ext cx="2916324" cy="487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Tan (A + B)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𝑇𝑎𝑛𝐵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𝑇𝑎𝑛𝐴𝑇𝑎𝑛𝐵</m:t>
                        </m:r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2" y="2780928"/>
                <a:ext cx="2916324" cy="487056"/>
              </a:xfrm>
              <a:prstGeom prst="rect">
                <a:avLst/>
              </a:prstGeom>
              <a:blipFill rotWithShape="1">
                <a:blip r:embed="rId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9532" y="3465004"/>
                <a:ext cx="2916324" cy="487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Tan (A + A)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𝑇𝑎𝑛𝐴𝑇𝑎𝑛𝐴</m:t>
                        </m:r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2" y="3465004"/>
                <a:ext cx="2916324" cy="487056"/>
              </a:xfrm>
              <a:prstGeom prst="rect">
                <a:avLst/>
              </a:prstGeom>
              <a:blipFill rotWithShape="1">
                <a:blip r:embed="rId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7544" y="4077072"/>
                <a:ext cx="1944216" cy="487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Tan 2A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77072"/>
                <a:ext cx="1944216" cy="487056"/>
              </a:xfrm>
              <a:prstGeom prst="rect">
                <a:avLst/>
              </a:prstGeom>
              <a:blipFill rotWithShape="1">
                <a:blip r:embed="rId4"/>
                <a:stretch>
                  <a:fillRect l="-125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11860" y="5481228"/>
                <a:ext cx="1944216" cy="487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Tan 2A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60" y="5481228"/>
                <a:ext cx="1944216" cy="487056"/>
              </a:xfrm>
              <a:prstGeom prst="rect">
                <a:avLst/>
              </a:prstGeom>
              <a:blipFill rotWithShape="1">
                <a:blip r:embed="rId5"/>
                <a:stretch>
                  <a:fillRect l="-94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80112" y="4905164"/>
                <a:ext cx="2268252" cy="485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Tan 60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30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30</m:t>
                        </m:r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905164"/>
                <a:ext cx="2268252" cy="485902"/>
              </a:xfrm>
              <a:prstGeom prst="rect">
                <a:avLst/>
              </a:prstGeom>
              <a:blipFill rotWithShape="1">
                <a:blip r:embed="rId6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1580" y="4905164"/>
                <a:ext cx="2268252" cy="487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Tan 2A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80" y="4905164"/>
                <a:ext cx="2268252" cy="487056"/>
              </a:xfrm>
              <a:prstGeom prst="rect">
                <a:avLst/>
              </a:prstGeom>
              <a:blipFill rotWithShape="1"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7564" y="6129300"/>
                <a:ext cx="2520280" cy="487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2Tan 2A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𝑇𝑎𝑛𝐴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6129300"/>
                <a:ext cx="2520280" cy="487056"/>
              </a:xfrm>
              <a:prstGeom prst="rect">
                <a:avLst/>
              </a:prstGeom>
              <a:blipFill rotWithShape="1">
                <a:blip r:embed="rId8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44108" y="5985284"/>
                <a:ext cx="2304256" cy="738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>
                    <a:latin typeface="Cambria Math" pitchFamily="18" charset="0"/>
                    <a:ea typeface="Cambria Math" pitchFamily="18" charset="0"/>
                  </a:rPr>
                  <a:t>Tan A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≡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𝑇𝑎𝑛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𝑇𝑎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en-GB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08" y="5985284"/>
                <a:ext cx="2304256" cy="7386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H="1" flipV="1">
            <a:off x="3023828" y="5229200"/>
            <a:ext cx="432048" cy="2880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148064" y="5229200"/>
            <a:ext cx="504056" cy="2880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059832" y="5949280"/>
            <a:ext cx="432048" cy="2880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184068" y="5949280"/>
            <a:ext cx="504056" cy="2880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3848" y="512118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÷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27984" y="5121188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2A = 60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71800" y="584126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x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35996" y="6093296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2A = 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55876" y="5517232"/>
            <a:ext cx="1728192" cy="4320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10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blipFill>
                <a:blip r:embed="rId11"/>
                <a:stretch>
                  <a:fillRect l="-1208" r="-144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blipFill>
                <a:blip r:embed="rId12"/>
                <a:stretch>
                  <a:fillRect l="-1420" r="-170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blipFill>
                <a:blip r:embed="rId13"/>
                <a:stretch>
                  <a:fillRect l="-1671" r="-13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97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25" grpId="0"/>
      <p:bldP spid="28" grpId="0"/>
      <p:bldP spid="29" grpId="0"/>
      <p:bldP spid="31" grpId="0"/>
      <p:bldP spid="14" grpId="0"/>
      <p:bldP spid="19" grpId="0"/>
      <p:bldP spid="20" grpId="0"/>
      <p:bldP spid="11" grpId="0"/>
      <p:bldP spid="32" grpId="0"/>
      <p:bldP spid="33" grpId="0"/>
      <p:bldP spid="34" grpId="0"/>
      <p:bldP spid="12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808820"/>
                <a:ext cx="3826768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express sin2A, cos2A and tan2A in terms of angle A, using the double angle formulae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the double angle formulae to write the following expression as a single trigonometric ratio: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50−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808820"/>
                <a:ext cx="3826768" cy="4525963"/>
              </a:xfrm>
              <a:blipFill>
                <a:blip r:embed="rId2"/>
                <a:stretch>
                  <a:fillRect t="-809" r="-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3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blipFill>
                <a:blip r:embed="rId4"/>
                <a:stretch>
                  <a:fillRect l="-1208" r="-144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blipFill>
                <a:blip r:embed="rId5"/>
                <a:stretch>
                  <a:fillRect l="-1420" r="-170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blipFill>
                <a:blip r:embed="rId6"/>
                <a:stretch>
                  <a:fillRect l="-1671" r="-13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37949" y="1805664"/>
                <a:ext cx="2498184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949" y="1805664"/>
                <a:ext cx="2498184" cy="276999"/>
              </a:xfrm>
              <a:prstGeom prst="rect">
                <a:avLst/>
              </a:prstGeom>
              <a:blipFill>
                <a:blip r:embed="rId8"/>
                <a:stretch>
                  <a:fillRect l="-1951" t="-4348" r="-1707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36961" y="2332637"/>
                <a:ext cx="282327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100≡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961" y="2332637"/>
                <a:ext cx="2823273" cy="276999"/>
              </a:xfrm>
              <a:prstGeom prst="rect">
                <a:avLst/>
              </a:prstGeom>
              <a:blipFill>
                <a:blip r:embed="rId9"/>
                <a:stretch>
                  <a:fillRect l="-1512" t="-4444" r="-1944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7268838" y="1961366"/>
            <a:ext cx="321784" cy="53946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512803" y="2089254"/>
                <a:ext cx="11795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803" y="2089254"/>
                <a:ext cx="1179505" cy="276999"/>
              </a:xfrm>
              <a:prstGeom prst="rect">
                <a:avLst/>
              </a:prstGeom>
              <a:blipFill>
                <a:blip r:embed="rId1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64782" y="2991813"/>
                <a:ext cx="2978380" cy="5539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expression given is equivalent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782" y="2991813"/>
                <a:ext cx="2978380" cy="553998"/>
              </a:xfrm>
              <a:prstGeom prst="rect">
                <a:avLst/>
              </a:prstGeom>
              <a:blipFill>
                <a:blip r:embed="rId11"/>
                <a:stretch>
                  <a:fillRect l="-1431" t="-13187" r="-3476" b="-2527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37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 animBg="1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808820"/>
                <a:ext cx="3826768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express sin2A, cos2A and tan2A in terms of angle A, using the double angle formulae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the double angle formulae to write the following expression as a single trigonometric ratio: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808820"/>
                <a:ext cx="3826768" cy="4525963"/>
              </a:xfrm>
              <a:blipFill>
                <a:blip r:embed="rId2"/>
                <a:stretch>
                  <a:fillRect t="-809" r="-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3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blipFill>
                <a:blip r:embed="rId4"/>
                <a:stretch>
                  <a:fillRect l="-1208" r="-144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blipFill>
                <a:blip r:embed="rId5"/>
                <a:stretch>
                  <a:fillRect l="-1420" r="-170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blipFill>
                <a:blip r:embed="rId6"/>
                <a:stretch>
                  <a:fillRect l="-1671" r="-13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82016" y="1673462"/>
                <a:ext cx="2092303" cy="5203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016" y="1673462"/>
                <a:ext cx="2092303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894264" y="2016451"/>
            <a:ext cx="321784" cy="90301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81448" y="2199422"/>
                <a:ext cx="1179505" cy="461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448" y="2199422"/>
                <a:ext cx="1179505" cy="461473"/>
              </a:xfrm>
              <a:prstGeom prst="rect">
                <a:avLst/>
              </a:prstGeom>
              <a:blipFill>
                <a:blip r:embed="rId9"/>
                <a:stretch>
                  <a:fillRect l="-4124" b="-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52069" y="3740960"/>
                <a:ext cx="2978380" cy="6444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expression given is equivalent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𝑇𝑎𝑛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069" y="3740960"/>
                <a:ext cx="2978380" cy="644407"/>
              </a:xfrm>
              <a:prstGeom prst="rect">
                <a:avLst/>
              </a:prstGeom>
              <a:blipFill>
                <a:blip r:embed="rId10"/>
                <a:stretch>
                  <a:fillRect l="-1431" t="-11429" r="-3476" b="-1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37099" y="2499728"/>
                <a:ext cx="2101537" cy="8473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𝑇𝑎𝑛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099" y="2499728"/>
                <a:ext cx="2101537" cy="8473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71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 animBg="1"/>
      <p:bldP spid="45" grpId="0"/>
      <p:bldP spid="46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808820"/>
                <a:ext cx="3826768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express sin2A, cos2A and tan2A in terms of angle A, using the double angle formulae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the double angle formulae to write the following expression as a single trigonometric ratio: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808820"/>
                <a:ext cx="3826768" cy="4525963"/>
              </a:xfrm>
              <a:blipFill>
                <a:blip r:embed="rId2"/>
                <a:stretch>
                  <a:fillRect t="-809" r="-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3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blipFill>
                <a:blip r:embed="rId4"/>
                <a:stretch>
                  <a:fillRect l="-1208" r="-144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blipFill>
                <a:blip r:embed="rId5"/>
                <a:stretch>
                  <a:fillRect l="-1420" r="-170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blipFill>
                <a:blip r:embed="rId6"/>
                <a:stretch>
                  <a:fillRect l="-1671" r="-13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25235" y="1684479"/>
                <a:ext cx="751809" cy="52046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𝑠𝑒𝑐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235" y="1684479"/>
                <a:ext cx="751809" cy="5204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123083" y="1983036"/>
            <a:ext cx="277717" cy="6389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367048" y="2100270"/>
            <a:ext cx="1322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81027" y="2497891"/>
                <a:ext cx="1582164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70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027" y="2497891"/>
                <a:ext cx="1582164" cy="276999"/>
              </a:xfrm>
              <a:prstGeom prst="rect">
                <a:avLst/>
              </a:prstGeom>
              <a:blipFill>
                <a:blip r:embed="rId9"/>
                <a:stretch>
                  <a:fillRect l="-1154" r="-3462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83016" y="3492347"/>
                <a:ext cx="2032288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016" y="3492347"/>
                <a:ext cx="2032288" cy="276999"/>
              </a:xfrm>
              <a:prstGeom prst="rect">
                <a:avLst/>
              </a:prstGeom>
              <a:blipFill>
                <a:blip r:embed="rId10"/>
                <a:stretch>
                  <a:fillRect l="-2402" r="-2703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93046" y="4030338"/>
                <a:ext cx="235962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140≡2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046" y="4030338"/>
                <a:ext cx="2359620" cy="276999"/>
              </a:xfrm>
              <a:prstGeom prst="rect">
                <a:avLst/>
              </a:prstGeom>
              <a:blipFill>
                <a:blip r:embed="rId11"/>
                <a:stretch>
                  <a:fillRect l="-2067" r="-2326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6782259" y="3644747"/>
            <a:ext cx="279553" cy="54166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15207" y="3750964"/>
                <a:ext cx="13227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207" y="3750964"/>
                <a:ext cx="1322725" cy="338554"/>
              </a:xfrm>
              <a:prstGeom prst="rect">
                <a:avLst/>
              </a:prstGeom>
              <a:blipFill>
                <a:blip r:embed="rId12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71860" y="4548131"/>
                <a:ext cx="248786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140≡4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860" y="4548131"/>
                <a:ext cx="2487861" cy="276999"/>
              </a:xfrm>
              <a:prstGeom prst="rect">
                <a:avLst/>
              </a:prstGeom>
              <a:blipFill>
                <a:blip r:embed="rId13"/>
                <a:stretch>
                  <a:fillRect l="-1961" r="-2206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6802456" y="4171721"/>
            <a:ext cx="279553" cy="54166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35404" y="4266921"/>
            <a:ext cx="1480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Multiply by 2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09698" y="5151118"/>
                <a:ext cx="2978380" cy="5539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expression given is equivalent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698" y="5151118"/>
                <a:ext cx="2978380" cy="553998"/>
              </a:xfrm>
              <a:prstGeom prst="rect">
                <a:avLst/>
              </a:prstGeom>
              <a:blipFill>
                <a:blip r:embed="rId14"/>
                <a:stretch>
                  <a:fillRect l="-1431" t="-13187" r="-3476" b="-2527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92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 animBg="1"/>
      <p:bldP spid="45" grpId="0"/>
      <p:bldP spid="16" grpId="0"/>
      <p:bldP spid="18" grpId="0"/>
      <p:bldP spid="19" grpId="0"/>
      <p:bldP spid="20" grpId="0" animBg="1"/>
      <p:bldP spid="21" grpId="0"/>
      <p:bldP spid="22" grpId="0"/>
      <p:bldP spid="23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6466200" y="3190941"/>
            <a:ext cx="267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Replace using the expressions we have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808820"/>
                <a:ext cx="3826768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express sin2A, cos2A and tan2A in terms of angle A, using the double angle formulae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eliminate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express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808820"/>
                <a:ext cx="3826768" cy="4525963"/>
              </a:xfrm>
              <a:blipFill>
                <a:blip r:embed="rId2"/>
                <a:stretch>
                  <a:fillRect t="-809" r="-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3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blipFill>
                <a:blip r:embed="rId4"/>
                <a:stretch>
                  <a:fillRect l="-1208" r="-144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blipFill>
                <a:blip r:embed="rId5"/>
                <a:stretch>
                  <a:fillRect l="-1420" r="-170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blipFill>
                <a:blip r:embed="rId6"/>
                <a:stretch>
                  <a:fillRect l="-1671" r="-13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18612" y="1663548"/>
                <a:ext cx="45499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need to find an identity which contains both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612" y="1663548"/>
                <a:ext cx="4549967" cy="584775"/>
              </a:xfrm>
              <a:prstGeom prst="rect">
                <a:avLst/>
              </a:prstGeom>
              <a:blipFill>
                <a:blip r:embed="rId8"/>
                <a:stretch>
                  <a:fillRect l="-268" t="-3125" r="-1740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08473" y="3657600"/>
                <a:ext cx="35584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Write expressions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73" y="3657600"/>
                <a:ext cx="3558447" cy="584775"/>
              </a:xfrm>
              <a:prstGeom prst="rect">
                <a:avLst/>
              </a:prstGeom>
              <a:blipFill>
                <a:blip r:embed="rId9"/>
                <a:stretch>
                  <a:fillRect t="-3125" r="-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2539" y="4450814"/>
                <a:ext cx="10636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39" y="4450814"/>
                <a:ext cx="1063689" cy="276999"/>
              </a:xfrm>
              <a:prstGeom prst="rect">
                <a:avLst/>
              </a:prstGeom>
              <a:blipFill>
                <a:blip r:embed="rId10"/>
                <a:stretch>
                  <a:fillRect l="-2874" r="-459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81339" y="4439797"/>
                <a:ext cx="16217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=3−4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339" y="4439797"/>
                <a:ext cx="1621726" cy="276999"/>
              </a:xfrm>
              <a:prstGeom prst="rect">
                <a:avLst/>
              </a:prstGeom>
              <a:blipFill>
                <a:blip r:embed="rId11"/>
                <a:stretch>
                  <a:fillRect l="-3008" r="-2632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03374" y="5321146"/>
                <a:ext cx="149348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374" y="5321146"/>
                <a:ext cx="1493486" cy="5186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4573" y="5376232"/>
                <a:ext cx="935449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73" y="5376232"/>
                <a:ext cx="935449" cy="4743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859316" y="4902507"/>
            <a:ext cx="2126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Rearrange both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50409" y="2487975"/>
                <a:ext cx="2119555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09" y="2487975"/>
                <a:ext cx="2119555" cy="276999"/>
              </a:xfrm>
              <a:prstGeom prst="rect">
                <a:avLst/>
              </a:prstGeom>
              <a:blipFill>
                <a:blip r:embed="rId14"/>
                <a:stretch>
                  <a:fillRect l="-2305" t="-4348" r="-2305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59589" y="3025965"/>
                <a:ext cx="2119555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589" y="3025965"/>
                <a:ext cx="2119555" cy="276999"/>
              </a:xfrm>
              <a:prstGeom prst="rect">
                <a:avLst/>
              </a:prstGeom>
              <a:blipFill>
                <a:blip r:embed="rId15"/>
                <a:stretch>
                  <a:fillRect l="-1437" t="-4348" r="-1724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67922" y="3497855"/>
                <a:ext cx="1926810" cy="5290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922" y="3497855"/>
                <a:ext cx="1926810" cy="52905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78939" y="4103783"/>
                <a:ext cx="1926810" cy="5290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=4−8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939" y="4103783"/>
                <a:ext cx="1926810" cy="52905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480444" y="3468095"/>
            <a:ext cx="598332" cy="5861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379456" y="2992534"/>
            <a:ext cx="677286" cy="3235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2196279" y="5304240"/>
            <a:ext cx="1527421" cy="5787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841026" y="3010896"/>
            <a:ext cx="625875" cy="3051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894274" y="3504819"/>
            <a:ext cx="473475" cy="538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72987" y="5342799"/>
            <a:ext cx="949037" cy="538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08457" y="4729908"/>
                <a:ext cx="1695977" cy="5290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457" y="4729908"/>
                <a:ext cx="1695977" cy="52905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82891" y="5356034"/>
                <a:ext cx="1522853" cy="5290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891" y="5356034"/>
                <a:ext cx="1522853" cy="52905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6387488" y="2633033"/>
            <a:ext cx="277717" cy="5618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609419" y="2607046"/>
                <a:ext cx="2677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Replace with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 (this step is not really needed!)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419" y="2607046"/>
                <a:ext cx="2677800" cy="584775"/>
              </a:xfrm>
              <a:prstGeom prst="rect">
                <a:avLst/>
              </a:prstGeom>
              <a:blipFill>
                <a:blip r:embed="rId20"/>
                <a:stretch>
                  <a:fillRect t="-2083" r="-911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407686" y="3226108"/>
            <a:ext cx="277717" cy="5618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317715" y="3808166"/>
            <a:ext cx="277717" cy="5618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6370963" y="4434292"/>
            <a:ext cx="277717" cy="5618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6347093" y="5093468"/>
            <a:ext cx="277717" cy="5618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6598403" y="3907037"/>
            <a:ext cx="144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631454" y="4534998"/>
            <a:ext cx="1267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Subtract 3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32300" y="5162960"/>
            <a:ext cx="190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Multiply all by -1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2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2" grpId="0"/>
      <p:bldP spid="26" grpId="0"/>
      <p:bldP spid="4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6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/>
      <p:bldP spid="54" grpId="0"/>
      <p:bldP spid="55" grpId="0" animBg="1"/>
      <p:bldP spid="56" grpId="0"/>
      <p:bldP spid="57" grpId="0" animBg="1"/>
      <p:bldP spid="58" grpId="0" animBg="1"/>
      <p:bldP spid="59" grpId="0" animBg="1"/>
      <p:bldP spid="60" grpId="0" animBg="1"/>
      <p:bldP spid="62" grpId="0"/>
      <p:bldP spid="63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08820"/>
            <a:ext cx="38267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express sin2A, cos2A and tan2A in terms of angle A, using the double angle formulae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exact value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3212976"/>
                <a:ext cx="93589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12976"/>
                <a:ext cx="935897" cy="495649"/>
              </a:xfrm>
              <a:prstGeom prst="rect">
                <a:avLst/>
              </a:prstGeom>
              <a:blipFill rotWithShape="1">
                <a:blip r:embed="rId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51720" y="3356992"/>
                <a:ext cx="1506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180˚&lt;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&lt;360˚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356992"/>
                <a:ext cx="1506951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35696" y="4185084"/>
                <a:ext cx="68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185084"/>
                <a:ext cx="680636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Triangle 16"/>
          <p:cNvSpPr/>
          <p:nvPr/>
        </p:nvSpPr>
        <p:spPr>
          <a:xfrm flipH="1">
            <a:off x="5580112" y="1916832"/>
            <a:ext cx="1692188" cy="1152128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128284" y="2924944"/>
            <a:ext cx="144016" cy="1440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5220072" y="2600908"/>
            <a:ext cx="914400" cy="914400"/>
          </a:xfrm>
          <a:prstGeom prst="arc">
            <a:avLst>
              <a:gd name="adj1" fmla="val 19160493"/>
              <a:gd name="adj2" fmla="val 21533135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048164" y="274492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89519" y="1952836"/>
                <a:ext cx="1208472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𝐶𝑜𝑠𝑥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19" y="1952836"/>
                <a:ext cx="1208472" cy="552459"/>
              </a:xfrm>
              <a:prstGeom prst="rect">
                <a:avLst/>
              </a:prstGeom>
              <a:blipFill rotWithShape="1"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11960" y="2492896"/>
                <a:ext cx="973856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𝐶𝑜𝑠𝑥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492896"/>
                <a:ext cx="973856" cy="49564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668344" y="1952836"/>
                <a:ext cx="1160895" cy="533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𝑆𝑖𝑛𝑥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1952836"/>
                <a:ext cx="1160895" cy="533864"/>
              </a:xfrm>
              <a:prstGeom prst="rect">
                <a:avLst/>
              </a:prstGeom>
              <a:blipFill rotWithShape="1">
                <a:blip r:embed="rId7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68344" y="2636912"/>
                <a:ext cx="1044196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𝑆𝑖𝑛𝑥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2636912"/>
                <a:ext cx="1044196" cy="5438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995935" y="3537012"/>
            <a:ext cx="5052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Pythagoras’ to find the missing side (ignore negatives)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23928" y="4005064"/>
            <a:ext cx="378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Cosx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positive so in the range 270 - 360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08204" y="310496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72300" y="2384884"/>
                <a:ext cx="360040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300" y="2384884"/>
                <a:ext cx="360040" cy="3317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228184" y="206084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87924" y="4473116"/>
            <a:ext cx="270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Therefore,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Sinx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negative</a:t>
            </a:r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>
            <a:off x="277317" y="587480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278904" y="6179604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42"/>
          <p:cNvSpPr>
            <a:spLocks noChangeShapeType="1"/>
          </p:cNvSpPr>
          <p:nvPr/>
        </p:nvSpPr>
        <p:spPr bwMode="auto">
          <a:xfrm>
            <a:off x="964704" y="610340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43"/>
          <p:cNvSpPr>
            <a:spLocks noChangeShapeType="1"/>
          </p:cNvSpPr>
          <p:nvPr/>
        </p:nvSpPr>
        <p:spPr bwMode="auto">
          <a:xfrm>
            <a:off x="1650504" y="610340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44"/>
          <p:cNvSpPr>
            <a:spLocks noChangeShapeType="1"/>
          </p:cNvSpPr>
          <p:nvPr/>
        </p:nvSpPr>
        <p:spPr bwMode="auto">
          <a:xfrm>
            <a:off x="2336304" y="610340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45"/>
          <p:cNvSpPr>
            <a:spLocks noChangeShapeType="1"/>
          </p:cNvSpPr>
          <p:nvPr/>
        </p:nvSpPr>
        <p:spPr bwMode="auto">
          <a:xfrm>
            <a:off x="3022104" y="610340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46"/>
          <p:cNvSpPr>
            <a:spLocks noChangeShapeType="1"/>
          </p:cNvSpPr>
          <p:nvPr/>
        </p:nvSpPr>
        <p:spPr bwMode="auto">
          <a:xfrm>
            <a:off x="284076" y="5154724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969876" y="50785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48"/>
          <p:cNvSpPr>
            <a:spLocks noChangeShapeType="1"/>
          </p:cNvSpPr>
          <p:nvPr/>
        </p:nvSpPr>
        <p:spPr bwMode="auto">
          <a:xfrm>
            <a:off x="1655676" y="50785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>
            <a:off x="2341476" y="50785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>
            <a:off x="3027276" y="50785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Arc 56"/>
          <p:cNvSpPr>
            <a:spLocks/>
          </p:cNvSpPr>
          <p:nvPr/>
        </p:nvSpPr>
        <p:spPr bwMode="auto">
          <a:xfrm>
            <a:off x="284076" y="4849924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57"/>
          <p:cNvSpPr>
            <a:spLocks/>
          </p:cNvSpPr>
          <p:nvPr/>
        </p:nvSpPr>
        <p:spPr bwMode="auto">
          <a:xfrm flipH="1" flipV="1">
            <a:off x="971464" y="4545124"/>
            <a:ext cx="688975" cy="914400"/>
          </a:xfrm>
          <a:custGeom>
            <a:avLst/>
            <a:gdLst>
              <a:gd name="G0" fmla="+- 484 0 0"/>
              <a:gd name="G1" fmla="+- 21600 0 0"/>
              <a:gd name="G2" fmla="+- 21600 0 0"/>
              <a:gd name="T0" fmla="*/ 0 w 16272"/>
              <a:gd name="T1" fmla="*/ 5 h 21600"/>
              <a:gd name="T2" fmla="*/ 16272 w 16272"/>
              <a:gd name="T3" fmla="*/ 6859 h 21600"/>
              <a:gd name="T4" fmla="*/ 484 w 1627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58"/>
          <p:cNvSpPr>
            <a:spLocks/>
          </p:cNvSpPr>
          <p:nvPr/>
        </p:nvSpPr>
        <p:spPr bwMode="auto">
          <a:xfrm flipH="1">
            <a:off x="2341476" y="4849924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Arc 59"/>
          <p:cNvSpPr>
            <a:spLocks/>
          </p:cNvSpPr>
          <p:nvPr/>
        </p:nvSpPr>
        <p:spPr bwMode="auto">
          <a:xfrm flipV="1">
            <a:off x="1655676" y="4545124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Arc 60"/>
          <p:cNvSpPr>
            <a:spLocks/>
          </p:cNvSpPr>
          <p:nvPr/>
        </p:nvSpPr>
        <p:spPr bwMode="auto">
          <a:xfrm>
            <a:off x="964704" y="5874804"/>
            <a:ext cx="677863" cy="91440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Arc 61"/>
          <p:cNvSpPr>
            <a:spLocks/>
          </p:cNvSpPr>
          <p:nvPr/>
        </p:nvSpPr>
        <p:spPr bwMode="auto">
          <a:xfrm flipH="1">
            <a:off x="278904" y="5874804"/>
            <a:ext cx="696913" cy="91440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63"/>
          <p:cNvSpPr>
            <a:spLocks/>
          </p:cNvSpPr>
          <p:nvPr/>
        </p:nvSpPr>
        <p:spPr bwMode="auto">
          <a:xfrm flipH="1" flipV="1">
            <a:off x="1650504" y="5570004"/>
            <a:ext cx="687388" cy="914400"/>
          </a:xfrm>
          <a:custGeom>
            <a:avLst/>
            <a:gdLst>
              <a:gd name="G0" fmla="+- 446 0 0"/>
              <a:gd name="G1" fmla="+- 21600 0 0"/>
              <a:gd name="G2" fmla="+- 21600 0 0"/>
              <a:gd name="T0" fmla="*/ 0 w 16234"/>
              <a:gd name="T1" fmla="*/ 5 h 21600"/>
              <a:gd name="T2" fmla="*/ 16234 w 16234"/>
              <a:gd name="T3" fmla="*/ 6859 h 21600"/>
              <a:gd name="T4" fmla="*/ 446 w 162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Arc 64"/>
          <p:cNvSpPr>
            <a:spLocks/>
          </p:cNvSpPr>
          <p:nvPr/>
        </p:nvSpPr>
        <p:spPr bwMode="auto">
          <a:xfrm flipV="1">
            <a:off x="2336304" y="5570004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69"/>
          <p:cNvSpPr txBox="1">
            <a:spLocks noChangeArrowheads="1"/>
          </p:cNvSpPr>
          <p:nvPr/>
        </p:nvSpPr>
        <p:spPr bwMode="auto">
          <a:xfrm>
            <a:off x="783382" y="5218348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90</a:t>
            </a:r>
          </a:p>
        </p:txBody>
      </p:sp>
      <p:sp>
        <p:nvSpPr>
          <p:cNvPr id="53" name="Line 71"/>
          <p:cNvSpPr>
            <a:spLocks noChangeShapeType="1"/>
          </p:cNvSpPr>
          <p:nvPr/>
        </p:nvSpPr>
        <p:spPr bwMode="auto">
          <a:xfrm>
            <a:off x="284076" y="484992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Text Box 72"/>
          <p:cNvSpPr txBox="1">
            <a:spLocks noChangeArrowheads="1"/>
          </p:cNvSpPr>
          <p:nvPr/>
        </p:nvSpPr>
        <p:spPr bwMode="auto">
          <a:xfrm>
            <a:off x="1412032" y="5218348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55" name="Text Box 73"/>
          <p:cNvSpPr txBox="1">
            <a:spLocks noChangeArrowheads="1"/>
          </p:cNvSpPr>
          <p:nvPr/>
        </p:nvSpPr>
        <p:spPr bwMode="auto">
          <a:xfrm>
            <a:off x="2097832" y="521834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56" name="Text Box 74"/>
          <p:cNvSpPr txBox="1">
            <a:spLocks noChangeArrowheads="1"/>
          </p:cNvSpPr>
          <p:nvPr/>
        </p:nvSpPr>
        <p:spPr bwMode="auto">
          <a:xfrm>
            <a:off x="2783632" y="521834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57" name="Text Box 75"/>
          <p:cNvSpPr txBox="1">
            <a:spLocks noChangeArrowheads="1"/>
          </p:cNvSpPr>
          <p:nvPr/>
        </p:nvSpPr>
        <p:spPr bwMode="auto">
          <a:xfrm>
            <a:off x="3174504" y="6027204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Sin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58" name="Text Box 76"/>
          <p:cNvSpPr txBox="1">
            <a:spLocks noChangeArrowheads="1"/>
          </p:cNvSpPr>
          <p:nvPr/>
        </p:nvSpPr>
        <p:spPr bwMode="auto">
          <a:xfrm>
            <a:off x="3179676" y="5002324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Cos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60" name="Line 84"/>
          <p:cNvSpPr>
            <a:spLocks noChangeShapeType="1"/>
          </p:cNvSpPr>
          <p:nvPr/>
        </p:nvSpPr>
        <p:spPr bwMode="auto">
          <a:xfrm flipV="1">
            <a:off x="2336304" y="4741912"/>
            <a:ext cx="0" cy="197873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84"/>
          <p:cNvSpPr>
            <a:spLocks noChangeShapeType="1"/>
          </p:cNvSpPr>
          <p:nvPr/>
        </p:nvSpPr>
        <p:spPr bwMode="auto">
          <a:xfrm flipV="1">
            <a:off x="3020380" y="4741912"/>
            <a:ext cx="0" cy="197873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516216" y="4329100"/>
                <a:ext cx="1208792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𝑆𝑖𝑛𝑥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329100"/>
                <a:ext cx="1208792" cy="54380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499992" y="5193196"/>
            <a:ext cx="1813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>
                <a:latin typeface="Cambria Math" pitchFamily="18" charset="0"/>
                <a:ea typeface="Cambria Math" pitchFamily="18" charset="0"/>
              </a:rPr>
              <a:t>Sin2x ≡ 2SinxCosx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463988" y="5625244"/>
                <a:ext cx="1962397" cy="483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Sin2x = 2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160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GB" sz="16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sz="1600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5625244"/>
                <a:ext cx="1962397" cy="483659"/>
              </a:xfrm>
              <a:prstGeom prst="rect">
                <a:avLst/>
              </a:prstGeom>
              <a:blipFill rotWithShape="1">
                <a:blip r:embed="rId11"/>
                <a:stretch>
                  <a:fillRect l="-1242" b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463988" y="6129300"/>
                <a:ext cx="1471365" cy="4954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Sin2x =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latin typeface="Cambria Math"/>
                                <a:ea typeface="Cambria Math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1600" i="1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6129300"/>
                <a:ext cx="1471365" cy="49545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6336196" y="5373216"/>
            <a:ext cx="396044" cy="5400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6660232" y="5517232"/>
            <a:ext cx="1764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Sinx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Cosx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>
            <a:off x="6336196" y="5913276"/>
            <a:ext cx="396044" cy="5400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732240" y="5949280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and leave in surd form</a:t>
            </a:r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032288" cy="276999"/>
              </a:xfrm>
              <a:prstGeom prst="rect">
                <a:avLst/>
              </a:prstGeom>
              <a:blipFill>
                <a:blip r:embed="rId12"/>
                <a:stretch>
                  <a:fillRect l="-1780" r="-2077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661" y="0"/>
                <a:ext cx="2498184" cy="276999"/>
              </a:xfrm>
              <a:prstGeom prst="rect">
                <a:avLst/>
              </a:prstGeom>
              <a:blipFill>
                <a:blip r:embed="rId13"/>
                <a:stretch>
                  <a:fillRect l="-1208" r="-144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21" y="0"/>
                <a:ext cx="2119555" cy="276999"/>
              </a:xfrm>
              <a:prstGeom prst="rect">
                <a:avLst/>
              </a:prstGeom>
              <a:blipFill>
                <a:blip r:embed="rId14"/>
                <a:stretch>
                  <a:fillRect l="-1420" r="-170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81" y="0"/>
                <a:ext cx="2166619" cy="276999"/>
              </a:xfrm>
              <a:prstGeom prst="rect">
                <a:avLst/>
              </a:prstGeom>
              <a:blipFill>
                <a:blip r:embed="rId15"/>
                <a:stretch>
                  <a:fillRect l="-1671" r="-13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2092304" cy="5203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14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18" grpId="0" animBg="1"/>
      <p:bldP spid="21" grpId="0" animBg="1"/>
      <p:bldP spid="33" grpId="0"/>
      <p:bldP spid="37" grpId="0"/>
      <p:bldP spid="38" grpId="0"/>
      <p:bldP spid="39" grpId="0"/>
      <p:bldP spid="42" grpId="0"/>
      <p:bldP spid="43" grpId="0"/>
      <p:bldP spid="44" grpId="0"/>
      <p:bldP spid="45" grpId="0"/>
      <p:bldP spid="46" grpId="0"/>
      <p:bldP spid="47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 animBg="1"/>
      <p:bldP spid="54" grpId="0"/>
      <p:bldP spid="55" grpId="0"/>
      <p:bldP spid="56" grpId="0"/>
      <p:bldP spid="57" grpId="0"/>
      <p:bldP spid="58" grpId="0"/>
      <p:bldP spid="60" grpId="0" animBg="1"/>
      <p:bldP spid="61" grpId="0" animBg="1"/>
      <p:bldP spid="62" grpId="0"/>
      <p:bldP spid="63" grpId="0"/>
      <p:bldP spid="64" grpId="0"/>
      <p:bldP spid="65" grpId="0"/>
      <p:bldP spid="66" grpId="0" animBg="1"/>
      <p:bldP spid="67" grpId="0"/>
      <p:bldP spid="69" grpId="0" animBg="1"/>
      <p:bldP spid="7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9EAA2C-2616-4EEB-A78B-937FCF86C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5B8135-C536-4921-A1E8-EB7A0E973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EB683-8714-48F0-A401-1086769E341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1948</TotalTime>
  <Words>2016</Words>
  <Application>Microsoft Office PowerPoint</Application>
  <PresentationFormat>On-screen Show (4:3)</PresentationFormat>
  <Paragraphs>234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Comic Sans MS</vt:lpstr>
      <vt:lpstr>Monotype Corsiva</vt:lpstr>
      <vt:lpstr>Wingdings</vt:lpstr>
      <vt:lpstr>Office Theme</vt:lpstr>
      <vt:lpstr>PowerPoint Presentation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472</cp:revision>
  <dcterms:created xsi:type="dcterms:W3CDTF">2018-04-30T00:32:33Z</dcterms:created>
  <dcterms:modified xsi:type="dcterms:W3CDTF">2021-02-27T10:48:44Z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