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0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8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chemeClr val="accent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40.png"/><Relationship Id="rId13" Type="http://schemas.openxmlformats.org/officeDocument/2006/relationships/image" Target="../media/image1480.png"/><Relationship Id="rId3" Type="http://schemas.openxmlformats.org/officeDocument/2006/relationships/image" Target="../media/image1320.png"/><Relationship Id="rId7" Type="http://schemas.openxmlformats.org/officeDocument/2006/relationships/image" Target="../media/image1430.png"/><Relationship Id="rId12" Type="http://schemas.openxmlformats.org/officeDocument/2006/relationships/image" Target="../media/image1470.png"/><Relationship Id="rId2" Type="http://schemas.openxmlformats.org/officeDocument/2006/relationships/image" Target="../media/image13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50.png"/><Relationship Id="rId11" Type="http://schemas.openxmlformats.org/officeDocument/2006/relationships/image" Target="../media/image1460.png"/><Relationship Id="rId5" Type="http://schemas.openxmlformats.org/officeDocument/2006/relationships/image" Target="../media/image1340.png"/><Relationship Id="rId10" Type="http://schemas.openxmlformats.org/officeDocument/2006/relationships/image" Target="../media/image1450.png"/><Relationship Id="rId4" Type="http://schemas.openxmlformats.org/officeDocument/2006/relationships/image" Target="../media/image1420.png"/><Relationship Id="rId9" Type="http://schemas.openxmlformats.org/officeDocument/2006/relationships/image" Target="../media/image1380.png"/><Relationship Id="rId14" Type="http://schemas.openxmlformats.org/officeDocument/2006/relationships/image" Target="../media/image14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2.png"/><Relationship Id="rId7" Type="http://schemas.openxmlformats.org/officeDocument/2006/relationships/image" Target="../media/image1.png"/><Relationship Id="rId2" Type="http://schemas.openxmlformats.org/officeDocument/2006/relationships/image" Target="../media/image1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5.png"/><Relationship Id="rId5" Type="http://schemas.openxmlformats.org/officeDocument/2006/relationships/image" Target="../media/image144.png"/><Relationship Id="rId4" Type="http://schemas.openxmlformats.org/officeDocument/2006/relationships/image" Target="../media/image14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1.png"/><Relationship Id="rId2" Type="http://schemas.openxmlformats.org/officeDocument/2006/relationships/image" Target="../media/image63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1.png"/><Relationship Id="rId3" Type="http://schemas.openxmlformats.org/officeDocument/2006/relationships/image" Target="../media/image1050.png"/><Relationship Id="rId7" Type="http://schemas.openxmlformats.org/officeDocument/2006/relationships/image" Target="../media/image1090.png"/><Relationship Id="rId2" Type="http://schemas.openxmlformats.org/officeDocument/2006/relationships/image" Target="../media/image6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80.png"/><Relationship Id="rId11" Type="http://schemas.openxmlformats.org/officeDocument/2006/relationships/image" Target="../media/image144.png"/><Relationship Id="rId5" Type="http://schemas.openxmlformats.org/officeDocument/2006/relationships/image" Target="../media/image1070.png"/><Relationship Id="rId10" Type="http://schemas.openxmlformats.org/officeDocument/2006/relationships/image" Target="../media/image143.png"/><Relationship Id="rId4" Type="http://schemas.openxmlformats.org/officeDocument/2006/relationships/image" Target="../media/image1060.png"/><Relationship Id="rId9" Type="http://schemas.openxmlformats.org/officeDocument/2006/relationships/image" Target="../media/image14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60.png"/><Relationship Id="rId13" Type="http://schemas.openxmlformats.org/officeDocument/2006/relationships/image" Target="../media/image144.png"/><Relationship Id="rId3" Type="http://schemas.openxmlformats.org/officeDocument/2006/relationships/image" Target="../media/image1110.png"/><Relationship Id="rId7" Type="http://schemas.openxmlformats.org/officeDocument/2006/relationships/image" Target="../media/image1150.png"/><Relationship Id="rId12" Type="http://schemas.openxmlformats.org/officeDocument/2006/relationships/image" Target="../media/image143.png"/><Relationship Id="rId2" Type="http://schemas.openxmlformats.org/officeDocument/2006/relationships/image" Target="../media/image11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40.png"/><Relationship Id="rId11" Type="http://schemas.openxmlformats.org/officeDocument/2006/relationships/image" Target="../media/image142.png"/><Relationship Id="rId5" Type="http://schemas.openxmlformats.org/officeDocument/2006/relationships/image" Target="../media/image1130.png"/><Relationship Id="rId10" Type="http://schemas.openxmlformats.org/officeDocument/2006/relationships/image" Target="../media/image141.png"/><Relationship Id="rId4" Type="http://schemas.openxmlformats.org/officeDocument/2006/relationships/image" Target="../media/image1120.png"/><Relationship Id="rId9" Type="http://schemas.openxmlformats.org/officeDocument/2006/relationships/image" Target="../media/image1170.png"/><Relationship Id="rId14" Type="http://schemas.openxmlformats.org/officeDocument/2006/relationships/image" Target="../media/image14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7.png"/><Relationship Id="rId3" Type="http://schemas.openxmlformats.org/officeDocument/2006/relationships/image" Target="../media/image141.png"/><Relationship Id="rId7" Type="http://schemas.openxmlformats.org/officeDocument/2006/relationships/image" Target="../media/image145.png"/><Relationship Id="rId2" Type="http://schemas.openxmlformats.org/officeDocument/2006/relationships/image" Target="../media/image1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4.png"/><Relationship Id="rId11" Type="http://schemas.openxmlformats.org/officeDocument/2006/relationships/image" Target="../media/image150.png"/><Relationship Id="rId5" Type="http://schemas.openxmlformats.org/officeDocument/2006/relationships/image" Target="../media/image143.png"/><Relationship Id="rId10" Type="http://schemas.openxmlformats.org/officeDocument/2006/relationships/image" Target="../media/image149.png"/><Relationship Id="rId4" Type="http://schemas.openxmlformats.org/officeDocument/2006/relationships/image" Target="../media/image142.png"/><Relationship Id="rId9" Type="http://schemas.openxmlformats.org/officeDocument/2006/relationships/image" Target="../media/image14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2.png"/><Relationship Id="rId3" Type="http://schemas.openxmlformats.org/officeDocument/2006/relationships/image" Target="../media/image141.png"/><Relationship Id="rId7" Type="http://schemas.openxmlformats.org/officeDocument/2006/relationships/image" Target="../media/image145.png"/><Relationship Id="rId2" Type="http://schemas.openxmlformats.org/officeDocument/2006/relationships/image" Target="../media/image1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4.png"/><Relationship Id="rId11" Type="http://schemas.openxmlformats.org/officeDocument/2006/relationships/image" Target="../media/image155.png"/><Relationship Id="rId5" Type="http://schemas.openxmlformats.org/officeDocument/2006/relationships/image" Target="../media/image143.png"/><Relationship Id="rId10" Type="http://schemas.openxmlformats.org/officeDocument/2006/relationships/image" Target="../media/image154.png"/><Relationship Id="rId4" Type="http://schemas.openxmlformats.org/officeDocument/2006/relationships/image" Target="../media/image142.png"/><Relationship Id="rId9" Type="http://schemas.openxmlformats.org/officeDocument/2006/relationships/image" Target="../media/image15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7.png"/><Relationship Id="rId13" Type="http://schemas.openxmlformats.org/officeDocument/2006/relationships/image" Target="../media/image162.png"/><Relationship Id="rId3" Type="http://schemas.openxmlformats.org/officeDocument/2006/relationships/image" Target="../media/image141.png"/><Relationship Id="rId7" Type="http://schemas.openxmlformats.org/officeDocument/2006/relationships/image" Target="../media/image145.png"/><Relationship Id="rId12" Type="http://schemas.openxmlformats.org/officeDocument/2006/relationships/image" Target="../media/image161.png"/><Relationship Id="rId2" Type="http://schemas.openxmlformats.org/officeDocument/2006/relationships/image" Target="../media/image1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4.png"/><Relationship Id="rId11" Type="http://schemas.openxmlformats.org/officeDocument/2006/relationships/image" Target="../media/image160.png"/><Relationship Id="rId5" Type="http://schemas.openxmlformats.org/officeDocument/2006/relationships/image" Target="../media/image143.png"/><Relationship Id="rId10" Type="http://schemas.openxmlformats.org/officeDocument/2006/relationships/image" Target="../media/image159.png"/><Relationship Id="rId4" Type="http://schemas.openxmlformats.org/officeDocument/2006/relationships/image" Target="../media/image142.png"/><Relationship Id="rId9" Type="http://schemas.openxmlformats.org/officeDocument/2006/relationships/image" Target="../media/image158.png"/><Relationship Id="rId14" Type="http://schemas.openxmlformats.org/officeDocument/2006/relationships/image" Target="../media/image16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5.png"/><Relationship Id="rId13" Type="http://schemas.openxmlformats.org/officeDocument/2006/relationships/image" Target="../media/image170.png"/><Relationship Id="rId18" Type="http://schemas.openxmlformats.org/officeDocument/2006/relationships/image" Target="../media/image175.png"/><Relationship Id="rId3" Type="http://schemas.openxmlformats.org/officeDocument/2006/relationships/image" Target="../media/image141.png"/><Relationship Id="rId7" Type="http://schemas.openxmlformats.org/officeDocument/2006/relationships/image" Target="../media/image145.png"/><Relationship Id="rId12" Type="http://schemas.openxmlformats.org/officeDocument/2006/relationships/image" Target="../media/image169.png"/><Relationship Id="rId17" Type="http://schemas.openxmlformats.org/officeDocument/2006/relationships/image" Target="../media/image174.png"/><Relationship Id="rId2" Type="http://schemas.openxmlformats.org/officeDocument/2006/relationships/image" Target="../media/image164.png"/><Relationship Id="rId16" Type="http://schemas.openxmlformats.org/officeDocument/2006/relationships/image" Target="../media/image173.png"/><Relationship Id="rId20" Type="http://schemas.openxmlformats.org/officeDocument/2006/relationships/image" Target="../media/image1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4.png"/><Relationship Id="rId11" Type="http://schemas.openxmlformats.org/officeDocument/2006/relationships/image" Target="../media/image168.png"/><Relationship Id="rId5" Type="http://schemas.openxmlformats.org/officeDocument/2006/relationships/image" Target="../media/image143.png"/><Relationship Id="rId15" Type="http://schemas.openxmlformats.org/officeDocument/2006/relationships/image" Target="../media/image172.png"/><Relationship Id="rId10" Type="http://schemas.openxmlformats.org/officeDocument/2006/relationships/image" Target="../media/image167.png"/><Relationship Id="rId19" Type="http://schemas.openxmlformats.org/officeDocument/2006/relationships/image" Target="../media/image176.png"/><Relationship Id="rId4" Type="http://schemas.openxmlformats.org/officeDocument/2006/relationships/image" Target="../media/image142.png"/><Relationship Id="rId9" Type="http://schemas.openxmlformats.org/officeDocument/2006/relationships/image" Target="../media/image166.png"/><Relationship Id="rId14" Type="http://schemas.openxmlformats.org/officeDocument/2006/relationships/image" Target="../media/image17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70.png"/><Relationship Id="rId13" Type="http://schemas.openxmlformats.org/officeDocument/2006/relationships/image" Target="../media/image142.png"/><Relationship Id="rId3" Type="http://schemas.openxmlformats.org/officeDocument/2006/relationships/image" Target="../media/image1320.png"/><Relationship Id="rId7" Type="http://schemas.openxmlformats.org/officeDocument/2006/relationships/image" Target="../media/image1360.png"/><Relationship Id="rId12" Type="http://schemas.openxmlformats.org/officeDocument/2006/relationships/image" Target="../media/image1410.png"/><Relationship Id="rId2" Type="http://schemas.openxmlformats.org/officeDocument/2006/relationships/image" Target="../media/image1310.png"/><Relationship Id="rId16" Type="http://schemas.openxmlformats.org/officeDocument/2006/relationships/image" Target="../media/image1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50.png"/><Relationship Id="rId11" Type="http://schemas.openxmlformats.org/officeDocument/2006/relationships/image" Target="../media/image1400.png"/><Relationship Id="rId5" Type="http://schemas.openxmlformats.org/officeDocument/2006/relationships/image" Target="../media/image1340.png"/><Relationship Id="rId15" Type="http://schemas.openxmlformats.org/officeDocument/2006/relationships/image" Target="../media/image144.png"/><Relationship Id="rId10" Type="http://schemas.openxmlformats.org/officeDocument/2006/relationships/image" Target="../media/image1390.png"/><Relationship Id="rId4" Type="http://schemas.openxmlformats.org/officeDocument/2006/relationships/image" Target="../media/image1330.png"/><Relationship Id="rId9" Type="http://schemas.openxmlformats.org/officeDocument/2006/relationships/image" Target="../media/image1380.png"/><Relationship Id="rId14" Type="http://schemas.openxmlformats.org/officeDocument/2006/relationships/image" Target="../media/image14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3588" y="1973433"/>
            <a:ext cx="6248826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onotype Corsiva" panose="03010101010201010101" pitchFamily="66" charset="0"/>
              </a:rPr>
              <a:t>Teachings for </a:t>
            </a:r>
          </a:p>
          <a:p>
            <a:pPr algn="ctr"/>
            <a:r>
              <a:rPr lang="en-US" sz="9600" b="1" cap="none" spc="0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onotype Corsiva" panose="03010101010201010101" pitchFamily="66" charset="0"/>
              </a:rPr>
              <a:t>Exercise 7C</a:t>
            </a:r>
          </a:p>
        </p:txBody>
      </p:sp>
    </p:spTree>
    <p:extLst>
      <p:ext uri="{BB962C8B-B14F-4D97-AF65-F5344CB8AC3E}">
        <p14:creationId xmlns:p14="http://schemas.microsoft.com/office/powerpoint/2010/main" val="32296241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08820"/>
            <a:ext cx="3826768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sz="1600" b="1" dirty="0">
                <a:latin typeface="Comic Sans MS" pitchFamily="66" charset="0"/>
              </a:rPr>
              <a:t>You can express sin2A, cos2A and tan2A in terms of angle A, using the double angle formulae</a:t>
            </a: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Given that: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exact value of: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71600" y="3212976"/>
                <a:ext cx="935897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𝑐𝑜𝑠𝑥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3212976"/>
                <a:ext cx="935897" cy="495649"/>
              </a:xfrm>
              <a:prstGeom prst="rect">
                <a:avLst/>
              </a:prstGeom>
              <a:blipFill rotWithShape="1">
                <a:blip r:embed="rId2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051720" y="3356992"/>
                <a:ext cx="15069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180˚&lt;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&lt;360˚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3356992"/>
                <a:ext cx="1506951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820469" y="4185084"/>
                <a:ext cx="71109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𝑡𝑎𝑛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0469" y="4185084"/>
                <a:ext cx="711092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ight Triangle 16"/>
          <p:cNvSpPr/>
          <p:nvPr/>
        </p:nvSpPr>
        <p:spPr>
          <a:xfrm flipH="1">
            <a:off x="5580112" y="1916832"/>
            <a:ext cx="1692188" cy="1152128"/>
          </a:xfrm>
          <a:prstGeom prst="rtTriangl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7128284" y="2924944"/>
            <a:ext cx="144016" cy="14401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c 20"/>
          <p:cNvSpPr/>
          <p:nvPr/>
        </p:nvSpPr>
        <p:spPr>
          <a:xfrm>
            <a:off x="5220072" y="2600908"/>
            <a:ext cx="914400" cy="914400"/>
          </a:xfrm>
          <a:prstGeom prst="arc">
            <a:avLst>
              <a:gd name="adj1" fmla="val 19160493"/>
              <a:gd name="adj2" fmla="val 21533135"/>
            </a:avLst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6048164" y="2744924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189519" y="1952836"/>
                <a:ext cx="1208472" cy="5524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𝐶𝑜𝑠𝑥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𝐴𝑑𝑗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𝐻𝑦𝑝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9519" y="1952836"/>
                <a:ext cx="1208472" cy="552459"/>
              </a:xfrm>
              <a:prstGeom prst="rect">
                <a:avLst/>
              </a:prstGeom>
              <a:blipFill rotWithShape="1">
                <a:blip r:embed="rId5"/>
                <a:stretch>
                  <a:fillRect b="-10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211960" y="2492896"/>
                <a:ext cx="973856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𝐶𝑜𝑠𝑥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492896"/>
                <a:ext cx="973856" cy="495649"/>
              </a:xfrm>
              <a:prstGeom prst="rect">
                <a:avLst/>
              </a:prstGeom>
              <a:blipFill rotWithShape="1">
                <a:blip r:embed="rId6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7645903" y="1952836"/>
                <a:ext cx="1205778" cy="5348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𝑇𝑎𝑛𝑥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𝑂𝑝𝑝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𝐴𝑑𝑗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5903" y="1952836"/>
                <a:ext cx="1205778" cy="534826"/>
              </a:xfrm>
              <a:prstGeom prst="rect">
                <a:avLst/>
              </a:prstGeom>
              <a:blipFill rotWithShape="1">
                <a:blip r:embed="rId7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7640291" y="2636912"/>
                <a:ext cx="1100301" cy="5452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𝑇𝑎𝑛𝑥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7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0291" y="2636912"/>
                <a:ext cx="1100301" cy="54521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3995935" y="3537012"/>
            <a:ext cx="50525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Use Pythagoras’ to find the missing side (ignore negatives)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923928" y="4005064"/>
            <a:ext cx="3780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Cosx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is positive so in the range 270 - 360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408204" y="3104964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272300" y="2384884"/>
                <a:ext cx="360040" cy="3317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7</m:t>
                          </m:r>
                        </m:e>
                      </m:ra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2300" y="2384884"/>
                <a:ext cx="360040" cy="33175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6228184" y="2060848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887924" y="4473116"/>
            <a:ext cx="2700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Therefore,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Tanx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is negative</a:t>
            </a:r>
          </a:p>
        </p:txBody>
      </p:sp>
      <p:sp>
        <p:nvSpPr>
          <p:cNvPr id="29" name="Line 46"/>
          <p:cNvSpPr>
            <a:spLocks noChangeShapeType="1"/>
          </p:cNvSpPr>
          <p:nvPr/>
        </p:nvSpPr>
        <p:spPr bwMode="auto">
          <a:xfrm>
            <a:off x="284076" y="5154724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" name="Line 47"/>
          <p:cNvSpPr>
            <a:spLocks noChangeShapeType="1"/>
          </p:cNvSpPr>
          <p:nvPr/>
        </p:nvSpPr>
        <p:spPr bwMode="auto">
          <a:xfrm>
            <a:off x="969876" y="5078524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" name="Line 48"/>
          <p:cNvSpPr>
            <a:spLocks noChangeShapeType="1"/>
          </p:cNvSpPr>
          <p:nvPr/>
        </p:nvSpPr>
        <p:spPr bwMode="auto">
          <a:xfrm>
            <a:off x="1655676" y="5078524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" name="Line 49"/>
          <p:cNvSpPr>
            <a:spLocks noChangeShapeType="1"/>
          </p:cNvSpPr>
          <p:nvPr/>
        </p:nvSpPr>
        <p:spPr bwMode="auto">
          <a:xfrm>
            <a:off x="2341476" y="5078524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" name="Line 50"/>
          <p:cNvSpPr>
            <a:spLocks noChangeShapeType="1"/>
          </p:cNvSpPr>
          <p:nvPr/>
        </p:nvSpPr>
        <p:spPr bwMode="auto">
          <a:xfrm>
            <a:off x="3027276" y="5078524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" name="Arc 56"/>
          <p:cNvSpPr>
            <a:spLocks/>
          </p:cNvSpPr>
          <p:nvPr/>
        </p:nvSpPr>
        <p:spPr bwMode="auto">
          <a:xfrm>
            <a:off x="284076" y="4849924"/>
            <a:ext cx="668338" cy="914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5788"/>
              <a:gd name="T1" fmla="*/ 0 h 21600"/>
              <a:gd name="T2" fmla="*/ 15788 w 15788"/>
              <a:gd name="T3" fmla="*/ 6859 h 21600"/>
              <a:gd name="T4" fmla="*/ 0 w 1578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" name="Arc 57"/>
          <p:cNvSpPr>
            <a:spLocks/>
          </p:cNvSpPr>
          <p:nvPr/>
        </p:nvSpPr>
        <p:spPr bwMode="auto">
          <a:xfrm flipH="1" flipV="1">
            <a:off x="971464" y="4545124"/>
            <a:ext cx="688975" cy="914400"/>
          </a:xfrm>
          <a:custGeom>
            <a:avLst/>
            <a:gdLst>
              <a:gd name="G0" fmla="+- 484 0 0"/>
              <a:gd name="G1" fmla="+- 21600 0 0"/>
              <a:gd name="G2" fmla="+- 21600 0 0"/>
              <a:gd name="T0" fmla="*/ 0 w 16272"/>
              <a:gd name="T1" fmla="*/ 5 h 21600"/>
              <a:gd name="T2" fmla="*/ 16272 w 16272"/>
              <a:gd name="T3" fmla="*/ 6859 h 21600"/>
              <a:gd name="T4" fmla="*/ 484 w 16272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272" h="21600" fill="none" extrusionOk="0">
                <a:moveTo>
                  <a:pt x="0" y="5"/>
                </a:moveTo>
                <a:cubicBezTo>
                  <a:pt x="161" y="1"/>
                  <a:pt x="322" y="-1"/>
                  <a:pt x="484" y="0"/>
                </a:cubicBezTo>
                <a:cubicBezTo>
                  <a:pt x="6469" y="0"/>
                  <a:pt x="12187" y="2483"/>
                  <a:pt x="16272" y="6858"/>
                </a:cubicBezTo>
              </a:path>
              <a:path w="16272" h="21600" stroke="0" extrusionOk="0">
                <a:moveTo>
                  <a:pt x="0" y="5"/>
                </a:moveTo>
                <a:cubicBezTo>
                  <a:pt x="161" y="1"/>
                  <a:pt x="322" y="-1"/>
                  <a:pt x="484" y="0"/>
                </a:cubicBezTo>
                <a:cubicBezTo>
                  <a:pt x="6469" y="0"/>
                  <a:pt x="12187" y="2483"/>
                  <a:pt x="16272" y="6858"/>
                </a:cubicBezTo>
                <a:lnTo>
                  <a:pt x="484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" name="Arc 58"/>
          <p:cNvSpPr>
            <a:spLocks/>
          </p:cNvSpPr>
          <p:nvPr/>
        </p:nvSpPr>
        <p:spPr bwMode="auto">
          <a:xfrm flipH="1">
            <a:off x="2341476" y="4849924"/>
            <a:ext cx="668338" cy="914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5788"/>
              <a:gd name="T1" fmla="*/ 0 h 21600"/>
              <a:gd name="T2" fmla="*/ 15788 w 15788"/>
              <a:gd name="T3" fmla="*/ 6859 h 21600"/>
              <a:gd name="T4" fmla="*/ 0 w 1578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" name="Arc 59"/>
          <p:cNvSpPr>
            <a:spLocks/>
          </p:cNvSpPr>
          <p:nvPr/>
        </p:nvSpPr>
        <p:spPr bwMode="auto">
          <a:xfrm flipV="1">
            <a:off x="1655676" y="4545124"/>
            <a:ext cx="668338" cy="914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5788"/>
              <a:gd name="T1" fmla="*/ 0 h 21600"/>
              <a:gd name="T2" fmla="*/ 15788 w 15788"/>
              <a:gd name="T3" fmla="*/ 6859 h 21600"/>
              <a:gd name="T4" fmla="*/ 0 w 1578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" name="Text Box 69"/>
          <p:cNvSpPr txBox="1">
            <a:spLocks noChangeArrowheads="1"/>
          </p:cNvSpPr>
          <p:nvPr/>
        </p:nvSpPr>
        <p:spPr bwMode="auto">
          <a:xfrm>
            <a:off x="783382" y="5218348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>
                <a:latin typeface="Comic Sans MS" pitchFamily="66" charset="0"/>
              </a:rPr>
              <a:t>90</a:t>
            </a:r>
          </a:p>
        </p:txBody>
      </p:sp>
      <p:sp>
        <p:nvSpPr>
          <p:cNvPr id="53" name="Line 71"/>
          <p:cNvSpPr>
            <a:spLocks noChangeShapeType="1"/>
          </p:cNvSpPr>
          <p:nvPr/>
        </p:nvSpPr>
        <p:spPr bwMode="auto">
          <a:xfrm>
            <a:off x="284076" y="4849924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" name="Text Box 72"/>
          <p:cNvSpPr txBox="1">
            <a:spLocks noChangeArrowheads="1"/>
          </p:cNvSpPr>
          <p:nvPr/>
        </p:nvSpPr>
        <p:spPr bwMode="auto">
          <a:xfrm>
            <a:off x="1412032" y="5218348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55" name="Text Box 73"/>
          <p:cNvSpPr txBox="1">
            <a:spLocks noChangeArrowheads="1"/>
          </p:cNvSpPr>
          <p:nvPr/>
        </p:nvSpPr>
        <p:spPr bwMode="auto">
          <a:xfrm>
            <a:off x="2097832" y="5218348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56" name="Text Box 74"/>
          <p:cNvSpPr txBox="1">
            <a:spLocks noChangeArrowheads="1"/>
          </p:cNvSpPr>
          <p:nvPr/>
        </p:nvSpPr>
        <p:spPr bwMode="auto">
          <a:xfrm>
            <a:off x="2783632" y="5218348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58" name="Text Box 76"/>
          <p:cNvSpPr txBox="1">
            <a:spLocks noChangeArrowheads="1"/>
          </p:cNvSpPr>
          <p:nvPr/>
        </p:nvSpPr>
        <p:spPr bwMode="auto">
          <a:xfrm>
            <a:off x="3179676" y="5002324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y = Cos</a:t>
            </a:r>
            <a:r>
              <a:rPr lang="el-GR" sz="1400">
                <a:latin typeface="Comic Sans MS" pitchFamily="66" charset="0"/>
              </a:rPr>
              <a:t>θ</a:t>
            </a:r>
          </a:p>
        </p:txBody>
      </p:sp>
      <p:sp>
        <p:nvSpPr>
          <p:cNvPr id="60" name="Line 84"/>
          <p:cNvSpPr>
            <a:spLocks noChangeShapeType="1"/>
          </p:cNvSpPr>
          <p:nvPr/>
        </p:nvSpPr>
        <p:spPr bwMode="auto">
          <a:xfrm flipV="1">
            <a:off x="2336304" y="4741912"/>
            <a:ext cx="0" cy="1978732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" name="Line 84"/>
          <p:cNvSpPr>
            <a:spLocks noChangeShapeType="1"/>
          </p:cNvSpPr>
          <p:nvPr/>
        </p:nvSpPr>
        <p:spPr bwMode="auto">
          <a:xfrm flipV="1">
            <a:off x="3020380" y="4741912"/>
            <a:ext cx="0" cy="1978732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6488163" y="4329100"/>
                <a:ext cx="1264897" cy="5438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𝑇𝑎𝑛𝑥</m:t>
                      </m:r>
                      <m:r>
                        <a:rPr lang="en-GB" sz="14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7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8163" y="4329100"/>
                <a:ext cx="1264897" cy="543803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Arc 65"/>
          <p:cNvSpPr/>
          <p:nvPr/>
        </p:nvSpPr>
        <p:spPr>
          <a:xfrm>
            <a:off x="6336196" y="5229200"/>
            <a:ext cx="396044" cy="720080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TextBox 66"/>
          <p:cNvSpPr txBox="1"/>
          <p:nvPr/>
        </p:nvSpPr>
        <p:spPr>
          <a:xfrm>
            <a:off x="6693599" y="5409220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Tanx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732240" y="6057292"/>
            <a:ext cx="1764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out and leave in surd form</a:t>
            </a:r>
          </a:p>
        </p:txBody>
      </p:sp>
      <p:sp>
        <p:nvSpPr>
          <p:cNvPr id="59" name="Line 51"/>
          <p:cNvSpPr>
            <a:spLocks noChangeShapeType="1"/>
          </p:cNvSpPr>
          <p:nvPr/>
        </p:nvSpPr>
        <p:spPr bwMode="auto">
          <a:xfrm>
            <a:off x="263769" y="6210345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8" name="Line 52"/>
          <p:cNvSpPr>
            <a:spLocks noChangeShapeType="1"/>
          </p:cNvSpPr>
          <p:nvPr/>
        </p:nvSpPr>
        <p:spPr bwMode="auto">
          <a:xfrm>
            <a:off x="949569" y="613414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" name="Line 53"/>
          <p:cNvSpPr>
            <a:spLocks noChangeShapeType="1"/>
          </p:cNvSpPr>
          <p:nvPr/>
        </p:nvSpPr>
        <p:spPr bwMode="auto">
          <a:xfrm>
            <a:off x="1635369" y="613414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" name="Line 54"/>
          <p:cNvSpPr>
            <a:spLocks noChangeShapeType="1"/>
          </p:cNvSpPr>
          <p:nvPr/>
        </p:nvSpPr>
        <p:spPr bwMode="auto">
          <a:xfrm>
            <a:off x="2321169" y="613414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3" name="Line 55"/>
          <p:cNvSpPr>
            <a:spLocks noChangeShapeType="1"/>
          </p:cNvSpPr>
          <p:nvPr/>
        </p:nvSpPr>
        <p:spPr bwMode="auto">
          <a:xfrm>
            <a:off x="3006969" y="613414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4" name="Text Box 69"/>
          <p:cNvSpPr txBox="1">
            <a:spLocks noChangeArrowheads="1"/>
          </p:cNvSpPr>
          <p:nvPr/>
        </p:nvSpPr>
        <p:spPr bwMode="auto">
          <a:xfrm>
            <a:off x="791142" y="6273969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>
                <a:latin typeface="Comic Sans MS" pitchFamily="66" charset="0"/>
              </a:rPr>
              <a:t>90</a:t>
            </a:r>
          </a:p>
        </p:txBody>
      </p:sp>
      <p:sp>
        <p:nvSpPr>
          <p:cNvPr id="75" name="Line 70"/>
          <p:cNvSpPr>
            <a:spLocks noChangeShapeType="1"/>
          </p:cNvSpPr>
          <p:nvPr/>
        </p:nvSpPr>
        <p:spPr bwMode="auto">
          <a:xfrm>
            <a:off x="263769" y="5905545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6" name="Text Box 72"/>
          <p:cNvSpPr txBox="1">
            <a:spLocks noChangeArrowheads="1"/>
          </p:cNvSpPr>
          <p:nvPr/>
        </p:nvSpPr>
        <p:spPr bwMode="auto">
          <a:xfrm>
            <a:off x="1427729" y="6273969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77" name="Text Box 73"/>
          <p:cNvSpPr txBox="1">
            <a:spLocks noChangeArrowheads="1"/>
          </p:cNvSpPr>
          <p:nvPr/>
        </p:nvSpPr>
        <p:spPr bwMode="auto">
          <a:xfrm>
            <a:off x="2113529" y="6273969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78" name="Text Box 74"/>
          <p:cNvSpPr txBox="1">
            <a:spLocks noChangeArrowheads="1"/>
          </p:cNvSpPr>
          <p:nvPr/>
        </p:nvSpPr>
        <p:spPr bwMode="auto">
          <a:xfrm>
            <a:off x="2799329" y="6273969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79" name="Text Box 77"/>
          <p:cNvSpPr txBox="1">
            <a:spLocks noChangeArrowheads="1"/>
          </p:cNvSpPr>
          <p:nvPr/>
        </p:nvSpPr>
        <p:spPr bwMode="auto">
          <a:xfrm>
            <a:off x="3159369" y="6057945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y = Tan</a:t>
            </a:r>
            <a:r>
              <a:rPr lang="el-GR" sz="1400">
                <a:latin typeface="Comic Sans MS" pitchFamily="66" charset="0"/>
              </a:rPr>
              <a:t>θ</a:t>
            </a:r>
          </a:p>
        </p:txBody>
      </p:sp>
      <p:sp>
        <p:nvSpPr>
          <p:cNvPr id="80" name="Arc 65"/>
          <p:cNvSpPr>
            <a:spLocks/>
          </p:cNvSpPr>
          <p:nvPr/>
        </p:nvSpPr>
        <p:spPr bwMode="auto">
          <a:xfrm flipV="1">
            <a:off x="287524" y="5301208"/>
            <a:ext cx="668338" cy="914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5788"/>
              <a:gd name="T1" fmla="*/ 0 h 21600"/>
              <a:gd name="T2" fmla="*/ 15788 w 15788"/>
              <a:gd name="T3" fmla="*/ 6859 h 21600"/>
              <a:gd name="T4" fmla="*/ 0 w 1578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" name="Arc 66"/>
          <p:cNvSpPr>
            <a:spLocks/>
          </p:cNvSpPr>
          <p:nvPr/>
        </p:nvSpPr>
        <p:spPr bwMode="auto">
          <a:xfrm flipV="1">
            <a:off x="1659124" y="5301208"/>
            <a:ext cx="668338" cy="914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5788"/>
              <a:gd name="T1" fmla="*/ 0 h 21600"/>
              <a:gd name="T2" fmla="*/ 15788 w 15788"/>
              <a:gd name="T3" fmla="*/ 6859 h 21600"/>
              <a:gd name="T4" fmla="*/ 0 w 1578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2" name="Arc 67"/>
          <p:cNvSpPr>
            <a:spLocks/>
          </p:cNvSpPr>
          <p:nvPr/>
        </p:nvSpPr>
        <p:spPr bwMode="auto">
          <a:xfrm flipH="1">
            <a:off x="973324" y="6215608"/>
            <a:ext cx="668338" cy="914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5788"/>
              <a:gd name="T1" fmla="*/ 0 h 21600"/>
              <a:gd name="T2" fmla="*/ 15788 w 15788"/>
              <a:gd name="T3" fmla="*/ 6859 h 21600"/>
              <a:gd name="T4" fmla="*/ 0 w 1578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3" name="Arc 68"/>
          <p:cNvSpPr>
            <a:spLocks/>
          </p:cNvSpPr>
          <p:nvPr/>
        </p:nvSpPr>
        <p:spPr bwMode="auto">
          <a:xfrm flipH="1">
            <a:off x="2344924" y="6215608"/>
            <a:ext cx="668338" cy="914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5788"/>
              <a:gd name="T1" fmla="*/ 0 h 21600"/>
              <a:gd name="T2" fmla="*/ 15788 w 15788"/>
              <a:gd name="T3" fmla="*/ 6859 h 21600"/>
              <a:gd name="T4" fmla="*/ 0 w 1578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4211960" y="4977172"/>
                <a:ext cx="1944216" cy="4870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i="1" dirty="0">
                    <a:latin typeface="Cambria Math" pitchFamily="18" charset="0"/>
                    <a:ea typeface="Cambria Math" pitchFamily="18" charset="0"/>
                  </a:rPr>
                  <a:t>Tan 2x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/>
                        <a:ea typeface="Cambria Math"/>
                      </a:rPr>
                      <m:t>≡</m:t>
                    </m:r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𝑇𝑎𝑛𝑥</m:t>
                        </m:r>
                      </m:num>
                      <m:den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1−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𝑇𝑎</m:t>
                        </m:r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den>
                    </m:f>
                  </m:oMath>
                </a14:m>
                <a:endParaRPr lang="en-GB" i="1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4977172"/>
                <a:ext cx="1944216" cy="487056"/>
              </a:xfrm>
              <a:prstGeom prst="rect">
                <a:avLst/>
              </a:prstGeom>
              <a:blipFill rotWithShape="1">
                <a:blip r:embed="rId11"/>
                <a:stretch>
                  <a:fillRect l="-313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4211960" y="5517232"/>
                <a:ext cx="2304256" cy="823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i="1" dirty="0">
                    <a:latin typeface="Cambria Math" pitchFamily="18" charset="0"/>
                    <a:ea typeface="Cambria Math" pitchFamily="18" charset="0"/>
                  </a:rPr>
                  <a:t>Tan 2x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2×−</m:t>
                        </m:r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GB" b="0" i="1" smtClean="0">
                                    <a:latin typeface="Cambria Math"/>
                                    <a:ea typeface="Cambria Math"/>
                                  </a:rPr>
                                  <m:t>7</m:t>
                                </m:r>
                              </m:e>
                            </m:rad>
                          </m:num>
                          <m:den>
                            <m:r>
                              <a:rPr lang="en-GB" b="0" i="1" smtClean="0"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den>
                        </m:f>
                      </m:num>
                      <m:den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1−</m:t>
                        </m:r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fPr>
                              <m:num>
                                <m:rad>
                                  <m:radPr>
                                    <m:degHide m:val="on"/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b="0" i="1" smtClean="0">
                                        <a:latin typeface="Cambria Math"/>
                                        <a:ea typeface="Cambria Math"/>
                                      </a:rPr>
                                      <m:t>7</m:t>
                                    </m:r>
                                  </m:e>
                                </m:rad>
                              </m:num>
                              <m:den>
                                <m:r>
                                  <a:rPr lang="en-GB" b="0" i="1" smtClean="0">
                                    <a:latin typeface="Cambria Math"/>
                                    <a:ea typeface="Cambria Math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en-GB" b="0" i="1" smtClean="0">
                                <a:latin typeface="Cambria Math"/>
                                <a:ea typeface="Cambria Math"/>
                              </a:rPr>
                              <m:t>×−</m:t>
                            </m:r>
                            <m:f>
                              <m:f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fPr>
                              <m:num>
                                <m:rad>
                                  <m:radPr>
                                    <m:degHide m:val="on"/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b="0" i="1" smtClean="0">
                                        <a:latin typeface="Cambria Math"/>
                                        <a:ea typeface="Cambria Math"/>
                                      </a:rPr>
                                      <m:t>7</m:t>
                                    </m:r>
                                  </m:e>
                                </m:rad>
                              </m:num>
                              <m:den>
                                <m:r>
                                  <a:rPr lang="en-GB" b="0" i="1" smtClean="0">
                                    <a:latin typeface="Cambria Math"/>
                                    <a:ea typeface="Cambria Math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den>
                    </m:f>
                  </m:oMath>
                </a14:m>
                <a:endParaRPr lang="en-GB" i="1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5517232"/>
                <a:ext cx="2304256" cy="823110"/>
              </a:xfrm>
              <a:prstGeom prst="rect">
                <a:avLst/>
              </a:prstGeom>
              <a:blipFill rotWithShape="1">
                <a:blip r:embed="rId12"/>
                <a:stretch>
                  <a:fillRect l="-2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283968" y="6345324"/>
                <a:ext cx="179395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𝑇𝑎𝑛</m:t>
                      </m:r>
                      <m:r>
                        <a:rPr lang="en-GB" b="0" i="1" smtClean="0">
                          <a:latin typeface="Cambria Math"/>
                        </a:rPr>
                        <m:t>2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=−3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/>
                            </a:rPr>
                            <m:t>7</m:t>
                          </m:r>
                        </m:e>
                      </m:rad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6345324"/>
                <a:ext cx="1793953" cy="40011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Arc 86"/>
          <p:cNvSpPr/>
          <p:nvPr/>
        </p:nvSpPr>
        <p:spPr>
          <a:xfrm>
            <a:off x="6336196" y="5913276"/>
            <a:ext cx="396044" cy="720080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0" y="0"/>
                <a:ext cx="2032288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𝑠𝑖𝑛𝐴𝑐𝑜𝑠𝐴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032288" cy="276999"/>
              </a:xfrm>
              <a:prstGeom prst="rect">
                <a:avLst/>
              </a:prstGeom>
              <a:blipFill>
                <a:blip r:embed="rId14"/>
                <a:stretch>
                  <a:fillRect l="-1780" r="-2077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2359661" y="0"/>
                <a:ext cx="2498184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9661" y="0"/>
                <a:ext cx="2498184" cy="276999"/>
              </a:xfrm>
              <a:prstGeom prst="rect">
                <a:avLst/>
              </a:prstGeom>
              <a:blipFill>
                <a:blip r:embed="rId4"/>
                <a:stretch>
                  <a:fillRect l="-1208" r="-1449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4859021" y="0"/>
                <a:ext cx="2119555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≡1−2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9021" y="0"/>
                <a:ext cx="2119555" cy="276999"/>
              </a:xfrm>
              <a:prstGeom prst="rect">
                <a:avLst/>
              </a:prstGeom>
              <a:blipFill>
                <a:blip r:embed="rId7"/>
                <a:stretch>
                  <a:fillRect l="-1420" r="-1705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6977381" y="0"/>
                <a:ext cx="2166619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7381" y="0"/>
                <a:ext cx="2166619" cy="276999"/>
              </a:xfrm>
              <a:prstGeom prst="rect">
                <a:avLst/>
              </a:prstGeom>
              <a:blipFill>
                <a:blip r:embed="rId8"/>
                <a:stretch>
                  <a:fillRect l="-1671" r="-1393" b="-20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0" y="1143000"/>
                <a:ext cx="2092304" cy="5203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𝑇𝑎𝑛𝐴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𝑇𝑎𝑛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43000"/>
                <a:ext cx="2092304" cy="5203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0589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1" grpId="0" animBg="1"/>
      <p:bldP spid="33" grpId="0"/>
      <p:bldP spid="37" grpId="0"/>
      <p:bldP spid="38" grpId="0"/>
      <p:bldP spid="39" grpId="0"/>
      <p:bldP spid="42" grpId="0"/>
      <p:bldP spid="43" grpId="0"/>
      <p:bldP spid="44" grpId="0"/>
      <p:bldP spid="45" grpId="0"/>
      <p:bldP spid="46" grpId="0"/>
      <p:bldP spid="47" grpId="0"/>
      <p:bldP spid="22" grpId="0"/>
      <p:bldP spid="29" grpId="0" animBg="1"/>
      <p:bldP spid="30" grpId="0" animBg="1"/>
      <p:bldP spid="31" grpId="0" animBg="1"/>
      <p:bldP spid="32" grpId="0" animBg="1"/>
      <p:bldP spid="34" grpId="0" animBg="1"/>
      <p:bldP spid="35" grpId="0" animBg="1"/>
      <p:bldP spid="36" grpId="0" animBg="1"/>
      <p:bldP spid="40" grpId="0" animBg="1"/>
      <p:bldP spid="41" grpId="0" animBg="1"/>
      <p:bldP spid="52" grpId="0"/>
      <p:bldP spid="53" grpId="0" animBg="1"/>
      <p:bldP spid="54" grpId="0"/>
      <p:bldP spid="55" grpId="0"/>
      <p:bldP spid="56" grpId="0"/>
      <p:bldP spid="58" grpId="0"/>
      <p:bldP spid="60" grpId="0" animBg="1"/>
      <p:bldP spid="61" grpId="0" animBg="1"/>
      <p:bldP spid="62" grpId="0"/>
      <p:bldP spid="66" grpId="0" animBg="1"/>
      <p:bldP spid="67" grpId="0"/>
      <p:bldP spid="70" grpId="0"/>
      <p:bldP spid="59" grpId="0" animBg="1"/>
      <p:bldP spid="68" grpId="0" animBg="1"/>
      <p:bldP spid="71" grpId="0" animBg="1"/>
      <p:bldP spid="72" grpId="0" animBg="1"/>
      <p:bldP spid="73" grpId="0" animBg="1"/>
      <p:bldP spid="74" grpId="0"/>
      <p:bldP spid="75" grpId="0" animBg="1"/>
      <p:bldP spid="76" grpId="0"/>
      <p:bldP spid="77" grpId="0"/>
      <p:bldP spid="78" grpId="0"/>
      <p:bldP spid="79" grpId="0"/>
      <p:bldP spid="80" grpId="0" animBg="1"/>
      <p:bldP spid="81" grpId="0" animBg="1"/>
      <p:bldP spid="82" grpId="0" animBg="1"/>
      <p:bldP spid="83" grpId="0" animBg="1"/>
      <p:bldP spid="84" grpId="0"/>
      <p:bldP spid="85" grpId="0"/>
      <p:bldP spid="4" grpId="0"/>
      <p:bldP spid="8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08820"/>
            <a:ext cx="3826768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sz="1600" b="1" dirty="0">
                <a:latin typeface="Comic Sans MS" pitchFamily="66" charset="0"/>
              </a:rPr>
              <a:t>You can express sin2A, cos2A and tan2A in terms of angle A, using the double angle formulae</a:t>
            </a:r>
          </a:p>
        </p:txBody>
      </p:sp>
      <p:sp>
        <p:nvSpPr>
          <p:cNvPr id="63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0" y="0"/>
                <a:ext cx="2032288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𝑠𝑖𝑛𝐴𝑐𝑜𝑠𝐴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032288" cy="276999"/>
              </a:xfrm>
              <a:prstGeom prst="rect">
                <a:avLst/>
              </a:prstGeom>
              <a:blipFill>
                <a:blip r:embed="rId2"/>
                <a:stretch>
                  <a:fillRect l="-1780" r="-2077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2359661" y="0"/>
                <a:ext cx="2498184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9661" y="0"/>
                <a:ext cx="2498184" cy="276999"/>
              </a:xfrm>
              <a:prstGeom prst="rect">
                <a:avLst/>
              </a:prstGeom>
              <a:blipFill>
                <a:blip r:embed="rId3"/>
                <a:stretch>
                  <a:fillRect l="-1208" r="-1449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4859021" y="0"/>
                <a:ext cx="2119555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≡1−2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9021" y="0"/>
                <a:ext cx="2119555" cy="276999"/>
              </a:xfrm>
              <a:prstGeom prst="rect">
                <a:avLst/>
              </a:prstGeom>
              <a:blipFill>
                <a:blip r:embed="rId4"/>
                <a:stretch>
                  <a:fillRect l="-1420" r="-1705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6977381" y="0"/>
                <a:ext cx="2166619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7381" y="0"/>
                <a:ext cx="2166619" cy="276999"/>
              </a:xfrm>
              <a:prstGeom prst="rect">
                <a:avLst/>
              </a:prstGeom>
              <a:blipFill>
                <a:blip r:embed="rId5"/>
                <a:stretch>
                  <a:fillRect l="-1671" r="-1393" b="-20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0" y="1143000"/>
                <a:ext cx="2092304" cy="5203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𝑇𝑎𝑛𝐴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𝑇𝑎𝑛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43000"/>
                <a:ext cx="2092304" cy="5203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7"/>
          <a:srcRect l="15395" t="23630" r="39529" b="51058"/>
          <a:stretch/>
        </p:blipFill>
        <p:spPr>
          <a:xfrm>
            <a:off x="1430214" y="2708029"/>
            <a:ext cx="6307017" cy="2833308"/>
          </a:xfrm>
          <a:prstGeom prst="rect">
            <a:avLst/>
          </a:prstGeom>
        </p:spPr>
      </p:pic>
      <p:sp>
        <p:nvSpPr>
          <p:cNvPr id="97" name="TextBox 96"/>
          <p:cNvSpPr txBox="1"/>
          <p:nvPr/>
        </p:nvSpPr>
        <p:spPr>
          <a:xfrm>
            <a:off x="832338" y="5729046"/>
            <a:ext cx="75496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Comic Sans MS" pitchFamily="66" charset="0"/>
              </a:rPr>
              <a:t>You are given the addition formulae in the formula booklet, but you do not get the double angle formulae…</a:t>
            </a:r>
          </a:p>
        </p:txBody>
      </p:sp>
    </p:spTree>
    <p:extLst>
      <p:ext uri="{BB962C8B-B14F-4D97-AF65-F5344CB8AC3E}">
        <p14:creationId xmlns:p14="http://schemas.microsoft.com/office/powerpoint/2010/main" val="217286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4" y="1808820"/>
            <a:ext cx="3826768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sz="1600" b="1" dirty="0">
                <a:latin typeface="Comic Sans MS" pitchFamily="66" charset="0"/>
              </a:rPr>
              <a:t>You can express sin2A, cos2A and tan2A in terms of angle A, using the double angle formulae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31540" y="2888940"/>
            <a:ext cx="32865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i="1" dirty="0">
                <a:latin typeface="Cambria Math" pitchFamily="18" charset="0"/>
                <a:ea typeface="Cambria Math" pitchFamily="18" charset="0"/>
              </a:rPr>
              <a:t>Sin(A + B) ≡ </a:t>
            </a:r>
            <a:r>
              <a:rPr lang="en-GB" sz="1600" i="1" dirty="0" err="1">
                <a:latin typeface="Cambria Math" pitchFamily="18" charset="0"/>
                <a:ea typeface="Cambria Math" pitchFamily="18" charset="0"/>
              </a:rPr>
              <a:t>SinACosB</a:t>
            </a:r>
            <a:r>
              <a:rPr lang="en-GB" sz="1600" i="1" dirty="0">
                <a:latin typeface="Cambria Math" pitchFamily="18" charset="0"/>
                <a:ea typeface="Cambria Math" pitchFamily="18" charset="0"/>
              </a:rPr>
              <a:t> + </a:t>
            </a:r>
            <a:r>
              <a:rPr lang="en-GB" sz="1600" i="1" dirty="0" err="1">
                <a:latin typeface="Cambria Math" pitchFamily="18" charset="0"/>
                <a:ea typeface="Cambria Math" pitchFamily="18" charset="0"/>
              </a:rPr>
              <a:t>CosASinB</a:t>
            </a:r>
            <a:endParaRPr lang="en-GB" sz="16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1540" y="3356992"/>
            <a:ext cx="32865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i="1" dirty="0">
                <a:latin typeface="Cambria Math" pitchFamily="18" charset="0"/>
                <a:ea typeface="Cambria Math" pitchFamily="18" charset="0"/>
              </a:rPr>
              <a:t>Sin(A + A) ≡ </a:t>
            </a:r>
            <a:r>
              <a:rPr lang="en-GB" sz="1600" i="1" dirty="0" err="1">
                <a:latin typeface="Cambria Math" pitchFamily="18" charset="0"/>
                <a:ea typeface="Cambria Math" pitchFamily="18" charset="0"/>
              </a:rPr>
              <a:t>SinACosA</a:t>
            </a:r>
            <a:r>
              <a:rPr lang="en-GB" sz="1600" i="1" dirty="0">
                <a:latin typeface="Cambria Math" pitchFamily="18" charset="0"/>
                <a:ea typeface="Cambria Math" pitchFamily="18" charset="0"/>
              </a:rPr>
              <a:t> + </a:t>
            </a:r>
            <a:r>
              <a:rPr lang="en-GB" sz="1600" i="1" dirty="0" err="1">
                <a:latin typeface="Cambria Math" pitchFamily="18" charset="0"/>
                <a:ea typeface="Cambria Math" pitchFamily="18" charset="0"/>
              </a:rPr>
              <a:t>CosASinA</a:t>
            </a:r>
            <a:endParaRPr lang="en-GB" sz="16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5536" y="3825044"/>
            <a:ext cx="18981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i="1" dirty="0">
                <a:latin typeface="Cambria Math" pitchFamily="18" charset="0"/>
                <a:ea typeface="Cambria Math" pitchFamily="18" charset="0"/>
              </a:rPr>
              <a:t>Sin2A ≡ 2SinACosA</a:t>
            </a:r>
          </a:p>
        </p:txBody>
      </p:sp>
      <p:sp>
        <p:nvSpPr>
          <p:cNvPr id="15" name="Arc 14"/>
          <p:cNvSpPr/>
          <p:nvPr/>
        </p:nvSpPr>
        <p:spPr>
          <a:xfrm>
            <a:off x="3599892" y="3068960"/>
            <a:ext cx="396044" cy="468052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3959932" y="3140968"/>
            <a:ext cx="16201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B with A</a:t>
            </a:r>
          </a:p>
        </p:txBody>
      </p:sp>
      <p:sp>
        <p:nvSpPr>
          <p:cNvPr id="17" name="Arc 16"/>
          <p:cNvSpPr/>
          <p:nvPr/>
        </p:nvSpPr>
        <p:spPr>
          <a:xfrm>
            <a:off x="3599892" y="3537012"/>
            <a:ext cx="396044" cy="468052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3959932" y="3609020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671900" y="5517232"/>
            <a:ext cx="18981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i="1" dirty="0">
                <a:latin typeface="Cambria Math" pitchFamily="18" charset="0"/>
                <a:ea typeface="Cambria Math" pitchFamily="18" charset="0"/>
              </a:rPr>
              <a:t>Sin2A ≡ 2SinACosA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256076" y="4581128"/>
            <a:ext cx="21257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i="1" dirty="0">
                <a:latin typeface="Cambria Math" pitchFamily="18" charset="0"/>
                <a:ea typeface="Cambria Math" pitchFamily="18" charset="0"/>
              </a:rPr>
              <a:t>Sin4A ≡ 2Sin2ACos2A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030817" y="4509120"/>
                <a:ext cx="1870898" cy="439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/>
                            <a:ea typeface="Cambria Math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/>
                            <a:ea typeface="Cambria Math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i="1" dirty="0">
                    <a:latin typeface="Cambria Math" pitchFamily="18" charset="0"/>
                    <a:ea typeface="Cambria Math" pitchFamily="18" charset="0"/>
                  </a:rPr>
                  <a:t>Sin2A ≡ </a:t>
                </a:r>
                <a:r>
                  <a:rPr lang="en-GB" sz="1600" i="1" dirty="0" err="1">
                    <a:latin typeface="Cambria Math" pitchFamily="18" charset="0"/>
                    <a:ea typeface="Cambria Math" pitchFamily="18" charset="0"/>
                  </a:rPr>
                  <a:t>SinACosA</a:t>
                </a:r>
                <a:endParaRPr lang="en-GB" sz="1600" i="1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0817" y="4509120"/>
                <a:ext cx="1870898" cy="439992"/>
              </a:xfrm>
              <a:prstGeom prst="rect">
                <a:avLst/>
              </a:prstGeom>
              <a:blipFill rotWithShape="1">
                <a:blip r:embed="rId2"/>
                <a:stretch>
                  <a:fillRect r="-977" b="-4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5400092" y="6417332"/>
            <a:ext cx="20858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i="1" dirty="0">
                <a:latin typeface="Cambria Math" pitchFamily="18" charset="0"/>
                <a:ea typeface="Cambria Math" pitchFamily="18" charset="0"/>
              </a:rPr>
              <a:t>Sin60 ≡ 2Sin30Cos30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087724" y="6417332"/>
            <a:ext cx="20119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i="1" dirty="0">
                <a:latin typeface="Cambria Math" pitchFamily="18" charset="0"/>
                <a:ea typeface="Cambria Math" pitchFamily="18" charset="0"/>
              </a:rPr>
              <a:t>3Sin2A ≡ 6SinACosA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H="1" flipV="1">
            <a:off x="3635896" y="4941168"/>
            <a:ext cx="576064" cy="576064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5040052" y="4941168"/>
            <a:ext cx="576064" cy="576064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076056" y="5841268"/>
            <a:ext cx="576064" cy="601325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3491880" y="5841268"/>
            <a:ext cx="648072" cy="612068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3779912" y="5517232"/>
            <a:ext cx="1764196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3455876" y="5121188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00FF"/>
                </a:solidFill>
                <a:latin typeface="Comic Sans MS" pitchFamily="66" charset="0"/>
              </a:rPr>
              <a:t>÷ 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400092" y="5085184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00FF"/>
                </a:solidFill>
                <a:latin typeface="Comic Sans MS" pitchFamily="66" charset="0"/>
              </a:rPr>
              <a:t>2A </a:t>
            </a:r>
            <a:r>
              <a:rPr lang="en-GB" sz="1400" b="1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 4A</a:t>
            </a:r>
            <a:endParaRPr lang="en-GB" sz="1400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311860" y="5949280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00FF"/>
                </a:solidFill>
                <a:latin typeface="Comic Sans MS" pitchFamily="66" charset="0"/>
              </a:rPr>
              <a:t>x 3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364088" y="5985284"/>
            <a:ext cx="11161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00FF"/>
                </a:solidFill>
                <a:latin typeface="Comic Sans MS" pitchFamily="66" charset="0"/>
              </a:rPr>
              <a:t>2A = 60</a:t>
            </a:r>
          </a:p>
        </p:txBody>
      </p:sp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0"/>
                <a:ext cx="2032288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𝑠𝑖𝑛𝐴𝑐𝑜𝑠𝐴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032288" cy="276999"/>
              </a:xfrm>
              <a:prstGeom prst="rect">
                <a:avLst/>
              </a:prstGeom>
              <a:blipFill>
                <a:blip r:embed="rId3"/>
                <a:stretch>
                  <a:fillRect l="-1780" r="-2077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1890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 animBg="1"/>
      <p:bldP spid="16" grpId="0"/>
      <p:bldP spid="17" grpId="0" animBg="1"/>
      <p:bldP spid="18" grpId="0"/>
      <p:bldP spid="19" grpId="0"/>
      <p:bldP spid="20" grpId="0"/>
      <p:bldP spid="21" grpId="0"/>
      <p:bldP spid="22" grpId="0"/>
      <p:bldP spid="23" grpId="0"/>
      <p:bldP spid="37" grpId="0" animBg="1"/>
      <p:bldP spid="38" grpId="0"/>
      <p:bldP spid="39" grpId="0"/>
      <p:bldP spid="40" grpId="0"/>
      <p:bldP spid="41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4" y="1808820"/>
            <a:ext cx="3826768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sz="1600" b="1" dirty="0">
                <a:latin typeface="Comic Sans MS" pitchFamily="66" charset="0"/>
              </a:rPr>
              <a:t>You can express sin2A, cos2A and tan2A in terms of angle A, using the double angle formulae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4784" y="2888940"/>
            <a:ext cx="32400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i="1" dirty="0">
                <a:latin typeface="Cambria Math" pitchFamily="18" charset="0"/>
                <a:ea typeface="Cambria Math" pitchFamily="18" charset="0"/>
              </a:rPr>
              <a:t>Cos(A + B) ≡ </a:t>
            </a:r>
            <a:r>
              <a:rPr lang="en-GB" sz="1600" i="1" dirty="0" err="1">
                <a:latin typeface="Cambria Math" pitchFamily="18" charset="0"/>
                <a:ea typeface="Cambria Math" pitchFamily="18" charset="0"/>
              </a:rPr>
              <a:t>CosACosB</a:t>
            </a:r>
            <a:r>
              <a:rPr lang="en-GB" sz="1600" i="1" dirty="0">
                <a:latin typeface="Cambria Math" pitchFamily="18" charset="0"/>
                <a:ea typeface="Cambria Math" pitchFamily="18" charset="0"/>
              </a:rPr>
              <a:t> - </a:t>
            </a:r>
            <a:r>
              <a:rPr lang="en-GB" sz="1600" i="1" dirty="0" err="1">
                <a:latin typeface="Cambria Math" pitchFamily="18" charset="0"/>
                <a:ea typeface="Cambria Math" pitchFamily="18" charset="0"/>
              </a:rPr>
              <a:t>SinASinB</a:t>
            </a:r>
            <a:endParaRPr lang="en-GB" sz="16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9976" y="3356992"/>
            <a:ext cx="32496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i="1" dirty="0">
                <a:latin typeface="Cambria Math" pitchFamily="18" charset="0"/>
                <a:ea typeface="Cambria Math" pitchFamily="18" charset="0"/>
              </a:rPr>
              <a:t>Cos(A + A) ≡ </a:t>
            </a:r>
            <a:r>
              <a:rPr lang="en-GB" sz="1600" i="1" dirty="0" err="1">
                <a:latin typeface="Cambria Math" pitchFamily="18" charset="0"/>
                <a:ea typeface="Cambria Math" pitchFamily="18" charset="0"/>
              </a:rPr>
              <a:t>CosACosA</a:t>
            </a:r>
            <a:r>
              <a:rPr lang="en-GB" sz="1600" i="1" dirty="0">
                <a:latin typeface="Cambria Math" pitchFamily="18" charset="0"/>
                <a:ea typeface="Cambria Math" pitchFamily="18" charset="0"/>
              </a:rPr>
              <a:t> - </a:t>
            </a:r>
            <a:r>
              <a:rPr lang="en-GB" sz="1600" i="1" dirty="0" err="1">
                <a:latin typeface="Cambria Math" pitchFamily="18" charset="0"/>
                <a:ea typeface="Cambria Math" pitchFamily="18" charset="0"/>
              </a:rPr>
              <a:t>SinASinA</a:t>
            </a:r>
            <a:endParaRPr lang="en-GB" sz="1600" i="1" dirty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67544" y="3825044"/>
                <a:ext cx="235731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600" i="1" dirty="0">
                    <a:latin typeface="Cambria Math" pitchFamily="18" charset="0"/>
                    <a:ea typeface="Cambria Math" pitchFamily="18" charset="0"/>
                  </a:rPr>
                  <a:t>Cos2A ≡ Co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/>
                            <a:ea typeface="Cambria Math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/>
                            <a:ea typeface="Cambria Math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/>
                        <a:ea typeface="Cambria Math" pitchFamily="18" charset="0"/>
                      </a:rPr>
                      <m:t>𝐴</m:t>
                    </m:r>
                    <m:r>
                      <a:rPr lang="en-GB" sz="1600" b="0" i="1" smtClean="0">
                        <a:latin typeface="Cambria Math"/>
                        <a:ea typeface="Cambria Math" pitchFamily="18" charset="0"/>
                      </a:rPr>
                      <m:t> −</m:t>
                    </m:r>
                    <m:r>
                      <a:rPr lang="en-GB" sz="1600" b="0" i="1" smtClean="0">
                        <a:latin typeface="Cambria Math"/>
                        <a:ea typeface="Cambria Math" pitchFamily="18" charset="0"/>
                      </a:rPr>
                      <m:t>𝑆𝑖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/>
                            <a:ea typeface="Cambria Math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1600" b="0" i="1" smtClean="0">
                            <a:latin typeface="Cambria Math"/>
                            <a:ea typeface="Cambria Math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/>
                        <a:ea typeface="Cambria Math" pitchFamily="18" charset="0"/>
                      </a:rPr>
                      <m:t>𝐴</m:t>
                    </m:r>
                  </m:oMath>
                </a14:m>
                <a:endParaRPr lang="en-GB" sz="1600" i="1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825044"/>
                <a:ext cx="2357313" cy="338554"/>
              </a:xfrm>
              <a:prstGeom prst="rect">
                <a:avLst/>
              </a:prstGeom>
              <a:blipFill rotWithShape="1">
                <a:blip r:embed="rId2"/>
                <a:stretch>
                  <a:fillRect l="-1295" t="-7143" b="-196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c 14"/>
          <p:cNvSpPr/>
          <p:nvPr/>
        </p:nvSpPr>
        <p:spPr>
          <a:xfrm>
            <a:off x="3599892" y="3068960"/>
            <a:ext cx="396044" cy="468052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3959932" y="3140968"/>
            <a:ext cx="16201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B with A</a:t>
            </a:r>
          </a:p>
        </p:txBody>
      </p:sp>
      <p:sp>
        <p:nvSpPr>
          <p:cNvPr id="17" name="Arc 16"/>
          <p:cNvSpPr/>
          <p:nvPr/>
        </p:nvSpPr>
        <p:spPr>
          <a:xfrm>
            <a:off x="3599892" y="3537012"/>
            <a:ext cx="396044" cy="468052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3959932" y="3609020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311860" y="4401108"/>
                <a:ext cx="235731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600" i="1" dirty="0">
                    <a:latin typeface="Cambria Math" pitchFamily="18" charset="0"/>
                    <a:ea typeface="Cambria Math" pitchFamily="18" charset="0"/>
                  </a:rPr>
                  <a:t>Cos2A ≡ Co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/>
                            <a:ea typeface="Cambria Math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/>
                            <a:ea typeface="Cambria Math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/>
                        <a:ea typeface="Cambria Math" pitchFamily="18" charset="0"/>
                      </a:rPr>
                      <m:t>𝐴</m:t>
                    </m:r>
                    <m:r>
                      <a:rPr lang="en-GB" sz="1600" b="0" i="1" smtClean="0">
                        <a:latin typeface="Cambria Math"/>
                        <a:ea typeface="Cambria Math" pitchFamily="18" charset="0"/>
                      </a:rPr>
                      <m:t> −</m:t>
                    </m:r>
                    <m:r>
                      <a:rPr lang="en-GB" sz="1600" b="0" i="1" smtClean="0">
                        <a:latin typeface="Cambria Math"/>
                        <a:ea typeface="Cambria Math" pitchFamily="18" charset="0"/>
                      </a:rPr>
                      <m:t>𝑆𝑖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/>
                            <a:ea typeface="Cambria Math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1600" b="0" i="1" smtClean="0">
                            <a:latin typeface="Cambria Math"/>
                            <a:ea typeface="Cambria Math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/>
                        <a:ea typeface="Cambria Math" pitchFamily="18" charset="0"/>
                      </a:rPr>
                      <m:t>𝐴</m:t>
                    </m:r>
                  </m:oMath>
                </a14:m>
                <a:endParaRPr lang="en-GB" sz="1600" i="1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1860" y="4401108"/>
                <a:ext cx="2357313" cy="338554"/>
              </a:xfrm>
              <a:prstGeom prst="rect">
                <a:avLst/>
              </a:prstGeom>
              <a:blipFill rotWithShape="1">
                <a:blip r:embed="rId3"/>
                <a:stretch>
                  <a:fillRect l="-1034" t="-7143" b="-196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863588" y="5373216"/>
                <a:ext cx="272311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600" i="1" dirty="0">
                    <a:latin typeface="Cambria Math" pitchFamily="18" charset="0"/>
                    <a:ea typeface="Cambria Math" pitchFamily="18" charset="0"/>
                  </a:rPr>
                  <a:t>Cos2A ≡ (1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/>
                        <a:ea typeface="Cambria Math" pitchFamily="18" charset="0"/>
                      </a:rPr>
                      <m:t>−</m:t>
                    </m:r>
                    <m:r>
                      <a:rPr lang="en-GB" sz="1600" b="0" i="1" smtClean="0">
                        <a:latin typeface="Cambria Math"/>
                        <a:ea typeface="Cambria Math" pitchFamily="18" charset="0"/>
                      </a:rPr>
                      <m:t>𝑆𝑖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/>
                            <a:ea typeface="Cambria Math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1600" b="0" i="1" smtClean="0">
                            <a:latin typeface="Cambria Math"/>
                            <a:ea typeface="Cambria Math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/>
                        <a:ea typeface="Cambria Math" pitchFamily="18" charset="0"/>
                      </a:rPr>
                      <m:t>𝐴</m:t>
                    </m:r>
                    <m:r>
                      <a:rPr lang="en-GB" sz="1600" b="0" i="1" smtClean="0">
                        <a:latin typeface="Cambria Math"/>
                        <a:ea typeface="Cambria Math" pitchFamily="18" charset="0"/>
                      </a:rPr>
                      <m:t>)−</m:t>
                    </m:r>
                    <m:r>
                      <a:rPr lang="en-GB" sz="1600" b="0" i="1" smtClean="0">
                        <a:latin typeface="Cambria Math"/>
                        <a:ea typeface="Cambria Math" pitchFamily="18" charset="0"/>
                      </a:rPr>
                      <m:t>𝑆𝑖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/>
                            <a:ea typeface="Cambria Math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1600" b="0" i="1" smtClean="0">
                            <a:latin typeface="Cambria Math"/>
                            <a:ea typeface="Cambria Math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/>
                        <a:ea typeface="Cambria Math" pitchFamily="18" charset="0"/>
                      </a:rPr>
                      <m:t>𝐴</m:t>
                    </m:r>
                  </m:oMath>
                </a14:m>
                <a:endParaRPr lang="en-GB" sz="1600" i="1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588" y="5373216"/>
                <a:ext cx="2723118" cy="338554"/>
              </a:xfrm>
              <a:prstGeom prst="rect">
                <a:avLst/>
              </a:prstGeom>
              <a:blipFill rotWithShape="1">
                <a:blip r:embed="rId4"/>
                <a:stretch>
                  <a:fillRect l="-897" t="-7143" b="-196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472100" y="5373216"/>
                <a:ext cx="282667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600" i="1" dirty="0">
                    <a:latin typeface="Cambria Math" pitchFamily="18" charset="0"/>
                    <a:ea typeface="Cambria Math" pitchFamily="18" charset="0"/>
                  </a:rPr>
                  <a:t>Cos2A ≡ Co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/>
                            <a:ea typeface="Cambria Math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/>
                            <a:ea typeface="Cambria Math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/>
                        <a:ea typeface="Cambria Math" pitchFamily="18" charset="0"/>
                      </a:rPr>
                      <m:t>𝐴</m:t>
                    </m:r>
                    <m:r>
                      <a:rPr lang="en-GB" sz="1600" b="0" i="1" smtClean="0">
                        <a:latin typeface="Cambria Math"/>
                        <a:ea typeface="Cambria Math" pitchFamily="18" charset="0"/>
                      </a:rPr>
                      <m:t> −(</m:t>
                    </m:r>
                  </m:oMath>
                </a14:m>
                <a:r>
                  <a:rPr lang="en-GB" sz="1600" i="1" dirty="0">
                    <a:latin typeface="Cambria Math" pitchFamily="18" charset="0"/>
                    <a:ea typeface="Cambria Math" pitchFamily="18" charset="0"/>
                  </a:rPr>
                  <a:t>1 - Co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/>
                            <a:ea typeface="Cambria Math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/>
                            <a:ea typeface="Cambria Math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/>
                        <a:ea typeface="Cambria Math" pitchFamily="18" charset="0"/>
                      </a:rPr>
                      <m:t>𝐴</m:t>
                    </m:r>
                    <m:r>
                      <a:rPr lang="en-GB" sz="1600" b="0" i="1" smtClean="0">
                        <a:latin typeface="Cambria Math"/>
                        <a:ea typeface="Cambria Math" pitchFamily="18" charset="0"/>
                      </a:rPr>
                      <m:t>)</m:t>
                    </m:r>
                  </m:oMath>
                </a14:m>
                <a:endParaRPr lang="en-GB" sz="1600" i="1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100" y="5373216"/>
                <a:ext cx="2826671" cy="338554"/>
              </a:xfrm>
              <a:prstGeom prst="rect">
                <a:avLst/>
              </a:prstGeom>
              <a:blipFill rotWithShape="1">
                <a:blip r:embed="rId5"/>
                <a:stretch>
                  <a:fillRect l="-864" t="-7143" b="-196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854708" y="5877272"/>
                <a:ext cx="198297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600" i="1" dirty="0">
                    <a:latin typeface="Cambria Math" pitchFamily="18" charset="0"/>
                    <a:ea typeface="Cambria Math" pitchFamily="18" charset="0"/>
                  </a:rPr>
                  <a:t>Cos2A ≡ 1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/>
                        <a:ea typeface="Cambria Math" pitchFamily="18" charset="0"/>
                      </a:rPr>
                      <m:t> − 2</m:t>
                    </m:r>
                    <m:r>
                      <a:rPr lang="en-GB" sz="1600" b="0" i="1" smtClean="0">
                        <a:latin typeface="Cambria Math"/>
                        <a:ea typeface="Cambria Math" pitchFamily="18" charset="0"/>
                      </a:rPr>
                      <m:t>𝑆𝑖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/>
                            <a:ea typeface="Cambria Math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1600" b="0" i="1" smtClean="0">
                            <a:latin typeface="Cambria Math"/>
                            <a:ea typeface="Cambria Math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/>
                        <a:ea typeface="Cambria Math" pitchFamily="18" charset="0"/>
                      </a:rPr>
                      <m:t>𝐴</m:t>
                    </m:r>
                  </m:oMath>
                </a14:m>
                <a:endParaRPr lang="en-GB" sz="1600" i="1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708" y="5877272"/>
                <a:ext cx="1982979" cy="338554"/>
              </a:xfrm>
              <a:prstGeom prst="rect">
                <a:avLst/>
              </a:prstGeom>
              <a:blipFill rotWithShape="1">
                <a:blip r:embed="rId6"/>
                <a:stretch>
                  <a:fillRect l="-1231" t="-7143" b="-196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490754" y="5877272"/>
                <a:ext cx="20562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600" i="1" dirty="0">
                    <a:latin typeface="Cambria Math" pitchFamily="18" charset="0"/>
                    <a:ea typeface="Cambria Math" pitchFamily="18" charset="0"/>
                  </a:rPr>
                  <a:t>Cos2A ≡ 2Co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/>
                            <a:ea typeface="Cambria Math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/>
                            <a:ea typeface="Cambria Math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/>
                        <a:ea typeface="Cambria Math" pitchFamily="18" charset="0"/>
                      </a:rPr>
                      <m:t>𝐴</m:t>
                    </m:r>
                    <m:r>
                      <a:rPr lang="en-GB" sz="1600" b="0" i="1" smtClean="0">
                        <a:latin typeface="Cambria Math"/>
                        <a:ea typeface="Cambria Math" pitchFamily="18" charset="0"/>
                      </a:rPr>
                      <m:t> −1</m:t>
                    </m:r>
                  </m:oMath>
                </a14:m>
                <a:endParaRPr lang="en-GB" sz="1600" i="1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0754" y="5877272"/>
                <a:ext cx="2056204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1484" t="-7143" b="-196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Arrow Connector 34"/>
          <p:cNvCxnSpPr/>
          <p:nvPr/>
        </p:nvCxnSpPr>
        <p:spPr>
          <a:xfrm>
            <a:off x="5184068" y="4761148"/>
            <a:ext cx="1008112" cy="612068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5760132" y="4905164"/>
            <a:ext cx="32043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00FF"/>
                </a:solidFill>
                <a:latin typeface="Comic Sans MS" pitchFamily="66" charset="0"/>
              </a:rPr>
              <a:t>Replace Sin</a:t>
            </a:r>
            <a:r>
              <a:rPr lang="en-GB" sz="1400" b="1" baseline="30000" dirty="0">
                <a:solidFill>
                  <a:srgbClr val="0000FF"/>
                </a:solidFill>
                <a:latin typeface="Comic Sans MS" pitchFamily="66" charset="0"/>
              </a:rPr>
              <a:t>2</a:t>
            </a:r>
            <a:r>
              <a:rPr lang="en-GB" sz="1400" b="1" dirty="0">
                <a:solidFill>
                  <a:srgbClr val="0000FF"/>
                </a:solidFill>
                <a:latin typeface="Comic Sans MS" pitchFamily="66" charset="0"/>
              </a:rPr>
              <a:t>A with (1 – Cos</a:t>
            </a:r>
            <a:r>
              <a:rPr lang="en-GB" sz="1400" b="1" baseline="30000" dirty="0">
                <a:solidFill>
                  <a:srgbClr val="0000FF"/>
                </a:solidFill>
                <a:latin typeface="Comic Sans MS" pitchFamily="66" charset="0"/>
              </a:rPr>
              <a:t>2</a:t>
            </a:r>
            <a:r>
              <a:rPr lang="en-GB" sz="1400" b="1" dirty="0">
                <a:solidFill>
                  <a:srgbClr val="0000FF"/>
                </a:solidFill>
                <a:latin typeface="Comic Sans MS" pitchFamily="66" charset="0"/>
              </a:rPr>
              <a:t>A)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 flipH="1">
            <a:off x="2879812" y="4761148"/>
            <a:ext cx="1008112" cy="612068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80020" y="4905164"/>
            <a:ext cx="32043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00FF"/>
                </a:solidFill>
                <a:latin typeface="Comic Sans MS" pitchFamily="66" charset="0"/>
              </a:rPr>
              <a:t>Replace Cos</a:t>
            </a:r>
            <a:r>
              <a:rPr lang="en-GB" sz="1400" b="1" baseline="30000" dirty="0">
                <a:solidFill>
                  <a:srgbClr val="0000FF"/>
                </a:solidFill>
                <a:latin typeface="Comic Sans MS" pitchFamily="66" charset="0"/>
              </a:rPr>
              <a:t>2</a:t>
            </a:r>
            <a:r>
              <a:rPr lang="en-GB" sz="1400" b="1" dirty="0">
                <a:solidFill>
                  <a:srgbClr val="0000FF"/>
                </a:solidFill>
                <a:latin typeface="Comic Sans MS" pitchFamily="66" charset="0"/>
              </a:rPr>
              <a:t>A with (1 – Sin</a:t>
            </a:r>
            <a:r>
              <a:rPr lang="en-GB" sz="1400" b="1" baseline="30000" dirty="0">
                <a:solidFill>
                  <a:srgbClr val="0000FF"/>
                </a:solidFill>
                <a:latin typeface="Comic Sans MS" pitchFamily="66" charset="0"/>
              </a:rPr>
              <a:t>2</a:t>
            </a:r>
            <a:r>
              <a:rPr lang="en-GB" sz="1400" b="1" dirty="0">
                <a:solidFill>
                  <a:srgbClr val="0000FF"/>
                </a:solidFill>
                <a:latin typeface="Comic Sans MS" pitchFamily="66" charset="0"/>
              </a:rPr>
              <a:t>A)</a:t>
            </a:r>
          </a:p>
        </p:txBody>
      </p:sp>
      <p:sp>
        <p:nvSpPr>
          <p:cNvPr id="6" name="Rectangle 5"/>
          <p:cNvSpPr/>
          <p:nvPr/>
        </p:nvSpPr>
        <p:spPr>
          <a:xfrm>
            <a:off x="3383868" y="4401108"/>
            <a:ext cx="2268252" cy="3600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935596" y="5877272"/>
            <a:ext cx="1908212" cy="3600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5544108" y="5877272"/>
            <a:ext cx="1980220" cy="3600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0" y="0"/>
                <a:ext cx="2032288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𝑠𝑖𝑛𝐴𝑐𝑜𝑠𝐴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032288" cy="276999"/>
              </a:xfrm>
              <a:prstGeom prst="rect">
                <a:avLst/>
              </a:prstGeom>
              <a:blipFill>
                <a:blip r:embed="rId8"/>
                <a:stretch>
                  <a:fillRect l="-1780" r="-2077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359661" y="0"/>
                <a:ext cx="2498184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9661" y="0"/>
                <a:ext cx="2498184" cy="276999"/>
              </a:xfrm>
              <a:prstGeom prst="rect">
                <a:avLst/>
              </a:prstGeom>
              <a:blipFill>
                <a:blip r:embed="rId9"/>
                <a:stretch>
                  <a:fillRect l="-1208" r="-1449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59021" y="0"/>
                <a:ext cx="2119555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≡1−2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9021" y="0"/>
                <a:ext cx="2119555" cy="276999"/>
              </a:xfrm>
              <a:prstGeom prst="rect">
                <a:avLst/>
              </a:prstGeom>
              <a:blipFill>
                <a:blip r:embed="rId10"/>
                <a:stretch>
                  <a:fillRect l="-1420" r="-1705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977381" y="0"/>
                <a:ext cx="2166619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7381" y="0"/>
                <a:ext cx="2166619" cy="276999"/>
              </a:xfrm>
              <a:prstGeom prst="rect">
                <a:avLst/>
              </a:prstGeom>
              <a:blipFill>
                <a:blip r:embed="rId11"/>
                <a:stretch>
                  <a:fillRect l="-1671" r="-1393" b="-20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8262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 animBg="1"/>
      <p:bldP spid="16" grpId="0"/>
      <p:bldP spid="17" grpId="0" animBg="1"/>
      <p:bldP spid="18" grpId="0"/>
      <p:bldP spid="26" grpId="0"/>
      <p:bldP spid="27" grpId="0"/>
      <p:bldP spid="30" grpId="0"/>
      <p:bldP spid="32" grpId="0"/>
      <p:bldP spid="34" grpId="0"/>
      <p:bldP spid="43" grpId="0"/>
      <p:bldP spid="45" grpId="0"/>
      <p:bldP spid="6" grpId="0" animBg="1"/>
      <p:bldP spid="46" grpId="0" animBg="1"/>
      <p:bldP spid="47" grpId="0" animBg="1"/>
      <p:bldP spid="31" grpId="0" animBg="1"/>
      <p:bldP spid="33" grpId="0" animBg="1"/>
      <p:bldP spid="3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4" y="1808820"/>
            <a:ext cx="3826768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sz="1600" b="1" dirty="0">
                <a:latin typeface="Comic Sans MS" pitchFamily="66" charset="0"/>
              </a:rPr>
              <a:t>You can express sin2A, cos2A and tan2A in terms of angle A, using the double angle formulae</a:t>
            </a:r>
          </a:p>
        </p:txBody>
      </p:sp>
      <p:sp>
        <p:nvSpPr>
          <p:cNvPr id="15" name="Arc 14"/>
          <p:cNvSpPr/>
          <p:nvPr/>
        </p:nvSpPr>
        <p:spPr>
          <a:xfrm>
            <a:off x="3311860" y="2996952"/>
            <a:ext cx="324036" cy="720080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3599892" y="3212976"/>
            <a:ext cx="16201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B with A</a:t>
            </a:r>
          </a:p>
        </p:txBody>
      </p:sp>
      <p:sp>
        <p:nvSpPr>
          <p:cNvPr id="17" name="Arc 16"/>
          <p:cNvSpPr/>
          <p:nvPr/>
        </p:nvSpPr>
        <p:spPr>
          <a:xfrm>
            <a:off x="3275856" y="3681028"/>
            <a:ext cx="396044" cy="684076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3599892" y="3861048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59532" y="2780928"/>
                <a:ext cx="2916324" cy="4870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i="1" dirty="0">
                    <a:latin typeface="Cambria Math" pitchFamily="18" charset="0"/>
                    <a:ea typeface="Cambria Math" pitchFamily="18" charset="0"/>
                  </a:rPr>
                  <a:t>Tan (A + B)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/>
                        <a:ea typeface="Cambria Math"/>
                      </a:rPr>
                      <m:t>≡</m:t>
                    </m:r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𝑇𝑎𝑛𝐴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𝑇𝑎𝑛𝐵</m:t>
                        </m:r>
                      </m:num>
                      <m:den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1−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𝑇𝑎𝑛𝐴𝑇𝑎𝑛𝐵</m:t>
                        </m:r>
                      </m:den>
                    </m:f>
                  </m:oMath>
                </a14:m>
                <a:endParaRPr lang="en-GB" i="1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532" y="2780928"/>
                <a:ext cx="2916324" cy="487056"/>
              </a:xfrm>
              <a:prstGeom prst="rect">
                <a:avLst/>
              </a:prstGeom>
              <a:blipFill rotWithShape="1">
                <a:blip r:embed="rId2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59532" y="3465004"/>
                <a:ext cx="2916324" cy="4870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i="1" dirty="0">
                    <a:latin typeface="Cambria Math" pitchFamily="18" charset="0"/>
                    <a:ea typeface="Cambria Math" pitchFamily="18" charset="0"/>
                  </a:rPr>
                  <a:t>Tan (A + A)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/>
                        <a:ea typeface="Cambria Math"/>
                      </a:rPr>
                      <m:t>≡</m:t>
                    </m:r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𝑇𝑎𝑛𝐴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𝑇𝑎𝑛𝐴</m:t>
                        </m:r>
                      </m:num>
                      <m:den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1−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𝑇𝑎𝑛𝐴𝑇𝑎𝑛𝐴</m:t>
                        </m:r>
                      </m:den>
                    </m:f>
                  </m:oMath>
                </a14:m>
                <a:endParaRPr lang="en-GB" i="1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532" y="3465004"/>
                <a:ext cx="2916324" cy="487056"/>
              </a:xfrm>
              <a:prstGeom prst="rect">
                <a:avLst/>
              </a:prstGeom>
              <a:blipFill rotWithShape="1">
                <a:blip r:embed="rId3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67544" y="4077072"/>
                <a:ext cx="1944216" cy="4870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i="1" dirty="0">
                    <a:latin typeface="Cambria Math" pitchFamily="18" charset="0"/>
                    <a:ea typeface="Cambria Math" pitchFamily="18" charset="0"/>
                  </a:rPr>
                  <a:t>Tan 2A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/>
                        <a:ea typeface="Cambria Math"/>
                      </a:rPr>
                      <m:t>≡</m:t>
                    </m:r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𝑇𝑎𝑛𝐴</m:t>
                        </m:r>
                      </m:num>
                      <m:den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1−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𝑇𝑎</m:t>
                        </m:r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𝐴</m:t>
                        </m:r>
                      </m:den>
                    </m:f>
                  </m:oMath>
                </a14:m>
                <a:endParaRPr lang="en-GB" i="1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077072"/>
                <a:ext cx="1944216" cy="487056"/>
              </a:xfrm>
              <a:prstGeom prst="rect">
                <a:avLst/>
              </a:prstGeom>
              <a:blipFill rotWithShape="1">
                <a:blip r:embed="rId4"/>
                <a:stretch>
                  <a:fillRect l="-1254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311860" y="5481228"/>
                <a:ext cx="1944216" cy="4870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i="1" dirty="0">
                    <a:latin typeface="Cambria Math" pitchFamily="18" charset="0"/>
                    <a:ea typeface="Cambria Math" pitchFamily="18" charset="0"/>
                  </a:rPr>
                  <a:t>Tan 2A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/>
                        <a:ea typeface="Cambria Math"/>
                      </a:rPr>
                      <m:t>≡</m:t>
                    </m:r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𝑇𝑎𝑛𝐴</m:t>
                        </m:r>
                      </m:num>
                      <m:den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1−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𝑇𝑎</m:t>
                        </m:r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𝐴</m:t>
                        </m:r>
                      </m:den>
                    </m:f>
                  </m:oMath>
                </a14:m>
                <a:endParaRPr lang="en-GB" i="1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1860" y="5481228"/>
                <a:ext cx="1944216" cy="487056"/>
              </a:xfrm>
              <a:prstGeom prst="rect">
                <a:avLst/>
              </a:prstGeom>
              <a:blipFill rotWithShape="1">
                <a:blip r:embed="rId5"/>
                <a:stretch>
                  <a:fillRect l="-940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580112" y="4905164"/>
                <a:ext cx="2268252" cy="485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i="1" dirty="0">
                    <a:latin typeface="Cambria Math" pitchFamily="18" charset="0"/>
                    <a:ea typeface="Cambria Math" pitchFamily="18" charset="0"/>
                  </a:rPr>
                  <a:t>Tan 60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/>
                        <a:ea typeface="Cambria Math"/>
                      </a:rPr>
                      <m:t>≡</m:t>
                    </m:r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𝑇𝑎𝑛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30</m:t>
                        </m:r>
                      </m:num>
                      <m:den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1−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𝑇𝑎</m:t>
                        </m:r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30</m:t>
                        </m:r>
                      </m:den>
                    </m:f>
                  </m:oMath>
                </a14:m>
                <a:endParaRPr lang="en-GB" i="1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4905164"/>
                <a:ext cx="2268252" cy="485902"/>
              </a:xfrm>
              <a:prstGeom prst="rect">
                <a:avLst/>
              </a:prstGeom>
              <a:blipFill rotWithShape="1">
                <a:blip r:embed="rId6"/>
                <a:stretch>
                  <a:fillRect b="-63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91580" y="4905164"/>
                <a:ext cx="2268252" cy="4870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/>
                            <a:ea typeface="Cambria Math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/>
                            <a:ea typeface="Cambria Math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i="1" dirty="0">
                    <a:latin typeface="Cambria Math" pitchFamily="18" charset="0"/>
                    <a:ea typeface="Cambria Math" pitchFamily="18" charset="0"/>
                  </a:rPr>
                  <a:t>Tan 2A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/>
                        <a:ea typeface="Cambria Math"/>
                      </a:rPr>
                      <m:t>≡</m:t>
                    </m:r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𝑇𝑎𝑛𝐴</m:t>
                        </m:r>
                      </m:num>
                      <m:den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1−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𝑇𝑎</m:t>
                        </m:r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𝐴</m:t>
                        </m:r>
                      </m:den>
                    </m:f>
                  </m:oMath>
                </a14:m>
                <a:endParaRPr lang="en-GB" i="1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580" y="4905164"/>
                <a:ext cx="2268252" cy="487056"/>
              </a:xfrm>
              <a:prstGeom prst="rect">
                <a:avLst/>
              </a:prstGeom>
              <a:blipFill rotWithShape="1">
                <a:blip r:embed="rId7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47564" y="6129300"/>
                <a:ext cx="2520280" cy="4870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i="1" dirty="0">
                    <a:latin typeface="Cambria Math" pitchFamily="18" charset="0"/>
                    <a:ea typeface="Cambria Math" pitchFamily="18" charset="0"/>
                  </a:rPr>
                  <a:t>2Tan 2A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/>
                        <a:ea typeface="Cambria Math"/>
                      </a:rPr>
                      <m:t>≡</m:t>
                    </m:r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4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𝑇𝑎𝑛𝐴</m:t>
                        </m:r>
                      </m:num>
                      <m:den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1−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𝑇𝑎</m:t>
                        </m:r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𝐴</m:t>
                        </m:r>
                      </m:den>
                    </m:f>
                  </m:oMath>
                </a14:m>
                <a:endParaRPr lang="en-GB" i="1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564" y="6129300"/>
                <a:ext cx="2520280" cy="487056"/>
              </a:xfrm>
              <a:prstGeom prst="rect">
                <a:avLst/>
              </a:prstGeom>
              <a:blipFill rotWithShape="1">
                <a:blip r:embed="rId8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544108" y="5985284"/>
                <a:ext cx="2304256" cy="7386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i="1" dirty="0">
                    <a:latin typeface="Cambria Math" pitchFamily="18" charset="0"/>
                    <a:ea typeface="Cambria Math" pitchFamily="18" charset="0"/>
                  </a:rPr>
                  <a:t>Tan A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/>
                        <a:ea typeface="Cambria Math"/>
                      </a:rPr>
                      <m:t>≡</m:t>
                    </m:r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𝑇𝑎𝑛</m:t>
                        </m:r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/>
                                <a:ea typeface="Cambria Math"/>
                              </a:rPr>
                              <m:t>𝐴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den>
                        </m:f>
                      </m:num>
                      <m:den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1−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𝑇𝑎</m:t>
                        </m:r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/>
                                <a:ea typeface="Cambria Math"/>
                              </a:rPr>
                              <m:t>𝐴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den>
                        </m:f>
                      </m:den>
                    </m:f>
                  </m:oMath>
                </a14:m>
                <a:endParaRPr lang="en-GB" i="1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4108" y="5985284"/>
                <a:ext cx="2304256" cy="73860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/>
          <p:cNvCxnSpPr/>
          <p:nvPr/>
        </p:nvCxnSpPr>
        <p:spPr>
          <a:xfrm flipH="1" flipV="1">
            <a:off x="3023828" y="5229200"/>
            <a:ext cx="432048" cy="288032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5148064" y="5229200"/>
            <a:ext cx="504056" cy="288032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3059832" y="5949280"/>
            <a:ext cx="432048" cy="288032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5184068" y="5949280"/>
            <a:ext cx="504056" cy="288032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203848" y="5121188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00FF"/>
                </a:solidFill>
                <a:latin typeface="Comic Sans MS" pitchFamily="66" charset="0"/>
              </a:rPr>
              <a:t>÷ 2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427984" y="5121188"/>
            <a:ext cx="11161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00FF"/>
                </a:solidFill>
                <a:latin typeface="Comic Sans MS" pitchFamily="66" charset="0"/>
              </a:rPr>
              <a:t>2A = 60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771800" y="5841268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00FF"/>
                </a:solidFill>
                <a:latin typeface="Comic Sans MS" pitchFamily="66" charset="0"/>
              </a:rPr>
              <a:t>x 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535996" y="6093296"/>
            <a:ext cx="11161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00FF"/>
                </a:solidFill>
                <a:latin typeface="Comic Sans MS" pitchFamily="66" charset="0"/>
              </a:rPr>
              <a:t>2A = A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455876" y="5517232"/>
            <a:ext cx="1728192" cy="43204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0" y="0"/>
                <a:ext cx="2032288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𝑠𝑖𝑛𝐴𝑐𝑜𝑠𝐴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032288" cy="276999"/>
              </a:xfrm>
              <a:prstGeom prst="rect">
                <a:avLst/>
              </a:prstGeom>
              <a:blipFill>
                <a:blip r:embed="rId10"/>
                <a:stretch>
                  <a:fillRect l="-1780" r="-2077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359661" y="0"/>
                <a:ext cx="2498184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9661" y="0"/>
                <a:ext cx="2498184" cy="276999"/>
              </a:xfrm>
              <a:prstGeom prst="rect">
                <a:avLst/>
              </a:prstGeom>
              <a:blipFill>
                <a:blip r:embed="rId11"/>
                <a:stretch>
                  <a:fillRect l="-1208" r="-1449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859021" y="0"/>
                <a:ext cx="2119555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≡1−2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9021" y="0"/>
                <a:ext cx="2119555" cy="276999"/>
              </a:xfrm>
              <a:prstGeom prst="rect">
                <a:avLst/>
              </a:prstGeom>
              <a:blipFill>
                <a:blip r:embed="rId12"/>
                <a:stretch>
                  <a:fillRect l="-1420" r="-1705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977381" y="0"/>
                <a:ext cx="2166619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7381" y="0"/>
                <a:ext cx="2166619" cy="276999"/>
              </a:xfrm>
              <a:prstGeom prst="rect">
                <a:avLst/>
              </a:prstGeom>
              <a:blipFill>
                <a:blip r:embed="rId13"/>
                <a:stretch>
                  <a:fillRect l="-1671" r="-1393" b="-20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0" y="1143000"/>
                <a:ext cx="2092304" cy="5203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𝑇𝑎𝑛𝐴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𝑇𝑎𝑛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43000"/>
                <a:ext cx="2092304" cy="5203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6972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7" grpId="0" animBg="1"/>
      <p:bldP spid="18" grpId="0"/>
      <p:bldP spid="25" grpId="0"/>
      <p:bldP spid="28" grpId="0"/>
      <p:bldP spid="29" grpId="0"/>
      <p:bldP spid="31" grpId="0"/>
      <p:bldP spid="14" grpId="0"/>
      <p:bldP spid="19" grpId="0"/>
      <p:bldP spid="20" grpId="0"/>
      <p:bldP spid="11" grpId="0"/>
      <p:bldP spid="32" grpId="0"/>
      <p:bldP spid="33" grpId="0"/>
      <p:bldP spid="34" grpId="0"/>
      <p:bldP spid="12" grpId="0" animBg="1"/>
      <p:bldP spid="4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87524" y="1808820"/>
                <a:ext cx="3826768" cy="4525963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can express sin2A, cos2A and tan2A in terms of angle A, using the double angle formulae</a:t>
                </a: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Use the double angle formulae to write the following expression as a single trigonometric ratio: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50−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50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7524" y="1808820"/>
                <a:ext cx="3826768" cy="4525963"/>
              </a:xfrm>
              <a:blipFill>
                <a:blip r:embed="rId2"/>
                <a:stretch>
                  <a:fillRect t="-809" r="-1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0" y="0"/>
                <a:ext cx="2032288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𝑠𝑖𝑛𝐴𝑐𝑜𝑠𝐴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032288" cy="276999"/>
              </a:xfrm>
              <a:prstGeom prst="rect">
                <a:avLst/>
              </a:prstGeom>
              <a:blipFill>
                <a:blip r:embed="rId3"/>
                <a:stretch>
                  <a:fillRect l="-1780" r="-2077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359661" y="0"/>
                <a:ext cx="2498184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9661" y="0"/>
                <a:ext cx="2498184" cy="276999"/>
              </a:xfrm>
              <a:prstGeom prst="rect">
                <a:avLst/>
              </a:prstGeom>
              <a:blipFill>
                <a:blip r:embed="rId4"/>
                <a:stretch>
                  <a:fillRect l="-1208" r="-1449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859021" y="0"/>
                <a:ext cx="2119555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≡1−2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9021" y="0"/>
                <a:ext cx="2119555" cy="276999"/>
              </a:xfrm>
              <a:prstGeom prst="rect">
                <a:avLst/>
              </a:prstGeom>
              <a:blipFill>
                <a:blip r:embed="rId5"/>
                <a:stretch>
                  <a:fillRect l="-1420" r="-1705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977381" y="0"/>
                <a:ext cx="2166619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7381" y="0"/>
                <a:ext cx="2166619" cy="276999"/>
              </a:xfrm>
              <a:prstGeom prst="rect">
                <a:avLst/>
              </a:prstGeom>
              <a:blipFill>
                <a:blip r:embed="rId6"/>
                <a:stretch>
                  <a:fillRect l="-1671" r="-1393" b="-20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0" y="1143000"/>
                <a:ext cx="2092304" cy="5203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𝑇𝑎𝑛𝐴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𝑇𝑎𝑛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43000"/>
                <a:ext cx="2092304" cy="5203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637949" y="1805664"/>
                <a:ext cx="2498184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949" y="1805664"/>
                <a:ext cx="2498184" cy="276999"/>
              </a:xfrm>
              <a:prstGeom prst="rect">
                <a:avLst/>
              </a:prstGeom>
              <a:blipFill>
                <a:blip r:embed="rId8"/>
                <a:stretch>
                  <a:fillRect l="-1951" t="-4348" r="-1707" b="-652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536961" y="2332637"/>
                <a:ext cx="2823273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100≡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50−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6961" y="2332637"/>
                <a:ext cx="2823273" cy="276999"/>
              </a:xfrm>
              <a:prstGeom prst="rect">
                <a:avLst/>
              </a:prstGeom>
              <a:blipFill>
                <a:blip r:embed="rId9"/>
                <a:stretch>
                  <a:fillRect l="-1512" t="-4444" r="-1944" b="-88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3"/>
          <p:cNvSpPr/>
          <p:nvPr/>
        </p:nvSpPr>
        <p:spPr>
          <a:xfrm>
            <a:off x="7268838" y="1961366"/>
            <a:ext cx="321784" cy="539463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7512803" y="2089254"/>
                <a:ext cx="117950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=50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2803" y="2089254"/>
                <a:ext cx="1179505" cy="276999"/>
              </a:xfrm>
              <a:prstGeom prst="rect">
                <a:avLst/>
              </a:prstGeom>
              <a:blipFill>
                <a:blip r:embed="rId10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964782" y="2991813"/>
                <a:ext cx="2978380" cy="55399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the expression given is equivalent to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100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4782" y="2991813"/>
                <a:ext cx="2978380" cy="553998"/>
              </a:xfrm>
              <a:prstGeom prst="rect">
                <a:avLst/>
              </a:prstGeom>
              <a:blipFill>
                <a:blip r:embed="rId11"/>
                <a:stretch>
                  <a:fillRect l="-1431" t="-13187" r="-3476" b="-2527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9375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4" grpId="0" animBg="1"/>
      <p:bldP spid="45" grpId="0"/>
      <p:bldP spid="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87524" y="1808820"/>
                <a:ext cx="3826768" cy="4525963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can express sin2A, cos2A and tan2A in terms of angle A, using the double angle formulae</a:t>
                </a: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Use the double angle formulae to write the following expression as a single trigonometric ratio: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𝑡𝑎𝑛</m:t>
                          </m:r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𝑡𝑎𝑛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7524" y="1808820"/>
                <a:ext cx="3826768" cy="4525963"/>
              </a:xfrm>
              <a:blipFill>
                <a:blip r:embed="rId2"/>
                <a:stretch>
                  <a:fillRect t="-809" r="-1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0" y="0"/>
                <a:ext cx="2032288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𝑠𝑖𝑛𝐴𝑐𝑜𝑠𝐴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032288" cy="276999"/>
              </a:xfrm>
              <a:prstGeom prst="rect">
                <a:avLst/>
              </a:prstGeom>
              <a:blipFill>
                <a:blip r:embed="rId3"/>
                <a:stretch>
                  <a:fillRect l="-1780" r="-2077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359661" y="0"/>
                <a:ext cx="2498184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9661" y="0"/>
                <a:ext cx="2498184" cy="276999"/>
              </a:xfrm>
              <a:prstGeom prst="rect">
                <a:avLst/>
              </a:prstGeom>
              <a:blipFill>
                <a:blip r:embed="rId4"/>
                <a:stretch>
                  <a:fillRect l="-1208" r="-1449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859021" y="0"/>
                <a:ext cx="2119555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≡1−2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9021" y="0"/>
                <a:ext cx="2119555" cy="276999"/>
              </a:xfrm>
              <a:prstGeom prst="rect">
                <a:avLst/>
              </a:prstGeom>
              <a:blipFill>
                <a:blip r:embed="rId5"/>
                <a:stretch>
                  <a:fillRect l="-1420" r="-1705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977381" y="0"/>
                <a:ext cx="2166619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7381" y="0"/>
                <a:ext cx="2166619" cy="276999"/>
              </a:xfrm>
              <a:prstGeom prst="rect">
                <a:avLst/>
              </a:prstGeom>
              <a:blipFill>
                <a:blip r:embed="rId6"/>
                <a:stretch>
                  <a:fillRect l="-1671" r="-1393" b="-20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0" y="1143000"/>
                <a:ext cx="2092304" cy="5203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𝑇𝑎𝑛𝐴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𝑇𝑎𝑛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43000"/>
                <a:ext cx="2092304" cy="5203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682016" y="1673462"/>
                <a:ext cx="2092303" cy="5203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𝑇𝑎𝑛𝐴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𝑇𝑎𝑛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2016" y="1673462"/>
                <a:ext cx="2092303" cy="5203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3"/>
          <p:cNvSpPr/>
          <p:nvPr/>
        </p:nvSpPr>
        <p:spPr>
          <a:xfrm>
            <a:off x="6894264" y="2016451"/>
            <a:ext cx="321784" cy="903019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7281448" y="2199422"/>
                <a:ext cx="1179505" cy="4614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omic Sans MS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1448" y="2199422"/>
                <a:ext cx="1179505" cy="461473"/>
              </a:xfrm>
              <a:prstGeom prst="rect">
                <a:avLst/>
              </a:prstGeom>
              <a:blipFill>
                <a:blip r:embed="rId9"/>
                <a:stretch>
                  <a:fillRect l="-4124" b="-9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152069" y="3740960"/>
                <a:ext cx="2978380" cy="64440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the expression given is equivalent to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𝑇𝑎𝑛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2069" y="3740960"/>
                <a:ext cx="2978380" cy="644407"/>
              </a:xfrm>
              <a:prstGeom prst="rect">
                <a:avLst/>
              </a:prstGeom>
              <a:blipFill>
                <a:blip r:embed="rId10"/>
                <a:stretch>
                  <a:fillRect l="-1431" t="-11429" r="-3476" b="-1333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737099" y="2499728"/>
                <a:ext cx="2101537" cy="84734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𝑇𝑎𝑛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𝑇𝑎𝑛</m:t>
                          </m:r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𝑇𝑎𝑛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7099" y="2499728"/>
                <a:ext cx="2101537" cy="84734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4712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4" grpId="0" animBg="1"/>
      <p:bldP spid="45" grpId="0"/>
      <p:bldP spid="46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87524" y="1808820"/>
                <a:ext cx="3826768" cy="4525963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can express sin2A, cos2A and tan2A in terms of angle A, using the double angle formulae</a:t>
                </a: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Use the double angle formulae to write the following expression as a single trigonometric ratio: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70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𝑠𝑒𝑐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70</m:t>
                          </m:r>
                        </m:den>
                      </m:f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7524" y="1808820"/>
                <a:ext cx="3826768" cy="4525963"/>
              </a:xfrm>
              <a:blipFill>
                <a:blip r:embed="rId2"/>
                <a:stretch>
                  <a:fillRect t="-809" r="-1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0" y="0"/>
                <a:ext cx="2032288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𝑠𝑖𝑛𝐴𝑐𝑜𝑠𝐴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032288" cy="276999"/>
              </a:xfrm>
              <a:prstGeom prst="rect">
                <a:avLst/>
              </a:prstGeom>
              <a:blipFill>
                <a:blip r:embed="rId3"/>
                <a:stretch>
                  <a:fillRect l="-1780" r="-2077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359661" y="0"/>
                <a:ext cx="2498184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9661" y="0"/>
                <a:ext cx="2498184" cy="276999"/>
              </a:xfrm>
              <a:prstGeom prst="rect">
                <a:avLst/>
              </a:prstGeom>
              <a:blipFill>
                <a:blip r:embed="rId4"/>
                <a:stretch>
                  <a:fillRect l="-1208" r="-1449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859021" y="0"/>
                <a:ext cx="2119555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≡1−2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9021" y="0"/>
                <a:ext cx="2119555" cy="276999"/>
              </a:xfrm>
              <a:prstGeom prst="rect">
                <a:avLst/>
              </a:prstGeom>
              <a:blipFill>
                <a:blip r:embed="rId5"/>
                <a:stretch>
                  <a:fillRect l="-1420" r="-1705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977381" y="0"/>
                <a:ext cx="2166619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7381" y="0"/>
                <a:ext cx="2166619" cy="276999"/>
              </a:xfrm>
              <a:prstGeom prst="rect">
                <a:avLst/>
              </a:prstGeom>
              <a:blipFill>
                <a:blip r:embed="rId6"/>
                <a:stretch>
                  <a:fillRect l="-1671" r="-1393" b="-20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0" y="1143000"/>
                <a:ext cx="2092304" cy="5203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𝑇𝑎𝑛𝐴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𝑇𝑎𝑛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43000"/>
                <a:ext cx="2092304" cy="5203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825235" y="1684479"/>
                <a:ext cx="751809" cy="52046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70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𝑠𝑒𝑐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70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5235" y="1684479"/>
                <a:ext cx="751809" cy="52046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3"/>
          <p:cNvSpPr/>
          <p:nvPr/>
        </p:nvSpPr>
        <p:spPr>
          <a:xfrm>
            <a:off x="6123083" y="1983036"/>
            <a:ext cx="277717" cy="638979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6367048" y="2100270"/>
            <a:ext cx="13227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Rearrange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581027" y="2497891"/>
                <a:ext cx="1582164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70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70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1027" y="2497891"/>
                <a:ext cx="1582164" cy="276999"/>
              </a:xfrm>
              <a:prstGeom prst="rect">
                <a:avLst/>
              </a:prstGeom>
              <a:blipFill>
                <a:blip r:embed="rId9"/>
                <a:stretch>
                  <a:fillRect l="-1154" r="-3462" b="-88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583016" y="3492347"/>
                <a:ext cx="2032288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𝑠𝑖𝑛𝐴𝑐𝑜𝑠𝐴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3016" y="3492347"/>
                <a:ext cx="2032288" cy="276999"/>
              </a:xfrm>
              <a:prstGeom prst="rect">
                <a:avLst/>
              </a:prstGeom>
              <a:blipFill>
                <a:blip r:embed="rId10"/>
                <a:stretch>
                  <a:fillRect l="-2402" r="-2703" b="-88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493046" y="4030338"/>
                <a:ext cx="235962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140≡2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3046" y="4030338"/>
                <a:ext cx="2359620" cy="276999"/>
              </a:xfrm>
              <a:prstGeom prst="rect">
                <a:avLst/>
              </a:prstGeom>
              <a:blipFill>
                <a:blip r:embed="rId11"/>
                <a:stretch>
                  <a:fillRect l="-2067" r="-2326" b="-652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19"/>
          <p:cNvSpPr/>
          <p:nvPr/>
        </p:nvSpPr>
        <p:spPr>
          <a:xfrm>
            <a:off x="6782259" y="3644747"/>
            <a:ext cx="279553" cy="541663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015207" y="3750964"/>
                <a:ext cx="132272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=70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5207" y="3750964"/>
                <a:ext cx="1322725" cy="338554"/>
              </a:xfrm>
              <a:prstGeom prst="rect">
                <a:avLst/>
              </a:prstGeom>
              <a:blipFill>
                <a:blip r:embed="rId12"/>
                <a:stretch>
                  <a:fillRect t="-3571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371860" y="4548131"/>
                <a:ext cx="2487861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140≡4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1860" y="4548131"/>
                <a:ext cx="2487861" cy="276999"/>
              </a:xfrm>
              <a:prstGeom prst="rect">
                <a:avLst/>
              </a:prstGeom>
              <a:blipFill>
                <a:blip r:embed="rId13"/>
                <a:stretch>
                  <a:fillRect l="-1961" r="-2206" b="-652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>
            <a:off x="6802456" y="4171721"/>
            <a:ext cx="279553" cy="541663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7035404" y="4266921"/>
            <a:ext cx="14806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Multiply by 2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909698" y="5151118"/>
                <a:ext cx="2978380" cy="55399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the expression given is equivalent to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140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9698" y="5151118"/>
                <a:ext cx="2978380" cy="553998"/>
              </a:xfrm>
              <a:prstGeom prst="rect">
                <a:avLst/>
              </a:prstGeom>
              <a:blipFill>
                <a:blip r:embed="rId14"/>
                <a:stretch>
                  <a:fillRect l="-1431" t="-13187" r="-3476" b="-2527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7920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4" grpId="0" animBg="1"/>
      <p:bldP spid="45" grpId="0"/>
      <p:bldP spid="16" grpId="0"/>
      <p:bldP spid="18" grpId="0"/>
      <p:bldP spid="19" grpId="0"/>
      <p:bldP spid="20" grpId="0" animBg="1"/>
      <p:bldP spid="21" grpId="0"/>
      <p:bldP spid="22" grpId="0"/>
      <p:bldP spid="23" grpId="0" animBg="1"/>
      <p:bldP spid="24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Box 60"/>
          <p:cNvSpPr txBox="1"/>
          <p:nvPr/>
        </p:nvSpPr>
        <p:spPr>
          <a:xfrm>
            <a:off x="6466200" y="3190941"/>
            <a:ext cx="267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Replace using the expressions we have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87524" y="1808820"/>
                <a:ext cx="3826768" cy="4525963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can express sin2A, cos2A and tan2A in terms of angle A, using the double angle formulae</a:t>
                </a: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b="1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and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=3−4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eliminate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and express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7524" y="1808820"/>
                <a:ext cx="3826768" cy="4525963"/>
              </a:xfrm>
              <a:blipFill>
                <a:blip r:embed="rId2"/>
                <a:stretch>
                  <a:fillRect t="-809" r="-1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0" y="0"/>
                <a:ext cx="2032288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𝑠𝑖𝑛𝐴𝑐𝑜𝑠𝐴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032288" cy="276999"/>
              </a:xfrm>
              <a:prstGeom prst="rect">
                <a:avLst/>
              </a:prstGeom>
              <a:blipFill>
                <a:blip r:embed="rId3"/>
                <a:stretch>
                  <a:fillRect l="-1780" r="-2077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359661" y="0"/>
                <a:ext cx="2498184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9661" y="0"/>
                <a:ext cx="2498184" cy="276999"/>
              </a:xfrm>
              <a:prstGeom prst="rect">
                <a:avLst/>
              </a:prstGeom>
              <a:blipFill>
                <a:blip r:embed="rId4"/>
                <a:stretch>
                  <a:fillRect l="-1208" r="-1449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859021" y="0"/>
                <a:ext cx="2119555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≡1−2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9021" y="0"/>
                <a:ext cx="2119555" cy="276999"/>
              </a:xfrm>
              <a:prstGeom prst="rect">
                <a:avLst/>
              </a:prstGeom>
              <a:blipFill>
                <a:blip r:embed="rId5"/>
                <a:stretch>
                  <a:fillRect l="-1420" r="-1705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977381" y="0"/>
                <a:ext cx="2166619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7381" y="0"/>
                <a:ext cx="2166619" cy="276999"/>
              </a:xfrm>
              <a:prstGeom prst="rect">
                <a:avLst/>
              </a:prstGeom>
              <a:blipFill>
                <a:blip r:embed="rId6"/>
                <a:stretch>
                  <a:fillRect l="-1671" r="-1393" b="-20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0" y="1143000"/>
                <a:ext cx="2092304" cy="5203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𝑇𝑎𝑛𝐴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𝑇𝑎𝑛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43000"/>
                <a:ext cx="2092304" cy="5203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318612" y="1663548"/>
                <a:ext cx="454996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You need to find an identity which contains both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𝑠𝑖𝑛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𝜃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8612" y="1663548"/>
                <a:ext cx="4549967" cy="584775"/>
              </a:xfrm>
              <a:prstGeom prst="rect">
                <a:avLst/>
              </a:prstGeom>
              <a:blipFill>
                <a:blip r:embed="rId8"/>
                <a:stretch>
                  <a:fillRect l="-268" t="-3125" r="-1740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08473" y="3657600"/>
                <a:ext cx="355844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Write expressions for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𝑠𝑖𝑛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𝜃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473" y="3657600"/>
                <a:ext cx="3558447" cy="584775"/>
              </a:xfrm>
              <a:prstGeom prst="rect">
                <a:avLst/>
              </a:prstGeom>
              <a:blipFill>
                <a:blip r:embed="rId9"/>
                <a:stretch>
                  <a:fillRect t="-3125" r="-5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52539" y="4450814"/>
                <a:ext cx="10636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539" y="4450814"/>
                <a:ext cx="1063689" cy="276999"/>
              </a:xfrm>
              <a:prstGeom prst="rect">
                <a:avLst/>
              </a:prstGeom>
              <a:blipFill>
                <a:blip r:embed="rId10"/>
                <a:stretch>
                  <a:fillRect l="-2874" r="-4598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181339" y="4439797"/>
                <a:ext cx="16217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=3−4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1339" y="4439797"/>
                <a:ext cx="1621726" cy="276999"/>
              </a:xfrm>
              <a:prstGeom prst="rect">
                <a:avLst/>
              </a:prstGeom>
              <a:blipFill>
                <a:blip r:embed="rId11"/>
                <a:stretch>
                  <a:fillRect l="-3008" r="-2632" b="-23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203374" y="5321146"/>
                <a:ext cx="1493486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3374" y="5321146"/>
                <a:ext cx="1493486" cy="51860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74573" y="5376232"/>
                <a:ext cx="935449" cy="474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573" y="5376232"/>
                <a:ext cx="935449" cy="47436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859316" y="4902507"/>
            <a:ext cx="21262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Rearrange both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350409" y="2487975"/>
                <a:ext cx="2119555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≡1−2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0409" y="2487975"/>
                <a:ext cx="2119555" cy="276999"/>
              </a:xfrm>
              <a:prstGeom prst="rect">
                <a:avLst/>
              </a:prstGeom>
              <a:blipFill>
                <a:blip r:embed="rId14"/>
                <a:stretch>
                  <a:fillRect l="-2305" t="-4348" r="-2305" b="-652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359589" y="3025965"/>
                <a:ext cx="2119555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≡1−2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9589" y="3025965"/>
                <a:ext cx="2119555" cy="276999"/>
              </a:xfrm>
              <a:prstGeom prst="rect">
                <a:avLst/>
              </a:prstGeom>
              <a:blipFill>
                <a:blip r:embed="rId15"/>
                <a:stretch>
                  <a:fillRect l="-1437" t="-4348" r="-1724" b="-652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467922" y="3497855"/>
                <a:ext cx="1926810" cy="5290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=1−2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7922" y="3497855"/>
                <a:ext cx="1926810" cy="529056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478939" y="4103783"/>
                <a:ext cx="1926810" cy="5290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3−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=4−8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8939" y="4103783"/>
                <a:ext cx="1926810" cy="529056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Rectangle 46"/>
          <p:cNvSpPr/>
          <p:nvPr/>
        </p:nvSpPr>
        <p:spPr>
          <a:xfrm>
            <a:off x="4480444" y="3468095"/>
            <a:ext cx="598332" cy="58611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4379456" y="2992534"/>
            <a:ext cx="677286" cy="32354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2196279" y="5304240"/>
            <a:ext cx="1527421" cy="57876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5841026" y="3010896"/>
            <a:ext cx="625875" cy="30518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5894274" y="3504819"/>
            <a:ext cx="473475" cy="53837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372987" y="5342799"/>
            <a:ext cx="949037" cy="53837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708457" y="4729908"/>
                <a:ext cx="1695977" cy="5290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=1−8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8457" y="4729908"/>
                <a:ext cx="1695977" cy="529056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882891" y="5356034"/>
                <a:ext cx="1522853" cy="5290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=8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2891" y="5356034"/>
                <a:ext cx="1522853" cy="529056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Arc 54"/>
          <p:cNvSpPr/>
          <p:nvPr/>
        </p:nvSpPr>
        <p:spPr>
          <a:xfrm>
            <a:off x="6387488" y="2633033"/>
            <a:ext cx="277717" cy="561860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609419" y="2607046"/>
                <a:ext cx="26778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itchFamily="66" charset="0"/>
                  </a:rPr>
                  <a:t>Replace with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itchFamily="66" charset="0"/>
                  </a:rPr>
                  <a:t> (this step is not really needed!)</a:t>
                </a: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9419" y="2607046"/>
                <a:ext cx="2677800" cy="584775"/>
              </a:xfrm>
              <a:prstGeom prst="rect">
                <a:avLst/>
              </a:prstGeom>
              <a:blipFill>
                <a:blip r:embed="rId20"/>
                <a:stretch>
                  <a:fillRect t="-2083" r="-911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Arc 56"/>
          <p:cNvSpPr/>
          <p:nvPr/>
        </p:nvSpPr>
        <p:spPr>
          <a:xfrm>
            <a:off x="6407686" y="3226108"/>
            <a:ext cx="277717" cy="561860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c 57"/>
          <p:cNvSpPr/>
          <p:nvPr/>
        </p:nvSpPr>
        <p:spPr>
          <a:xfrm>
            <a:off x="6317715" y="3808166"/>
            <a:ext cx="277717" cy="561860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Arc 58"/>
          <p:cNvSpPr/>
          <p:nvPr/>
        </p:nvSpPr>
        <p:spPr>
          <a:xfrm>
            <a:off x="6370963" y="4434292"/>
            <a:ext cx="277717" cy="561860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Arc 59"/>
          <p:cNvSpPr/>
          <p:nvPr/>
        </p:nvSpPr>
        <p:spPr>
          <a:xfrm>
            <a:off x="6347093" y="5093468"/>
            <a:ext cx="277717" cy="561860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6598403" y="3907037"/>
            <a:ext cx="14439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Multiply by 4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631454" y="4534998"/>
            <a:ext cx="12676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Subtract 3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532300" y="5162960"/>
            <a:ext cx="19066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Multiply all by -1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229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2" grpId="0"/>
      <p:bldP spid="26" grpId="0"/>
      <p:bldP spid="4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46" grpId="0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/>
      <p:bldP spid="54" grpId="0"/>
      <p:bldP spid="55" grpId="0" animBg="1"/>
      <p:bldP spid="56" grpId="0"/>
      <p:bldP spid="57" grpId="0" animBg="1"/>
      <p:bldP spid="58" grpId="0" animBg="1"/>
      <p:bldP spid="59" grpId="0" animBg="1"/>
      <p:bldP spid="60" grpId="0" animBg="1"/>
      <p:bldP spid="62" grpId="0"/>
      <p:bldP spid="63" grpId="0"/>
      <p:bldP spid="6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08820"/>
            <a:ext cx="3826768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sz="1600" b="1" dirty="0">
                <a:latin typeface="Comic Sans MS" pitchFamily="66" charset="0"/>
              </a:rPr>
              <a:t>You can express sin2A, cos2A and tan2A in terms of angle A, using the double angle formulae</a:t>
            </a: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Given that: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exact value of: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71600" y="3212976"/>
                <a:ext cx="935897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𝑐𝑜𝑠𝑥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3212976"/>
                <a:ext cx="935897" cy="495649"/>
              </a:xfrm>
              <a:prstGeom prst="rect">
                <a:avLst/>
              </a:prstGeom>
              <a:blipFill rotWithShape="1">
                <a:blip r:embed="rId2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051720" y="3356992"/>
                <a:ext cx="15069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180˚&lt;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&lt;360˚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3356992"/>
                <a:ext cx="1506951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835696" y="4185084"/>
                <a:ext cx="6806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4185084"/>
                <a:ext cx="680636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ight Triangle 16"/>
          <p:cNvSpPr/>
          <p:nvPr/>
        </p:nvSpPr>
        <p:spPr>
          <a:xfrm flipH="1">
            <a:off x="5580112" y="1916832"/>
            <a:ext cx="1692188" cy="1152128"/>
          </a:xfrm>
          <a:prstGeom prst="rtTriangl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7128284" y="2924944"/>
            <a:ext cx="144016" cy="14401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c 20"/>
          <p:cNvSpPr/>
          <p:nvPr/>
        </p:nvSpPr>
        <p:spPr>
          <a:xfrm>
            <a:off x="5220072" y="2600908"/>
            <a:ext cx="914400" cy="914400"/>
          </a:xfrm>
          <a:prstGeom prst="arc">
            <a:avLst>
              <a:gd name="adj1" fmla="val 19160493"/>
              <a:gd name="adj2" fmla="val 21533135"/>
            </a:avLst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6048164" y="2744924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189519" y="1952836"/>
                <a:ext cx="1208472" cy="5524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𝐶𝑜𝑠𝑥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𝐴𝑑𝑗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𝐻𝑦𝑝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9519" y="1952836"/>
                <a:ext cx="1208472" cy="552459"/>
              </a:xfrm>
              <a:prstGeom prst="rect">
                <a:avLst/>
              </a:prstGeom>
              <a:blipFill rotWithShape="1">
                <a:blip r:embed="rId5"/>
                <a:stretch>
                  <a:fillRect b="-10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211960" y="2492896"/>
                <a:ext cx="973856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𝐶𝑜𝑠𝑥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492896"/>
                <a:ext cx="973856" cy="495649"/>
              </a:xfrm>
              <a:prstGeom prst="rect">
                <a:avLst/>
              </a:prstGeom>
              <a:blipFill rotWithShape="1">
                <a:blip r:embed="rId6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7668344" y="1952836"/>
                <a:ext cx="1160895" cy="5338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𝑆𝑖𝑛𝑥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𝑂𝑝𝑝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𝐻𝑦𝑝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8344" y="1952836"/>
                <a:ext cx="1160895" cy="533864"/>
              </a:xfrm>
              <a:prstGeom prst="rect">
                <a:avLst/>
              </a:prstGeom>
              <a:blipFill rotWithShape="1">
                <a:blip r:embed="rId7"/>
                <a:stretch>
                  <a:fillRect b="-34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7668344" y="2636912"/>
                <a:ext cx="1044196" cy="5438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𝑆𝑖𝑛𝑥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7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8344" y="2636912"/>
                <a:ext cx="1044196" cy="54380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3995935" y="3537012"/>
            <a:ext cx="50525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Use Pythagoras’ to find the missing side (ignore negatives)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923928" y="4005064"/>
            <a:ext cx="3780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Cosx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is positive so in the range 270 - 360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408204" y="3104964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272300" y="2384884"/>
                <a:ext cx="360040" cy="3317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7</m:t>
                          </m:r>
                        </m:e>
                      </m:ra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2300" y="2384884"/>
                <a:ext cx="360040" cy="33175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6228184" y="2060848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887924" y="4473116"/>
            <a:ext cx="2700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Therefore,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Sinx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is negative</a:t>
            </a:r>
          </a:p>
        </p:txBody>
      </p:sp>
      <p:sp>
        <p:nvSpPr>
          <p:cNvPr id="23" name="Line 40"/>
          <p:cNvSpPr>
            <a:spLocks noChangeShapeType="1"/>
          </p:cNvSpPr>
          <p:nvPr/>
        </p:nvSpPr>
        <p:spPr bwMode="auto">
          <a:xfrm>
            <a:off x="277317" y="5874804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Line 41"/>
          <p:cNvSpPr>
            <a:spLocks noChangeShapeType="1"/>
          </p:cNvSpPr>
          <p:nvPr/>
        </p:nvSpPr>
        <p:spPr bwMode="auto">
          <a:xfrm>
            <a:off x="278904" y="6179604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" name="Line 42"/>
          <p:cNvSpPr>
            <a:spLocks noChangeShapeType="1"/>
          </p:cNvSpPr>
          <p:nvPr/>
        </p:nvSpPr>
        <p:spPr bwMode="auto">
          <a:xfrm>
            <a:off x="964704" y="6103404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" name="Line 43"/>
          <p:cNvSpPr>
            <a:spLocks noChangeShapeType="1"/>
          </p:cNvSpPr>
          <p:nvPr/>
        </p:nvSpPr>
        <p:spPr bwMode="auto">
          <a:xfrm>
            <a:off x="1650504" y="6103404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" name="Line 44"/>
          <p:cNvSpPr>
            <a:spLocks noChangeShapeType="1"/>
          </p:cNvSpPr>
          <p:nvPr/>
        </p:nvSpPr>
        <p:spPr bwMode="auto">
          <a:xfrm>
            <a:off x="2336304" y="6103404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" name="Line 45"/>
          <p:cNvSpPr>
            <a:spLocks noChangeShapeType="1"/>
          </p:cNvSpPr>
          <p:nvPr/>
        </p:nvSpPr>
        <p:spPr bwMode="auto">
          <a:xfrm>
            <a:off x="3022104" y="6103404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" name="Line 46"/>
          <p:cNvSpPr>
            <a:spLocks noChangeShapeType="1"/>
          </p:cNvSpPr>
          <p:nvPr/>
        </p:nvSpPr>
        <p:spPr bwMode="auto">
          <a:xfrm>
            <a:off x="284076" y="5154724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" name="Line 47"/>
          <p:cNvSpPr>
            <a:spLocks noChangeShapeType="1"/>
          </p:cNvSpPr>
          <p:nvPr/>
        </p:nvSpPr>
        <p:spPr bwMode="auto">
          <a:xfrm>
            <a:off x="969876" y="5078524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" name="Line 48"/>
          <p:cNvSpPr>
            <a:spLocks noChangeShapeType="1"/>
          </p:cNvSpPr>
          <p:nvPr/>
        </p:nvSpPr>
        <p:spPr bwMode="auto">
          <a:xfrm>
            <a:off x="1655676" y="5078524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" name="Line 49"/>
          <p:cNvSpPr>
            <a:spLocks noChangeShapeType="1"/>
          </p:cNvSpPr>
          <p:nvPr/>
        </p:nvSpPr>
        <p:spPr bwMode="auto">
          <a:xfrm>
            <a:off x="2341476" y="5078524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" name="Line 50"/>
          <p:cNvSpPr>
            <a:spLocks noChangeShapeType="1"/>
          </p:cNvSpPr>
          <p:nvPr/>
        </p:nvSpPr>
        <p:spPr bwMode="auto">
          <a:xfrm>
            <a:off x="3027276" y="5078524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" name="Arc 56"/>
          <p:cNvSpPr>
            <a:spLocks/>
          </p:cNvSpPr>
          <p:nvPr/>
        </p:nvSpPr>
        <p:spPr bwMode="auto">
          <a:xfrm>
            <a:off x="284076" y="4849924"/>
            <a:ext cx="668338" cy="914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5788"/>
              <a:gd name="T1" fmla="*/ 0 h 21600"/>
              <a:gd name="T2" fmla="*/ 15788 w 15788"/>
              <a:gd name="T3" fmla="*/ 6859 h 21600"/>
              <a:gd name="T4" fmla="*/ 0 w 1578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" name="Arc 57"/>
          <p:cNvSpPr>
            <a:spLocks/>
          </p:cNvSpPr>
          <p:nvPr/>
        </p:nvSpPr>
        <p:spPr bwMode="auto">
          <a:xfrm flipH="1" flipV="1">
            <a:off x="971464" y="4545124"/>
            <a:ext cx="688975" cy="914400"/>
          </a:xfrm>
          <a:custGeom>
            <a:avLst/>
            <a:gdLst>
              <a:gd name="G0" fmla="+- 484 0 0"/>
              <a:gd name="G1" fmla="+- 21600 0 0"/>
              <a:gd name="G2" fmla="+- 21600 0 0"/>
              <a:gd name="T0" fmla="*/ 0 w 16272"/>
              <a:gd name="T1" fmla="*/ 5 h 21600"/>
              <a:gd name="T2" fmla="*/ 16272 w 16272"/>
              <a:gd name="T3" fmla="*/ 6859 h 21600"/>
              <a:gd name="T4" fmla="*/ 484 w 16272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272" h="21600" fill="none" extrusionOk="0">
                <a:moveTo>
                  <a:pt x="0" y="5"/>
                </a:moveTo>
                <a:cubicBezTo>
                  <a:pt x="161" y="1"/>
                  <a:pt x="322" y="-1"/>
                  <a:pt x="484" y="0"/>
                </a:cubicBezTo>
                <a:cubicBezTo>
                  <a:pt x="6469" y="0"/>
                  <a:pt x="12187" y="2483"/>
                  <a:pt x="16272" y="6858"/>
                </a:cubicBezTo>
              </a:path>
              <a:path w="16272" h="21600" stroke="0" extrusionOk="0">
                <a:moveTo>
                  <a:pt x="0" y="5"/>
                </a:moveTo>
                <a:cubicBezTo>
                  <a:pt x="161" y="1"/>
                  <a:pt x="322" y="-1"/>
                  <a:pt x="484" y="0"/>
                </a:cubicBezTo>
                <a:cubicBezTo>
                  <a:pt x="6469" y="0"/>
                  <a:pt x="12187" y="2483"/>
                  <a:pt x="16272" y="6858"/>
                </a:cubicBezTo>
                <a:lnTo>
                  <a:pt x="484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" name="Arc 58"/>
          <p:cNvSpPr>
            <a:spLocks/>
          </p:cNvSpPr>
          <p:nvPr/>
        </p:nvSpPr>
        <p:spPr bwMode="auto">
          <a:xfrm flipH="1">
            <a:off x="2341476" y="4849924"/>
            <a:ext cx="668338" cy="914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5788"/>
              <a:gd name="T1" fmla="*/ 0 h 21600"/>
              <a:gd name="T2" fmla="*/ 15788 w 15788"/>
              <a:gd name="T3" fmla="*/ 6859 h 21600"/>
              <a:gd name="T4" fmla="*/ 0 w 1578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" name="Arc 59"/>
          <p:cNvSpPr>
            <a:spLocks/>
          </p:cNvSpPr>
          <p:nvPr/>
        </p:nvSpPr>
        <p:spPr bwMode="auto">
          <a:xfrm flipV="1">
            <a:off x="1655676" y="4545124"/>
            <a:ext cx="668338" cy="914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5788"/>
              <a:gd name="T1" fmla="*/ 0 h 21600"/>
              <a:gd name="T2" fmla="*/ 15788 w 15788"/>
              <a:gd name="T3" fmla="*/ 6859 h 21600"/>
              <a:gd name="T4" fmla="*/ 0 w 1578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8" name="Arc 60"/>
          <p:cNvSpPr>
            <a:spLocks/>
          </p:cNvSpPr>
          <p:nvPr/>
        </p:nvSpPr>
        <p:spPr bwMode="auto">
          <a:xfrm>
            <a:off x="964704" y="5874804"/>
            <a:ext cx="677863" cy="914400"/>
          </a:xfrm>
          <a:custGeom>
            <a:avLst/>
            <a:gdLst>
              <a:gd name="G0" fmla="+- 225 0 0"/>
              <a:gd name="G1" fmla="+- 21600 0 0"/>
              <a:gd name="G2" fmla="+- 21600 0 0"/>
              <a:gd name="T0" fmla="*/ 0 w 16013"/>
              <a:gd name="T1" fmla="*/ 1 h 21600"/>
              <a:gd name="T2" fmla="*/ 16013 w 16013"/>
              <a:gd name="T3" fmla="*/ 6859 h 21600"/>
              <a:gd name="T4" fmla="*/ 225 w 1601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9" name="Arc 61"/>
          <p:cNvSpPr>
            <a:spLocks/>
          </p:cNvSpPr>
          <p:nvPr/>
        </p:nvSpPr>
        <p:spPr bwMode="auto">
          <a:xfrm flipH="1">
            <a:off x="278904" y="5874804"/>
            <a:ext cx="696913" cy="914400"/>
          </a:xfrm>
          <a:custGeom>
            <a:avLst/>
            <a:gdLst>
              <a:gd name="G0" fmla="+- 682 0 0"/>
              <a:gd name="G1" fmla="+- 21600 0 0"/>
              <a:gd name="G2" fmla="+- 21600 0 0"/>
              <a:gd name="T0" fmla="*/ 0 w 16470"/>
              <a:gd name="T1" fmla="*/ 11 h 21600"/>
              <a:gd name="T2" fmla="*/ 16470 w 16470"/>
              <a:gd name="T3" fmla="*/ 6859 h 21600"/>
              <a:gd name="T4" fmla="*/ 682 w 1647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" name="Arc 63"/>
          <p:cNvSpPr>
            <a:spLocks/>
          </p:cNvSpPr>
          <p:nvPr/>
        </p:nvSpPr>
        <p:spPr bwMode="auto">
          <a:xfrm flipH="1" flipV="1">
            <a:off x="1650504" y="5570004"/>
            <a:ext cx="687388" cy="914400"/>
          </a:xfrm>
          <a:custGeom>
            <a:avLst/>
            <a:gdLst>
              <a:gd name="G0" fmla="+- 446 0 0"/>
              <a:gd name="G1" fmla="+- 21600 0 0"/>
              <a:gd name="G2" fmla="+- 21600 0 0"/>
              <a:gd name="T0" fmla="*/ 0 w 16234"/>
              <a:gd name="T1" fmla="*/ 5 h 21600"/>
              <a:gd name="T2" fmla="*/ 16234 w 16234"/>
              <a:gd name="T3" fmla="*/ 6859 h 21600"/>
              <a:gd name="T4" fmla="*/ 446 w 1623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234" h="21600" fill="none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</a:path>
              <a:path w="16234" h="21600" stroke="0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  <a:lnTo>
                  <a:pt x="446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" name="Arc 64"/>
          <p:cNvSpPr>
            <a:spLocks/>
          </p:cNvSpPr>
          <p:nvPr/>
        </p:nvSpPr>
        <p:spPr bwMode="auto">
          <a:xfrm flipV="1">
            <a:off x="2336304" y="5570004"/>
            <a:ext cx="668338" cy="914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5788"/>
              <a:gd name="T1" fmla="*/ 0 h 21600"/>
              <a:gd name="T2" fmla="*/ 15788 w 15788"/>
              <a:gd name="T3" fmla="*/ 6859 h 21600"/>
              <a:gd name="T4" fmla="*/ 0 w 1578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" name="Text Box 69"/>
          <p:cNvSpPr txBox="1">
            <a:spLocks noChangeArrowheads="1"/>
          </p:cNvSpPr>
          <p:nvPr/>
        </p:nvSpPr>
        <p:spPr bwMode="auto">
          <a:xfrm>
            <a:off x="783382" y="5218348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>
                <a:latin typeface="Comic Sans MS" pitchFamily="66" charset="0"/>
              </a:rPr>
              <a:t>90</a:t>
            </a:r>
          </a:p>
        </p:txBody>
      </p:sp>
      <p:sp>
        <p:nvSpPr>
          <p:cNvPr id="53" name="Line 71"/>
          <p:cNvSpPr>
            <a:spLocks noChangeShapeType="1"/>
          </p:cNvSpPr>
          <p:nvPr/>
        </p:nvSpPr>
        <p:spPr bwMode="auto">
          <a:xfrm>
            <a:off x="284076" y="4849924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" name="Text Box 72"/>
          <p:cNvSpPr txBox="1">
            <a:spLocks noChangeArrowheads="1"/>
          </p:cNvSpPr>
          <p:nvPr/>
        </p:nvSpPr>
        <p:spPr bwMode="auto">
          <a:xfrm>
            <a:off x="1412032" y="5218348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55" name="Text Box 73"/>
          <p:cNvSpPr txBox="1">
            <a:spLocks noChangeArrowheads="1"/>
          </p:cNvSpPr>
          <p:nvPr/>
        </p:nvSpPr>
        <p:spPr bwMode="auto">
          <a:xfrm>
            <a:off x="2097832" y="5218348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56" name="Text Box 74"/>
          <p:cNvSpPr txBox="1">
            <a:spLocks noChangeArrowheads="1"/>
          </p:cNvSpPr>
          <p:nvPr/>
        </p:nvSpPr>
        <p:spPr bwMode="auto">
          <a:xfrm>
            <a:off x="2783632" y="5218348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57" name="Text Box 75"/>
          <p:cNvSpPr txBox="1">
            <a:spLocks noChangeArrowheads="1"/>
          </p:cNvSpPr>
          <p:nvPr/>
        </p:nvSpPr>
        <p:spPr bwMode="auto">
          <a:xfrm>
            <a:off x="3174504" y="6027204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y = Sin</a:t>
            </a:r>
            <a:r>
              <a:rPr lang="el-GR" sz="1400">
                <a:latin typeface="Comic Sans MS" pitchFamily="66" charset="0"/>
              </a:rPr>
              <a:t>θ</a:t>
            </a:r>
          </a:p>
        </p:txBody>
      </p:sp>
      <p:sp>
        <p:nvSpPr>
          <p:cNvPr id="58" name="Text Box 76"/>
          <p:cNvSpPr txBox="1">
            <a:spLocks noChangeArrowheads="1"/>
          </p:cNvSpPr>
          <p:nvPr/>
        </p:nvSpPr>
        <p:spPr bwMode="auto">
          <a:xfrm>
            <a:off x="3179676" y="5002324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y = Cos</a:t>
            </a:r>
            <a:r>
              <a:rPr lang="el-GR" sz="1400">
                <a:latin typeface="Comic Sans MS" pitchFamily="66" charset="0"/>
              </a:rPr>
              <a:t>θ</a:t>
            </a:r>
          </a:p>
        </p:txBody>
      </p:sp>
      <p:sp>
        <p:nvSpPr>
          <p:cNvPr id="60" name="Line 84"/>
          <p:cNvSpPr>
            <a:spLocks noChangeShapeType="1"/>
          </p:cNvSpPr>
          <p:nvPr/>
        </p:nvSpPr>
        <p:spPr bwMode="auto">
          <a:xfrm flipV="1">
            <a:off x="2336304" y="4741912"/>
            <a:ext cx="0" cy="1978732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" name="Line 84"/>
          <p:cNvSpPr>
            <a:spLocks noChangeShapeType="1"/>
          </p:cNvSpPr>
          <p:nvPr/>
        </p:nvSpPr>
        <p:spPr bwMode="auto">
          <a:xfrm flipV="1">
            <a:off x="3020380" y="4741912"/>
            <a:ext cx="0" cy="1978732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6516216" y="4329100"/>
                <a:ext cx="1208792" cy="5438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𝑆𝑖𝑛𝑥</m:t>
                      </m:r>
                      <m:r>
                        <a:rPr lang="en-GB" sz="14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7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4329100"/>
                <a:ext cx="1208792" cy="543803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/>
          <p:cNvSpPr txBox="1"/>
          <p:nvPr/>
        </p:nvSpPr>
        <p:spPr>
          <a:xfrm>
            <a:off x="4499992" y="5193196"/>
            <a:ext cx="18133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i="1" dirty="0">
                <a:latin typeface="Cambria Math" pitchFamily="18" charset="0"/>
                <a:ea typeface="Cambria Math" pitchFamily="18" charset="0"/>
              </a:rPr>
              <a:t>Sin2x ≡ 2SinxCosx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463988" y="5625244"/>
                <a:ext cx="1962397" cy="4836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600" i="1" dirty="0">
                    <a:latin typeface="Cambria Math" pitchFamily="18" charset="0"/>
                    <a:ea typeface="Cambria Math" pitchFamily="18" charset="0"/>
                  </a:rPr>
                  <a:t>Sin2x = 2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GB" sz="1600" i="1" smtClean="0">
                        <a:latin typeface="Cambria Math"/>
                        <a:ea typeface="Cambria Math"/>
                      </a:rPr>
                      <m:t>×</m:t>
                    </m:r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num>
                      <m:den>
                        <m:r>
                          <a:rPr lang="en-GB" sz="1600" b="0" i="1" smtClean="0">
                            <a:latin typeface="Cambria Math"/>
                            <a:ea typeface="Cambria Math"/>
                          </a:rPr>
                          <m:t>4</m:t>
                        </m:r>
                      </m:den>
                    </m:f>
                    <m:r>
                      <a:rPr lang="en-GB" sz="160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n-GB" sz="1600" b="0" i="1" smtClean="0">
                        <a:latin typeface="Cambria Math"/>
                        <a:ea typeface="Cambria Math"/>
                      </a:rPr>
                      <m:t>−</m:t>
                    </m:r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sz="160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GB" sz="1600" b="0" i="1" smtClean="0">
                                <a:latin typeface="Cambria Math"/>
                                <a:ea typeface="Cambria Math"/>
                              </a:rPr>
                              <m:t>7</m:t>
                            </m:r>
                          </m:e>
                        </m:rad>
                      </m:num>
                      <m:den>
                        <m:r>
                          <a:rPr lang="en-GB" sz="1600" b="0" i="1" smtClean="0">
                            <a:latin typeface="Cambria Math"/>
                            <a:ea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en-GB" sz="1600" i="1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988" y="5625244"/>
                <a:ext cx="1962397" cy="483659"/>
              </a:xfrm>
              <a:prstGeom prst="rect">
                <a:avLst/>
              </a:prstGeom>
              <a:blipFill rotWithShape="1">
                <a:blip r:embed="rId11"/>
                <a:stretch>
                  <a:fillRect l="-1242" b="-37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463988" y="6129300"/>
                <a:ext cx="1471365" cy="4954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600" i="1" dirty="0">
                    <a:latin typeface="Cambria Math" pitchFamily="18" charset="0"/>
                    <a:ea typeface="Cambria Math" pitchFamily="18" charset="0"/>
                  </a:rPr>
                  <a:t>Sin2x =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/>
                        <a:ea typeface="Cambria Math" pitchFamily="18" charset="0"/>
                      </a:rPr>
                      <m:t>−</m:t>
                    </m:r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/>
                            <a:ea typeface="Cambria Math" pitchFamily="18" charset="0"/>
                          </a:rPr>
                          <m:t>3</m:t>
                        </m:r>
                        <m:rad>
                          <m:radPr>
                            <m:degHide m:val="on"/>
                            <m:ctrlPr>
                              <a:rPr lang="en-GB" sz="1600" i="1" smtClean="0"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1600" b="0" i="1" smtClean="0">
                                <a:latin typeface="Cambria Math"/>
                                <a:ea typeface="Cambria Math" pitchFamily="18" charset="0"/>
                              </a:rPr>
                              <m:t>7</m:t>
                            </m:r>
                          </m:e>
                        </m:rad>
                      </m:num>
                      <m:den>
                        <m:r>
                          <a:rPr lang="en-GB" sz="1600" b="0" i="1" smtClean="0">
                            <a:latin typeface="Cambria Math"/>
                            <a:ea typeface="Cambria Math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1600" i="1" dirty="0">
                    <a:latin typeface="Cambria Math" pitchFamily="18" charset="0"/>
                    <a:ea typeface="Cambria Math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988" y="6129300"/>
                <a:ext cx="1471365" cy="49545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Arc 65"/>
          <p:cNvSpPr/>
          <p:nvPr/>
        </p:nvSpPr>
        <p:spPr>
          <a:xfrm>
            <a:off x="6336196" y="5373216"/>
            <a:ext cx="396044" cy="540060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TextBox 66"/>
          <p:cNvSpPr txBox="1"/>
          <p:nvPr/>
        </p:nvSpPr>
        <p:spPr>
          <a:xfrm>
            <a:off x="6660232" y="5517232"/>
            <a:ext cx="1764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Sinx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and 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Cosx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9" name="Arc 68"/>
          <p:cNvSpPr/>
          <p:nvPr/>
        </p:nvSpPr>
        <p:spPr>
          <a:xfrm>
            <a:off x="6336196" y="5913276"/>
            <a:ext cx="396044" cy="540060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/>
          <p:cNvSpPr txBox="1"/>
          <p:nvPr/>
        </p:nvSpPr>
        <p:spPr>
          <a:xfrm>
            <a:off x="6732240" y="5949280"/>
            <a:ext cx="1764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out and leave in surd form</a:t>
            </a:r>
          </a:p>
        </p:txBody>
      </p:sp>
      <p:sp>
        <p:nvSpPr>
          <p:cNvPr id="59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0" y="0"/>
                <a:ext cx="2032288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𝑠𝑖𝑛𝐴𝑐𝑜𝑠𝐴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032288" cy="276999"/>
              </a:xfrm>
              <a:prstGeom prst="rect">
                <a:avLst/>
              </a:prstGeom>
              <a:blipFill>
                <a:blip r:embed="rId12"/>
                <a:stretch>
                  <a:fillRect l="-1780" r="-2077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2359661" y="0"/>
                <a:ext cx="2498184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9661" y="0"/>
                <a:ext cx="2498184" cy="276999"/>
              </a:xfrm>
              <a:prstGeom prst="rect">
                <a:avLst/>
              </a:prstGeom>
              <a:blipFill>
                <a:blip r:embed="rId13"/>
                <a:stretch>
                  <a:fillRect l="-1208" r="-1449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4859021" y="0"/>
                <a:ext cx="2119555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≡1−2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9021" y="0"/>
                <a:ext cx="2119555" cy="276999"/>
              </a:xfrm>
              <a:prstGeom prst="rect">
                <a:avLst/>
              </a:prstGeom>
              <a:blipFill>
                <a:blip r:embed="rId14"/>
                <a:stretch>
                  <a:fillRect l="-1420" r="-1705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6977381" y="0"/>
                <a:ext cx="2166619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7381" y="0"/>
                <a:ext cx="2166619" cy="276999"/>
              </a:xfrm>
              <a:prstGeom prst="rect">
                <a:avLst/>
              </a:prstGeom>
              <a:blipFill>
                <a:blip r:embed="rId15"/>
                <a:stretch>
                  <a:fillRect l="-1671" r="-1393" b="-20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0" y="1143000"/>
                <a:ext cx="2092304" cy="5203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𝑇𝑎𝑛𝐴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𝑇𝑎𝑛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43000"/>
                <a:ext cx="2092304" cy="5203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5145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7" grpId="0" animBg="1"/>
      <p:bldP spid="18" grpId="0" animBg="1"/>
      <p:bldP spid="21" grpId="0" animBg="1"/>
      <p:bldP spid="33" grpId="0"/>
      <p:bldP spid="37" grpId="0"/>
      <p:bldP spid="38" grpId="0"/>
      <p:bldP spid="39" grpId="0"/>
      <p:bldP spid="42" grpId="0"/>
      <p:bldP spid="43" grpId="0"/>
      <p:bldP spid="44" grpId="0"/>
      <p:bldP spid="45" grpId="0"/>
      <p:bldP spid="46" grpId="0"/>
      <p:bldP spid="47" grpId="0"/>
      <p:bldP spid="22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4" grpId="0" animBg="1"/>
      <p:bldP spid="35" grpId="0" animBg="1"/>
      <p:bldP spid="36" grpId="0" animBg="1"/>
      <p:bldP spid="40" grpId="0" animBg="1"/>
      <p:bldP spid="41" grpId="0" animBg="1"/>
      <p:bldP spid="48" grpId="0" animBg="1"/>
      <p:bldP spid="49" grpId="0" animBg="1"/>
      <p:bldP spid="50" grpId="0" animBg="1"/>
      <p:bldP spid="51" grpId="0" animBg="1"/>
      <p:bldP spid="52" grpId="0"/>
      <p:bldP spid="53" grpId="0" animBg="1"/>
      <p:bldP spid="54" grpId="0"/>
      <p:bldP spid="55" grpId="0"/>
      <p:bldP spid="56" grpId="0"/>
      <p:bldP spid="57" grpId="0"/>
      <p:bldP spid="58" grpId="0"/>
      <p:bldP spid="60" grpId="0" animBg="1"/>
      <p:bldP spid="61" grpId="0" animBg="1"/>
      <p:bldP spid="62" grpId="0"/>
      <p:bldP spid="63" grpId="0"/>
      <p:bldP spid="64" grpId="0"/>
      <p:bldP spid="65" grpId="0"/>
      <p:bldP spid="66" grpId="0" animBg="1"/>
      <p:bldP spid="67" grpId="0"/>
      <p:bldP spid="69" grpId="0" animBg="1"/>
      <p:bldP spid="70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D9EAA2C-2616-4EEB-A78B-937FCF86C6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65B8135-C536-4921-A1E8-EB7A0E973E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BEB683-8714-48F0-A401-1086769E3419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1948</TotalTime>
  <Words>2016</Words>
  <Application>Microsoft Office PowerPoint</Application>
  <PresentationFormat>On-screen Show (4:3)</PresentationFormat>
  <Paragraphs>234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Comic Sans MS</vt:lpstr>
      <vt:lpstr>Monotype Corsiva</vt:lpstr>
      <vt:lpstr>Wingdings</vt:lpstr>
      <vt:lpstr>Office Theme</vt:lpstr>
      <vt:lpstr>PowerPoint Presentation</vt:lpstr>
      <vt:lpstr>Trigonometry and Modelling</vt:lpstr>
      <vt:lpstr>Trigonometry and Modelling</vt:lpstr>
      <vt:lpstr>Trigonometry and Modelling</vt:lpstr>
      <vt:lpstr>Trigonometry and Modelling</vt:lpstr>
      <vt:lpstr>Trigonometry and Modelling</vt:lpstr>
      <vt:lpstr>Trigonometry and Modelling</vt:lpstr>
      <vt:lpstr>Trigonometry and Modelling</vt:lpstr>
      <vt:lpstr>Trigonometry and Modelling</vt:lpstr>
      <vt:lpstr>Trigonometry and Modelling</vt:lpstr>
      <vt:lpstr>Trigonometry and Modelling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Mr G Westwater (Staff)</cp:lastModifiedBy>
  <cp:revision>472</cp:revision>
  <dcterms:created xsi:type="dcterms:W3CDTF">2018-04-30T00:32:33Z</dcterms:created>
  <dcterms:modified xsi:type="dcterms:W3CDTF">2021-02-27T10:48:44Z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