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12637DA-1701-4501-ACCE-42DE628B06F4}" type="slidenum">
              <a:rPr lang="en-GB"/>
              <a:pPr eaLnBrk="1" hangingPunct="1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44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12637DA-1701-4501-ACCE-42DE628B06F4}" type="slidenum">
              <a:rPr lang="en-GB"/>
              <a:pPr eaLnBrk="1" hangingPunct="1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39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12637DA-1701-4501-ACCE-42DE628B06F4}" type="slidenum">
              <a:rPr lang="en-GB"/>
              <a:pPr eaLnBrk="1" hangingPunct="1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60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0.png"/><Relationship Id="rId13" Type="http://schemas.openxmlformats.org/officeDocument/2006/relationships/image" Target="../media/image600.png"/><Relationship Id="rId18" Type="http://schemas.openxmlformats.org/officeDocument/2006/relationships/image" Target="../media/image133.png"/><Relationship Id="rId3" Type="http://schemas.openxmlformats.org/officeDocument/2006/relationships/image" Target="../media/image136.png"/><Relationship Id="rId21" Type="http://schemas.openxmlformats.org/officeDocument/2006/relationships/image" Target="../media/image109.png"/><Relationship Id="rId7" Type="http://schemas.openxmlformats.org/officeDocument/2006/relationships/image" Target="../media/image540.png"/><Relationship Id="rId12" Type="http://schemas.openxmlformats.org/officeDocument/2006/relationships/image" Target="../media/image590.png"/><Relationship Id="rId17" Type="http://schemas.openxmlformats.org/officeDocument/2006/relationships/image" Target="../media/image13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1.png"/><Relationship Id="rId20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80.png"/><Relationship Id="rId15" Type="http://schemas.openxmlformats.org/officeDocument/2006/relationships/image" Target="../media/image620.png"/><Relationship Id="rId10" Type="http://schemas.openxmlformats.org/officeDocument/2006/relationships/image" Target="../media/image570.png"/><Relationship Id="rId19" Type="http://schemas.openxmlformats.org/officeDocument/2006/relationships/image" Target="../media/image134.png"/><Relationship Id="rId4" Type="http://schemas.openxmlformats.org/officeDocument/2006/relationships/image" Target="../media/image137.png"/><Relationship Id="rId9" Type="http://schemas.openxmlformats.org/officeDocument/2006/relationships/image" Target="../media/image560.png"/><Relationship Id="rId14" Type="http://schemas.openxmlformats.org/officeDocument/2006/relationships/image" Target="../media/image6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0.png"/><Relationship Id="rId13" Type="http://schemas.openxmlformats.org/officeDocument/2006/relationships/image" Target="../media/image730.png"/><Relationship Id="rId18" Type="http://schemas.openxmlformats.org/officeDocument/2006/relationships/image" Target="../media/image132.png"/><Relationship Id="rId3" Type="http://schemas.openxmlformats.org/officeDocument/2006/relationships/image" Target="../media/image138.png"/><Relationship Id="rId21" Type="http://schemas.openxmlformats.org/officeDocument/2006/relationships/image" Target="../media/image135.png"/><Relationship Id="rId12" Type="http://schemas.openxmlformats.org/officeDocument/2006/relationships/image" Target="../media/image720.png"/><Relationship Id="rId17" Type="http://schemas.openxmlformats.org/officeDocument/2006/relationships/image" Target="../media/image13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60.png"/><Relationship Id="rId20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10.png"/><Relationship Id="rId5" Type="http://schemas.openxmlformats.org/officeDocument/2006/relationships/image" Target="../media/image140.png"/><Relationship Id="rId15" Type="http://schemas.openxmlformats.org/officeDocument/2006/relationships/image" Target="../media/image750.png"/><Relationship Id="rId10" Type="http://schemas.openxmlformats.org/officeDocument/2006/relationships/image" Target="../media/image700.png"/><Relationship Id="rId19" Type="http://schemas.openxmlformats.org/officeDocument/2006/relationships/image" Target="../media/image133.png"/><Relationship Id="rId4" Type="http://schemas.openxmlformats.org/officeDocument/2006/relationships/image" Target="../media/image139.png"/><Relationship Id="rId9" Type="http://schemas.openxmlformats.org/officeDocument/2006/relationships/image" Target="../media/image690.png"/><Relationship Id="rId14" Type="http://schemas.openxmlformats.org/officeDocument/2006/relationships/image" Target="../media/image740.png"/><Relationship Id="rId22" Type="http://schemas.openxmlformats.org/officeDocument/2006/relationships/image" Target="../media/image10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0.png"/><Relationship Id="rId13" Type="http://schemas.openxmlformats.org/officeDocument/2006/relationships/image" Target="../media/image820.png"/><Relationship Id="rId18" Type="http://schemas.openxmlformats.org/officeDocument/2006/relationships/image" Target="../media/image131.png"/><Relationship Id="rId21" Type="http://schemas.openxmlformats.org/officeDocument/2006/relationships/image" Target="../media/image134.png"/><Relationship Id="rId12" Type="http://schemas.openxmlformats.org/officeDocument/2006/relationships/image" Target="../media/image810.png"/><Relationship Id="rId17" Type="http://schemas.openxmlformats.org/officeDocument/2006/relationships/image" Target="../media/image14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39.png"/><Relationship Id="rId20" Type="http://schemas.openxmlformats.org/officeDocument/2006/relationships/image" Target="../media/image133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800.png"/><Relationship Id="rId15" Type="http://schemas.openxmlformats.org/officeDocument/2006/relationships/image" Target="../media/image138.png"/><Relationship Id="rId23" Type="http://schemas.openxmlformats.org/officeDocument/2006/relationships/image" Target="../media/image109.png"/><Relationship Id="rId10" Type="http://schemas.openxmlformats.org/officeDocument/2006/relationships/image" Target="../media/image790.png"/><Relationship Id="rId19" Type="http://schemas.openxmlformats.org/officeDocument/2006/relationships/image" Target="../media/image132.png"/><Relationship Id="rId9" Type="http://schemas.openxmlformats.org/officeDocument/2006/relationships/image" Target="../media/image780.png"/><Relationship Id="rId14" Type="http://schemas.openxmlformats.org/officeDocument/2006/relationships/image" Target="../media/image830.png"/><Relationship Id="rId22" Type="http://schemas.openxmlformats.org/officeDocument/2006/relationships/image" Target="../media/image1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3588" y="1973433"/>
            <a:ext cx="624882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Exercise 7B</a:t>
            </a:r>
          </a:p>
        </p:txBody>
      </p:sp>
    </p:spTree>
    <p:extLst>
      <p:ext uri="{BB962C8B-B14F-4D97-AF65-F5344CB8AC3E}">
        <p14:creationId xmlns:p14="http://schemas.microsoft.com/office/powerpoint/2010/main" val="354015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557338"/>
            <a:ext cx="35052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1600" b="1" dirty="0">
                <a:latin typeface="Comic Sans MS" pitchFamily="66" charset="0"/>
              </a:rPr>
              <a:t>You need to be able to use the addition formulae</a:t>
            </a:r>
          </a:p>
          <a:p>
            <a:pPr marL="0" indent="0" algn="ctr" eaLnBrk="1" hangingPunct="1">
              <a:buFontTx/>
              <a:buNone/>
            </a:pPr>
            <a:endParaRPr lang="en-US" sz="1600" b="1" u="sng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 dirty="0">
                <a:latin typeface="Comic Sans MS" pitchFamily="66" charset="0"/>
              </a:rPr>
              <a:t>Show, using the formula for Sin(A – B), that:</a:t>
            </a: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algn="ctr" eaLnBrk="1" hangingPunct="1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itchFamily="66" charset="0"/>
                <a:sym typeface="Wingdings" panose="05000000000000000000" pitchFamily="2" charset="2"/>
              </a:rPr>
              <a:t>Think about how you could write 15˚ using angles that can be expressed exactly…</a:t>
            </a:r>
          </a:p>
          <a:p>
            <a:pPr algn="ctr" eaLnBrk="1" hangingPunct="1">
              <a:buFont typeface="Wingdings" panose="05000000000000000000" pitchFamily="2" charset="2"/>
              <a:buChar char="à"/>
            </a:pPr>
            <a:endParaRPr 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71548" y="2994369"/>
                <a:ext cx="1975413" cy="6741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𝑆𝑖𝑛</m:t>
                      </m:r>
                      <m:r>
                        <a:rPr lang="en-GB" b="0" i="1" smtClean="0">
                          <a:latin typeface="Cambria Math"/>
                        </a:rPr>
                        <m:t>15=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548" y="2994369"/>
                <a:ext cx="1975413" cy="6741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59759" y="4723180"/>
                <a:ext cx="24536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𝑆𝑖𝑛</m:t>
                      </m:r>
                      <m:r>
                        <a:rPr lang="en-GB" b="0" i="1" smtClean="0">
                          <a:latin typeface="Cambria Math"/>
                        </a:rPr>
                        <m:t>15=</m:t>
                      </m:r>
                      <m:r>
                        <a:rPr lang="en-GB" b="0" i="1" smtClean="0">
                          <a:latin typeface="Cambria Math"/>
                        </a:rPr>
                        <m:t>𝑆𝑖𝑛</m:t>
                      </m:r>
                      <m:r>
                        <a:rPr lang="en-GB" b="0" i="1" smtClean="0">
                          <a:latin typeface="Cambria Math"/>
                        </a:rPr>
                        <m:t>(45−30)</m:t>
                      </m:r>
                    </m:oMath>
                  </m:oMathPara>
                </a14:m>
                <a:endParaRPr lang="en-GB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759" y="4723180"/>
                <a:ext cx="2453685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959932" y="2420888"/>
            <a:ext cx="3116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Sin(A - B) ≡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SinACosB</a:t>
            </a:r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 - </a:t>
            </a:r>
            <a:r>
              <a:rPr lang="en-GB" sz="1600" i="1" dirty="0" err="1">
                <a:latin typeface="Cambria Math" pitchFamily="18" charset="0"/>
                <a:ea typeface="Cambria Math" pitchFamily="18" charset="0"/>
              </a:rPr>
              <a:t>CosASinB</a:t>
            </a:r>
            <a:endParaRPr lang="en-GB" sz="16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7924" y="3068960"/>
            <a:ext cx="3887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Sin(45 - 30) ≡ Sin45Cos30 – Cos45Sin30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95936" y="3717032"/>
            <a:ext cx="1441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Sin(45 - 30) 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00092" y="3609020"/>
                <a:ext cx="454868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92" y="3609020"/>
                <a:ext cx="454868" cy="54482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904148" y="3609020"/>
                <a:ext cx="454868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148" y="3609020"/>
                <a:ext cx="454868" cy="54482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516216" y="3609020"/>
                <a:ext cx="454868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609020"/>
                <a:ext cx="454868" cy="54482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56276" y="3645024"/>
                <a:ext cx="33695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276" y="3645024"/>
                <a:ext cx="336952" cy="495649"/>
              </a:xfrm>
              <a:prstGeom prst="rect">
                <a:avLst/>
              </a:prstGeom>
              <a:blipFill rotWithShape="1">
                <a:blip r:embed="rId10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88124" y="3753036"/>
                <a:ext cx="3876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124" y="3753036"/>
                <a:ext cx="38766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804248" y="3753036"/>
                <a:ext cx="3876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×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753036"/>
                <a:ext cx="38766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228184" y="3753036"/>
                <a:ext cx="3876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753036"/>
                <a:ext cx="38766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995936" y="4437112"/>
            <a:ext cx="1441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Sin(45 - 30) 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36096" y="4365104"/>
                <a:ext cx="454868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365104"/>
                <a:ext cx="454868" cy="54482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84168" y="4365104"/>
                <a:ext cx="454868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365104"/>
                <a:ext cx="454868" cy="54482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96136" y="4509120"/>
                <a:ext cx="3876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4509120"/>
                <a:ext cx="38766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995936" y="5301208"/>
            <a:ext cx="10550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i="1" dirty="0">
                <a:latin typeface="Cambria Math" pitchFamily="18" charset="0"/>
                <a:ea typeface="Cambria Math" pitchFamily="18" charset="0"/>
              </a:rPr>
              <a:t>Sin(15) 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076056" y="5157192"/>
                <a:ext cx="886588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rad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157192"/>
                <a:ext cx="886588" cy="54482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7884368" y="2636912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A=45, B=30</a:t>
            </a:r>
          </a:p>
        </p:txBody>
      </p:sp>
      <p:sp>
        <p:nvSpPr>
          <p:cNvPr id="33" name="Arc 32"/>
          <p:cNvSpPr/>
          <p:nvPr/>
        </p:nvSpPr>
        <p:spPr>
          <a:xfrm>
            <a:off x="7416316" y="2564904"/>
            <a:ext cx="540060" cy="684076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7416316" y="3248980"/>
            <a:ext cx="540060" cy="684076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416316" y="3933056"/>
            <a:ext cx="540060" cy="684076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516216" y="4689140"/>
            <a:ext cx="504056" cy="75608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884368" y="3248980"/>
            <a:ext cx="1116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These can be written as surds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20372" y="4041068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each pair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984268" y="4833156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the fractions up</a:t>
            </a: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1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17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18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19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20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21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07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6" grpId="0"/>
      <p:bldP spid="5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524" y="1772816"/>
            <a:ext cx="3505200" cy="4525962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use the addition formulae</a:t>
            </a:r>
          </a:p>
          <a:p>
            <a:pPr marL="0" indent="0" algn="ctr" eaLnBrk="1" hangingPunct="1">
              <a:buFontTx/>
              <a:buNone/>
            </a:pPr>
            <a:endParaRPr lang="en-US" sz="600" b="1" u="sng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 dirty="0">
                <a:latin typeface="Comic Sans MS" pitchFamily="66" charset="0"/>
              </a:rPr>
              <a:t>Given that:</a:t>
            </a: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sz="1400" dirty="0">
                <a:latin typeface="Comic Sans MS" pitchFamily="66" charset="0"/>
              </a:rPr>
              <a:t>Find the value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5536" y="2888940"/>
                <a:ext cx="2823209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/>
                      </a:rPr>
                      <m:t>SinA</m:t>
                    </m:r>
                    <m:r>
                      <a:rPr lang="en-GB" sz="1600" b="0" i="0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sz="1600" b="0" i="0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GB" sz="1600" b="0" i="0" smtClean="0">
                        <a:latin typeface="Cambria Math"/>
                      </a:rPr>
                      <m:t>     </m:t>
                    </m:r>
                    <m: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180˚</m:t>
                    </m:r>
                  </m:oMath>
                </a14:m>
                <a:r>
                  <a:rPr lang="en-GB" sz="1600" dirty="0">
                    <a:latin typeface="Cambria Math" pitchFamily="18" charset="0"/>
                    <a:ea typeface="Cambria Math" pitchFamily="18" charset="0"/>
                  </a:rPr>
                  <a:t> &lt; A &lt; 270˚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88940"/>
                <a:ext cx="2823209" cy="442044"/>
              </a:xfrm>
              <a:prstGeom prst="rect">
                <a:avLst/>
              </a:prstGeom>
              <a:blipFill>
                <a:blip r:embed="rId3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5536" y="3392996"/>
                <a:ext cx="2568524" cy="441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b="0" dirty="0">
                    <a:latin typeface="Cambria Math" pitchFamily="18" charset="0"/>
                    <a:ea typeface="Cambria Math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B</m:t>
                    </m:r>
                    <m: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GB" sz="1600" b="0" i="0" smtClean="0">
                            <a:latin typeface="Cambria Math" pitchFamily="18" charset="0"/>
                            <a:ea typeface="Cambria Math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1600" b="0" i="0" smtClean="0">
                            <a:latin typeface="Cambria Math" pitchFamily="18" charset="0"/>
                            <a:ea typeface="Cambria Math" pitchFamily="18" charset="0"/>
                          </a:rPr>
                          <m:t>13</m:t>
                        </m:r>
                      </m:den>
                    </m:f>
                    <m: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     </m:t>
                    </m:r>
                    <m:r>
                      <m:rPr>
                        <m:sty m:val="p"/>
                      </m:rP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B</m:t>
                    </m:r>
                    <m: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Obtuse</m:t>
                    </m:r>
                  </m:oMath>
                </a14:m>
                <a:endParaRPr lang="en-GB" sz="16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92996"/>
                <a:ext cx="2568524" cy="441788"/>
              </a:xfrm>
              <a:prstGeom prst="rect">
                <a:avLst/>
              </a:prstGeom>
              <a:blipFill>
                <a:blip r:embed="rId4"/>
                <a:stretch>
                  <a:fillRect l="-238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1445560" y="4350337"/>
            <a:ext cx="1082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0" i="1" dirty="0">
                <a:latin typeface="Cambria Math" pitchFamily="18" charset="0"/>
                <a:ea typeface="Cambria Math" pitchFamily="18" charset="0"/>
              </a:rPr>
              <a:t>Tan(A+B)</a:t>
            </a:r>
            <a:endParaRPr lang="en-GB" sz="1600" i="1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55576" y="4802231"/>
                <a:ext cx="2484276" cy="443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Tan (A + B)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𝑇𝑎𝑛𝐵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𝑇𝑎𝑛𝐴𝑇𝑎𝑛𝐵</m:t>
                        </m:r>
                      </m:den>
                    </m:f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802231"/>
                <a:ext cx="2484276" cy="443198"/>
              </a:xfrm>
              <a:prstGeom prst="rect">
                <a:avLst/>
              </a:prstGeom>
              <a:blipFill>
                <a:blip r:embed="rId5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/>
          <p:cNvGrpSpPr/>
          <p:nvPr/>
        </p:nvGrpSpPr>
        <p:grpSpPr>
          <a:xfrm>
            <a:off x="5112060" y="2384884"/>
            <a:ext cx="1800200" cy="1274440"/>
            <a:chOff x="5112060" y="2384884"/>
            <a:chExt cx="1800200" cy="1274440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616116" y="2384884"/>
              <a:ext cx="1296144" cy="792088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6912260" y="2384884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616116" y="3176972"/>
              <a:ext cx="1296144" cy="0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>
              <a:spLocks noChangeAspect="1"/>
            </p:cNvSpPr>
            <p:nvPr/>
          </p:nvSpPr>
          <p:spPr>
            <a:xfrm>
              <a:off x="6768244" y="3032956"/>
              <a:ext cx="144016" cy="1440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Arc 44"/>
            <p:cNvSpPr/>
            <p:nvPr/>
          </p:nvSpPr>
          <p:spPr>
            <a:xfrm>
              <a:off x="5112060" y="2744924"/>
              <a:ext cx="914400" cy="914400"/>
            </a:xfrm>
            <a:prstGeom prst="arc">
              <a:avLst>
                <a:gd name="adj1" fmla="val 19623044"/>
                <a:gd name="adj2" fmla="val 21396233"/>
              </a:avLst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940152" y="2888940"/>
              <a:ext cx="396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Comic Sans MS" pitchFamily="66" charset="0"/>
                </a:rPr>
                <a:t>A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01529" y="4401108"/>
            <a:ext cx="1800200" cy="1274440"/>
            <a:chOff x="5184068" y="3753036"/>
            <a:chExt cx="1800200" cy="1274440"/>
          </a:xfrm>
        </p:grpSpPr>
        <p:cxnSp>
          <p:nvCxnSpPr>
            <p:cNvPr id="57" name="Straight Connector 56"/>
            <p:cNvCxnSpPr/>
            <p:nvPr/>
          </p:nvCxnSpPr>
          <p:spPr>
            <a:xfrm flipV="1">
              <a:off x="5688124" y="3753036"/>
              <a:ext cx="1296144" cy="792088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6984268" y="3753036"/>
              <a:ext cx="0" cy="792088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88124" y="4545124"/>
              <a:ext cx="1296144" cy="0"/>
            </a:xfrm>
            <a:prstGeom prst="line">
              <a:avLst/>
            </a:prstGeom>
            <a:ln w="317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>
              <a:spLocks noChangeAspect="1"/>
            </p:cNvSpPr>
            <p:nvPr/>
          </p:nvSpPr>
          <p:spPr>
            <a:xfrm>
              <a:off x="6840252" y="4401108"/>
              <a:ext cx="144016" cy="14401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Arc 60"/>
            <p:cNvSpPr/>
            <p:nvPr/>
          </p:nvSpPr>
          <p:spPr>
            <a:xfrm>
              <a:off x="5184068" y="4113076"/>
              <a:ext cx="914400" cy="914400"/>
            </a:xfrm>
            <a:prstGeom prst="arc">
              <a:avLst>
                <a:gd name="adj1" fmla="val 19623044"/>
                <a:gd name="adj2" fmla="val 21396233"/>
              </a:avLst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12160" y="4257092"/>
              <a:ext cx="396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latin typeface="Comic Sans MS" pitchFamily="66" charset="0"/>
                </a:rPr>
                <a:t>B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6876256" y="2636912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12160" y="2456892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120172" y="3176972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073637" y="519319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965625" y="4509120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031940" y="2132856"/>
                <a:ext cx="1163587" cy="533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𝑆𝑖𝑛𝐴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𝐻𝑦𝑝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132856"/>
                <a:ext cx="1163587" cy="533864"/>
              </a:xfrm>
              <a:prstGeom prst="rect">
                <a:avLst/>
              </a:prstGeom>
              <a:blipFill rotWithShape="1">
                <a:blip r:embed="rId8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031940" y="2672916"/>
                <a:ext cx="110479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𝑆𝑖𝑛𝐴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672916"/>
                <a:ext cx="1104790" cy="497059"/>
              </a:xfrm>
              <a:prstGeom prst="rect">
                <a:avLst/>
              </a:prstGeom>
              <a:blipFill rotWithShape="1"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021409" y="4473116"/>
                <a:ext cx="1216359" cy="552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𝐴𝑑𝑗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𝐻𝑦𝑝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409" y="4473116"/>
                <a:ext cx="1216359" cy="552459"/>
              </a:xfrm>
              <a:prstGeom prst="rect">
                <a:avLst/>
              </a:prstGeom>
              <a:blipFill rotWithShape="1">
                <a:blip r:embed="rId10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6829721" y="465313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460271" y="2096852"/>
                <a:ext cx="1219693" cy="534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𝑇𝑎𝑛𝐴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𝐴𝑑𝑗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271" y="2096852"/>
                <a:ext cx="1219693" cy="534826"/>
              </a:xfrm>
              <a:prstGeom prst="rect">
                <a:avLst/>
              </a:prstGeom>
              <a:blipFill rotWithShape="1">
                <a:blip r:embed="rId11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488324" y="2636912"/>
                <a:ext cx="99629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𝑇𝑎𝑛𝐴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324" y="2636912"/>
                <a:ext cx="996298" cy="495649"/>
              </a:xfrm>
              <a:prstGeom prst="rect">
                <a:avLst/>
              </a:prstGeom>
              <a:blipFill rotWithShape="1"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452320" y="4221088"/>
                <a:ext cx="1227579" cy="534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𝑂𝑝𝑝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𝐴𝑑𝑗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4221088"/>
                <a:ext cx="1227579" cy="534826"/>
              </a:xfrm>
              <a:prstGeom prst="rect">
                <a:avLst/>
              </a:prstGeom>
              <a:blipFill rotWithShape="1">
                <a:blip r:embed="rId1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457739" y="4797152"/>
                <a:ext cx="1103572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 pitchFamily="18" charset="0"/>
                        </a:rPr>
                        <m:t>𝑇𝑎𝑛𝐵</m:t>
                      </m:r>
                      <m:r>
                        <a:rPr lang="en-GB" sz="1400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739" y="4797152"/>
                <a:ext cx="1103572" cy="500009"/>
              </a:xfrm>
              <a:prstGeom prst="rect">
                <a:avLst/>
              </a:prstGeom>
              <a:blipFill rotWithShape="1"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021409" y="5049180"/>
                <a:ext cx="124572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𝐶𝑜𝑠𝐵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409" y="5049180"/>
                <a:ext cx="1245726" cy="49705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484316" y="5373216"/>
                <a:ext cx="1268168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 pitchFamily="18" charset="0"/>
                        </a:rPr>
                        <m:t>𝑇𝑎𝑛𝐵</m:t>
                      </m:r>
                      <m:r>
                        <a:rPr lang="en-GB" sz="1400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316" y="5373216"/>
                <a:ext cx="1268168" cy="500009"/>
              </a:xfrm>
              <a:prstGeom prst="rect">
                <a:avLst/>
              </a:prstGeom>
              <a:blipFill rotWithShape="1">
                <a:blip r:embed="rId1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3995935" y="3537012"/>
            <a:ext cx="5052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Pythagoras’ to find the missing side (ignore negatives)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995936" y="3897052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Tan is positive in the range 180˚ - 270˚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067944" y="5841268"/>
            <a:ext cx="5076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Pythagoras’ to find the missing side (ignore negatives)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995936" y="6201308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Tan is negative in the range 90˚ - 180˚</a:t>
            </a:r>
          </a:p>
        </p:txBody>
      </p:sp>
      <p:sp>
        <p:nvSpPr>
          <p:cNvPr id="85" name="Line 51"/>
          <p:cNvSpPr>
            <a:spLocks noChangeShapeType="1"/>
          </p:cNvSpPr>
          <p:nvPr/>
        </p:nvSpPr>
        <p:spPr bwMode="auto">
          <a:xfrm>
            <a:off x="172941" y="5938337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Line 52"/>
          <p:cNvSpPr>
            <a:spLocks noChangeShapeType="1"/>
          </p:cNvSpPr>
          <p:nvPr/>
        </p:nvSpPr>
        <p:spPr bwMode="auto">
          <a:xfrm>
            <a:off x="858741" y="586213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Line 53"/>
          <p:cNvSpPr>
            <a:spLocks noChangeShapeType="1"/>
          </p:cNvSpPr>
          <p:nvPr/>
        </p:nvSpPr>
        <p:spPr bwMode="auto">
          <a:xfrm>
            <a:off x="1544541" y="586213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8" name="Line 54"/>
          <p:cNvSpPr>
            <a:spLocks noChangeShapeType="1"/>
          </p:cNvSpPr>
          <p:nvPr/>
        </p:nvSpPr>
        <p:spPr bwMode="auto">
          <a:xfrm>
            <a:off x="2230341" y="586213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" name="Line 55"/>
          <p:cNvSpPr>
            <a:spLocks noChangeShapeType="1"/>
          </p:cNvSpPr>
          <p:nvPr/>
        </p:nvSpPr>
        <p:spPr bwMode="auto">
          <a:xfrm>
            <a:off x="2916141" y="586213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Text Box 69"/>
          <p:cNvSpPr txBox="1">
            <a:spLocks noChangeArrowheads="1"/>
          </p:cNvSpPr>
          <p:nvPr/>
        </p:nvSpPr>
        <p:spPr bwMode="auto">
          <a:xfrm>
            <a:off x="700314" y="6001961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90</a:t>
            </a:r>
          </a:p>
        </p:txBody>
      </p:sp>
      <p:sp>
        <p:nvSpPr>
          <p:cNvPr id="91" name="Line 70"/>
          <p:cNvSpPr>
            <a:spLocks noChangeShapeType="1"/>
          </p:cNvSpPr>
          <p:nvPr/>
        </p:nvSpPr>
        <p:spPr bwMode="auto">
          <a:xfrm>
            <a:off x="172941" y="5633537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" name="Text Box 72"/>
          <p:cNvSpPr txBox="1">
            <a:spLocks noChangeArrowheads="1"/>
          </p:cNvSpPr>
          <p:nvPr/>
        </p:nvSpPr>
        <p:spPr bwMode="auto">
          <a:xfrm>
            <a:off x="1336901" y="6001961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93" name="Text Box 73"/>
          <p:cNvSpPr txBox="1">
            <a:spLocks noChangeArrowheads="1"/>
          </p:cNvSpPr>
          <p:nvPr/>
        </p:nvSpPr>
        <p:spPr bwMode="auto">
          <a:xfrm>
            <a:off x="2022701" y="6001961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94" name="Text Box 74"/>
          <p:cNvSpPr txBox="1">
            <a:spLocks noChangeArrowheads="1"/>
          </p:cNvSpPr>
          <p:nvPr/>
        </p:nvSpPr>
        <p:spPr bwMode="auto">
          <a:xfrm>
            <a:off x="2708501" y="6001961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95" name="Text Box 77"/>
          <p:cNvSpPr txBox="1">
            <a:spLocks noChangeArrowheads="1"/>
          </p:cNvSpPr>
          <p:nvPr/>
        </p:nvSpPr>
        <p:spPr bwMode="auto">
          <a:xfrm>
            <a:off x="3068541" y="5785937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Tan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96" name="Arc 65"/>
          <p:cNvSpPr>
            <a:spLocks/>
          </p:cNvSpPr>
          <p:nvPr/>
        </p:nvSpPr>
        <p:spPr bwMode="auto">
          <a:xfrm flipV="1">
            <a:off x="196696" y="5029200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" name="Arc 66"/>
          <p:cNvSpPr>
            <a:spLocks/>
          </p:cNvSpPr>
          <p:nvPr/>
        </p:nvSpPr>
        <p:spPr bwMode="auto">
          <a:xfrm flipV="1">
            <a:off x="1568296" y="5029200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" name="Arc 67"/>
          <p:cNvSpPr>
            <a:spLocks/>
          </p:cNvSpPr>
          <p:nvPr/>
        </p:nvSpPr>
        <p:spPr bwMode="auto">
          <a:xfrm flipH="1">
            <a:off x="882496" y="5943600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9" name="Arc 68"/>
          <p:cNvSpPr>
            <a:spLocks/>
          </p:cNvSpPr>
          <p:nvPr/>
        </p:nvSpPr>
        <p:spPr bwMode="auto">
          <a:xfrm flipH="1">
            <a:off x="2254096" y="5943600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555846" y="5520235"/>
            <a:ext cx="696035" cy="914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862085" y="5508862"/>
            <a:ext cx="696035" cy="914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7508545" y="2629184"/>
            <a:ext cx="953067" cy="56439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7538115" y="5347363"/>
            <a:ext cx="1155509" cy="56439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798396" y="4755384"/>
            <a:ext cx="2422476" cy="56439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17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18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19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20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21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22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193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" grpId="0"/>
      <p:bldP spid="41" grpId="0"/>
      <p:bldP spid="42" grpId="0"/>
      <p:bldP spid="50" grpId="0"/>
      <p:bldP spid="66" grpId="0"/>
      <p:bldP spid="67" grpId="0"/>
      <p:bldP spid="68" grpId="0"/>
      <p:bldP spid="69" grpId="0"/>
      <p:bldP spid="63" grpId="0"/>
      <p:bldP spid="71" grpId="0"/>
      <p:bldP spid="72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64" grpId="0"/>
      <p:bldP spid="82" grpId="0"/>
      <p:bldP spid="8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/>
      <p:bldP spid="91" grpId="0" animBg="1"/>
      <p:bldP spid="92" grpId="0"/>
      <p:bldP spid="93" grpId="0"/>
      <p:bldP spid="94" grpId="0"/>
      <p:bldP spid="95" grpId="0"/>
      <p:bldP spid="96" grpId="0" animBg="1"/>
      <p:bldP spid="97" grpId="0" animBg="1"/>
      <p:bldP spid="98" grpId="0" animBg="1"/>
      <p:bldP spid="99" grpId="0" animBg="1"/>
      <p:bldP spid="65" grpId="0" animBg="1"/>
      <p:bldP spid="65" grpId="1" animBg="1"/>
      <p:bldP spid="101" grpId="0" animBg="1"/>
      <p:bldP spid="101" grpId="1" animBg="1"/>
      <p:bldP spid="102" grpId="0" animBg="1"/>
      <p:bldP spid="103" grpId="0" animBg="1"/>
      <p:bldP spid="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923928" y="2384884"/>
                <a:ext cx="2484276" cy="443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Tan (A + B)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𝑇𝑎𝑛𝐵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𝑇𝑎𝑛𝐴𝑇𝑎𝑛𝐵</m:t>
                        </m:r>
                      </m:den>
                    </m:f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384884"/>
                <a:ext cx="2484276" cy="443198"/>
              </a:xfrm>
              <a:prstGeom prst="rect">
                <a:avLst/>
              </a:prstGeom>
              <a:blipFill rotWithShape="1">
                <a:blip r:embed="rId8"/>
                <a:stretch>
                  <a:fillRect l="-246" b="-27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83568" y="5409220"/>
                <a:ext cx="99629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𝑇𝑎𝑛𝐴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409220"/>
                <a:ext cx="996298" cy="49564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015716" y="5409220"/>
                <a:ext cx="1268168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 pitchFamily="18" charset="0"/>
                        </a:rPr>
                        <m:t>𝑇𝑎𝑛𝐵</m:t>
                      </m:r>
                      <m:r>
                        <a:rPr lang="en-GB" sz="1400" b="0" i="1" smtClean="0"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716" y="5409220"/>
                <a:ext cx="1268168" cy="500009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3959932" y="3032956"/>
                <a:ext cx="2484276" cy="819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Tan (A + B)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sz="20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/>
                                    <a:ea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GB" sz="2000" i="1">
                                    <a:latin typeface="Cambria Math"/>
                                    <a:ea typeface="Cambria Math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en-GB" sz="2000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GB" sz="2000" i="1">
                                <a:latin typeface="Cambria Math"/>
                                <a:ea typeface="Cambria Math"/>
                              </a:rPr>
                              <m:t>×</m:t>
                            </m:r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/>
                                    <a:ea typeface="Cambria Math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latin typeface="Cambria Math"/>
                                    <a:ea typeface="Cambria Math"/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GB" sz="20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3032956"/>
                <a:ext cx="2484276" cy="819070"/>
              </a:xfrm>
              <a:prstGeom prst="rect">
                <a:avLst/>
              </a:prstGeom>
              <a:blipFill rotWithShape="1">
                <a:blip r:embed="rId11"/>
                <a:stretch>
                  <a:fillRect l="-1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3923928" y="3969060"/>
                <a:ext cx="1800200" cy="801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Tan (A + B)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sz="20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63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/>
                                <a:ea typeface="Cambria Math"/>
                              </a:rPr>
                              <m:t>48</m:t>
                            </m:r>
                          </m:den>
                        </m:f>
                      </m:den>
                    </m:f>
                  </m:oMath>
                </a14:m>
                <a:endParaRPr lang="en-GB" sz="20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969060"/>
                <a:ext cx="1800200" cy="80118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3923928" y="4905164"/>
                <a:ext cx="2052228" cy="442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Tan (A + B)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GB" sz="160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48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63</m:t>
                        </m:r>
                      </m:den>
                    </m:f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905164"/>
                <a:ext cx="2052228" cy="442044"/>
              </a:xfrm>
              <a:prstGeom prst="rect">
                <a:avLst/>
              </a:prstGeom>
              <a:blipFill rotWithShape="1">
                <a:blip r:embed="rId13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3743908" y="5589240"/>
                <a:ext cx="2052228" cy="441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Tan (A + B)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16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63</m:t>
                        </m:r>
                      </m:den>
                    </m:f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5589240"/>
                <a:ext cx="2052228" cy="441275"/>
              </a:xfrm>
              <a:prstGeom prst="rect">
                <a:avLst/>
              </a:prstGeom>
              <a:blipFill rotWithShape="1">
                <a:blip r:embed="rId14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Arc 108"/>
          <p:cNvSpPr/>
          <p:nvPr/>
        </p:nvSpPr>
        <p:spPr>
          <a:xfrm>
            <a:off x="6300192" y="2636912"/>
            <a:ext cx="468052" cy="82809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TextBox 109"/>
          <p:cNvSpPr txBox="1"/>
          <p:nvPr/>
        </p:nvSpPr>
        <p:spPr>
          <a:xfrm>
            <a:off x="6732240" y="2744924"/>
            <a:ext cx="162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Substitute in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TanA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TanB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1" name="Arc 110"/>
          <p:cNvSpPr/>
          <p:nvPr/>
        </p:nvSpPr>
        <p:spPr>
          <a:xfrm>
            <a:off x="6300192" y="3465004"/>
            <a:ext cx="468052" cy="82809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6300192" y="4293096"/>
            <a:ext cx="468052" cy="82809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6300192" y="5085184"/>
            <a:ext cx="468052" cy="82809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TextBox 113"/>
          <p:cNvSpPr txBox="1"/>
          <p:nvPr/>
        </p:nvSpPr>
        <p:spPr>
          <a:xfrm>
            <a:off x="6660232" y="3501008"/>
            <a:ext cx="1620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the Numerator and Denominator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768244" y="4473116"/>
            <a:ext cx="162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Leave, Change and Flip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444208" y="5337212"/>
            <a:ext cx="1620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779912" y="6093296"/>
            <a:ext cx="4284476" cy="646331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Although you could just type the whole thing into your calculator, you still need to show the stages for the workings marks…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5536" y="2888940"/>
                <a:ext cx="2823209" cy="44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/>
                      </a:rPr>
                      <m:t>SinA</m:t>
                    </m:r>
                    <m:r>
                      <a:rPr lang="en-GB" sz="1600" b="0" i="0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sz="1600" b="0" i="0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GB" sz="1600" b="0" i="0" smtClean="0">
                        <a:latin typeface="Cambria Math"/>
                      </a:rPr>
                      <m:t>     </m:t>
                    </m:r>
                    <m: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180˚</m:t>
                    </m:r>
                  </m:oMath>
                </a14:m>
                <a:r>
                  <a:rPr lang="en-GB" sz="1600" dirty="0">
                    <a:latin typeface="Cambria Math" pitchFamily="18" charset="0"/>
                    <a:ea typeface="Cambria Math" pitchFamily="18" charset="0"/>
                  </a:rPr>
                  <a:t> &lt; A &lt; 270˚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888940"/>
                <a:ext cx="2823209" cy="442044"/>
              </a:xfrm>
              <a:prstGeom prst="rect">
                <a:avLst/>
              </a:prstGeom>
              <a:blipFill>
                <a:blip r:embed="rId15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5536" y="3392996"/>
                <a:ext cx="2568524" cy="441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b="0" dirty="0">
                    <a:latin typeface="Cambria Math" pitchFamily="18" charset="0"/>
                    <a:ea typeface="Cambria Math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B</m:t>
                    </m:r>
                    <m: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GB" sz="1600" b="0" i="0" smtClean="0">
                            <a:latin typeface="Cambria Math" pitchFamily="18" charset="0"/>
                            <a:ea typeface="Cambria Math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1600" b="0" i="0" smtClean="0">
                            <a:latin typeface="Cambria Math" pitchFamily="18" charset="0"/>
                            <a:ea typeface="Cambria Math" pitchFamily="18" charset="0"/>
                          </a:rPr>
                          <m:t>13</m:t>
                        </m:r>
                      </m:den>
                    </m:f>
                    <m: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     </m:t>
                    </m:r>
                    <m:r>
                      <m:rPr>
                        <m:sty m:val="p"/>
                      </m:rP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B</m:t>
                    </m:r>
                    <m: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sz="1600" b="0" i="0" smtClean="0">
                        <a:latin typeface="Cambria Math" pitchFamily="18" charset="0"/>
                        <a:ea typeface="Cambria Math" pitchFamily="18" charset="0"/>
                      </a:rPr>
                      <m:t>Obtuse</m:t>
                    </m:r>
                  </m:oMath>
                </a14:m>
                <a:endParaRPr lang="en-GB" sz="16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92996"/>
                <a:ext cx="2568524" cy="441788"/>
              </a:xfrm>
              <a:prstGeom prst="rect">
                <a:avLst/>
              </a:prstGeom>
              <a:blipFill>
                <a:blip r:embed="rId16"/>
                <a:stretch>
                  <a:fillRect l="-238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445560" y="4350337"/>
            <a:ext cx="10823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0" i="1" dirty="0">
                <a:latin typeface="Cambria Math" pitchFamily="18" charset="0"/>
                <a:ea typeface="Cambria Math" pitchFamily="18" charset="0"/>
              </a:rPr>
              <a:t>Tan(A+B)</a:t>
            </a:r>
            <a:endParaRPr lang="en-GB" sz="1600" i="1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5576" y="4802231"/>
                <a:ext cx="2484276" cy="443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i="1" dirty="0">
                    <a:latin typeface="Cambria Math" pitchFamily="18" charset="0"/>
                    <a:ea typeface="Cambria Math" pitchFamily="18" charset="0"/>
                  </a:rPr>
                  <a:t>Tan (A + B)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/>
                        <a:ea typeface="Cambria Math"/>
                      </a:rPr>
                      <m:t>≡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𝑇𝑎𝑛𝐴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𝑇𝑎𝑛𝐵</m:t>
                        </m:r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𝑇𝑎𝑛𝐴𝑇𝑎𝑛𝐵</m:t>
                        </m:r>
                      </m:den>
                    </m:f>
                  </m:oMath>
                </a14:m>
                <a:endParaRPr lang="en-GB" sz="1600" i="1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802231"/>
                <a:ext cx="2484276" cy="443198"/>
              </a:xfrm>
              <a:prstGeom prst="rect">
                <a:avLst/>
              </a:prstGeom>
              <a:blipFill>
                <a:blip r:embed="rId17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287524" y="1772816"/>
            <a:ext cx="35052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itchFamily="66" charset="0"/>
              </a:rPr>
              <a:t>You need to be able to use the addition formulae</a:t>
            </a:r>
          </a:p>
          <a:p>
            <a:pPr marL="0" indent="0" algn="ctr">
              <a:buFontTx/>
              <a:buNone/>
            </a:pPr>
            <a:endParaRPr lang="en-US" sz="600" b="1" u="sng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US" sz="1400">
                <a:latin typeface="Comic Sans MS" pitchFamily="66" charset="0"/>
              </a:rPr>
              <a:t>Given that:</a:t>
            </a:r>
          </a:p>
          <a:p>
            <a:pPr marL="0" indent="0" algn="ctr">
              <a:buFontTx/>
              <a:buNone/>
            </a:pPr>
            <a:endParaRPr lang="en-US" sz="140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US" sz="140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US" sz="140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endParaRPr lang="en-US" sz="1400">
              <a:latin typeface="Comic Sans MS" pitchFamily="66" charset="0"/>
            </a:endParaRPr>
          </a:p>
          <a:p>
            <a:pPr marL="0" indent="0" algn="ctr">
              <a:buFontTx/>
              <a:buNone/>
            </a:pPr>
            <a:r>
              <a:rPr lang="en-US" sz="1400">
                <a:latin typeface="Comic Sans MS" pitchFamily="66" charset="0"/>
              </a:rPr>
              <a:t>Find the value of: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18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19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20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21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22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23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07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  <p:bldP spid="81" grpId="0"/>
      <p:bldP spid="100" grpId="0"/>
      <p:bldP spid="106" grpId="0"/>
      <p:bldP spid="107" grpId="0"/>
      <p:bldP spid="108" grpId="0"/>
      <p:bldP spid="109" grpId="0" animBg="1"/>
      <p:bldP spid="110" grpId="0"/>
      <p:bldP spid="111" grpId="0" animBg="1"/>
      <p:bldP spid="112" grpId="0" animBg="1"/>
      <p:bldP spid="113" grpId="0" animBg="1"/>
      <p:bldP spid="114" grpId="0"/>
      <p:bldP spid="115" grpId="0"/>
      <p:bldP spid="116" grpId="0"/>
      <p:bldP spid="1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EAA2C-2616-4EEB-A78B-937FCF86C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5B8135-C536-4921-A1E8-EB7A0E973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EB683-8714-48F0-A401-1086769E3419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1947</TotalTime>
  <Words>835</Words>
  <Application>Microsoft Office PowerPoint</Application>
  <PresentationFormat>On-screen Show (4:3)</PresentationFormat>
  <Paragraphs>120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Monotype Corsiva</vt:lpstr>
      <vt:lpstr>Wingdings</vt:lpstr>
      <vt:lpstr>Office Theme</vt:lpstr>
      <vt:lpstr>PowerPoint Presentation</vt:lpstr>
      <vt:lpstr>Trigonometry and Modelling</vt:lpstr>
      <vt:lpstr>Trigonometry and Modelling</vt:lpstr>
      <vt:lpstr>Trigonometry and Modelling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471</cp:revision>
  <dcterms:created xsi:type="dcterms:W3CDTF">2018-04-30T00:32:33Z</dcterms:created>
  <dcterms:modified xsi:type="dcterms:W3CDTF">2021-02-27T10:48:04Z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