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12637DA-1701-4501-ACCE-42DE628B06F4}" type="slidenum">
              <a:rPr lang="en-GB"/>
              <a:pPr eaLnBrk="1" hangingPunct="1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4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30.png"/><Relationship Id="rId18" Type="http://schemas.openxmlformats.org/officeDocument/2006/relationships/image" Target="../media/image50.png"/><Relationship Id="rId3" Type="http://schemas.openxmlformats.org/officeDocument/2006/relationships/image" Target="../media/image9.png"/><Relationship Id="rId21" Type="http://schemas.openxmlformats.org/officeDocument/2006/relationships/image" Target="../media/image53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49.png"/><Relationship Id="rId2" Type="http://schemas.openxmlformats.org/officeDocument/2006/relationships/image" Target="../media/image18.png"/><Relationship Id="rId16" Type="http://schemas.openxmlformats.org/officeDocument/2006/relationships/image" Target="../media/image44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40.png"/><Relationship Id="rId10" Type="http://schemas.openxmlformats.org/officeDocument/2006/relationships/image" Target="../media/image16.png"/><Relationship Id="rId19" Type="http://schemas.openxmlformats.org/officeDocument/2006/relationships/image" Target="../media/image5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36.png"/><Relationship Id="rId22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30.png"/><Relationship Id="rId18" Type="http://schemas.openxmlformats.org/officeDocument/2006/relationships/image" Target="../media/image55.png"/><Relationship Id="rId3" Type="http://schemas.openxmlformats.org/officeDocument/2006/relationships/image" Target="../media/image9.png"/><Relationship Id="rId21" Type="http://schemas.openxmlformats.org/officeDocument/2006/relationships/image" Target="../media/image58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49.png"/><Relationship Id="rId2" Type="http://schemas.openxmlformats.org/officeDocument/2006/relationships/image" Target="../media/image18.png"/><Relationship Id="rId16" Type="http://schemas.openxmlformats.org/officeDocument/2006/relationships/image" Target="../media/image44.png"/><Relationship Id="rId20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61.png"/><Relationship Id="rId5" Type="http://schemas.openxmlformats.org/officeDocument/2006/relationships/image" Target="../media/image11.png"/><Relationship Id="rId15" Type="http://schemas.openxmlformats.org/officeDocument/2006/relationships/image" Target="../media/image40.png"/><Relationship Id="rId23" Type="http://schemas.openxmlformats.org/officeDocument/2006/relationships/image" Target="../media/image60.png"/><Relationship Id="rId10" Type="http://schemas.openxmlformats.org/officeDocument/2006/relationships/image" Target="../media/image16.png"/><Relationship Id="rId19" Type="http://schemas.openxmlformats.org/officeDocument/2006/relationships/image" Target="../media/image5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36.png"/><Relationship Id="rId22" Type="http://schemas.openxmlformats.org/officeDocument/2006/relationships/image" Target="../media/image5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30.png"/><Relationship Id="rId18" Type="http://schemas.openxmlformats.org/officeDocument/2006/relationships/image" Target="../media/image55.png"/><Relationship Id="rId3" Type="http://schemas.openxmlformats.org/officeDocument/2006/relationships/image" Target="../media/image9.png"/><Relationship Id="rId21" Type="http://schemas.openxmlformats.org/officeDocument/2006/relationships/image" Target="../media/image64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49.png"/><Relationship Id="rId2" Type="http://schemas.openxmlformats.org/officeDocument/2006/relationships/image" Target="../media/image18.png"/><Relationship Id="rId16" Type="http://schemas.openxmlformats.org/officeDocument/2006/relationships/image" Target="../media/image44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40.png"/><Relationship Id="rId10" Type="http://schemas.openxmlformats.org/officeDocument/2006/relationships/image" Target="../media/image16.png"/><Relationship Id="rId19" Type="http://schemas.openxmlformats.org/officeDocument/2006/relationships/image" Target="../media/image62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36.png"/><Relationship Id="rId22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30.png"/><Relationship Id="rId18" Type="http://schemas.openxmlformats.org/officeDocument/2006/relationships/image" Target="../media/image55.png"/><Relationship Id="rId3" Type="http://schemas.openxmlformats.org/officeDocument/2006/relationships/image" Target="../media/image66.png"/><Relationship Id="rId21" Type="http://schemas.openxmlformats.org/officeDocument/2006/relationships/image" Target="../media/image57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49.png"/><Relationship Id="rId25" Type="http://schemas.openxmlformats.org/officeDocument/2006/relationships/image" Target="../media/image71.png"/><Relationship Id="rId2" Type="http://schemas.openxmlformats.org/officeDocument/2006/relationships/image" Target="../media/image18.png"/><Relationship Id="rId16" Type="http://schemas.openxmlformats.org/officeDocument/2006/relationships/image" Target="../media/image44.png"/><Relationship Id="rId20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70.png"/><Relationship Id="rId5" Type="http://schemas.openxmlformats.org/officeDocument/2006/relationships/image" Target="../media/image11.png"/><Relationship Id="rId15" Type="http://schemas.openxmlformats.org/officeDocument/2006/relationships/image" Target="../media/image40.png"/><Relationship Id="rId23" Type="http://schemas.openxmlformats.org/officeDocument/2006/relationships/image" Target="../media/image69.png"/><Relationship Id="rId10" Type="http://schemas.openxmlformats.org/officeDocument/2006/relationships/image" Target="../media/image16.png"/><Relationship Id="rId19" Type="http://schemas.openxmlformats.org/officeDocument/2006/relationships/image" Target="../media/image6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36.png"/><Relationship Id="rId22" Type="http://schemas.openxmlformats.org/officeDocument/2006/relationships/image" Target="../media/image6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30.png"/><Relationship Id="rId18" Type="http://schemas.openxmlformats.org/officeDocument/2006/relationships/image" Target="../media/image55.png"/><Relationship Id="rId3" Type="http://schemas.openxmlformats.org/officeDocument/2006/relationships/image" Target="../media/image66.png"/><Relationship Id="rId21" Type="http://schemas.openxmlformats.org/officeDocument/2006/relationships/image" Target="../media/image73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49.png"/><Relationship Id="rId2" Type="http://schemas.openxmlformats.org/officeDocument/2006/relationships/image" Target="../media/image18.png"/><Relationship Id="rId16" Type="http://schemas.openxmlformats.org/officeDocument/2006/relationships/image" Target="../media/image44.png"/><Relationship Id="rId20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40.png"/><Relationship Id="rId23" Type="http://schemas.openxmlformats.org/officeDocument/2006/relationships/image" Target="../media/image75.png"/><Relationship Id="rId10" Type="http://schemas.openxmlformats.org/officeDocument/2006/relationships/image" Target="../media/image16.png"/><Relationship Id="rId19" Type="http://schemas.openxmlformats.org/officeDocument/2006/relationships/image" Target="../media/image6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36.png"/><Relationship Id="rId22" Type="http://schemas.openxmlformats.org/officeDocument/2006/relationships/image" Target="../media/image7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18" Type="http://schemas.openxmlformats.org/officeDocument/2006/relationships/image" Target="../media/image91.png"/><Relationship Id="rId3" Type="http://schemas.openxmlformats.org/officeDocument/2006/relationships/image" Target="../media/image65.png"/><Relationship Id="rId21" Type="http://schemas.openxmlformats.org/officeDocument/2006/relationships/image" Target="../media/image93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image" Target="../media/image76.png"/><Relationship Id="rId16" Type="http://schemas.openxmlformats.org/officeDocument/2006/relationships/image" Target="../media/image89.png"/><Relationship Id="rId20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19" Type="http://schemas.openxmlformats.org/officeDocument/2006/relationships/image" Target="../media/image75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01.png"/><Relationship Id="rId3" Type="http://schemas.openxmlformats.org/officeDocument/2006/relationships/image" Target="../media/image65.png"/><Relationship Id="rId7" Type="http://schemas.openxmlformats.org/officeDocument/2006/relationships/image" Target="../media/image95.png"/><Relationship Id="rId12" Type="http://schemas.openxmlformats.org/officeDocument/2006/relationships/image" Target="../media/image100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99.png"/><Relationship Id="rId5" Type="http://schemas.openxmlformats.org/officeDocument/2006/relationships/image" Target="../media/image75.png"/><Relationship Id="rId10" Type="http://schemas.openxmlformats.org/officeDocument/2006/relationships/image" Target="../media/image98.png"/><Relationship Id="rId4" Type="http://schemas.openxmlformats.org/officeDocument/2006/relationships/image" Target="../media/image91.png"/><Relationship Id="rId9" Type="http://schemas.openxmlformats.org/officeDocument/2006/relationships/image" Target="../media/image97.png"/><Relationship Id="rId14" Type="http://schemas.openxmlformats.org/officeDocument/2006/relationships/image" Target="../media/image10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3" Type="http://schemas.openxmlformats.org/officeDocument/2006/relationships/image" Target="../media/image65.png"/><Relationship Id="rId7" Type="http://schemas.openxmlformats.org/officeDocument/2006/relationships/image" Target="../media/image100.png"/><Relationship Id="rId12" Type="http://schemas.openxmlformats.org/officeDocument/2006/relationships/image" Target="../media/image107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106.png"/><Relationship Id="rId5" Type="http://schemas.openxmlformats.org/officeDocument/2006/relationships/image" Target="../media/image75.png"/><Relationship Id="rId10" Type="http://schemas.openxmlformats.org/officeDocument/2006/relationships/image" Target="../media/image105.png"/><Relationship Id="rId4" Type="http://schemas.openxmlformats.org/officeDocument/2006/relationships/image" Target="../media/image91.png"/><Relationship Id="rId9" Type="http://schemas.openxmlformats.org/officeDocument/2006/relationships/image" Target="../media/image10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20.png"/><Relationship Id="rId18" Type="http://schemas.openxmlformats.org/officeDocument/2006/relationships/image" Target="../media/image125.png"/><Relationship Id="rId26" Type="http://schemas.openxmlformats.org/officeDocument/2006/relationships/image" Target="../media/image133.png"/><Relationship Id="rId3" Type="http://schemas.openxmlformats.org/officeDocument/2006/relationships/image" Target="../media/image110.png"/><Relationship Id="rId21" Type="http://schemas.openxmlformats.org/officeDocument/2006/relationships/image" Target="../media/image128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17" Type="http://schemas.openxmlformats.org/officeDocument/2006/relationships/image" Target="../media/image124.png"/><Relationship Id="rId25" Type="http://schemas.openxmlformats.org/officeDocument/2006/relationships/image" Target="../media/image13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3.png"/><Relationship Id="rId20" Type="http://schemas.openxmlformats.org/officeDocument/2006/relationships/image" Target="../media/image127.png"/><Relationship Id="rId29" Type="http://schemas.openxmlformats.org/officeDocument/2006/relationships/image" Target="../media/image1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24" Type="http://schemas.openxmlformats.org/officeDocument/2006/relationships/image" Target="../media/image131.png"/><Relationship Id="rId5" Type="http://schemas.openxmlformats.org/officeDocument/2006/relationships/image" Target="../media/image112.png"/><Relationship Id="rId15" Type="http://schemas.openxmlformats.org/officeDocument/2006/relationships/image" Target="../media/image122.png"/><Relationship Id="rId23" Type="http://schemas.openxmlformats.org/officeDocument/2006/relationships/image" Target="../media/image130.png"/><Relationship Id="rId28" Type="http://schemas.openxmlformats.org/officeDocument/2006/relationships/image" Target="../media/image135.png"/><Relationship Id="rId10" Type="http://schemas.openxmlformats.org/officeDocument/2006/relationships/image" Target="../media/image117.png"/><Relationship Id="rId19" Type="http://schemas.openxmlformats.org/officeDocument/2006/relationships/image" Target="../media/image126.png"/><Relationship Id="rId4" Type="http://schemas.openxmlformats.org/officeDocument/2006/relationships/image" Target="../media/image111.png"/><Relationship Id="rId9" Type="http://schemas.openxmlformats.org/officeDocument/2006/relationships/image" Target="../media/image116.png"/><Relationship Id="rId14" Type="http://schemas.openxmlformats.org/officeDocument/2006/relationships/image" Target="../media/image121.png"/><Relationship Id="rId22" Type="http://schemas.openxmlformats.org/officeDocument/2006/relationships/image" Target="../media/image129.png"/><Relationship Id="rId27" Type="http://schemas.openxmlformats.org/officeDocument/2006/relationships/image" Target="../media/image13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5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29.png"/><Relationship Id="rId2" Type="http://schemas.openxmlformats.org/officeDocument/2006/relationships/image" Target="../media/image18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7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34.png"/><Relationship Id="rId2" Type="http://schemas.openxmlformats.org/officeDocument/2006/relationships/image" Target="../media/image18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32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30.png"/><Relationship Id="rId18" Type="http://schemas.openxmlformats.org/officeDocument/2006/relationships/image" Target="../media/image38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37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5.png"/><Relationship Id="rId10" Type="http://schemas.openxmlformats.org/officeDocument/2006/relationships/image" Target="../media/image16.png"/><Relationship Id="rId19" Type="http://schemas.openxmlformats.org/officeDocument/2006/relationships/image" Target="../media/image39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30.png"/><Relationship Id="rId18" Type="http://schemas.openxmlformats.org/officeDocument/2006/relationships/image" Target="../media/image41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26.png"/><Relationship Id="rId2" Type="http://schemas.openxmlformats.org/officeDocument/2006/relationships/image" Target="../media/image18.png"/><Relationship Id="rId16" Type="http://schemas.openxmlformats.org/officeDocument/2006/relationships/image" Target="../media/image31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40.png"/><Relationship Id="rId10" Type="http://schemas.openxmlformats.org/officeDocument/2006/relationships/image" Target="../media/image16.png"/><Relationship Id="rId19" Type="http://schemas.openxmlformats.org/officeDocument/2006/relationships/image" Target="../media/image42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30.png"/><Relationship Id="rId18" Type="http://schemas.openxmlformats.org/officeDocument/2006/relationships/image" Target="../media/image45.png"/><Relationship Id="rId3" Type="http://schemas.openxmlformats.org/officeDocument/2006/relationships/image" Target="../media/image9.png"/><Relationship Id="rId21" Type="http://schemas.openxmlformats.org/officeDocument/2006/relationships/image" Target="../media/image48.png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25.png"/><Relationship Id="rId2" Type="http://schemas.openxmlformats.org/officeDocument/2006/relationships/image" Target="../media/image18.png"/><Relationship Id="rId16" Type="http://schemas.openxmlformats.org/officeDocument/2006/relationships/image" Target="../media/image44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40.png"/><Relationship Id="rId10" Type="http://schemas.openxmlformats.org/officeDocument/2006/relationships/image" Target="../media/image16.png"/><Relationship Id="rId19" Type="http://schemas.openxmlformats.org/officeDocument/2006/relationships/image" Target="../media/image4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5024" y="1973433"/>
            <a:ext cx="8125943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Trigonometry and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Modelling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91573" y="5106854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747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blipFill>
                <a:blip r:embed="rId13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blipFill>
                <a:blip r:embed="rId14"/>
                <a:stretch>
                  <a:fillRect t="-7143" r="-3142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7020272" y="1340768"/>
            <a:ext cx="0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blipFill>
                <a:blip r:embed="rId15"/>
                <a:stretch>
                  <a:fillRect l="-4878" r="-650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7308304" y="2348880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blipFill>
                <a:blip r:embed="rId16"/>
                <a:stretch>
                  <a:fillRect t="-4286" r="-14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blipFill>
                <a:blip r:embed="rId17"/>
                <a:stretch>
                  <a:fillRect l="-5556" r="-555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34938" y="4217670"/>
                <a:ext cx="47343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In a right-angled triangle: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𝐴𝑑𝑗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𝐻𝑦𝑝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938" y="4217670"/>
                <a:ext cx="4734373" cy="276999"/>
              </a:xfrm>
              <a:prstGeom prst="rect">
                <a:avLst/>
              </a:prstGeom>
              <a:blipFill>
                <a:blip r:embed="rId18"/>
                <a:stretch>
                  <a:fillRect l="-2960" t="-28889" r="-1287" b="-5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8708" y="4592955"/>
                <a:ext cx="52120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triangle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𝐴𝐶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angle is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Hypotenuse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708" y="4592955"/>
                <a:ext cx="5212080" cy="584775"/>
              </a:xfrm>
              <a:prstGeom prst="rect">
                <a:avLst/>
              </a:prstGeom>
              <a:blipFill>
                <a:blip r:embed="rId19"/>
                <a:stretch>
                  <a:fillRect t="-3125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592263" y="5236845"/>
                <a:ext cx="20168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263" y="5236845"/>
                <a:ext cx="2016899" cy="276999"/>
              </a:xfrm>
              <a:prstGeom prst="rect">
                <a:avLst/>
              </a:prstGeom>
              <a:blipFill>
                <a:blip r:embed="rId20"/>
                <a:stretch>
                  <a:fillRect l="-3625" t="-2174" r="-362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592263" y="5713095"/>
                <a:ext cx="1742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263" y="5713095"/>
                <a:ext cx="1742208" cy="276999"/>
              </a:xfrm>
              <a:prstGeom prst="rect">
                <a:avLst/>
              </a:prstGeom>
              <a:blipFill>
                <a:blip r:embed="rId21"/>
                <a:stretch>
                  <a:fillRect l="-4196" t="-2174" r="-419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blipFill>
                <a:blip r:embed="rId22"/>
                <a:stretch>
                  <a:fillRect l="-2703" r="-608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953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5" grpId="0"/>
      <p:bldP spid="25" grpId="1"/>
      <p:bldP spid="26" grpId="0"/>
      <p:bldP spid="26" grpId="1"/>
      <p:bldP spid="37" grpId="0"/>
      <p:bldP spid="37" grpId="1"/>
      <p:bldP spid="60" grpId="0"/>
      <p:bldP spid="60" grpId="1"/>
      <p:bldP spid="46" grpId="0"/>
      <p:bldP spid="46" grpId="1"/>
      <p:bldP spid="39" grpId="0"/>
      <p:bldP spid="45" grpId="0"/>
      <p:bldP spid="47" grpId="0"/>
      <p:bldP spid="48" grpId="0"/>
      <p:bldP spid="54" grpId="0"/>
      <p:bldP spid="5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blipFill>
                <a:blip r:embed="rId13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blipFill>
                <a:blip r:embed="rId14"/>
                <a:stretch>
                  <a:fillRect t="-7143" r="-3142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7020272" y="1340768"/>
            <a:ext cx="0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blipFill>
                <a:blip r:embed="rId15"/>
                <a:stretch>
                  <a:fillRect l="-4878" r="-650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7308304" y="2348880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blipFill>
                <a:blip r:embed="rId16"/>
                <a:stretch>
                  <a:fillRect t="-4286" r="-14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blipFill>
                <a:blip r:embed="rId17"/>
                <a:stretch>
                  <a:fillRect l="-5556" r="-555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blipFill>
                <a:blip r:embed="rId18"/>
                <a:stretch>
                  <a:fillRect l="-2703" r="-608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08811" y="4121876"/>
                <a:ext cx="47428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In a right-angled triangle: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𝑂𝑝𝑝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𝑆𝑖𝑛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𝐻𝑦𝑝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11" y="4121876"/>
                <a:ext cx="4742837" cy="276999"/>
              </a:xfrm>
              <a:prstGeom prst="rect">
                <a:avLst/>
              </a:prstGeom>
              <a:blipFill>
                <a:blip r:embed="rId19"/>
                <a:stretch>
                  <a:fillRect l="-2956" t="-28261" r="-1414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27416" y="4497161"/>
                <a:ext cx="5212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triangle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𝐴𝐸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𝐷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angle is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Hypotenuse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416" y="4497161"/>
                <a:ext cx="5212080" cy="523220"/>
              </a:xfrm>
              <a:prstGeom prst="rect">
                <a:avLst/>
              </a:prstGeom>
              <a:blipFill>
                <a:blip r:embed="rId20"/>
                <a:stretch>
                  <a:fillRect t="-2326" r="-11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580112" y="5013176"/>
                <a:ext cx="22569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𝑂𝑝𝑝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013176"/>
                <a:ext cx="2256964" cy="276999"/>
              </a:xfrm>
              <a:prstGeom prst="rect">
                <a:avLst/>
              </a:prstGeom>
              <a:blipFill>
                <a:blip r:embed="rId21"/>
                <a:stretch>
                  <a:fillRect l="-2965" t="-2174" r="-188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80112" y="5373216"/>
                <a:ext cx="18610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𝑂𝑝𝑝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373216"/>
                <a:ext cx="1861022" cy="276999"/>
              </a:xfrm>
              <a:prstGeom prst="rect">
                <a:avLst/>
              </a:prstGeom>
              <a:blipFill>
                <a:blip r:embed="rId22"/>
                <a:stretch>
                  <a:fillRect l="-3595" t="-2174" r="-392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931920" y="5661248"/>
                <a:ext cx="5212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However, we also know that the Opposite side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5661248"/>
                <a:ext cx="5212080" cy="523220"/>
              </a:xfrm>
              <a:prstGeom prst="rect">
                <a:avLst/>
              </a:prstGeom>
              <a:blipFill>
                <a:blip r:embed="rId23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5508104" y="364502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076056" y="6165304"/>
                <a:ext cx="29150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𝑂𝑝𝑝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6165304"/>
                <a:ext cx="2915029" cy="276999"/>
              </a:xfrm>
              <a:prstGeom prst="rect">
                <a:avLst/>
              </a:prstGeom>
              <a:blipFill>
                <a:blip r:embed="rId24"/>
                <a:stretch>
                  <a:fillRect l="-2301" t="-2174" r="-230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23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7" grpId="0"/>
      <p:bldP spid="27" grpId="1"/>
      <p:bldP spid="29" grpId="0"/>
      <p:bldP spid="29" grpId="1"/>
      <p:bldP spid="34" grpId="0"/>
      <p:bldP spid="34" grpId="1"/>
      <p:bldP spid="37" grpId="0"/>
      <p:bldP spid="37" grpId="1"/>
      <p:bldP spid="38" grpId="0"/>
      <p:bldP spid="38" grpId="1"/>
      <p:bldP spid="49" grpId="0"/>
      <p:bldP spid="49" grpId="1"/>
      <p:bldP spid="46" grpId="0"/>
      <p:bldP spid="46" grpId="1"/>
      <p:bldP spid="45" grpId="0"/>
      <p:bldP spid="47" grpId="0"/>
      <p:bldP spid="48" grpId="0"/>
      <p:bldP spid="55" grpId="0"/>
      <p:bldP spid="56" grpId="0"/>
      <p:bldP spid="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blipFill>
                <a:blip r:embed="rId13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blipFill>
                <a:blip r:embed="rId14"/>
                <a:stretch>
                  <a:fillRect t="-7143" r="-3142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7020272" y="1340768"/>
            <a:ext cx="0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blipFill>
                <a:blip r:embed="rId15"/>
                <a:stretch>
                  <a:fillRect l="-4878" r="-650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7308304" y="2348880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blipFill>
                <a:blip r:embed="rId16"/>
                <a:stretch>
                  <a:fillRect t="-4286" r="-14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blipFill>
                <a:blip r:embed="rId17"/>
                <a:stretch>
                  <a:fillRect l="-5556" r="-555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blipFill>
                <a:blip r:embed="rId18"/>
                <a:stretch>
                  <a:fillRect l="-2703" r="-608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23928" y="4365104"/>
                <a:ext cx="18610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𝑂𝑝𝑝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365104"/>
                <a:ext cx="1861022" cy="276999"/>
              </a:xfrm>
              <a:prstGeom prst="rect">
                <a:avLst/>
              </a:prstGeom>
              <a:blipFill>
                <a:blip r:embed="rId19"/>
                <a:stretch>
                  <a:fillRect l="-3607" t="-2222" r="-393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292080" y="4869160"/>
            <a:ext cx="229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Therefore…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508104" y="364502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084168" y="4365104"/>
                <a:ext cx="29150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𝑂𝑝𝑝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365104"/>
                <a:ext cx="2915029" cy="276999"/>
              </a:xfrm>
              <a:prstGeom prst="rect">
                <a:avLst/>
              </a:prstGeom>
              <a:blipFill>
                <a:blip r:embed="rId20"/>
                <a:stretch>
                  <a:fillRect l="-2092" t="-2222" r="-230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9992" y="5445224"/>
                <a:ext cx="35770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5445224"/>
                <a:ext cx="3577005" cy="276999"/>
              </a:xfrm>
              <a:prstGeom prst="rect">
                <a:avLst/>
              </a:prstGeom>
              <a:blipFill>
                <a:blip r:embed="rId21"/>
                <a:stretch>
                  <a:fillRect l="-511" t="-2174" r="-170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22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35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2" grpId="0"/>
      <p:bldP spid="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blipFill>
                <a:blip r:embed="rId13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blipFill>
                <a:blip r:embed="rId14"/>
                <a:stretch>
                  <a:fillRect t="-7143" r="-3142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7020272" y="1340768"/>
            <a:ext cx="0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blipFill>
                <a:blip r:embed="rId15"/>
                <a:stretch>
                  <a:fillRect l="-4878" r="-650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7308304" y="2348880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blipFill>
                <a:blip r:embed="rId16"/>
                <a:stretch>
                  <a:fillRect t="-4286" r="-14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blipFill>
                <a:blip r:embed="rId17"/>
                <a:stretch>
                  <a:fillRect l="-5556" r="-555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blipFill>
                <a:blip r:embed="rId18"/>
                <a:stretch>
                  <a:fillRect l="-2703" r="-608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5508104" y="364502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19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08811" y="4121876"/>
                <a:ext cx="47343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In a right-angled triangle: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𝐴𝑑𝑗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𝐻𝑦𝑝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11" y="4121876"/>
                <a:ext cx="4734373" cy="276999"/>
              </a:xfrm>
              <a:prstGeom prst="rect">
                <a:avLst/>
              </a:prstGeom>
              <a:blipFill>
                <a:blip r:embed="rId20"/>
                <a:stretch>
                  <a:fillRect l="-2960" t="-28261" r="-1287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27416" y="4497161"/>
                <a:ext cx="5212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triangle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𝐴𝐸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𝐷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angle is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Hypotenuse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416" y="4497161"/>
                <a:ext cx="5212080" cy="523220"/>
              </a:xfrm>
              <a:prstGeom prst="rect">
                <a:avLst/>
              </a:prstGeom>
              <a:blipFill>
                <a:blip r:embed="rId21"/>
                <a:stretch>
                  <a:fillRect t="-2326" r="-11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580112" y="5013176"/>
                <a:ext cx="22492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013176"/>
                <a:ext cx="2249270" cy="276999"/>
              </a:xfrm>
              <a:prstGeom prst="rect">
                <a:avLst/>
              </a:prstGeom>
              <a:blipFill>
                <a:blip r:embed="rId22"/>
                <a:stretch>
                  <a:fillRect l="-3252" t="-2174" r="-216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580112" y="5373216"/>
                <a:ext cx="18533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373216"/>
                <a:ext cx="1853328" cy="276999"/>
              </a:xfrm>
              <a:prstGeom prst="rect">
                <a:avLst/>
              </a:prstGeom>
              <a:blipFill>
                <a:blip r:embed="rId23"/>
                <a:stretch>
                  <a:fillRect l="-3947" t="-2174" r="-427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31920" y="5661248"/>
                <a:ext cx="5212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However, we also know that the Adjacent side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5661248"/>
                <a:ext cx="5212080" cy="523220"/>
              </a:xfrm>
              <a:prstGeom prst="rect">
                <a:avLst/>
              </a:prstGeom>
              <a:blipFill>
                <a:blip r:embed="rId2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076056" y="6165304"/>
                <a:ext cx="28664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6165304"/>
                <a:ext cx="2866490" cy="276999"/>
              </a:xfrm>
              <a:prstGeom prst="rect">
                <a:avLst/>
              </a:prstGeom>
              <a:blipFill>
                <a:blip r:embed="rId25"/>
                <a:stretch>
                  <a:fillRect l="-2553" t="-2174" r="-234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56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7" grpId="0"/>
      <p:bldP spid="27" grpId="1"/>
      <p:bldP spid="29" grpId="0"/>
      <p:bldP spid="29" grpId="1"/>
      <p:bldP spid="34" grpId="0"/>
      <p:bldP spid="34" grpId="1"/>
      <p:bldP spid="37" grpId="0"/>
      <p:bldP spid="37" grpId="1"/>
      <p:bldP spid="38" grpId="0"/>
      <p:bldP spid="38" grpId="1"/>
      <p:bldP spid="57" grpId="0"/>
      <p:bldP spid="54" grpId="0"/>
      <p:bldP spid="47" grpId="0"/>
      <p:bldP spid="48" grpId="0"/>
      <p:bldP spid="64" grpId="0"/>
      <p:bldP spid="65" grpId="0"/>
      <p:bldP spid="66" grpId="0"/>
      <p:bldP spid="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blipFill>
                <a:blip r:embed="rId13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blipFill>
                <a:blip r:embed="rId14"/>
                <a:stretch>
                  <a:fillRect t="-7143" r="-3142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7020272" y="1340768"/>
            <a:ext cx="0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blipFill>
                <a:blip r:embed="rId15"/>
                <a:stretch>
                  <a:fillRect l="-4878" r="-650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7308304" y="2348880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blipFill>
                <a:blip r:embed="rId16"/>
                <a:stretch>
                  <a:fillRect t="-4286" r="-14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blipFill>
                <a:blip r:embed="rId17"/>
                <a:stretch>
                  <a:fillRect l="-5556" r="-555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252" y="3794994"/>
                <a:ext cx="897490" cy="246221"/>
              </a:xfrm>
              <a:prstGeom prst="rect">
                <a:avLst/>
              </a:prstGeom>
              <a:blipFill>
                <a:blip r:embed="rId18"/>
                <a:stretch>
                  <a:fillRect l="-2703" r="-608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5508104" y="364502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19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23928" y="4365104"/>
                <a:ext cx="18742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365104"/>
                <a:ext cx="1874296" cy="276999"/>
              </a:xfrm>
              <a:prstGeom prst="rect">
                <a:avLst/>
              </a:prstGeom>
              <a:blipFill>
                <a:blip r:embed="rId20"/>
                <a:stretch>
                  <a:fillRect l="-2606" t="-2222" r="-293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292080" y="4869160"/>
            <a:ext cx="229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Therefore…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084168" y="4365104"/>
                <a:ext cx="28664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365104"/>
                <a:ext cx="2866490" cy="276999"/>
              </a:xfrm>
              <a:prstGeom prst="rect">
                <a:avLst/>
              </a:prstGeom>
              <a:blipFill>
                <a:blip r:embed="rId21"/>
                <a:stretch>
                  <a:fillRect l="-2553" t="-2222" r="-234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9992" y="5445224"/>
                <a:ext cx="36002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5445224"/>
                <a:ext cx="3600216" cy="276999"/>
              </a:xfrm>
              <a:prstGeom prst="rect">
                <a:avLst/>
              </a:prstGeom>
              <a:blipFill>
                <a:blip r:embed="rId22"/>
                <a:stretch>
                  <a:fillRect l="-508" t="-2174" r="-169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23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577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2" grpId="0"/>
      <p:bldP spid="6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555504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the results above to show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𝑐𝑜𝑠𝐴𝑐𝑜𝑠𝐵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𝑠𝑖𝑛𝐴𝑠𝑖𝑛𝐵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555504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67944" y="1628800"/>
                <a:ext cx="279980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628800"/>
                <a:ext cx="2799804" cy="215444"/>
              </a:xfrm>
              <a:prstGeom prst="rect">
                <a:avLst/>
              </a:prstGeom>
              <a:blipFill>
                <a:blip r:embed="rId4"/>
                <a:stretch>
                  <a:fillRect l="-435" r="-1304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67944" y="2204864"/>
                <a:ext cx="2842252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𝑠𝑖𝑛𝐴𝑠𝑖𝑛𝐵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204864"/>
                <a:ext cx="2842252" cy="215444"/>
              </a:xfrm>
              <a:prstGeom prst="rect">
                <a:avLst/>
              </a:prstGeom>
              <a:blipFill>
                <a:blip r:embed="rId5"/>
                <a:stretch>
                  <a:fillRect l="-428" r="-428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779912" y="2780928"/>
                <a:ext cx="3695371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𝑠𝑖𝑛𝐴𝑠𝑖𝑛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780928"/>
                <a:ext cx="3695371" cy="215444"/>
              </a:xfrm>
              <a:prstGeom prst="rect">
                <a:avLst/>
              </a:prstGeom>
              <a:blipFill>
                <a:blip r:embed="rId6"/>
                <a:stretch>
                  <a:fillRect l="-165" r="-1320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067944" y="3356992"/>
                <a:ext cx="108012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356992"/>
                <a:ext cx="1080120" cy="215444"/>
              </a:xfrm>
              <a:prstGeom prst="rect">
                <a:avLst/>
              </a:prstGeom>
              <a:blipFill>
                <a:blip r:embed="rId7"/>
                <a:stretch>
                  <a:fillRect l="-2260" r="-2260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076056" y="3356992"/>
                <a:ext cx="108012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356992"/>
                <a:ext cx="1080120" cy="215444"/>
              </a:xfrm>
              <a:prstGeom prst="rect">
                <a:avLst/>
              </a:prstGeom>
              <a:blipFill>
                <a:blip r:embed="rId8"/>
                <a:stretch>
                  <a:fillRect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012160" y="3356992"/>
                <a:ext cx="108012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356992"/>
                <a:ext cx="1080120" cy="215444"/>
              </a:xfrm>
              <a:prstGeom prst="rect">
                <a:avLst/>
              </a:prstGeom>
              <a:blipFill>
                <a:blip r:embed="rId9"/>
                <a:stretch>
                  <a:fillRect l="-2825" r="-16384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067944" y="3933056"/>
                <a:ext cx="108012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933056"/>
                <a:ext cx="1080120" cy="215444"/>
              </a:xfrm>
              <a:prstGeom prst="rect">
                <a:avLst/>
              </a:prstGeom>
              <a:blipFill>
                <a:blip r:embed="rId10"/>
                <a:stretch>
                  <a:fillRect l="-2260" r="-2260"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076056" y="3933056"/>
                <a:ext cx="108012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933056"/>
                <a:ext cx="1080120" cy="215444"/>
              </a:xfrm>
              <a:prstGeom prst="rect">
                <a:avLst/>
              </a:prstGeom>
              <a:blipFill>
                <a:blip r:embed="rId8"/>
                <a:stretch>
                  <a:fillRect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940152" y="3933056"/>
                <a:ext cx="108012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𝑠𝑖𝑛𝐴𝑠𝑖𝑛𝐵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933056"/>
                <a:ext cx="1080120" cy="215444"/>
              </a:xfrm>
              <a:prstGeom prst="rect">
                <a:avLst/>
              </a:prstGeom>
              <a:blipFill>
                <a:blip r:embed="rId11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rc 1"/>
          <p:cNvSpPr/>
          <p:nvPr/>
        </p:nvSpPr>
        <p:spPr>
          <a:xfrm flipV="1">
            <a:off x="6804248" y="1772816"/>
            <a:ext cx="234727" cy="551284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01780" y="1772816"/>
                <a:ext cx="17183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780" y="1772816"/>
                <a:ext cx="1718345" cy="523220"/>
              </a:xfrm>
              <a:prstGeom prst="rect">
                <a:avLst/>
              </a:prstGeom>
              <a:blipFill>
                <a:blip r:embed="rId12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385645" y="2351931"/>
                <a:ext cx="1368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645" y="2351931"/>
                <a:ext cx="1368152" cy="523220"/>
              </a:xfrm>
              <a:prstGeom prst="rect">
                <a:avLst/>
              </a:prstGeom>
              <a:blipFill>
                <a:blip r:embed="rId13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7479754" y="2875037"/>
            <a:ext cx="1797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some trig relationships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7" name="Arc 76"/>
          <p:cNvSpPr/>
          <p:nvPr/>
        </p:nvSpPr>
        <p:spPr>
          <a:xfrm flipV="1">
            <a:off x="7337648" y="2353841"/>
            <a:ext cx="234727" cy="551284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 flipV="1">
            <a:off x="7366223" y="2906291"/>
            <a:ext cx="234727" cy="551284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 flipV="1">
            <a:off x="7137623" y="3487316"/>
            <a:ext cx="234727" cy="551284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5787" y="4424362"/>
                <a:ext cx="1670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7" y="4424362"/>
                <a:ext cx="1670907" cy="276999"/>
              </a:xfrm>
              <a:prstGeom prst="rect">
                <a:avLst/>
              </a:prstGeom>
              <a:blipFill>
                <a:blip r:embed="rId14"/>
                <a:stretch>
                  <a:fillRect l="-1460" t="-2222" r="-474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61962" y="4910137"/>
                <a:ext cx="19107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⁡(−20)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" y="4910137"/>
                <a:ext cx="1910716" cy="276999"/>
              </a:xfrm>
              <a:prstGeom prst="rect">
                <a:avLst/>
              </a:prstGeom>
              <a:blipFill>
                <a:blip r:embed="rId15"/>
                <a:stretch>
                  <a:fillRect l="-1278" t="-2174" r="-447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 flipV="1">
            <a:off x="2337023" y="4563641"/>
            <a:ext cx="234727" cy="551284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2441029" y="4551437"/>
            <a:ext cx="1178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For example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14362" y="5491162"/>
                <a:ext cx="14289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5491162"/>
                <a:ext cx="1428917" cy="276999"/>
              </a:xfrm>
              <a:prstGeom prst="rect">
                <a:avLst/>
              </a:prstGeom>
              <a:blipFill>
                <a:blip r:embed="rId16"/>
                <a:stretch>
                  <a:fillRect l="-3846" r="-384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90537" y="5976937"/>
                <a:ext cx="16687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40=−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37" y="5976937"/>
                <a:ext cx="1668727" cy="276999"/>
              </a:xfrm>
              <a:prstGeom prst="rect">
                <a:avLst/>
              </a:prstGeom>
              <a:blipFill>
                <a:blip r:embed="rId17"/>
                <a:stretch>
                  <a:fillRect l="-2920" r="-3285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 flipV="1">
            <a:off x="2222723" y="5592341"/>
            <a:ext cx="234727" cy="551284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2326729" y="5580137"/>
            <a:ext cx="1178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For example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08304" y="3608462"/>
            <a:ext cx="9308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500" y="4391025"/>
            <a:ext cx="1685925" cy="3333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5553075" y="2743200"/>
            <a:ext cx="657225" cy="2952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5581651" y="3314700"/>
            <a:ext cx="438150" cy="2952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6781800" y="2743200"/>
            <a:ext cx="628649" cy="2952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6543675" y="3305175"/>
            <a:ext cx="628649" cy="2952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>
            <a:off x="600076" y="5467350"/>
            <a:ext cx="1504950" cy="3333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18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19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831803" y="4713362"/>
                <a:ext cx="31596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similar process can be followed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!</a:t>
                </a: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803" y="4713362"/>
                <a:ext cx="3159671" cy="646331"/>
              </a:xfrm>
              <a:prstGeom prst="rect">
                <a:avLst/>
              </a:prstGeom>
              <a:blipFill>
                <a:blip r:embed="rId20"/>
                <a:stretch>
                  <a:fillRect t="-3774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21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18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64" grpId="0"/>
      <p:bldP spid="65" grpId="0"/>
      <p:bldP spid="66" grpId="0"/>
      <p:bldP spid="67" grpId="0"/>
      <p:bldP spid="69" grpId="0"/>
      <p:bldP spid="70" grpId="0"/>
      <p:bldP spid="71" grpId="0"/>
      <p:bldP spid="2" grpId="0" animBg="1"/>
      <p:bldP spid="4" grpId="0"/>
      <p:bldP spid="75" grpId="0"/>
      <p:bldP spid="76" grpId="0"/>
      <p:bldP spid="77" grpId="0" animBg="1"/>
      <p:bldP spid="78" grpId="0" animBg="1"/>
      <p:bldP spid="79" grpId="0" animBg="1"/>
      <p:bldP spid="6" grpId="0"/>
      <p:bldP spid="80" grpId="0"/>
      <p:bldP spid="81" grpId="0" animBg="1"/>
      <p:bldP spid="82" grpId="0"/>
      <p:bldP spid="83" grpId="0"/>
      <p:bldP spid="84" grpId="0"/>
      <p:bldP spid="85" grpId="0" animBg="1"/>
      <p:bldP spid="86" grpId="0"/>
      <p:bldP spid="87" grpId="0"/>
      <p:bldP spid="7" grpId="0" animBg="1"/>
      <p:bldP spid="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5" grpId="0"/>
      <p:bldP spid="9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555504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the results above to show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555504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27714" y="1537062"/>
                <a:ext cx="2021451" cy="4537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14" y="1537062"/>
                <a:ext cx="2021451" cy="453779"/>
              </a:xfrm>
              <a:prstGeom prst="rect">
                <a:avLst/>
              </a:prstGeom>
              <a:blipFill>
                <a:blip r:embed="rId7"/>
                <a:stretch>
                  <a:fillRect l="-1511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05942" y="2290354"/>
                <a:ext cx="2851293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𝑠𝑖𝑛𝐴𝑐𝑜𝑠𝐵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𝑐𝑜𝑠𝐴𝑠𝑖𝑛𝐵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𝑐𝑜𝑠𝐴𝑐𝑜𝑠𝐵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𝑠𝑖𝑛𝐴𝑠𝑖𝑛𝐵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42" y="2290354"/>
                <a:ext cx="2851293" cy="404791"/>
              </a:xfrm>
              <a:prstGeom prst="rect">
                <a:avLst/>
              </a:prstGeom>
              <a:blipFill>
                <a:blip r:embed="rId8"/>
                <a:stretch>
                  <a:fillRect l="-641" t="-3030" r="-641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92879" y="2991394"/>
                <a:ext cx="2892971" cy="7336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𝑠𝑖𝑛𝐴𝑐𝑜𝑠𝐵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𝑐𝑜𝑠𝐴𝑐𝑜𝑠𝐵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𝑐𝑜𝑠𝐴𝑠𝑖𝑛𝐵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𝑐𝑜𝑠𝐴𝑐𝑜𝑠𝐵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𝑐𝑜𝑠𝐴𝑐𝑜𝑠𝐵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𝑐𝑜𝑠𝐴𝑐𝑜𝑠𝐵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𝑠𝑖𝑛𝐴𝑠𝑖𝑛𝐵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𝑐𝑜𝑠𝐴𝑐𝑜𝑠𝐵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879" y="2991394"/>
                <a:ext cx="2892971" cy="733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05942" y="4145280"/>
                <a:ext cx="2248564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42" y="4145280"/>
                <a:ext cx="2248564" cy="404726"/>
              </a:xfrm>
              <a:prstGeom prst="rect">
                <a:avLst/>
              </a:prstGeom>
              <a:blipFill>
                <a:blip r:embed="rId10"/>
                <a:stretch>
                  <a:fillRect l="-1084" r="-81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 flipV="1">
            <a:off x="6821665" y="1820091"/>
            <a:ext cx="214861" cy="678180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958149" y="1894736"/>
            <a:ext cx="1872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relationships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Arc 15"/>
          <p:cNvSpPr/>
          <p:nvPr/>
        </p:nvSpPr>
        <p:spPr>
          <a:xfrm flipV="1">
            <a:off x="6834727" y="2651760"/>
            <a:ext cx="214861" cy="678180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101840" y="2735113"/>
                <a:ext cx="17460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terms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𝑐𝑜𝑠𝐴𝑐𝑜𝑠𝐵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1840" y="2735113"/>
                <a:ext cx="1746069" cy="523220"/>
              </a:xfrm>
              <a:prstGeom prst="rect">
                <a:avLst/>
              </a:prstGeom>
              <a:blipFill>
                <a:blip r:embed="rId11"/>
                <a:stretch>
                  <a:fillRect l="-699" t="-2326" r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 flipV="1">
            <a:off x="6856499" y="3500845"/>
            <a:ext cx="214861" cy="678180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036527" y="3584198"/>
            <a:ext cx="1402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each term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5486400" y="3013166"/>
            <a:ext cx="348343" cy="1306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490754" y="3200400"/>
            <a:ext cx="348343" cy="1306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100354" y="3026228"/>
            <a:ext cx="348343" cy="1306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104708" y="3213462"/>
            <a:ext cx="348343" cy="1306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120640" y="3405051"/>
            <a:ext cx="348343" cy="1306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124994" y="3592285"/>
            <a:ext cx="348343" cy="1306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516880" y="3391988"/>
            <a:ext cx="348343" cy="1306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521234" y="3579222"/>
            <a:ext cx="348343" cy="1306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111931" y="2995748"/>
            <a:ext cx="383178" cy="3483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6457406" y="3000102"/>
            <a:ext cx="383178" cy="3483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78583" y="3370216"/>
            <a:ext cx="383178" cy="3483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457406" y="3374570"/>
            <a:ext cx="383178" cy="3483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12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13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53426" y="5174917"/>
                <a:ext cx="31596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similar process can be followed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!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426" y="5174917"/>
                <a:ext cx="3159671" cy="646331"/>
              </a:xfrm>
              <a:prstGeom prst="rect">
                <a:avLst/>
              </a:prstGeom>
              <a:blipFill>
                <a:blip r:embed="rId14"/>
                <a:stretch>
                  <a:fillRect t="-4717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590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6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555504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Prove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𝑠𝑖𝑛𝐵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𝑐𝑜𝑠𝐵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𝑠𝑖𝑛𝐵𝑐𝑜𝑠𝐵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555504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91474" y="2174032"/>
                <a:ext cx="1019253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𝑐𝑜𝑠𝐴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𝑠𝑖𝑛𝐵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𝑠𝑖𝑛𝐴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474" y="2174032"/>
                <a:ext cx="1019253" cy="404791"/>
              </a:xfrm>
              <a:prstGeom prst="rect">
                <a:avLst/>
              </a:prstGeom>
              <a:blipFill>
                <a:blip r:embed="rId9"/>
                <a:stretch>
                  <a:fillRect l="-3593" t="-3030" r="-239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89310" y="2811623"/>
                <a:ext cx="1949060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𝑐𝑜𝑠𝐵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𝑐𝑜𝑠𝐵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𝑠𝑖𝑛𝐵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310" y="2811623"/>
                <a:ext cx="1949060" cy="404791"/>
              </a:xfrm>
              <a:prstGeom prst="rect">
                <a:avLst/>
              </a:prstGeom>
              <a:blipFill>
                <a:blip r:embed="rId10"/>
                <a:stretch>
                  <a:fillRect l="-313" t="-1493" r="-125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01750" y="3458545"/>
                <a:ext cx="1923412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𝑠𝑖𝑛𝐴𝑠𝑖𝑛𝐵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750" y="3458545"/>
                <a:ext cx="1923412" cy="404791"/>
              </a:xfrm>
              <a:prstGeom prst="rect">
                <a:avLst/>
              </a:prstGeom>
              <a:blipFill>
                <a:blip r:embed="rId11"/>
                <a:stretch>
                  <a:fillRect l="-316" t="-1493" r="-126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04861" y="4152120"/>
                <a:ext cx="1092029" cy="4104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𝑠𝑖𝑛𝐵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861" y="4152120"/>
                <a:ext cx="1092029" cy="410433"/>
              </a:xfrm>
              <a:prstGeom prst="rect">
                <a:avLst/>
              </a:prstGeom>
              <a:blipFill>
                <a:blip r:embed="rId12"/>
                <a:stretch>
                  <a:fillRect l="-1676" t="-2985" r="-5028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 flipV="1">
            <a:off x="5886116" y="2425958"/>
            <a:ext cx="197443" cy="605401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88863" y="2427203"/>
            <a:ext cx="2200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to make the denominators equal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 flipV="1">
            <a:off x="5898557" y="3072880"/>
            <a:ext cx="197443" cy="605401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 flipV="1">
            <a:off x="5743047" y="3738464"/>
            <a:ext cx="197443" cy="605401"/>
          </a:xfrm>
          <a:prstGeom prst="arc">
            <a:avLst>
              <a:gd name="adj1" fmla="val 16200000"/>
              <a:gd name="adj2" fmla="val 5499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056814" y="3201643"/>
            <a:ext cx="1510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42208" y="3798802"/>
            <a:ext cx="281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top can be replaced using one of the identities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68119" y="2809135"/>
            <a:ext cx="383178" cy="4192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432282" y="2812245"/>
            <a:ext cx="383178" cy="4192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96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/>
      <p:bldP spid="21" grpId="0" animBg="1"/>
      <p:bldP spid="21" grpId="1" animBg="1"/>
      <p:bldP spid="22" grpId="0" animBg="1"/>
      <p:bldP spid="2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44150" y="1395523"/>
                <a:ext cx="4087156" cy="11594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GB" sz="1600" b="0" dirty="0">
                    <a:latin typeface="Comic Sans MS" panose="030F0702030302020204" pitchFamily="66" charset="0"/>
                  </a:rPr>
                  <a:t>Given that: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GB" sz="1600" b="0" i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2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1600" b="0" i="1" smtClean="0">
                            <a:latin typeface="Cambria Math"/>
                          </a:rPr>
                          <m:t>𝑠𝑖𝑛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GB" sz="1600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/>
                      </a:rPr>
                      <m:t>=3</m:t>
                    </m:r>
                    <m:r>
                      <a:rPr lang="en-GB" sz="1600" b="0" i="1" smtClean="0">
                        <a:latin typeface="Cambria Math"/>
                      </a:rPr>
                      <m:t>𝑐𝑜𝑠</m:t>
                    </m:r>
                    <m:r>
                      <a:rPr lang="en-GB" sz="1600" b="0" i="1" smtClean="0">
                        <a:latin typeface="Cambria Math"/>
                      </a:rPr>
                      <m:t>⁡(</m:t>
                    </m:r>
                    <m:r>
                      <a:rPr lang="en-GB" sz="1600" b="0" i="1" smtClean="0">
                        <a:latin typeface="Cambria Math"/>
                      </a:rPr>
                      <m:t>𝑥</m:t>
                    </m:r>
                    <m:r>
                      <a:rPr lang="en-GB" sz="1600" b="0" i="1" smtClean="0">
                        <a:latin typeface="Cambria Math"/>
                      </a:rPr>
                      <m:t>−</m:t>
                    </m:r>
                    <m:r>
                      <a:rPr lang="en-GB" sz="1600" b="0" i="1" smtClean="0">
                        <a:latin typeface="Cambria Math"/>
                      </a:rPr>
                      <m:t>𝑦</m:t>
                    </m:r>
                    <m:r>
                      <a:rPr lang="en-GB" sz="16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1600" i="1" dirty="0">
                  <a:latin typeface="Comic Sans MS" pitchFamily="66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1600" dirty="0">
                    <a:latin typeface="Comic Sans MS" pitchFamily="66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𝑡𝑎𝑛𝑥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𝑡𝑎𝑛𝑦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150" y="1395523"/>
                <a:ext cx="4087156" cy="1159420"/>
              </a:xfrm>
              <a:prstGeom prst="rect">
                <a:avLst/>
              </a:prstGeom>
              <a:blipFill>
                <a:blip r:embed="rId3"/>
                <a:stretch>
                  <a:fillRect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2537" y="2682573"/>
                <a:ext cx="26572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GB" sz="1600" b="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⁡(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37" y="2682573"/>
                <a:ext cx="2657202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2537" y="3150625"/>
                <a:ext cx="23812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𝑠𝑖𝑛𝑥𝑐𝑜𝑠𝑦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𝑐𝑜𝑠𝑥𝑠𝑖𝑛𝑦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37" y="3150625"/>
                <a:ext cx="2381229" cy="338554"/>
              </a:xfrm>
              <a:prstGeom prst="rect">
                <a:avLst/>
              </a:prstGeom>
              <a:blipFill>
                <a:blip r:embed="rId5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58781" y="3150625"/>
                <a:ext cx="26370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= 3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𝑐𝑜𝑠𝑥𝑐𝑜𝑠𝑦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𝑠𝑖𝑛𝑥𝑠𝑖𝑛𝑦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781" y="3150625"/>
                <a:ext cx="2637004" cy="338554"/>
              </a:xfrm>
              <a:prstGeom prst="rect">
                <a:avLst/>
              </a:prstGeom>
              <a:blipFill>
                <a:blip r:embed="rId6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31022" y="3618677"/>
                <a:ext cx="24442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𝑠𝑖𝑛𝑥𝑐𝑜𝑠𝑦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𝑐𝑜𝑠𝑥𝑠𝑖𝑛𝑦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22" y="3618677"/>
                <a:ext cx="2444259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469746" y="3618677"/>
                <a:ext cx="26150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= 3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𝑐𝑜𝑠𝑥𝑐𝑜𝑠𝑦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𝑠𝑖𝑛𝑥𝑠𝑖𝑛𝑦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746" y="3618677"/>
                <a:ext cx="2615075" cy="338554"/>
              </a:xfrm>
              <a:prstGeom prst="rect">
                <a:avLst/>
              </a:prstGeom>
              <a:blipFill>
                <a:blip r:embed="rId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6533" y="4122733"/>
                <a:ext cx="24442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𝑠𝑖𝑛𝑥𝑐𝑜𝑠𝑦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𝑐𝑜𝑠𝑥𝑠𝑖𝑛𝑦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33" y="4122733"/>
                <a:ext cx="2444259" cy="338554"/>
              </a:xfrm>
              <a:prstGeom prst="rect">
                <a:avLst/>
              </a:prstGeom>
              <a:blipFill>
                <a:blip r:embed="rId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65257" y="4122733"/>
                <a:ext cx="26150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= 3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𝑐𝑜𝑠𝑥𝑐𝑜𝑠𝑦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𝑠𝑖𝑛𝑥𝑠𝑖𝑛𝑦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257" y="4122733"/>
                <a:ext cx="2615075" cy="338554"/>
              </a:xfrm>
              <a:prstGeom prst="rect">
                <a:avLst/>
              </a:prstGeom>
              <a:blipFill>
                <a:blip r:embed="rId10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4545" y="4374761"/>
                <a:ext cx="1069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𝑐𝑜𝑠𝑥𝑐𝑜𝑠𝑦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45" y="4374761"/>
                <a:ext cx="1069845" cy="338554"/>
              </a:xfrm>
              <a:prstGeom prst="rect">
                <a:avLst/>
              </a:prstGeom>
              <a:blipFill>
                <a:blip r:embed="rId11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522677" y="4374761"/>
                <a:ext cx="1069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𝑐𝑜𝑠𝑥𝑐𝑜𝑠𝑦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677" y="4374761"/>
                <a:ext cx="1069845" cy="338554"/>
              </a:xfrm>
              <a:prstGeom prst="rect">
                <a:avLst/>
              </a:prstGeom>
              <a:blipFill>
                <a:blip r:embed="rId12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782817" y="4374761"/>
                <a:ext cx="1069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𝑐𝑜𝑠𝑥𝑐𝑜𝑠𝑦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817" y="4374761"/>
                <a:ext cx="1069845" cy="338554"/>
              </a:xfrm>
              <a:prstGeom prst="rect">
                <a:avLst/>
              </a:prstGeom>
              <a:blipFill>
                <a:blip r:embed="rId13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70949" y="4374761"/>
                <a:ext cx="1069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𝑐𝑜𝑠𝑥𝑐𝑜𝑠𝑦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949" y="4374761"/>
                <a:ext cx="1069845" cy="338554"/>
              </a:xfrm>
              <a:prstGeom prst="rect">
                <a:avLst/>
              </a:prstGeom>
              <a:blipFill>
                <a:blip r:embed="rId14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370549" y="4446769"/>
            <a:ext cx="97210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486673" y="4446769"/>
            <a:ext cx="97210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54825" y="4446769"/>
            <a:ext cx="97210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970949" y="4446769"/>
            <a:ext cx="97210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910609" y="4158737"/>
            <a:ext cx="324036" cy="288032"/>
          </a:xfrm>
          <a:prstGeom prst="line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910609" y="4410765"/>
            <a:ext cx="324036" cy="288032"/>
          </a:xfrm>
          <a:prstGeom prst="line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1666693" y="4158737"/>
            <a:ext cx="324036" cy="288032"/>
          </a:xfrm>
          <a:prstGeom prst="line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630689" y="4410765"/>
            <a:ext cx="324036" cy="288032"/>
          </a:xfrm>
          <a:prstGeom prst="line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962837" y="4194741"/>
            <a:ext cx="324036" cy="288032"/>
          </a:xfrm>
          <a:prstGeom prst="line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2962837" y="4374761"/>
            <a:ext cx="324036" cy="288032"/>
          </a:xfrm>
          <a:prstGeom prst="line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394885" y="4194741"/>
            <a:ext cx="324036" cy="288032"/>
          </a:xfrm>
          <a:prstGeom prst="line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394885" y="4374761"/>
            <a:ext cx="324036" cy="288032"/>
          </a:xfrm>
          <a:prstGeom prst="line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82617" y="4806809"/>
                <a:ext cx="16117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𝑡𝑎𝑛𝑥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𝑡𝑎𝑛𝑦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617" y="4806809"/>
                <a:ext cx="1611788" cy="338554"/>
              </a:xfrm>
              <a:prstGeom prst="rect">
                <a:avLst/>
              </a:prstGeom>
              <a:blipFill>
                <a:blip r:embed="rId1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458781" y="4806809"/>
                <a:ext cx="17701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= 3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+3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𝑡𝑎𝑛𝑥𝑡𝑎𝑛𝑦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781" y="4806809"/>
                <a:ext cx="1770165" cy="338554"/>
              </a:xfrm>
              <a:prstGeom prst="rect">
                <a:avLst/>
              </a:prstGeom>
              <a:blipFill>
                <a:blip r:embed="rId1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0569" y="5238857"/>
                <a:ext cx="2033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𝑡𝑎𝑛𝑥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𝑡𝑎𝑛𝑥𝑡𝑎𝑛𝑦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69" y="5238857"/>
                <a:ext cx="2033377" cy="338554"/>
              </a:xfrm>
              <a:prstGeom prst="rect">
                <a:avLst/>
              </a:prstGeom>
              <a:blipFill>
                <a:blip r:embed="rId1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458781" y="5238857"/>
                <a:ext cx="13485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= 3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𝑡𝑎𝑛𝑦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781" y="5238857"/>
                <a:ext cx="1348574" cy="338554"/>
              </a:xfrm>
              <a:prstGeom prst="rect">
                <a:avLst/>
              </a:prstGeom>
              <a:blipFill>
                <a:blip r:embed="rId1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02597" y="5634901"/>
                <a:ext cx="1747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𝑡𝑎𝑛𝑥</m:t>
                      </m:r>
                      <m:r>
                        <a:rPr lang="en-GB" sz="1600" b="0" i="1" smtClean="0">
                          <a:latin typeface="Cambria Math"/>
                        </a:rPr>
                        <m:t>(2−3</m:t>
                      </m:r>
                      <m:r>
                        <a:rPr lang="en-GB" sz="1600" b="0" i="1" smtClean="0">
                          <a:latin typeface="Cambria Math"/>
                        </a:rPr>
                        <m:t>𝑡𝑎𝑛𝑦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97" y="5634901"/>
                <a:ext cx="1747530" cy="338554"/>
              </a:xfrm>
              <a:prstGeom prst="rect">
                <a:avLst/>
              </a:prstGeom>
              <a:blipFill>
                <a:blip r:embed="rId1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458781" y="5634901"/>
                <a:ext cx="13485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= 3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𝑡𝑎𝑛𝑦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781" y="5634901"/>
                <a:ext cx="1348574" cy="338554"/>
              </a:xfrm>
              <a:prstGeom prst="rect">
                <a:avLst/>
              </a:prstGeom>
              <a:blipFill>
                <a:blip r:embed="rId20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882717" y="6072059"/>
                <a:ext cx="6733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𝑡𝑎𝑛𝑥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717" y="6072059"/>
                <a:ext cx="673389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458781" y="6072059"/>
                <a:ext cx="13485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= 3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𝑡𝑎𝑛𝑦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781" y="6072059"/>
                <a:ext cx="1348574" cy="338554"/>
              </a:xfrm>
              <a:prstGeom prst="rect">
                <a:avLst/>
              </a:prstGeom>
              <a:blipFill>
                <a:blip r:embed="rId22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710809" y="6354193"/>
                <a:ext cx="10928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𝑡𝑎𝑛𝑦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809" y="6354193"/>
                <a:ext cx="1092800" cy="338554"/>
              </a:xfrm>
              <a:prstGeom prst="rect">
                <a:avLst/>
              </a:prstGeom>
              <a:blipFill>
                <a:blip r:embed="rId2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2746813" y="6396095"/>
            <a:ext cx="97210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4871049" y="2862593"/>
            <a:ext cx="396044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159081" y="2934601"/>
            <a:ext cx="2484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the sin and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parts</a:t>
            </a:r>
          </a:p>
        </p:txBody>
      </p:sp>
      <p:sp>
        <p:nvSpPr>
          <p:cNvPr id="55" name="Arc 54"/>
          <p:cNvSpPr/>
          <p:nvPr/>
        </p:nvSpPr>
        <p:spPr>
          <a:xfrm>
            <a:off x="4871049" y="3330645"/>
            <a:ext cx="396044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4871049" y="3798697"/>
            <a:ext cx="432048" cy="64807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4871049" y="4446769"/>
            <a:ext cx="468052" cy="5400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4871049" y="4986829"/>
            <a:ext cx="468052" cy="432048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4871049" y="5418877"/>
            <a:ext cx="468052" cy="432048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4871049" y="5850925"/>
            <a:ext cx="468052" cy="432048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195085" y="3402653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267093" y="3978717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all by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cosxcosy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267093" y="4554781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195085" y="495082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3tanxtany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2tany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339101" y="5490885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the left side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303097" y="5958937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(2 – 3tany)</a:t>
            </a: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24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2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26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27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28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29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17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/>
      <p:bldP spid="2" grpId="0"/>
      <p:bldP spid="24" grpId="0"/>
      <p:bldP spid="25" grpId="0"/>
      <p:bldP spid="26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2" grpId="0" animBg="1"/>
      <p:bldP spid="53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Find the exact values of:</a:t>
                </a:r>
              </a:p>
              <a:p>
                <a:pPr marL="342900" indent="-34290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𝑐𝑜𝑠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𝑡𝑎𝑛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Solve the following equations in the interval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+50</m:t>
                            </m:r>
                          </m:e>
                        </m:d>
                      </m:e>
                    </m:fun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=−0.9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−30</m:t>
                            </m:r>
                          </m:e>
                        </m:d>
                      </m:e>
                    </m:fun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−3=0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Prove the following: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𝑐𝑜𝑠𝑥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𝑠𝑖𝑛𝑥𝑡𝑎𝑛𝑥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𝑠𝑒𝑐𝑥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𝑐𝑜𝑡𝑥𝑠𝑒𝑐𝑥𝑠𝑖𝑛𝑥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𝑐𝑜𝑡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  <a:blipFill>
                <a:blip r:embed="rId3"/>
                <a:stretch>
                  <a:fillRect l="-1339" t="-12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71451" y="2368732"/>
                <a:ext cx="883127" cy="484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451" y="2368732"/>
                <a:ext cx="883127" cy="484556"/>
              </a:xfrm>
              <a:prstGeom prst="rect">
                <a:avLst/>
              </a:prstGeom>
              <a:blipFill>
                <a:blip r:embed="rId4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78480" y="2346960"/>
                <a:ext cx="494174" cy="609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480" y="2346960"/>
                <a:ext cx="494174" cy="6095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06137" y="2982686"/>
                <a:ext cx="49417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137" y="2982686"/>
                <a:ext cx="494174" cy="3676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82389" y="4706983"/>
                <a:ext cx="13152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194.2, 245.8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389" y="4706983"/>
                <a:ext cx="131529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34343" y="5159829"/>
                <a:ext cx="17250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45, 165, 225, 345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343" y="5159829"/>
                <a:ext cx="17250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91395" y="5708469"/>
                <a:ext cx="5870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270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395" y="5708469"/>
                <a:ext cx="58702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25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3588" y="1973433"/>
            <a:ext cx="624882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Exercise 7A</a:t>
            </a:r>
          </a:p>
        </p:txBody>
      </p:sp>
    </p:spTree>
    <p:extLst>
      <p:ext uri="{BB962C8B-B14F-4D97-AF65-F5344CB8AC3E}">
        <p14:creationId xmlns:p14="http://schemas.microsoft.com/office/powerpoint/2010/main" val="150522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7332911" y="2222376"/>
            <a:ext cx="914400" cy="914400"/>
          </a:xfrm>
          <a:prstGeom prst="arc">
            <a:avLst>
              <a:gd name="adj1" fmla="val 9654836"/>
              <a:gd name="adj2" fmla="val 1057064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7320211" y="2368426"/>
            <a:ext cx="914400" cy="914400"/>
          </a:xfrm>
          <a:prstGeom prst="arc">
            <a:avLst>
              <a:gd name="adj1" fmla="val 11722179"/>
              <a:gd name="adj2" fmla="val 1381907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2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20272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3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4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5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480027" y="2303462"/>
                <a:ext cx="647973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90−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027" y="2303462"/>
                <a:ext cx="647973" cy="215444"/>
              </a:xfrm>
              <a:prstGeom prst="rect">
                <a:avLst/>
              </a:prstGeom>
              <a:blipFill>
                <a:blip r:embed="rId1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160299" y="265066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299" y="2650668"/>
                <a:ext cx="212052" cy="2154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686300" y="4038600"/>
                <a:ext cx="37255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parallel,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𝐴𝐶𝐹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300" y="4038600"/>
                <a:ext cx="3725572" cy="307777"/>
              </a:xfrm>
              <a:prstGeom prst="rect">
                <a:avLst/>
              </a:prstGeom>
              <a:blipFill>
                <a:blip r:embed="rId15"/>
                <a:stretch>
                  <a:fillRect l="-49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693920" y="4472940"/>
                <a:ext cx="30280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means that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𝐸𝐶𝐹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90−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920" y="4472940"/>
                <a:ext cx="3028008" cy="307777"/>
              </a:xfrm>
              <a:prstGeom prst="rect">
                <a:avLst/>
              </a:prstGeom>
              <a:blipFill>
                <a:blip r:embed="rId16"/>
                <a:stretch>
                  <a:fillRect l="-60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93920" y="4899660"/>
                <a:ext cx="32223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Which then means that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𝐶𝐸𝐹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920" y="4899660"/>
                <a:ext cx="3222357" cy="307777"/>
              </a:xfrm>
              <a:prstGeom prst="rect">
                <a:avLst/>
              </a:prstGeom>
              <a:blipFill>
                <a:blip r:embed="rId17"/>
                <a:stretch>
                  <a:fillRect l="-567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37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0" grpId="0" animBg="1"/>
      <p:bldP spid="50" grpId="1" animBg="1"/>
      <p:bldP spid="51" grpId="0" animBg="1"/>
      <p:bldP spid="51" grpId="1" animBg="1"/>
      <p:bldP spid="48" grpId="0"/>
      <p:bldP spid="48" grpId="1"/>
      <p:bldP spid="49" grpId="0"/>
      <p:bldP spid="49" grpId="1"/>
      <p:bldP spid="53" grpId="0"/>
      <p:bldP spid="53" grpId="1"/>
      <p:bldP spid="47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20272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48150" y="4095750"/>
                <a:ext cx="47428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In a right-angled triangle: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𝑂𝑝𝑝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𝑆𝑖𝑛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𝐻𝑦𝑝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150" y="4095750"/>
                <a:ext cx="4742837" cy="276999"/>
              </a:xfrm>
              <a:prstGeom prst="rect">
                <a:avLst/>
              </a:prstGeom>
              <a:blipFill>
                <a:blip r:embed="rId13"/>
                <a:stretch>
                  <a:fillRect l="-3085" t="-28889" r="-1285" b="-5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triangle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𝐴𝐶𝐸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angle is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Hypotenuse is 1</a:t>
                </a: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blipFill>
                <a:blip r:embed="rId14"/>
                <a:stretch>
                  <a:fillRect t="-3125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05475" y="5114925"/>
                <a:ext cx="16400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𝑂𝑝𝑝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114925"/>
                <a:ext cx="1640064" cy="276999"/>
              </a:xfrm>
              <a:prstGeom prst="rect">
                <a:avLst/>
              </a:prstGeom>
              <a:blipFill>
                <a:blip r:embed="rId15"/>
                <a:stretch>
                  <a:fillRect l="-4461" t="-2174" r="-297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705475" y="5591175"/>
                <a:ext cx="1244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𝑂𝑝𝑝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591175"/>
                <a:ext cx="1244122" cy="276999"/>
              </a:xfrm>
              <a:prstGeom prst="rect">
                <a:avLst/>
              </a:prstGeom>
              <a:blipFill>
                <a:blip r:embed="rId16"/>
                <a:stretch>
                  <a:fillRect l="-6373" t="-2174" r="-637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0" cy="246221"/>
              </a:xfrm>
              <a:prstGeom prst="rect">
                <a:avLst/>
              </a:prstGeom>
              <a:blipFill>
                <a:blip r:embed="rId17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44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5" grpId="0"/>
      <p:bldP spid="25" grpId="1"/>
      <p:bldP spid="29" grpId="0"/>
      <p:bldP spid="29" grpId="1"/>
      <p:bldP spid="34" grpId="0"/>
      <p:bldP spid="34" grpId="1"/>
      <p:bldP spid="38" grpId="0"/>
      <p:bldP spid="38" grpId="1"/>
      <p:bldP spid="2" grpId="0"/>
      <p:bldP spid="45" grpId="0"/>
      <p:bldP spid="54" grpId="0"/>
      <p:bldP spid="57" grpId="0"/>
      <p:bldP spid="58" grpId="0"/>
      <p:bldP spid="5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blipFill>
                <a:blip r:embed="rId13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48150" y="4095750"/>
                <a:ext cx="47343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In a right-angled triangle: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𝐴𝑑𝑗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𝐻𝑦𝑝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150" y="4095750"/>
                <a:ext cx="4734373" cy="276999"/>
              </a:xfrm>
              <a:prstGeom prst="rect">
                <a:avLst/>
              </a:prstGeom>
              <a:blipFill>
                <a:blip r:embed="rId14"/>
                <a:stretch>
                  <a:fillRect l="-3089" t="-28889" r="-1158" b="-5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triangle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𝐹𝐸𝐶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angle is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Hypotenuse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blipFill>
                <a:blip r:embed="rId15"/>
                <a:stretch>
                  <a:fillRect t="-3125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05475" y="5114925"/>
                <a:ext cx="1976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114925"/>
                <a:ext cx="1976823" cy="276999"/>
              </a:xfrm>
              <a:prstGeom prst="rect">
                <a:avLst/>
              </a:prstGeom>
              <a:blipFill>
                <a:blip r:embed="rId16"/>
                <a:stretch>
                  <a:fillRect l="-3704" t="-2174" r="-370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705475" y="5591175"/>
                <a:ext cx="1702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591175"/>
                <a:ext cx="1702133" cy="276999"/>
              </a:xfrm>
              <a:prstGeom prst="rect">
                <a:avLst/>
              </a:prstGeom>
              <a:blipFill>
                <a:blip r:embed="rId17"/>
                <a:stretch>
                  <a:fillRect l="-4301" t="-2174" r="-430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blipFill>
                <a:blip r:embed="rId18"/>
                <a:stretch>
                  <a:fillRect t="-7143" r="-3142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7020272" y="1340768"/>
            <a:ext cx="0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59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3" grpId="1"/>
      <p:bldP spid="25" grpId="0"/>
      <p:bldP spid="25" grpId="1"/>
      <p:bldP spid="28" grpId="0"/>
      <p:bldP spid="28" grpId="1"/>
      <p:bldP spid="29" grpId="0"/>
      <p:bldP spid="29" grpId="1"/>
      <p:bldP spid="58" grpId="0"/>
      <p:bldP spid="58" grpId="1"/>
      <p:bldP spid="39" grpId="0"/>
      <p:bldP spid="46" grpId="0"/>
      <p:bldP spid="47" grpId="0"/>
      <p:bldP spid="48" grpId="0"/>
      <p:bldP spid="49" grpId="0"/>
      <p:bldP spid="49" grpId="1"/>
      <p:bldP spid="4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blipFill>
                <a:blip r:embed="rId13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blipFill>
                <a:blip r:embed="rId14"/>
                <a:stretch>
                  <a:fillRect t="-7143" r="-3142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7020272" y="1340768"/>
            <a:ext cx="0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48150" y="4095750"/>
                <a:ext cx="47428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In a right-angled triangle: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𝑂𝑝𝑝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𝑆𝑖𝑛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𝐻𝑦𝑝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150" y="4095750"/>
                <a:ext cx="4742837" cy="276999"/>
              </a:xfrm>
              <a:prstGeom prst="rect">
                <a:avLst/>
              </a:prstGeom>
              <a:blipFill>
                <a:blip r:embed="rId15"/>
                <a:stretch>
                  <a:fillRect l="-3085" t="-28889" r="-1285" b="-5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triangle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𝐹𝐸𝐶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angle is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Hypotenuse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blipFill>
                <a:blip r:embed="rId16"/>
                <a:stretch>
                  <a:fillRect t="-3125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705475" y="5114925"/>
                <a:ext cx="19367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114925"/>
                <a:ext cx="1936749" cy="276999"/>
              </a:xfrm>
              <a:prstGeom prst="rect">
                <a:avLst/>
              </a:prstGeom>
              <a:blipFill>
                <a:blip r:embed="rId17"/>
                <a:stretch>
                  <a:fillRect l="-3774" t="-2174" r="-377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705475" y="5591175"/>
                <a:ext cx="16620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591175"/>
                <a:ext cx="1662058" cy="276999"/>
              </a:xfrm>
              <a:prstGeom prst="rect">
                <a:avLst/>
              </a:prstGeom>
              <a:blipFill>
                <a:blip r:embed="rId18"/>
                <a:stretch>
                  <a:fillRect l="-4762" t="-2174" r="-439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blipFill>
                <a:blip r:embed="rId19"/>
                <a:stretch>
                  <a:fillRect l="-4878" r="-650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7308304" y="2348880"/>
            <a:ext cx="504056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47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3" grpId="1"/>
      <p:bldP spid="25" grpId="0"/>
      <p:bldP spid="25" grpId="1"/>
      <p:bldP spid="28" grpId="0"/>
      <p:bldP spid="28" grpId="1"/>
      <p:bldP spid="29" grpId="0"/>
      <p:bldP spid="29" grpId="1"/>
      <p:bldP spid="58" grpId="0"/>
      <p:bldP spid="58" grpId="1"/>
      <p:bldP spid="49" grpId="0"/>
      <p:bldP spid="49" grpId="1"/>
      <p:bldP spid="45" grpId="0"/>
      <p:bldP spid="54" grpId="0"/>
      <p:bldP spid="55" grpId="0"/>
      <p:bldP spid="56" grpId="0"/>
      <p:bldP spid="57" grpId="0"/>
      <p:bldP spid="5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blipFill>
                <a:blip r:embed="rId13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blipFill>
                <a:blip r:embed="rId14"/>
                <a:stretch>
                  <a:fillRect t="-7143" r="-3142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7020272" y="1340768"/>
            <a:ext cx="0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blipFill>
                <a:blip r:embed="rId15"/>
                <a:stretch>
                  <a:fillRect l="-4878" r="-650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7308304" y="2348880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48150" y="4095750"/>
                <a:ext cx="47343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In a right-angled triangle: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𝐴𝑑𝑗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𝐻𝑦𝑝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150" y="4095750"/>
                <a:ext cx="4734373" cy="276999"/>
              </a:xfrm>
              <a:prstGeom prst="rect">
                <a:avLst/>
              </a:prstGeom>
              <a:blipFill>
                <a:blip r:embed="rId16"/>
                <a:stretch>
                  <a:fillRect l="-3089" t="-28889" r="-1158" b="-5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triangle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𝐴𝐶𝐸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angle is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Hypotenuse is 1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blipFill>
                <a:blip r:embed="rId17"/>
                <a:stretch>
                  <a:fillRect t="-3125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705475" y="5114925"/>
                <a:ext cx="16316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114925"/>
                <a:ext cx="1631601" cy="276999"/>
              </a:xfrm>
              <a:prstGeom prst="rect">
                <a:avLst/>
              </a:prstGeom>
              <a:blipFill>
                <a:blip r:embed="rId18"/>
                <a:stretch>
                  <a:fillRect l="-4851" t="-2174" r="-261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705475" y="5591175"/>
                <a:ext cx="12356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591175"/>
                <a:ext cx="1235659" cy="276999"/>
              </a:xfrm>
              <a:prstGeom prst="rect">
                <a:avLst/>
              </a:prstGeom>
              <a:blipFill>
                <a:blip r:embed="rId19"/>
                <a:stretch>
                  <a:fillRect l="-6404" t="-2174" r="-591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blipFill>
                <a:blip r:embed="rId20"/>
                <a:stretch>
                  <a:fillRect t="-4286" r="-14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49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5" grpId="0"/>
      <p:bldP spid="25" grpId="1"/>
      <p:bldP spid="29" grpId="0"/>
      <p:bldP spid="29" grpId="1"/>
      <p:bldP spid="34" grpId="0"/>
      <p:bldP spid="34" grpId="1"/>
      <p:bldP spid="38" grpId="0"/>
      <p:bldP spid="38" grpId="1"/>
      <p:bldP spid="58" grpId="0"/>
      <p:bldP spid="58" grpId="1"/>
      <p:bldP spid="46" grpId="0"/>
      <p:bldP spid="47" grpId="0"/>
      <p:bldP spid="48" grpId="0"/>
      <p:bldP spid="59" grpId="0"/>
      <p:bldP spid="60" grpId="0"/>
      <p:bldP spid="6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 flipV="1">
            <a:off x="7020272" y="1340768"/>
            <a:ext cx="576064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84" y="1627048"/>
                <a:ext cx="212052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7020272" y="2708920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6558211" y="736476"/>
            <a:ext cx="914400" cy="914400"/>
          </a:xfrm>
          <a:prstGeom prst="arc">
            <a:avLst>
              <a:gd name="adj1" fmla="val 4416219"/>
              <a:gd name="adj2" fmla="val 534910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addition formulae for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𝒄𝒐𝒔𝒊𝒏𝒆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diagram to the right,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Additionally,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perpendicular, and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𝐸𝐹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perpendicular.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Use the diagram, together with known properties of sine and cosine, to prove the following: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175" t="-809" r="-1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508104" y="1340768"/>
            <a:ext cx="1512168" cy="2304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96336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55619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64904"/>
                <a:ext cx="216024" cy="215444"/>
              </a:xfrm>
              <a:prstGeom prst="rect">
                <a:avLst/>
              </a:prstGeom>
              <a:blipFill>
                <a:blip r:embed="rId5"/>
                <a:stretch>
                  <a:fillRect l="-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3573016"/>
                <a:ext cx="204421" cy="215444"/>
              </a:xfrm>
              <a:prstGeom prst="rect">
                <a:avLst/>
              </a:prstGeom>
              <a:blipFill>
                <a:blip r:embed="rId6"/>
                <a:stretch>
                  <a:fillRect l="-8824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04421" cy="215444"/>
              </a:xfrm>
              <a:prstGeom prst="rect">
                <a:avLst/>
              </a:prstGeom>
              <a:blipFill>
                <a:blip r:embed="rId7"/>
                <a:stretch>
                  <a:fillRect l="-11765" r="-58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564904"/>
                <a:ext cx="204421" cy="215444"/>
              </a:xfrm>
              <a:prstGeom prst="rect">
                <a:avLst/>
              </a:prstGeom>
              <a:blipFill>
                <a:blip r:embed="rId8"/>
                <a:stretch>
                  <a:fillRect l="-8824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124744"/>
                <a:ext cx="204421" cy="215444"/>
              </a:xfrm>
              <a:prstGeom prst="rect">
                <a:avLst/>
              </a:prstGeom>
              <a:blipFill>
                <a:blip r:embed="rId9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508104" y="1340768"/>
            <a:ext cx="0" cy="23042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08104" y="1340768"/>
            <a:ext cx="151216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24744"/>
                <a:ext cx="204421" cy="215444"/>
              </a:xfrm>
              <a:prstGeom prst="rect">
                <a:avLst/>
              </a:prstGeom>
              <a:blipFill>
                <a:blip r:embed="rId10"/>
                <a:stretch>
                  <a:fillRect l="-9091" r="-60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276872"/>
                <a:ext cx="204421" cy="215444"/>
              </a:xfrm>
              <a:prstGeom prst="rect">
                <a:avLst/>
              </a:prstGeom>
              <a:blipFill>
                <a:blip r:embed="rId11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20199041"/>
              <a:gd name="adj2" fmla="val 214124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04048" y="3212976"/>
            <a:ext cx="914400" cy="914400"/>
          </a:xfrm>
          <a:prstGeom prst="arc">
            <a:avLst>
              <a:gd name="adj1" fmla="val 18412109"/>
              <a:gd name="adj2" fmla="val 202698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04421" cy="2154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40968"/>
                <a:ext cx="204421" cy="215444"/>
              </a:xfrm>
              <a:prstGeom prst="rect">
                <a:avLst/>
              </a:prstGeom>
              <a:blipFill>
                <a:blip r:embed="rId12"/>
                <a:stretch>
                  <a:fillRect l="-21212" r="-151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876256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452320" y="3501008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020272" y="2564904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rot="20118683">
            <a:off x="7432754" y="2600975"/>
            <a:ext cx="144016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508104" y="2708920"/>
            <a:ext cx="2088232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64502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5" y="1895475"/>
                <a:ext cx="455061" cy="246221"/>
              </a:xfrm>
              <a:prstGeom prst="rect">
                <a:avLst/>
              </a:prstGeom>
              <a:blipFill>
                <a:blip r:embed="rId13"/>
                <a:stretch>
                  <a:fillRect l="-9333" r="-12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15103" y="2000250"/>
                <a:ext cx="766877" cy="215444"/>
              </a:xfrm>
              <a:prstGeom prst="rect">
                <a:avLst/>
              </a:prstGeom>
              <a:blipFill>
                <a:blip r:embed="rId14"/>
                <a:stretch>
                  <a:fillRect t="-7143" r="-3142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7020272" y="1340768"/>
            <a:ext cx="0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270892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204864"/>
                <a:ext cx="746038" cy="215444"/>
              </a:xfrm>
              <a:prstGeom prst="rect">
                <a:avLst/>
              </a:prstGeom>
              <a:blipFill>
                <a:blip r:embed="rId15"/>
                <a:stretch>
                  <a:fillRect l="-4878" r="-650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7308304" y="2348880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71364">
                <a:off x="6329642" y="2894978"/>
                <a:ext cx="475900" cy="246221"/>
              </a:xfrm>
              <a:prstGeom prst="rect">
                <a:avLst/>
              </a:prstGeom>
              <a:blipFill>
                <a:blip r:embed="rId16"/>
                <a:stretch>
                  <a:fillRect t="-4286" r="-14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48150" y="4095750"/>
                <a:ext cx="47428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In a right-angled triangle: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𝑂𝑝𝑝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𝑆𝑖𝑛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𝐻𝑦𝑝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150" y="4095750"/>
                <a:ext cx="4742837" cy="276999"/>
              </a:xfrm>
              <a:prstGeom prst="rect">
                <a:avLst/>
              </a:prstGeom>
              <a:blipFill>
                <a:blip r:embed="rId17"/>
                <a:stretch>
                  <a:fillRect l="-3085" t="-28889" r="-1285" b="-5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triangle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𝐴𝐶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angle is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Hypotenuse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4471035"/>
                <a:ext cx="5212080" cy="584775"/>
              </a:xfrm>
              <a:prstGeom prst="rect">
                <a:avLst/>
              </a:prstGeom>
              <a:blipFill>
                <a:blip r:embed="rId18"/>
                <a:stretch>
                  <a:fillRect t="-3125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705475" y="5114925"/>
                <a:ext cx="20253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𝑂𝑝𝑝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114925"/>
                <a:ext cx="2025363" cy="276999"/>
              </a:xfrm>
              <a:prstGeom prst="rect">
                <a:avLst/>
              </a:prstGeom>
              <a:blipFill>
                <a:blip r:embed="rId19"/>
                <a:stretch>
                  <a:fillRect l="-3614" t="-2174" r="-361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705475" y="5591175"/>
                <a:ext cx="17506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𝑂𝑝𝑝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5591175"/>
                <a:ext cx="1750672" cy="276999"/>
              </a:xfrm>
              <a:prstGeom prst="rect">
                <a:avLst/>
              </a:prstGeom>
              <a:blipFill>
                <a:blip r:embed="rId20"/>
                <a:stretch>
                  <a:fillRect l="-4181" t="-2174" r="-418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041" y="3028640"/>
                <a:ext cx="876650" cy="246221"/>
              </a:xfrm>
              <a:prstGeom prst="rect">
                <a:avLst/>
              </a:prstGeom>
              <a:blipFill>
                <a:blip r:embed="rId21"/>
                <a:stretch>
                  <a:fillRect l="-5556" r="-555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681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5" grpId="0"/>
      <p:bldP spid="25" grpId="1"/>
      <p:bldP spid="26" grpId="0"/>
      <p:bldP spid="26" grpId="1"/>
      <p:bldP spid="37" grpId="0"/>
      <p:bldP spid="37" grpId="1"/>
      <p:bldP spid="60" grpId="0"/>
      <p:bldP spid="60" grpId="1"/>
      <p:bldP spid="45" grpId="0"/>
      <p:bldP spid="54" grpId="0"/>
      <p:bldP spid="55" grpId="0"/>
      <p:bldP spid="56" grpId="0"/>
      <p:bldP spid="61" grpId="0"/>
      <p:bldP spid="61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EAA2C-2616-4EEB-A78B-937FCF86C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5B8135-C536-4921-A1E8-EB7A0E973E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EB683-8714-48F0-A401-1086769E3419}">
  <ds:schemaRefs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1946</TotalTime>
  <Words>2745</Words>
  <Application>Microsoft Office PowerPoint</Application>
  <PresentationFormat>On-screen Show (4:3)</PresentationFormat>
  <Paragraphs>461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Cambria Math</vt:lpstr>
      <vt:lpstr>Comic Sans MS</vt:lpstr>
      <vt:lpstr>Monotype Corsiva</vt:lpstr>
      <vt:lpstr>Wingdings</vt:lpstr>
      <vt:lpstr>Office Theme</vt:lpstr>
      <vt:lpstr>PowerPoint Presentation</vt:lpstr>
      <vt:lpstr>Prior Knowledge Check</vt:lpstr>
      <vt:lpstr>PowerPoint Presentation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470</cp:revision>
  <dcterms:created xsi:type="dcterms:W3CDTF">2018-04-30T00:32:33Z</dcterms:created>
  <dcterms:modified xsi:type="dcterms:W3CDTF">2021-02-27T10:47:15Z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