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alpha val="20000"/>
              </a:schemeClr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>
                <a:alpha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3.wmf"/><Relationship Id="rId3" Type="http://schemas.openxmlformats.org/officeDocument/2006/relationships/oleObject" Target="../embeddings/oleObject19.bin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3.bin"/><Relationship Id="rId4" Type="http://schemas.openxmlformats.org/officeDocument/2006/relationships/image" Target="../media/image19.wmf"/><Relationship Id="rId9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6E</a:t>
            </a:r>
          </a:p>
        </p:txBody>
      </p:sp>
    </p:spTree>
    <p:extLst>
      <p:ext uri="{BB962C8B-B14F-4D97-AF65-F5344CB8AC3E}">
        <p14:creationId xmlns:p14="http://schemas.microsoft.com/office/powerpoint/2010/main" val="2069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These are the inverse functions of sin, cos and tan respectively</a:t>
            </a: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However, an inverse function can only be drawn for a one-to-one function</a:t>
            </a: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(when reflected in y = x, a many-to-one function would become one-to many, hence not a function)</a:t>
            </a:r>
            <a:endParaRPr lang="en-GB" sz="1600" b="1">
              <a:latin typeface="Comic Sans MS" pitchFamily="66" charset="0"/>
            </a:endParaRPr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V="1">
            <a:off x="6629400" y="23622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rot="5400000" flipV="1">
            <a:off x="6591300" y="24003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4" name="Arc 18"/>
          <p:cNvSpPr>
            <a:spLocks noChangeAspect="1"/>
          </p:cNvSpPr>
          <p:nvPr/>
        </p:nvSpPr>
        <p:spPr bwMode="auto">
          <a:xfrm flipH="1">
            <a:off x="6629400" y="30480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5" name="Arc 19"/>
          <p:cNvSpPr>
            <a:spLocks noChangeAspect="1"/>
          </p:cNvSpPr>
          <p:nvPr/>
        </p:nvSpPr>
        <p:spPr bwMode="auto">
          <a:xfrm flipV="1">
            <a:off x="5486400" y="22860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6" name="Arc 20"/>
          <p:cNvSpPr>
            <a:spLocks noChangeAspect="1"/>
          </p:cNvSpPr>
          <p:nvPr/>
        </p:nvSpPr>
        <p:spPr bwMode="auto">
          <a:xfrm rot="-5400000" flipH="1" flipV="1">
            <a:off x="5667375" y="21050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7" name="Arc 21"/>
          <p:cNvSpPr>
            <a:spLocks noChangeAspect="1"/>
          </p:cNvSpPr>
          <p:nvPr/>
        </p:nvSpPr>
        <p:spPr bwMode="auto">
          <a:xfrm rot="-5400000">
            <a:off x="6429375" y="32480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7620000" y="3657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5105400" y="36576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6553200" y="4191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6553200" y="2819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70866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6629400" y="2362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6553200" y="46482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57912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7848600" y="28956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sinx</a:t>
            </a: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6858000" y="22098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arcsinx</a:t>
            </a: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4419600" y="52578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FF0000"/>
                </a:solidFill>
                <a:latin typeface="Comic Sans MS" pitchFamily="66" charset="0"/>
              </a:rPr>
              <a:t>y = sinx</a:t>
            </a:r>
          </a:p>
        </p:txBody>
      </p: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3733800" y="56388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Domain: -</a:t>
            </a:r>
            <a:r>
              <a:rPr lang="el-GR" sz="16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 ≤ x ≤ </a:t>
            </a:r>
            <a:r>
              <a:rPr lang="el-GR" sz="16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3886200" y="6019800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Range: -1 ≤ sinx ≤ 1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6858000" y="52578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0000FF"/>
                </a:solidFill>
                <a:latin typeface="Comic Sans MS" pitchFamily="66" charset="0"/>
              </a:rPr>
              <a:t>y = arcsinx</a:t>
            </a: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6629400" y="56388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Domain: -1 ≤ x ≤ 1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6248400" y="6019800"/>
            <a:ext cx="274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Range: -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 ≤ arcsinx ≤ 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9976" name="Line 40"/>
          <p:cNvSpPr>
            <a:spLocks noChangeAspect="1" noChangeShapeType="1"/>
          </p:cNvSpPr>
          <p:nvPr/>
        </p:nvSpPr>
        <p:spPr bwMode="auto">
          <a:xfrm flipV="1">
            <a:off x="5410200" y="2209800"/>
            <a:ext cx="266700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77" name="Text Box 41"/>
          <p:cNvSpPr txBox="1">
            <a:spLocks noChangeArrowheads="1"/>
          </p:cNvSpPr>
          <p:nvPr/>
        </p:nvSpPr>
        <p:spPr bwMode="auto">
          <a:xfrm>
            <a:off x="8001000" y="19812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x</a:t>
            </a:r>
          </a:p>
        </p:txBody>
      </p:sp>
      <p:sp>
        <p:nvSpPr>
          <p:cNvPr id="39978" name="Text Box 42"/>
          <p:cNvSpPr txBox="1">
            <a:spLocks noChangeArrowheads="1"/>
          </p:cNvSpPr>
          <p:nvPr/>
        </p:nvSpPr>
        <p:spPr bwMode="auto">
          <a:xfrm>
            <a:off x="304800" y="5638800"/>
            <a:ext cx="32766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Remember that from a function to its inverse, the domain and range swap round (as do all co-ordinates)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08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9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9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0" grpId="0" animBg="1"/>
      <p:bldP spid="39951" grpId="0" animBg="1"/>
      <p:bldP spid="39954" grpId="0" animBg="1"/>
      <p:bldP spid="39955" grpId="0" animBg="1"/>
      <p:bldP spid="39956" grpId="0" animBg="1"/>
      <p:bldP spid="39957" grpId="0" animBg="1"/>
      <p:bldP spid="39959" grpId="0"/>
      <p:bldP spid="39960" grpId="0"/>
      <p:bldP spid="39961" grpId="0"/>
      <p:bldP spid="39962" grpId="0"/>
      <p:bldP spid="39963" grpId="0"/>
      <p:bldP spid="39964" grpId="0"/>
      <p:bldP spid="39965" grpId="0"/>
      <p:bldP spid="39966" grpId="0"/>
      <p:bldP spid="39967" grpId="0"/>
      <p:bldP spid="39968" grpId="0"/>
      <p:bldP spid="39969" grpId="0"/>
      <p:bldP spid="39970" grpId="0"/>
      <p:bldP spid="39971" grpId="0"/>
      <p:bldP spid="39972" grpId="0"/>
      <p:bldP spid="39973" grpId="0"/>
      <p:bldP spid="39974" grpId="0"/>
      <p:bldP spid="39976" grpId="0" animBg="1"/>
      <p:bldP spid="399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These are the inverse functions of sin, cos and tan respectively</a:t>
            </a: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However, an inverse function can only be drawn for a one-to-one function</a:t>
            </a: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(when reflected in y = x, a many-to-one function would become one-to many, hence not a function)</a:t>
            </a:r>
            <a:endParaRPr lang="en-GB" sz="1600" b="1">
              <a:latin typeface="Comic Sans MS" pitchFamily="66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6629400" y="12954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rot="5400000" flipV="1">
            <a:off x="7124700" y="18669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15" name="Arc 7"/>
          <p:cNvSpPr>
            <a:spLocks noChangeAspect="1"/>
          </p:cNvSpPr>
          <p:nvPr/>
        </p:nvSpPr>
        <p:spPr bwMode="auto">
          <a:xfrm flipH="1" flipV="1">
            <a:off x="7772400" y="22860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6" name="Arc 8"/>
          <p:cNvSpPr>
            <a:spLocks noChangeAspect="1"/>
          </p:cNvSpPr>
          <p:nvPr/>
        </p:nvSpPr>
        <p:spPr bwMode="auto">
          <a:xfrm>
            <a:off x="6629400" y="30480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7" name="Arc 9"/>
          <p:cNvSpPr>
            <a:spLocks noChangeAspect="1"/>
          </p:cNvSpPr>
          <p:nvPr/>
        </p:nvSpPr>
        <p:spPr bwMode="auto">
          <a:xfrm rot="5400000" flipH="1">
            <a:off x="5667375" y="21050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8" name="Arc 10"/>
          <p:cNvSpPr>
            <a:spLocks noChangeAspect="1"/>
          </p:cNvSpPr>
          <p:nvPr/>
        </p:nvSpPr>
        <p:spPr bwMode="auto">
          <a:xfrm rot="5400000" flipV="1">
            <a:off x="6429375" y="9620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7543800" y="3657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57912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324600" y="2895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8686800" y="3657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>
                <a:latin typeface="Comic Sans MS" pitchFamily="66" charset="0"/>
              </a:rPr>
              <a:t>π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6324600" y="4191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8229600" y="43434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cosx</a:t>
            </a: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4724400" y="12954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arccosx</a:t>
            </a: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4419600" y="52578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FF0000"/>
                </a:solidFill>
                <a:latin typeface="Comic Sans MS" pitchFamily="66" charset="0"/>
              </a:rPr>
              <a:t>y = cosx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3962400" y="56388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Domain: 0 ≤ x ≤ </a:t>
            </a:r>
            <a:r>
              <a:rPr lang="el-GR" sz="1600">
                <a:solidFill>
                  <a:srgbClr val="FF0000"/>
                </a:solidFill>
                <a:latin typeface="Comic Sans MS" pitchFamily="66" charset="0"/>
              </a:rPr>
              <a:t>π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3886200" y="6019800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Range: -1 ≤ cosx ≤ 1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6858000" y="52578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0000FF"/>
                </a:solidFill>
                <a:latin typeface="Comic Sans MS" pitchFamily="66" charset="0"/>
              </a:rPr>
              <a:t>y = arccosx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629400" y="56388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Domain: -1 ≤ x ≤ 1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400800" y="6019800"/>
            <a:ext cx="2438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Range: 0 ≤ arccosx ≤ </a:t>
            </a:r>
            <a:r>
              <a:rPr lang="el-GR" sz="1600">
                <a:solidFill>
                  <a:srgbClr val="0000FF"/>
                </a:solidFill>
                <a:latin typeface="Comic Sans MS" pitchFamily="66" charset="0"/>
              </a:rPr>
              <a:t>π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3035" name="Line 27"/>
          <p:cNvSpPr>
            <a:spLocks noChangeAspect="1" noChangeShapeType="1"/>
          </p:cNvSpPr>
          <p:nvPr/>
        </p:nvSpPr>
        <p:spPr bwMode="auto">
          <a:xfrm flipV="1">
            <a:off x="5410200" y="2209800"/>
            <a:ext cx="266700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8001000" y="19812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x</a:t>
            </a:r>
          </a:p>
        </p:txBody>
      </p:sp>
      <p:sp>
        <p:nvSpPr>
          <p:cNvPr id="38938" name="Text Box 29"/>
          <p:cNvSpPr txBox="1">
            <a:spLocks noChangeArrowheads="1"/>
          </p:cNvSpPr>
          <p:nvPr/>
        </p:nvSpPr>
        <p:spPr bwMode="auto">
          <a:xfrm>
            <a:off x="304800" y="5638800"/>
            <a:ext cx="32766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Remember that from a function to its inverse, the domain and range swap round (as do all co-ordinates)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6629400" y="2362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553200" y="1219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>
                <a:latin typeface="Comic Sans MS" pitchFamily="66" charset="0"/>
              </a:rPr>
              <a:t>π</a:t>
            </a:r>
          </a:p>
        </p:txBody>
      </p:sp>
      <p:sp>
        <p:nvSpPr>
          <p:cNvPr id="43040" name="Text Box 32"/>
          <p:cNvSpPr txBox="1">
            <a:spLocks noChangeArrowheads="1"/>
          </p:cNvSpPr>
          <p:nvPr/>
        </p:nvSpPr>
        <p:spPr bwMode="auto">
          <a:xfrm>
            <a:off x="70866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3880338" y="2327031"/>
            <a:ext cx="1565031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can’t use –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≤ x ≤ 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the domain for cos, since it is many-to-one…</a:t>
            </a:r>
          </a:p>
        </p:txBody>
      </p:sp>
      <p:sp>
        <p:nvSpPr>
          <p:cNvPr id="43043" name="Arc 35"/>
          <p:cNvSpPr>
            <a:spLocks/>
          </p:cNvSpPr>
          <p:nvPr/>
        </p:nvSpPr>
        <p:spPr bwMode="auto">
          <a:xfrm>
            <a:off x="4161692" y="3704492"/>
            <a:ext cx="1057275" cy="365125"/>
          </a:xfrm>
          <a:custGeom>
            <a:avLst/>
            <a:gdLst>
              <a:gd name="T0" fmla="*/ 0 w 42822"/>
              <a:gd name="T1" fmla="*/ 5499983 h 21600"/>
              <a:gd name="T2" fmla="*/ 26104115 w 42822"/>
              <a:gd name="T3" fmla="*/ 5234811 h 21600"/>
              <a:gd name="T4" fmla="*/ 13089253 w 42822"/>
              <a:gd name="T5" fmla="*/ 6172049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822" h="21600" fill="none" extrusionOk="0">
                <a:moveTo>
                  <a:pt x="0" y="19248"/>
                </a:moveTo>
                <a:cubicBezTo>
                  <a:pt x="1200" y="8294"/>
                  <a:pt x="10452" y="-1"/>
                  <a:pt x="21472" y="0"/>
                </a:cubicBezTo>
                <a:cubicBezTo>
                  <a:pt x="32134" y="0"/>
                  <a:pt x="41202" y="7780"/>
                  <a:pt x="42821" y="18320"/>
                </a:cubicBezTo>
              </a:path>
              <a:path w="42822" h="21600" stroke="0" extrusionOk="0">
                <a:moveTo>
                  <a:pt x="0" y="19248"/>
                </a:moveTo>
                <a:cubicBezTo>
                  <a:pt x="1200" y="8294"/>
                  <a:pt x="10452" y="-1"/>
                  <a:pt x="21472" y="0"/>
                </a:cubicBezTo>
                <a:cubicBezTo>
                  <a:pt x="32134" y="0"/>
                  <a:pt x="41202" y="7780"/>
                  <a:pt x="42821" y="18320"/>
                </a:cubicBezTo>
                <a:lnTo>
                  <a:pt x="21472" y="21600"/>
                </a:lnTo>
                <a:lnTo>
                  <a:pt x="0" y="19248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>
            <a:off x="4085493" y="356381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73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nimBg="1"/>
      <p:bldP spid="43014" grpId="0" animBg="1"/>
      <p:bldP spid="43015" grpId="0" animBg="1"/>
      <p:bldP spid="43016" grpId="0" animBg="1"/>
      <p:bldP spid="43017" grpId="0" animBg="1"/>
      <p:bldP spid="43018" grpId="0" animBg="1"/>
      <p:bldP spid="43019" grpId="0"/>
      <p:bldP spid="43021" grpId="0"/>
      <p:bldP spid="43023" grpId="0"/>
      <p:bldP spid="43024" grpId="0"/>
      <p:bldP spid="43026" grpId="0"/>
      <p:bldP spid="43027" grpId="0"/>
      <p:bldP spid="43028" grpId="0"/>
      <p:bldP spid="43029" grpId="0"/>
      <p:bldP spid="43030" grpId="0"/>
      <p:bldP spid="43031" grpId="0"/>
      <p:bldP spid="43032" grpId="0"/>
      <p:bldP spid="43033" grpId="0"/>
      <p:bldP spid="43034" grpId="0"/>
      <p:bldP spid="43035" grpId="0" animBg="1"/>
      <p:bldP spid="43036" grpId="0"/>
      <p:bldP spid="43038" grpId="0"/>
      <p:bldP spid="43039" grpId="0"/>
      <p:bldP spid="43040" grpId="0"/>
      <p:bldP spid="43041" grpId="0" animBg="1"/>
      <p:bldP spid="43043" grpId="0" animBg="1"/>
      <p:bldP spid="43043" grpId="1" animBg="1"/>
      <p:bldP spid="43044" grpId="0" animBg="1"/>
      <p:bldP spid="4304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These are the inverse functions of sin, cos and tan respectively</a:t>
            </a: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However, an inverse function can only be drawn for a one-to-one function</a:t>
            </a: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(when reflected in y = x, a many-to-one function would become one-to many, hence not a function)</a:t>
            </a:r>
            <a:endParaRPr lang="en-GB" sz="1600" b="1">
              <a:latin typeface="Comic Sans MS" pitchFamily="66" charset="0"/>
            </a:endParaRPr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V="1">
            <a:off x="6629400" y="21336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 rot="5400000" flipV="1">
            <a:off x="6591300" y="21717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4419600" y="52578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FF0000"/>
                </a:solidFill>
                <a:latin typeface="Comic Sans MS" pitchFamily="66" charset="0"/>
              </a:rPr>
              <a:t>y = tanx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3733800" y="56388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Domain: -</a:t>
            </a:r>
            <a:r>
              <a:rPr lang="el-GR" sz="16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 &lt; x &lt; </a:t>
            </a:r>
            <a:r>
              <a:rPr lang="el-GR" sz="16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4191000" y="60198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Range: x </a:t>
            </a:r>
            <a:r>
              <a:rPr lang="el-GR" sz="1600">
                <a:solidFill>
                  <a:srgbClr val="FF0000"/>
                </a:solidFill>
                <a:latin typeface="Comic Sans MS" pitchFamily="66" charset="0"/>
              </a:rPr>
              <a:t>ε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 R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6858000" y="52578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0000FF"/>
                </a:solidFill>
                <a:latin typeface="Comic Sans MS" pitchFamily="66" charset="0"/>
              </a:rPr>
              <a:t>y = arctanx</a:t>
            </a:r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6781800" y="56388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Domain: x </a:t>
            </a:r>
            <a:r>
              <a:rPr lang="el-GR" sz="160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 R</a:t>
            </a:r>
            <a:endParaRPr lang="el-GR" sz="16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6248400" y="6019800"/>
            <a:ext cx="274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Range: -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 &lt; arctanx &lt; 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7135" name="Arc 31"/>
          <p:cNvSpPr>
            <a:spLocks/>
          </p:cNvSpPr>
          <p:nvPr/>
        </p:nvSpPr>
        <p:spPr bwMode="auto">
          <a:xfrm rot="5400000">
            <a:off x="6286500" y="21717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36" name="Arc 32"/>
          <p:cNvSpPr>
            <a:spLocks/>
          </p:cNvSpPr>
          <p:nvPr/>
        </p:nvSpPr>
        <p:spPr bwMode="auto">
          <a:xfrm rot="5400000" flipH="1" flipV="1">
            <a:off x="5372100" y="37719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37" name="Arc 33"/>
          <p:cNvSpPr>
            <a:spLocks/>
          </p:cNvSpPr>
          <p:nvPr/>
        </p:nvSpPr>
        <p:spPr bwMode="auto">
          <a:xfrm rot="10800000" flipV="1">
            <a:off x="6629400" y="25146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38" name="Arc 34"/>
          <p:cNvSpPr>
            <a:spLocks/>
          </p:cNvSpPr>
          <p:nvPr/>
        </p:nvSpPr>
        <p:spPr bwMode="auto">
          <a:xfrm rot="10800000" flipH="1">
            <a:off x="5029200" y="34290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39" name="Text Box 35"/>
          <p:cNvSpPr txBox="1">
            <a:spLocks noChangeArrowheads="1"/>
          </p:cNvSpPr>
          <p:nvPr/>
        </p:nvSpPr>
        <p:spPr bwMode="auto">
          <a:xfrm>
            <a:off x="6705600" y="18288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tanx</a:t>
            </a:r>
          </a:p>
        </p:txBody>
      </p: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7924800" y="25908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arctanx</a:t>
            </a:r>
          </a:p>
        </p:txBody>
      </p:sp>
      <p:sp>
        <p:nvSpPr>
          <p:cNvPr id="47141" name="Line 37"/>
          <p:cNvSpPr>
            <a:spLocks noChangeShapeType="1"/>
          </p:cNvSpPr>
          <p:nvPr/>
        </p:nvSpPr>
        <p:spPr bwMode="auto">
          <a:xfrm flipV="1">
            <a:off x="7620000" y="1371600"/>
            <a:ext cx="0" cy="3657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2" name="Line 38"/>
          <p:cNvSpPr>
            <a:spLocks noChangeShapeType="1"/>
          </p:cNvSpPr>
          <p:nvPr/>
        </p:nvSpPr>
        <p:spPr bwMode="auto">
          <a:xfrm flipV="1">
            <a:off x="5638800" y="1371600"/>
            <a:ext cx="0" cy="3657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4" name="Text Box 40"/>
          <p:cNvSpPr txBox="1">
            <a:spLocks noChangeArrowheads="1"/>
          </p:cNvSpPr>
          <p:nvPr/>
        </p:nvSpPr>
        <p:spPr bwMode="auto">
          <a:xfrm>
            <a:off x="7391400" y="34290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7145" name="Text Box 41"/>
          <p:cNvSpPr txBox="1">
            <a:spLocks noChangeArrowheads="1"/>
          </p:cNvSpPr>
          <p:nvPr/>
        </p:nvSpPr>
        <p:spPr bwMode="auto">
          <a:xfrm>
            <a:off x="5334000" y="3429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 rot="5400000" flipV="1">
            <a:off x="6629400" y="609600"/>
            <a:ext cx="0" cy="3657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7" name="Line 43"/>
          <p:cNvSpPr>
            <a:spLocks noChangeShapeType="1"/>
          </p:cNvSpPr>
          <p:nvPr/>
        </p:nvSpPr>
        <p:spPr bwMode="auto">
          <a:xfrm rot="5400000" flipV="1">
            <a:off x="6629400" y="2590800"/>
            <a:ext cx="0" cy="3657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8" name="Text Box 44"/>
          <p:cNvSpPr txBox="1">
            <a:spLocks noChangeArrowheads="1"/>
          </p:cNvSpPr>
          <p:nvPr/>
        </p:nvSpPr>
        <p:spPr bwMode="auto">
          <a:xfrm>
            <a:off x="6629400" y="22098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7149" name="Text Box 45"/>
          <p:cNvSpPr txBox="1">
            <a:spLocks noChangeArrowheads="1"/>
          </p:cNvSpPr>
          <p:nvPr/>
        </p:nvSpPr>
        <p:spPr bwMode="auto">
          <a:xfrm>
            <a:off x="6629400" y="4191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7150" name="Text Box 46"/>
          <p:cNvSpPr txBox="1">
            <a:spLocks noChangeArrowheads="1"/>
          </p:cNvSpPr>
          <p:nvPr/>
        </p:nvSpPr>
        <p:spPr bwMode="auto">
          <a:xfrm>
            <a:off x="457200" y="5486400"/>
            <a:ext cx="3124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Subtle differences…</a:t>
            </a: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The domain for tanx cannot equal </a:t>
            </a:r>
            <a:r>
              <a:rPr lang="el-GR" sz="12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π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2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or –</a:t>
            </a:r>
            <a:r>
              <a:rPr lang="el-GR" sz="12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π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2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endParaRPr lang="en-GB" sz="120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sz="1200" baseline="-250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The range can be any real number!</a:t>
            </a:r>
            <a:endParaRPr lang="el-GR" sz="12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151" name="Oval 47"/>
          <p:cNvSpPr>
            <a:spLocks noChangeArrowheads="1"/>
          </p:cNvSpPr>
          <p:nvPr/>
        </p:nvSpPr>
        <p:spPr bwMode="auto">
          <a:xfrm>
            <a:off x="4953000" y="5638800"/>
            <a:ext cx="6096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89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7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7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8" dur="5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  <p:bldP spid="47110" grpId="0" animBg="1"/>
      <p:bldP spid="47125" grpId="0"/>
      <p:bldP spid="47126" grpId="0"/>
      <p:bldP spid="47127" grpId="0"/>
      <p:bldP spid="47128" grpId="0"/>
      <p:bldP spid="47129" grpId="0"/>
      <p:bldP spid="47130" grpId="0"/>
      <p:bldP spid="47135" grpId="0" animBg="1"/>
      <p:bldP spid="47136" grpId="0" animBg="1"/>
      <p:bldP spid="47137" grpId="0" animBg="1"/>
      <p:bldP spid="47138" grpId="0" animBg="1"/>
      <p:bldP spid="47139" grpId="0"/>
      <p:bldP spid="47141" grpId="0" animBg="1"/>
      <p:bldP spid="47142" grpId="0" animBg="1"/>
      <p:bldP spid="47144" grpId="0"/>
      <p:bldP spid="47145" grpId="0"/>
      <p:bldP spid="47146" grpId="0" animBg="1"/>
      <p:bldP spid="47147" grpId="0" animBg="1"/>
      <p:bldP spid="47148" grpId="0"/>
      <p:bldP spid="47149" grpId="0"/>
      <p:bldP spid="47151" grpId="0" animBg="1"/>
      <p:bldP spid="4715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Line 30"/>
          <p:cNvSpPr>
            <a:spLocks noChangeShapeType="1"/>
          </p:cNvSpPr>
          <p:nvPr/>
        </p:nvSpPr>
        <p:spPr bwMode="auto">
          <a:xfrm flipV="1">
            <a:off x="1676400" y="39624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6" name="Line 31"/>
          <p:cNvSpPr>
            <a:spLocks noChangeShapeType="1"/>
          </p:cNvSpPr>
          <p:nvPr/>
        </p:nvSpPr>
        <p:spPr bwMode="auto">
          <a:xfrm rot="5400000" flipV="1">
            <a:off x="1638300" y="40005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7" name="Arc 34"/>
          <p:cNvSpPr>
            <a:spLocks noChangeAspect="1"/>
          </p:cNvSpPr>
          <p:nvPr/>
        </p:nvSpPr>
        <p:spPr bwMode="auto">
          <a:xfrm rot="-5400000" flipH="1" flipV="1">
            <a:off x="714375" y="37052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68" name="Arc 35"/>
          <p:cNvSpPr>
            <a:spLocks noChangeAspect="1"/>
          </p:cNvSpPr>
          <p:nvPr/>
        </p:nvSpPr>
        <p:spPr bwMode="auto">
          <a:xfrm rot="-5400000">
            <a:off x="1476375" y="48482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69" name="Text Box 40"/>
          <p:cNvSpPr txBox="1">
            <a:spLocks noChangeArrowheads="1"/>
          </p:cNvSpPr>
          <p:nvPr/>
        </p:nvSpPr>
        <p:spPr bwMode="auto">
          <a:xfrm>
            <a:off x="2133600" y="5257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40970" name="Text Box 42"/>
          <p:cNvSpPr txBox="1">
            <a:spLocks noChangeArrowheads="1"/>
          </p:cNvSpPr>
          <p:nvPr/>
        </p:nvSpPr>
        <p:spPr bwMode="auto">
          <a:xfrm>
            <a:off x="1600200" y="62484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0971" name="Text Box 43"/>
          <p:cNvSpPr txBox="1">
            <a:spLocks noChangeArrowheads="1"/>
          </p:cNvSpPr>
          <p:nvPr/>
        </p:nvSpPr>
        <p:spPr bwMode="auto">
          <a:xfrm>
            <a:off x="838200" y="5257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40972" name="Text Box 45"/>
          <p:cNvSpPr txBox="1">
            <a:spLocks noChangeArrowheads="1"/>
          </p:cNvSpPr>
          <p:nvPr/>
        </p:nvSpPr>
        <p:spPr bwMode="auto">
          <a:xfrm>
            <a:off x="1905000" y="3810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arcsinx</a:t>
            </a:r>
          </a:p>
        </p:txBody>
      </p:sp>
      <p:sp>
        <p:nvSpPr>
          <p:cNvPr id="40973" name="Line 48"/>
          <p:cNvSpPr>
            <a:spLocks noChangeShapeType="1"/>
          </p:cNvSpPr>
          <p:nvPr/>
        </p:nvSpPr>
        <p:spPr bwMode="auto">
          <a:xfrm flipV="1">
            <a:off x="4572000" y="1371600"/>
            <a:ext cx="0" cy="2362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74" name="Line 49"/>
          <p:cNvSpPr>
            <a:spLocks noChangeShapeType="1"/>
          </p:cNvSpPr>
          <p:nvPr/>
        </p:nvSpPr>
        <p:spPr bwMode="auto">
          <a:xfrm rot="5400000" flipV="1">
            <a:off x="4610100" y="2400300"/>
            <a:ext cx="0" cy="266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75" name="Arc 52"/>
          <p:cNvSpPr>
            <a:spLocks noChangeAspect="1"/>
          </p:cNvSpPr>
          <p:nvPr/>
        </p:nvSpPr>
        <p:spPr bwMode="auto">
          <a:xfrm rot="5400000" flipH="1">
            <a:off x="3609975" y="21812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6" name="Arc 53"/>
          <p:cNvSpPr>
            <a:spLocks noChangeAspect="1"/>
          </p:cNvSpPr>
          <p:nvPr/>
        </p:nvSpPr>
        <p:spPr bwMode="auto">
          <a:xfrm rot="5400000" flipV="1">
            <a:off x="4371975" y="10382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7" name="Text Box 55"/>
          <p:cNvSpPr txBox="1">
            <a:spLocks noChangeArrowheads="1"/>
          </p:cNvSpPr>
          <p:nvPr/>
        </p:nvSpPr>
        <p:spPr bwMode="auto">
          <a:xfrm>
            <a:off x="3733800" y="3733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40978" name="Text Box 60"/>
          <p:cNvSpPr txBox="1">
            <a:spLocks noChangeArrowheads="1"/>
          </p:cNvSpPr>
          <p:nvPr/>
        </p:nvSpPr>
        <p:spPr bwMode="auto">
          <a:xfrm>
            <a:off x="2667000" y="1371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arccosx</a:t>
            </a:r>
          </a:p>
        </p:txBody>
      </p:sp>
      <p:sp>
        <p:nvSpPr>
          <p:cNvPr id="40979" name="Text Box 63"/>
          <p:cNvSpPr txBox="1">
            <a:spLocks noChangeArrowheads="1"/>
          </p:cNvSpPr>
          <p:nvPr/>
        </p:nvSpPr>
        <p:spPr bwMode="auto">
          <a:xfrm>
            <a:off x="4572000" y="2438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0980" name="Text Box 64"/>
          <p:cNvSpPr txBox="1">
            <a:spLocks noChangeArrowheads="1"/>
          </p:cNvSpPr>
          <p:nvPr/>
        </p:nvSpPr>
        <p:spPr bwMode="auto">
          <a:xfrm>
            <a:off x="4495800" y="1295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>
                <a:latin typeface="Comic Sans MS" pitchFamily="66" charset="0"/>
              </a:rPr>
              <a:t>π</a:t>
            </a:r>
          </a:p>
        </p:txBody>
      </p:sp>
      <p:sp>
        <p:nvSpPr>
          <p:cNvPr id="40981" name="Text Box 65"/>
          <p:cNvSpPr txBox="1">
            <a:spLocks noChangeArrowheads="1"/>
          </p:cNvSpPr>
          <p:nvPr/>
        </p:nvSpPr>
        <p:spPr bwMode="auto">
          <a:xfrm>
            <a:off x="5029200" y="3733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40982" name="Line 66"/>
          <p:cNvSpPr>
            <a:spLocks noChangeShapeType="1"/>
          </p:cNvSpPr>
          <p:nvPr/>
        </p:nvSpPr>
        <p:spPr bwMode="auto">
          <a:xfrm flipV="1">
            <a:off x="6934200" y="39624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3" name="Line 67"/>
          <p:cNvSpPr>
            <a:spLocks noChangeShapeType="1"/>
          </p:cNvSpPr>
          <p:nvPr/>
        </p:nvSpPr>
        <p:spPr bwMode="auto">
          <a:xfrm rot="5400000" flipV="1">
            <a:off x="6896100" y="40005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4" name="Arc 70"/>
          <p:cNvSpPr>
            <a:spLocks/>
          </p:cNvSpPr>
          <p:nvPr/>
        </p:nvSpPr>
        <p:spPr bwMode="auto">
          <a:xfrm rot="10800000" flipV="1">
            <a:off x="6934200" y="43434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85" name="Arc 71"/>
          <p:cNvSpPr>
            <a:spLocks/>
          </p:cNvSpPr>
          <p:nvPr/>
        </p:nvSpPr>
        <p:spPr bwMode="auto">
          <a:xfrm rot="10800000" flipH="1">
            <a:off x="5334000" y="52578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86" name="Text Box 73"/>
          <p:cNvSpPr txBox="1">
            <a:spLocks noChangeArrowheads="1"/>
          </p:cNvSpPr>
          <p:nvPr/>
        </p:nvSpPr>
        <p:spPr bwMode="auto">
          <a:xfrm>
            <a:off x="7924800" y="4419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arctanx</a:t>
            </a:r>
          </a:p>
        </p:txBody>
      </p:sp>
      <p:sp>
        <p:nvSpPr>
          <p:cNvPr id="40987" name="Line 76"/>
          <p:cNvSpPr>
            <a:spLocks noChangeShapeType="1"/>
          </p:cNvSpPr>
          <p:nvPr/>
        </p:nvSpPr>
        <p:spPr bwMode="auto">
          <a:xfrm rot="5400000" flipV="1">
            <a:off x="6934200" y="2438400"/>
            <a:ext cx="0" cy="3657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8" name="Line 77"/>
          <p:cNvSpPr>
            <a:spLocks noChangeShapeType="1"/>
          </p:cNvSpPr>
          <p:nvPr/>
        </p:nvSpPr>
        <p:spPr bwMode="auto">
          <a:xfrm rot="5400000" flipV="1">
            <a:off x="6934200" y="4419600"/>
            <a:ext cx="0" cy="3657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9" name="Text Box 78"/>
          <p:cNvSpPr txBox="1">
            <a:spLocks noChangeArrowheads="1"/>
          </p:cNvSpPr>
          <p:nvPr/>
        </p:nvSpPr>
        <p:spPr bwMode="auto">
          <a:xfrm>
            <a:off x="6934200" y="4038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0990" name="Text Box 79"/>
          <p:cNvSpPr txBox="1">
            <a:spLocks noChangeArrowheads="1"/>
          </p:cNvSpPr>
          <p:nvPr/>
        </p:nvSpPr>
        <p:spPr bwMode="auto">
          <a:xfrm>
            <a:off x="6934200" y="6019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0991" name="Text Box 81"/>
          <p:cNvSpPr txBox="1">
            <a:spLocks noChangeArrowheads="1"/>
          </p:cNvSpPr>
          <p:nvPr/>
        </p:nvSpPr>
        <p:spPr bwMode="auto">
          <a:xfrm>
            <a:off x="1524000" y="3810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58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</a:p>
          <a:p>
            <a:pPr marL="0" indent="0" algn="ctr" eaLnBrk="1" hangingPunct="1">
              <a:buFontTx/>
              <a:buNone/>
            </a:pPr>
            <a:endParaRPr lang="en-GB" sz="16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Work out, in radians, the value of:</a:t>
            </a:r>
          </a:p>
        </p:txBody>
      </p:sp>
      <p:graphicFrame>
        <p:nvGraphicFramePr>
          <p:cNvPr id="41990" name="Object 30"/>
          <p:cNvGraphicFramePr>
            <a:graphicFrameLocks noChangeAspect="1"/>
          </p:cNvGraphicFramePr>
          <p:nvPr/>
        </p:nvGraphicFramePr>
        <p:xfrm>
          <a:off x="1371600" y="3076575"/>
          <a:ext cx="107315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4" name="Equation" r:id="rId3" imgW="698197" imgH="203112" progId="Equation.DSMT4">
                  <p:embed/>
                </p:oleObj>
              </mc:Choice>
              <mc:Fallback>
                <p:oleObj name="Equation" r:id="rId3" imgW="698197" imgH="203112" progId="Equation.DSMT4">
                  <p:embed/>
                  <p:pic>
                    <p:nvPicPr>
                      <p:cNvPr id="4199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76575"/>
                        <a:ext cx="107315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3" name="Object 31"/>
          <p:cNvGraphicFramePr>
            <a:graphicFrameLocks noChangeAspect="1"/>
          </p:cNvGraphicFramePr>
          <p:nvPr/>
        </p:nvGraphicFramePr>
        <p:xfrm>
          <a:off x="6943725" y="2066925"/>
          <a:ext cx="1150938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5" name="Equation" r:id="rId5" imgW="749300" imgH="228600" progId="Equation.DSMT4">
                  <p:embed/>
                </p:oleObj>
              </mc:Choice>
              <mc:Fallback>
                <p:oleObj name="Equation" r:id="rId5" imgW="749300" imgH="228600" progId="Equation.DSMT4">
                  <p:embed/>
                  <p:pic>
                    <p:nvPicPr>
                      <p:cNvPr id="4918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3725" y="2066925"/>
                        <a:ext cx="1150938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4" name="Object 32"/>
          <p:cNvGraphicFramePr>
            <a:graphicFrameLocks noChangeAspect="1"/>
          </p:cNvGraphicFramePr>
          <p:nvPr/>
        </p:nvGraphicFramePr>
        <p:xfrm>
          <a:off x="6934200" y="1628775"/>
          <a:ext cx="107315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6" name="Equation" r:id="rId7" imgW="698197" imgH="203112" progId="Equation.DSMT4">
                  <p:embed/>
                </p:oleObj>
              </mc:Choice>
              <mc:Fallback>
                <p:oleObj name="Equation" r:id="rId7" imgW="698197" imgH="203112" progId="Equation.DSMT4">
                  <p:embed/>
                  <p:pic>
                    <p:nvPicPr>
                      <p:cNvPr id="4918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628775"/>
                        <a:ext cx="107315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5" name="Object 33"/>
          <p:cNvGraphicFramePr>
            <a:graphicFrameLocks noChangeAspect="1"/>
          </p:cNvGraphicFramePr>
          <p:nvPr/>
        </p:nvGraphicFramePr>
        <p:xfrm>
          <a:off x="6934200" y="2514600"/>
          <a:ext cx="4476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7" name="Equation" r:id="rId9" imgW="291973" imgH="393529" progId="Equation.DSMT4">
                  <p:embed/>
                </p:oleObj>
              </mc:Choice>
              <mc:Fallback>
                <p:oleObj name="Equation" r:id="rId9" imgW="291973" imgH="393529" progId="Equation.DSMT4">
                  <p:embed/>
                  <p:pic>
                    <p:nvPicPr>
                      <p:cNvPr id="4918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514600"/>
                        <a:ext cx="44767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6" name="Object 34"/>
          <p:cNvGraphicFramePr>
            <a:graphicFrameLocks noChangeAspect="1"/>
          </p:cNvGraphicFramePr>
          <p:nvPr/>
        </p:nvGraphicFramePr>
        <p:xfrm>
          <a:off x="7543800" y="2590800"/>
          <a:ext cx="5635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8" name="Equation" r:id="rId11" imgW="368300" imgH="279400" progId="Equation.DSMT4">
                  <p:embed/>
                </p:oleObj>
              </mc:Choice>
              <mc:Fallback>
                <p:oleObj name="Equation" r:id="rId11" imgW="368300" imgH="279400" progId="Equation.DSMT4">
                  <p:embed/>
                  <p:pic>
                    <p:nvPicPr>
                      <p:cNvPr id="4918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90800"/>
                        <a:ext cx="5635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87" name="Arc 35"/>
          <p:cNvSpPr>
            <a:spLocks/>
          </p:cNvSpPr>
          <p:nvPr/>
        </p:nvSpPr>
        <p:spPr bwMode="auto">
          <a:xfrm flipH="1">
            <a:off x="6477000" y="175260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4839036 h 43197"/>
              <a:gd name="T4" fmla="*/ 0 w 21600"/>
              <a:gd name="T5" fmla="*/ 2419687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88" name="Arc 36"/>
          <p:cNvSpPr>
            <a:spLocks/>
          </p:cNvSpPr>
          <p:nvPr/>
        </p:nvSpPr>
        <p:spPr bwMode="auto">
          <a:xfrm flipH="1">
            <a:off x="6477000" y="2209800"/>
            <a:ext cx="228600" cy="6096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8602731 h 43197"/>
              <a:gd name="T4" fmla="*/ 0 w 21600"/>
              <a:gd name="T5" fmla="*/ 430166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89" name="Text Box 37"/>
          <p:cNvSpPr txBox="1">
            <a:spLocks noChangeArrowheads="1"/>
          </p:cNvSpPr>
          <p:nvPr/>
        </p:nvSpPr>
        <p:spPr bwMode="auto">
          <a:xfrm>
            <a:off x="5029200" y="1752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Arcsin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just means inverse sin…</a:t>
            </a:r>
          </a:p>
        </p:txBody>
      </p:sp>
      <p:sp>
        <p:nvSpPr>
          <p:cNvPr id="49190" name="Text Box 38"/>
          <p:cNvSpPr txBox="1">
            <a:spLocks noChangeArrowheads="1"/>
          </p:cNvSpPr>
          <p:nvPr/>
        </p:nvSpPr>
        <p:spPr bwMode="auto">
          <a:xfrm>
            <a:off x="4800600" y="22860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Remember the exact values from earlier…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92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7" grpId="0" animBg="1"/>
      <p:bldP spid="49188" grpId="0" animBg="1"/>
      <p:bldP spid="49189" grpId="0"/>
      <p:bldP spid="491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</a:p>
          <a:p>
            <a:pPr marL="0" indent="0" algn="ctr" eaLnBrk="1" hangingPunct="1">
              <a:buFontTx/>
              <a:buNone/>
            </a:pPr>
            <a:endParaRPr lang="en-GB" sz="16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Work out, in radians, the value of:</a:t>
            </a:r>
          </a:p>
        </p:txBody>
      </p:sp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1371600" y="3019425"/>
          <a:ext cx="10731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8" name="Equation" r:id="rId3" imgW="698500" imgH="241300" progId="Equation.DSMT4">
                  <p:embed/>
                </p:oleObj>
              </mc:Choice>
              <mc:Fallback>
                <p:oleObj name="Equation" r:id="rId3" imgW="698500" imgH="241300" progId="Equation.DSMT4">
                  <p:embed/>
                  <p:pic>
                    <p:nvPicPr>
                      <p:cNvPr id="430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19425"/>
                        <a:ext cx="10731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6924675" y="2047875"/>
          <a:ext cx="11699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9" name="Equation" r:id="rId5" imgW="761669" imgH="241195" progId="Equation.DSMT4">
                  <p:embed/>
                </p:oleObj>
              </mc:Choice>
              <mc:Fallback>
                <p:oleObj name="Equation" r:id="rId5" imgW="761669" imgH="241195" progId="Equation.DSMT4">
                  <p:embed/>
                  <p:pic>
                    <p:nvPicPr>
                      <p:cNvPr id="512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2047875"/>
                        <a:ext cx="11699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6934200" y="1571625"/>
          <a:ext cx="10731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0" name="Equation" r:id="rId7" imgW="698500" imgH="241300" progId="Equation.DSMT4">
                  <p:embed/>
                </p:oleObj>
              </mc:Choice>
              <mc:Fallback>
                <p:oleObj name="Equation" r:id="rId7" imgW="698500" imgH="241300" progId="Equation.DSMT4">
                  <p:embed/>
                  <p:pic>
                    <p:nvPicPr>
                      <p:cNvPr id="512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571625"/>
                        <a:ext cx="10731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9" name="Object 9"/>
          <p:cNvGraphicFramePr>
            <a:graphicFrameLocks noChangeAspect="1"/>
          </p:cNvGraphicFramePr>
          <p:nvPr/>
        </p:nvGraphicFramePr>
        <p:xfrm>
          <a:off x="6934200" y="2514600"/>
          <a:ext cx="4476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1" name="Equation" r:id="rId9" imgW="291973" imgH="393529" progId="Equation.DSMT4">
                  <p:embed/>
                </p:oleObj>
              </mc:Choice>
              <mc:Fallback>
                <p:oleObj name="Equation" r:id="rId9" imgW="291973" imgH="393529" progId="Equation.DSMT4">
                  <p:embed/>
                  <p:pic>
                    <p:nvPicPr>
                      <p:cNvPr id="512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514600"/>
                        <a:ext cx="44767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0" name="Object 10"/>
          <p:cNvGraphicFramePr>
            <a:graphicFrameLocks noChangeAspect="1"/>
          </p:cNvGraphicFramePr>
          <p:nvPr/>
        </p:nvGraphicFramePr>
        <p:xfrm>
          <a:off x="7543800" y="2590800"/>
          <a:ext cx="5635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2" name="Equation" r:id="rId11" imgW="368300" imgH="279400" progId="Equation.DSMT4">
                  <p:embed/>
                </p:oleObj>
              </mc:Choice>
              <mc:Fallback>
                <p:oleObj name="Equation" r:id="rId11" imgW="368300" imgH="279400" progId="Equation.DSMT4">
                  <p:embed/>
                  <p:pic>
                    <p:nvPicPr>
                      <p:cNvPr id="512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90800"/>
                        <a:ext cx="5635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1" name="Arc 11"/>
          <p:cNvSpPr>
            <a:spLocks/>
          </p:cNvSpPr>
          <p:nvPr/>
        </p:nvSpPr>
        <p:spPr bwMode="auto">
          <a:xfrm flipH="1">
            <a:off x="6477000" y="175260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4839036 h 43197"/>
              <a:gd name="T4" fmla="*/ 0 w 21600"/>
              <a:gd name="T5" fmla="*/ 2419687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12" name="Arc 12"/>
          <p:cNvSpPr>
            <a:spLocks/>
          </p:cNvSpPr>
          <p:nvPr/>
        </p:nvSpPr>
        <p:spPr bwMode="auto">
          <a:xfrm flipH="1">
            <a:off x="6477000" y="2209800"/>
            <a:ext cx="228600" cy="6096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8602731 h 43197"/>
              <a:gd name="T4" fmla="*/ 0 w 21600"/>
              <a:gd name="T5" fmla="*/ 430166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5029200" y="1752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Arctan just means inverse tan…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800600" y="22860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Remember the exact values from earlier…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90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 animBg="1"/>
      <p:bldP spid="51212" grpId="0" animBg="1"/>
      <p:bldP spid="51213" grpId="0"/>
      <p:bldP spid="512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</a:p>
          <a:p>
            <a:pPr marL="0" indent="0" algn="ctr" eaLnBrk="1" hangingPunct="1">
              <a:buFontTx/>
              <a:buNone/>
            </a:pPr>
            <a:endParaRPr lang="en-GB" sz="16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Work out, in radians, the value of:</a:t>
            </a:r>
          </a:p>
        </p:txBody>
      </p:sp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6780213" y="1371600"/>
          <a:ext cx="13843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2" name="Equation" r:id="rId3" imgW="901700" imgH="508000" progId="Equation.DSMT4">
                  <p:embed/>
                </p:oleObj>
              </mc:Choice>
              <mc:Fallback>
                <p:oleObj name="Equation" r:id="rId3" imgW="901700" imgH="508000" progId="Equation.DSMT4">
                  <p:embed/>
                  <p:pic>
                    <p:nvPicPr>
                      <p:cNvPr id="5018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13" y="1371600"/>
                        <a:ext cx="13843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7" name="Arc 11"/>
          <p:cNvSpPr>
            <a:spLocks/>
          </p:cNvSpPr>
          <p:nvPr/>
        </p:nvSpPr>
        <p:spPr bwMode="auto">
          <a:xfrm flipH="1">
            <a:off x="6475413" y="1752600"/>
            <a:ext cx="228600" cy="9144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9356144 h 43197"/>
              <a:gd name="T4" fmla="*/ 0 w 21600"/>
              <a:gd name="T5" fmla="*/ 967874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188" name="Arc 12"/>
          <p:cNvSpPr>
            <a:spLocks/>
          </p:cNvSpPr>
          <p:nvPr/>
        </p:nvSpPr>
        <p:spPr bwMode="auto">
          <a:xfrm flipH="1">
            <a:off x="6477000" y="2667000"/>
            <a:ext cx="228600" cy="9144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9356144 h 43197"/>
              <a:gd name="T4" fmla="*/ 0 w 21600"/>
              <a:gd name="T5" fmla="*/ 967874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5027613" y="19812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Arcsin just means inverse sin…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4191000" y="2819400"/>
            <a:ext cx="2286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Ignore the negative for now, and remember the values from earlier…</a:t>
            </a:r>
          </a:p>
        </p:txBody>
      </p:sp>
      <p:graphicFrame>
        <p:nvGraphicFramePr>
          <p:cNvPr id="44043" name="Object 15"/>
          <p:cNvGraphicFramePr>
            <a:graphicFrameLocks noChangeAspect="1"/>
          </p:cNvGraphicFramePr>
          <p:nvPr/>
        </p:nvGraphicFramePr>
        <p:xfrm>
          <a:off x="1219200" y="3048000"/>
          <a:ext cx="13843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3" name="Equation" r:id="rId5" imgW="901700" imgH="508000" progId="Equation.DSMT4">
                  <p:embed/>
                </p:oleObj>
              </mc:Choice>
              <mc:Fallback>
                <p:oleObj name="Equation" r:id="rId5" imgW="901700" imgH="508000" progId="Equation.DSMT4">
                  <p:embed/>
                  <p:pic>
                    <p:nvPicPr>
                      <p:cNvPr id="4404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048000"/>
                        <a:ext cx="13843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2" name="Object 16"/>
          <p:cNvGraphicFramePr>
            <a:graphicFrameLocks noChangeAspect="1"/>
          </p:cNvGraphicFramePr>
          <p:nvPr/>
        </p:nvGraphicFramePr>
        <p:xfrm>
          <a:off x="6780213" y="2286000"/>
          <a:ext cx="12668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4" name="Equation" r:id="rId7" imgW="825500" imgH="508000" progId="Equation.DSMT4">
                  <p:embed/>
                </p:oleObj>
              </mc:Choice>
              <mc:Fallback>
                <p:oleObj name="Equation" r:id="rId7" imgW="825500" imgH="508000" progId="Equation.DSMT4">
                  <p:embed/>
                  <p:pic>
                    <p:nvPicPr>
                      <p:cNvPr id="5019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13" y="2286000"/>
                        <a:ext cx="1266825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2" name="Object 36"/>
          <p:cNvGraphicFramePr>
            <a:graphicFrameLocks noChangeAspect="1"/>
          </p:cNvGraphicFramePr>
          <p:nvPr/>
        </p:nvGraphicFramePr>
        <p:xfrm>
          <a:off x="6781800" y="3200400"/>
          <a:ext cx="111125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5" name="Equation" r:id="rId9" imgW="723586" imgH="507780" progId="Equation.DSMT4">
                  <p:embed/>
                </p:oleObj>
              </mc:Choice>
              <mc:Fallback>
                <p:oleObj name="Equation" r:id="rId9" imgW="723586" imgH="507780" progId="Equation.DSMT4">
                  <p:embed/>
                  <p:pic>
                    <p:nvPicPr>
                      <p:cNvPr id="5021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200400"/>
                        <a:ext cx="111125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3" name="Object 37"/>
          <p:cNvGraphicFramePr>
            <a:graphicFrameLocks noChangeAspect="1"/>
          </p:cNvGraphicFramePr>
          <p:nvPr/>
        </p:nvGraphicFramePr>
        <p:xfrm>
          <a:off x="7848600" y="3276600"/>
          <a:ext cx="4492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6" name="Equation" r:id="rId11" imgW="291973" imgH="393529" progId="Equation.DSMT4">
                  <p:embed/>
                </p:oleObj>
              </mc:Choice>
              <mc:Fallback>
                <p:oleObj name="Equation" r:id="rId11" imgW="291973" imgH="393529" progId="Equation.DSMT4">
                  <p:embed/>
                  <p:pic>
                    <p:nvPicPr>
                      <p:cNvPr id="5021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3276600"/>
                        <a:ext cx="44926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4" name="Object 38"/>
          <p:cNvGraphicFramePr>
            <a:graphicFrameLocks noChangeAspect="1"/>
          </p:cNvGraphicFramePr>
          <p:nvPr/>
        </p:nvGraphicFramePr>
        <p:xfrm>
          <a:off x="6781800" y="4114800"/>
          <a:ext cx="12668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7" name="Equation" r:id="rId13" imgW="825500" imgH="508000" progId="Equation.DSMT4">
                  <p:embed/>
                </p:oleObj>
              </mc:Choice>
              <mc:Fallback>
                <p:oleObj name="Equation" r:id="rId13" imgW="825500" imgH="508000" progId="Equation.DSMT4">
                  <p:embed/>
                  <p:pic>
                    <p:nvPicPr>
                      <p:cNvPr id="5021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114800"/>
                        <a:ext cx="1266825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5" name="Object 39"/>
          <p:cNvGraphicFramePr>
            <a:graphicFrameLocks noChangeAspect="1"/>
          </p:cNvGraphicFramePr>
          <p:nvPr/>
        </p:nvGraphicFramePr>
        <p:xfrm>
          <a:off x="8001000" y="4191000"/>
          <a:ext cx="604838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8" name="Equation" r:id="rId15" imgW="393529" imgH="393529" progId="Equation.DSMT4">
                  <p:embed/>
                </p:oleObj>
              </mc:Choice>
              <mc:Fallback>
                <p:oleObj name="Equation" r:id="rId15" imgW="393529" imgH="393529" progId="Equation.DSMT4">
                  <p:embed/>
                  <p:pic>
                    <p:nvPicPr>
                      <p:cNvPr id="50215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4191000"/>
                        <a:ext cx="604838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6" name="Object 40"/>
          <p:cNvGraphicFramePr>
            <a:graphicFrameLocks noChangeAspect="1"/>
          </p:cNvGraphicFramePr>
          <p:nvPr/>
        </p:nvGraphicFramePr>
        <p:xfrm>
          <a:off x="8001000" y="5029200"/>
          <a:ext cx="67945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9" name="Equation" r:id="rId17" imgW="444307" imgH="279279" progId="Equation.DSMT4">
                  <p:embed/>
                </p:oleObj>
              </mc:Choice>
              <mc:Fallback>
                <p:oleObj name="Equation" r:id="rId17" imgW="444307" imgH="279279" progId="Equation.DSMT4">
                  <p:embed/>
                  <p:pic>
                    <p:nvPicPr>
                      <p:cNvPr id="5021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5029200"/>
                        <a:ext cx="67945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17" name="Arc 41"/>
          <p:cNvSpPr>
            <a:spLocks/>
          </p:cNvSpPr>
          <p:nvPr/>
        </p:nvSpPr>
        <p:spPr bwMode="auto">
          <a:xfrm flipH="1">
            <a:off x="6477000" y="3581400"/>
            <a:ext cx="228600" cy="9144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9356144 h 43197"/>
              <a:gd name="T4" fmla="*/ 0 w 21600"/>
              <a:gd name="T5" fmla="*/ 967874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218" name="Text Box 42"/>
          <p:cNvSpPr txBox="1">
            <a:spLocks noChangeArrowheads="1"/>
          </p:cNvSpPr>
          <p:nvPr/>
        </p:nvSpPr>
        <p:spPr bwMode="auto">
          <a:xfrm>
            <a:off x="4191000" y="3733800"/>
            <a:ext cx="2286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Sin(-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(or imagine the Sine graph…)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219" name="Line 43"/>
          <p:cNvSpPr>
            <a:spLocks noChangeShapeType="1"/>
          </p:cNvSpPr>
          <p:nvPr/>
        </p:nvSpPr>
        <p:spPr bwMode="auto">
          <a:xfrm flipV="1">
            <a:off x="1981200" y="40386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20" name="Line 44"/>
          <p:cNvSpPr>
            <a:spLocks noChangeShapeType="1"/>
          </p:cNvSpPr>
          <p:nvPr/>
        </p:nvSpPr>
        <p:spPr bwMode="auto">
          <a:xfrm rot="5400000" flipV="1">
            <a:off x="1943100" y="40767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21" name="Arc 45"/>
          <p:cNvSpPr>
            <a:spLocks noChangeAspect="1"/>
          </p:cNvSpPr>
          <p:nvPr/>
        </p:nvSpPr>
        <p:spPr bwMode="auto">
          <a:xfrm flipH="1">
            <a:off x="1981200" y="47244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222" name="Arc 46"/>
          <p:cNvSpPr>
            <a:spLocks noChangeAspect="1"/>
          </p:cNvSpPr>
          <p:nvPr/>
        </p:nvSpPr>
        <p:spPr bwMode="auto">
          <a:xfrm flipV="1">
            <a:off x="838200" y="39624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225" name="Text Box 49"/>
          <p:cNvSpPr txBox="1">
            <a:spLocks noChangeArrowheads="1"/>
          </p:cNvSpPr>
          <p:nvPr/>
        </p:nvSpPr>
        <p:spPr bwMode="auto">
          <a:xfrm>
            <a:off x="2971800" y="53340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0226" name="Text Box 50"/>
          <p:cNvSpPr txBox="1">
            <a:spLocks noChangeArrowheads="1"/>
          </p:cNvSpPr>
          <p:nvPr/>
        </p:nvSpPr>
        <p:spPr bwMode="auto">
          <a:xfrm>
            <a:off x="457200" y="5334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0227" name="Text Box 51"/>
          <p:cNvSpPr txBox="1">
            <a:spLocks noChangeArrowheads="1"/>
          </p:cNvSpPr>
          <p:nvPr/>
        </p:nvSpPr>
        <p:spPr bwMode="auto">
          <a:xfrm>
            <a:off x="1905000" y="5867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50228" name="Text Box 52"/>
          <p:cNvSpPr txBox="1">
            <a:spLocks noChangeArrowheads="1"/>
          </p:cNvSpPr>
          <p:nvPr/>
        </p:nvSpPr>
        <p:spPr bwMode="auto">
          <a:xfrm>
            <a:off x="1905000" y="4495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50233" name="Text Box 57"/>
          <p:cNvSpPr txBox="1">
            <a:spLocks noChangeArrowheads="1"/>
          </p:cNvSpPr>
          <p:nvPr/>
        </p:nvSpPr>
        <p:spPr bwMode="auto">
          <a:xfrm>
            <a:off x="3200400" y="45720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sinx</a:t>
            </a:r>
          </a:p>
        </p:txBody>
      </p:sp>
      <p:sp>
        <p:nvSpPr>
          <p:cNvPr id="50238" name="Line 62"/>
          <p:cNvSpPr>
            <a:spLocks noChangeShapeType="1"/>
          </p:cNvSpPr>
          <p:nvPr/>
        </p:nvSpPr>
        <p:spPr bwMode="auto">
          <a:xfrm>
            <a:off x="1981200" y="4876800"/>
            <a:ext cx="5334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39" name="Line 63"/>
          <p:cNvSpPr>
            <a:spLocks noChangeShapeType="1"/>
          </p:cNvSpPr>
          <p:nvPr/>
        </p:nvSpPr>
        <p:spPr bwMode="auto">
          <a:xfrm>
            <a:off x="1447800" y="5791200"/>
            <a:ext cx="5334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41" name="Line 65"/>
          <p:cNvSpPr>
            <a:spLocks noChangeShapeType="1"/>
          </p:cNvSpPr>
          <p:nvPr/>
        </p:nvSpPr>
        <p:spPr bwMode="auto">
          <a:xfrm flipV="1">
            <a:off x="2514600" y="4876800"/>
            <a:ext cx="0" cy="4572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42" name="Line 66"/>
          <p:cNvSpPr>
            <a:spLocks noChangeShapeType="1"/>
          </p:cNvSpPr>
          <p:nvPr/>
        </p:nvSpPr>
        <p:spPr bwMode="auto">
          <a:xfrm flipV="1">
            <a:off x="1447800" y="5334000"/>
            <a:ext cx="0" cy="4572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43" name="Text Box 67"/>
          <p:cNvSpPr txBox="1">
            <a:spLocks noChangeArrowheads="1"/>
          </p:cNvSpPr>
          <p:nvPr/>
        </p:nvSpPr>
        <p:spPr bwMode="auto">
          <a:xfrm>
            <a:off x="1447800" y="4724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aseline="30000">
                <a:solidFill>
                  <a:srgbClr val="0000FF"/>
                </a:solidFill>
                <a:latin typeface="Comic Sans MS" pitchFamily="66" charset="0"/>
              </a:rPr>
              <a:t>√2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0244" name="Text Box 68"/>
          <p:cNvSpPr txBox="1">
            <a:spLocks noChangeArrowheads="1"/>
          </p:cNvSpPr>
          <p:nvPr/>
        </p:nvSpPr>
        <p:spPr bwMode="auto">
          <a:xfrm>
            <a:off x="1905000" y="56388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GB" sz="1600" baseline="30000">
                <a:solidFill>
                  <a:srgbClr val="0000FF"/>
                </a:solidFill>
                <a:latin typeface="Comic Sans MS" pitchFamily="66" charset="0"/>
              </a:rPr>
              <a:t>√2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0245" name="Text Box 69"/>
          <p:cNvSpPr txBox="1">
            <a:spLocks noChangeArrowheads="1"/>
          </p:cNvSpPr>
          <p:nvPr/>
        </p:nvSpPr>
        <p:spPr bwMode="auto">
          <a:xfrm>
            <a:off x="2286000" y="53340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0246" name="Text Box 70"/>
          <p:cNvSpPr txBox="1">
            <a:spLocks noChangeArrowheads="1"/>
          </p:cNvSpPr>
          <p:nvPr/>
        </p:nvSpPr>
        <p:spPr bwMode="auto">
          <a:xfrm>
            <a:off x="1143000" y="50292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1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0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6" dur="500"/>
                                        <p:tgtEl>
                                          <p:spTgt spid="5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6" dur="500"/>
                                        <p:tgtEl>
                                          <p:spTgt spid="5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0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7" grpId="0" animBg="1"/>
      <p:bldP spid="50188" grpId="0" animBg="1"/>
      <p:bldP spid="50189" grpId="0"/>
      <p:bldP spid="50190" grpId="0"/>
      <p:bldP spid="50217" grpId="0" animBg="1"/>
      <p:bldP spid="50219" grpId="0" animBg="1"/>
      <p:bldP spid="50220" grpId="0" animBg="1"/>
      <p:bldP spid="50221" grpId="0" animBg="1"/>
      <p:bldP spid="50222" grpId="0" animBg="1"/>
      <p:bldP spid="50225" grpId="0"/>
      <p:bldP spid="50226" grpId="0"/>
      <p:bldP spid="50227" grpId="0"/>
      <p:bldP spid="50228" grpId="0"/>
      <p:bldP spid="50233" grpId="0"/>
      <p:bldP spid="50238" grpId="0" animBg="1"/>
      <p:bldP spid="50239" grpId="0" animBg="1"/>
      <p:bldP spid="50241" grpId="0" animBg="1"/>
      <p:bldP spid="50242" grpId="0" animBg="1"/>
      <p:bldP spid="50243" grpId="0"/>
      <p:bldP spid="50244" grpId="0"/>
      <p:bldP spid="50245" grpId="0"/>
      <p:bldP spid="502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</a:p>
          <a:p>
            <a:pPr marL="0" indent="0" algn="ctr" eaLnBrk="1" hangingPunct="1">
              <a:buFontTx/>
              <a:buNone/>
            </a:pPr>
            <a:endParaRPr lang="en-GB" sz="16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Work out, in radians, the value of:</a:t>
            </a:r>
          </a:p>
        </p:txBody>
      </p:sp>
      <p:sp>
        <p:nvSpPr>
          <p:cNvPr id="52231" name="Arc 7"/>
          <p:cNvSpPr>
            <a:spLocks/>
          </p:cNvSpPr>
          <p:nvPr/>
        </p:nvSpPr>
        <p:spPr bwMode="auto">
          <a:xfrm flipH="1">
            <a:off x="7086600" y="1752600"/>
            <a:ext cx="228600" cy="8382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6264538 h 43197"/>
              <a:gd name="T4" fmla="*/ 0 w 21600"/>
              <a:gd name="T5" fmla="*/ 813283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562600" y="19050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Arcsin just means inverse sin…</a:t>
            </a:r>
          </a:p>
        </p:txBody>
      </p:sp>
      <p:graphicFrame>
        <p:nvGraphicFramePr>
          <p:cNvPr id="45064" name="Object 11"/>
          <p:cNvGraphicFramePr>
            <a:graphicFrameLocks noChangeAspect="1"/>
          </p:cNvGraphicFramePr>
          <p:nvPr/>
        </p:nvGraphicFramePr>
        <p:xfrm>
          <a:off x="1066800" y="3124200"/>
          <a:ext cx="16176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6" name="Equation" r:id="rId3" imgW="1054100" imgH="279400" progId="Equation.DSMT4">
                  <p:embed/>
                </p:oleObj>
              </mc:Choice>
              <mc:Fallback>
                <p:oleObj name="Equation" r:id="rId3" imgW="1054100" imgH="279400" progId="Equation.DSMT4">
                  <p:embed/>
                  <p:pic>
                    <p:nvPicPr>
                      <p:cNvPr id="4506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124200"/>
                        <a:ext cx="16176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2" name="Object 38"/>
          <p:cNvGraphicFramePr>
            <a:graphicFrameLocks noChangeAspect="1"/>
          </p:cNvGraphicFramePr>
          <p:nvPr/>
        </p:nvGraphicFramePr>
        <p:xfrm>
          <a:off x="7391400" y="1524000"/>
          <a:ext cx="16176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7" name="Equation" r:id="rId5" imgW="1054100" imgH="279400" progId="Equation.DSMT4">
                  <p:embed/>
                </p:oleObj>
              </mc:Choice>
              <mc:Fallback>
                <p:oleObj name="Equation" r:id="rId5" imgW="1054100" imgH="279400" progId="Equation.DSMT4">
                  <p:embed/>
                  <p:pic>
                    <p:nvPicPr>
                      <p:cNvPr id="5226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524000"/>
                        <a:ext cx="16176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3" name="Object 39"/>
          <p:cNvGraphicFramePr>
            <a:graphicFrameLocks noChangeAspect="1"/>
          </p:cNvGraphicFramePr>
          <p:nvPr/>
        </p:nvGraphicFramePr>
        <p:xfrm>
          <a:off x="7391400" y="2362200"/>
          <a:ext cx="15017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8" name="Equation" r:id="rId6" imgW="977900" imgH="279400" progId="Equation.DSMT4">
                  <p:embed/>
                </p:oleObj>
              </mc:Choice>
              <mc:Fallback>
                <p:oleObj name="Equation" r:id="rId6" imgW="977900" imgH="279400" progId="Equation.DSMT4">
                  <p:embed/>
                  <p:pic>
                    <p:nvPicPr>
                      <p:cNvPr id="52263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362200"/>
                        <a:ext cx="150177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4" name="Object 40"/>
          <p:cNvGraphicFramePr>
            <a:graphicFrameLocks noChangeAspect="1"/>
          </p:cNvGraphicFramePr>
          <p:nvPr/>
        </p:nvGraphicFramePr>
        <p:xfrm>
          <a:off x="7391400" y="3048000"/>
          <a:ext cx="9747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9" name="Equation" r:id="rId8" imgW="634725" imgH="431613" progId="Equation.DSMT4">
                  <p:embed/>
                </p:oleObj>
              </mc:Choice>
              <mc:Fallback>
                <p:oleObj name="Equation" r:id="rId8" imgW="634725" imgH="431613" progId="Equation.DSMT4">
                  <p:embed/>
                  <p:pic>
                    <p:nvPicPr>
                      <p:cNvPr id="52264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048000"/>
                        <a:ext cx="97472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5" name="Object 41"/>
          <p:cNvGraphicFramePr>
            <a:graphicFrameLocks noChangeAspect="1"/>
          </p:cNvGraphicFramePr>
          <p:nvPr/>
        </p:nvGraphicFramePr>
        <p:xfrm>
          <a:off x="7391400" y="3886200"/>
          <a:ext cx="81915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0" name="Equation" r:id="rId10" imgW="533169" imgH="431613" progId="Equation.DSMT4">
                  <p:embed/>
                </p:oleObj>
              </mc:Choice>
              <mc:Fallback>
                <p:oleObj name="Equation" r:id="rId10" imgW="533169" imgH="431613" progId="Equation.DSMT4">
                  <p:embed/>
                  <p:pic>
                    <p:nvPicPr>
                      <p:cNvPr id="52265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886200"/>
                        <a:ext cx="81915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6" name="Object 42"/>
          <p:cNvGraphicFramePr>
            <a:graphicFrameLocks noChangeAspect="1"/>
          </p:cNvGraphicFramePr>
          <p:nvPr/>
        </p:nvGraphicFramePr>
        <p:xfrm>
          <a:off x="7467600" y="4800600"/>
          <a:ext cx="36988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1" name="Equation" r:id="rId12" imgW="241091" imgH="177646" progId="Equation.DSMT4">
                  <p:embed/>
                </p:oleObj>
              </mc:Choice>
              <mc:Fallback>
                <p:oleObj name="Equation" r:id="rId12" imgW="241091" imgH="177646" progId="Equation.DSMT4">
                  <p:embed/>
                  <p:pic>
                    <p:nvPicPr>
                      <p:cNvPr id="52266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800600"/>
                        <a:ext cx="369888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67" name="Arc 43"/>
          <p:cNvSpPr>
            <a:spLocks/>
          </p:cNvSpPr>
          <p:nvPr/>
        </p:nvSpPr>
        <p:spPr bwMode="auto">
          <a:xfrm flipH="1">
            <a:off x="7086600" y="2590800"/>
            <a:ext cx="228600" cy="8382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6264538 h 43197"/>
              <a:gd name="T4" fmla="*/ 0 w 21600"/>
              <a:gd name="T5" fmla="*/ 813283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68" name="Arc 44"/>
          <p:cNvSpPr>
            <a:spLocks/>
          </p:cNvSpPr>
          <p:nvPr/>
        </p:nvSpPr>
        <p:spPr bwMode="auto">
          <a:xfrm flipH="1">
            <a:off x="7086600" y="3429000"/>
            <a:ext cx="228600" cy="7620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69" name="Arc 45"/>
          <p:cNvSpPr>
            <a:spLocks/>
          </p:cNvSpPr>
          <p:nvPr/>
        </p:nvSpPr>
        <p:spPr bwMode="auto">
          <a:xfrm flipH="1">
            <a:off x="7086600" y="4191000"/>
            <a:ext cx="228600" cy="7620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70" name="Text Box 46"/>
          <p:cNvSpPr txBox="1">
            <a:spLocks noChangeArrowheads="1"/>
          </p:cNvSpPr>
          <p:nvPr/>
        </p:nvSpPr>
        <p:spPr bwMode="auto">
          <a:xfrm>
            <a:off x="5562600" y="2667000"/>
            <a:ext cx="1524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Think about what value you need for x to get Sin x =  –1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271" name="Line 47"/>
          <p:cNvSpPr>
            <a:spLocks noChangeShapeType="1"/>
          </p:cNvSpPr>
          <p:nvPr/>
        </p:nvSpPr>
        <p:spPr bwMode="auto">
          <a:xfrm flipV="1">
            <a:off x="1447800" y="39624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72" name="Line 48"/>
          <p:cNvSpPr>
            <a:spLocks noChangeShapeType="1"/>
          </p:cNvSpPr>
          <p:nvPr/>
        </p:nvSpPr>
        <p:spPr bwMode="auto">
          <a:xfrm rot="5400000" flipV="1">
            <a:off x="1409700" y="40005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73" name="Arc 49"/>
          <p:cNvSpPr>
            <a:spLocks noChangeAspect="1"/>
          </p:cNvSpPr>
          <p:nvPr/>
        </p:nvSpPr>
        <p:spPr bwMode="auto">
          <a:xfrm flipH="1">
            <a:off x="1447800" y="46482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74" name="Arc 50"/>
          <p:cNvSpPr>
            <a:spLocks noChangeAspect="1"/>
          </p:cNvSpPr>
          <p:nvPr/>
        </p:nvSpPr>
        <p:spPr bwMode="auto">
          <a:xfrm flipV="1">
            <a:off x="304800" y="38862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75" name="Text Box 51"/>
          <p:cNvSpPr txBox="1">
            <a:spLocks noChangeArrowheads="1"/>
          </p:cNvSpPr>
          <p:nvPr/>
        </p:nvSpPr>
        <p:spPr bwMode="auto">
          <a:xfrm>
            <a:off x="2362200" y="52578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2276" name="Text Box 52"/>
          <p:cNvSpPr txBox="1">
            <a:spLocks noChangeArrowheads="1"/>
          </p:cNvSpPr>
          <p:nvPr/>
        </p:nvSpPr>
        <p:spPr bwMode="auto">
          <a:xfrm>
            <a:off x="0" y="5257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2277" name="Text Box 53"/>
          <p:cNvSpPr txBox="1">
            <a:spLocks noChangeArrowheads="1"/>
          </p:cNvSpPr>
          <p:nvPr/>
        </p:nvSpPr>
        <p:spPr bwMode="auto">
          <a:xfrm>
            <a:off x="1371600" y="5791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52278" name="Text Box 54"/>
          <p:cNvSpPr txBox="1">
            <a:spLocks noChangeArrowheads="1"/>
          </p:cNvSpPr>
          <p:nvPr/>
        </p:nvSpPr>
        <p:spPr bwMode="auto">
          <a:xfrm>
            <a:off x="1371600" y="4419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52279" name="Text Box 55"/>
          <p:cNvSpPr txBox="1">
            <a:spLocks noChangeArrowheads="1"/>
          </p:cNvSpPr>
          <p:nvPr/>
        </p:nvSpPr>
        <p:spPr bwMode="auto">
          <a:xfrm>
            <a:off x="2133600" y="43434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sinx</a:t>
            </a:r>
          </a:p>
        </p:txBody>
      </p:sp>
      <p:sp>
        <p:nvSpPr>
          <p:cNvPr id="52288" name="Line 64"/>
          <p:cNvSpPr>
            <a:spLocks noChangeShapeType="1"/>
          </p:cNvSpPr>
          <p:nvPr/>
        </p:nvSpPr>
        <p:spPr bwMode="auto">
          <a:xfrm flipV="1">
            <a:off x="304800" y="5257800"/>
            <a:ext cx="0" cy="6096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89" name="Text Box 65"/>
          <p:cNvSpPr txBox="1">
            <a:spLocks noChangeArrowheads="1"/>
          </p:cNvSpPr>
          <p:nvPr/>
        </p:nvSpPr>
        <p:spPr bwMode="auto">
          <a:xfrm>
            <a:off x="5638800" y="3733800"/>
            <a:ext cx="152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Cos(-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) = Cos(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290" name="Line 66"/>
          <p:cNvSpPr>
            <a:spLocks noChangeShapeType="1"/>
          </p:cNvSpPr>
          <p:nvPr/>
        </p:nvSpPr>
        <p:spPr bwMode="auto">
          <a:xfrm flipV="1">
            <a:off x="4572000" y="39624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91" name="Line 67"/>
          <p:cNvSpPr>
            <a:spLocks noChangeShapeType="1"/>
          </p:cNvSpPr>
          <p:nvPr/>
        </p:nvSpPr>
        <p:spPr bwMode="auto">
          <a:xfrm rot="5400000" flipV="1">
            <a:off x="4533900" y="40005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92" name="Arc 68"/>
          <p:cNvSpPr>
            <a:spLocks noChangeAspect="1"/>
          </p:cNvSpPr>
          <p:nvPr/>
        </p:nvSpPr>
        <p:spPr bwMode="auto">
          <a:xfrm flipH="1">
            <a:off x="3429000" y="46482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94" name="Text Box 70"/>
          <p:cNvSpPr txBox="1">
            <a:spLocks noChangeArrowheads="1"/>
          </p:cNvSpPr>
          <p:nvPr/>
        </p:nvSpPr>
        <p:spPr bwMode="auto">
          <a:xfrm>
            <a:off x="5486400" y="52578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2295" name="Text Box 71"/>
          <p:cNvSpPr txBox="1">
            <a:spLocks noChangeArrowheads="1"/>
          </p:cNvSpPr>
          <p:nvPr/>
        </p:nvSpPr>
        <p:spPr bwMode="auto">
          <a:xfrm>
            <a:off x="3124200" y="5257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2296" name="Text Box 72"/>
          <p:cNvSpPr txBox="1">
            <a:spLocks noChangeArrowheads="1"/>
          </p:cNvSpPr>
          <p:nvPr/>
        </p:nvSpPr>
        <p:spPr bwMode="auto">
          <a:xfrm>
            <a:off x="4495800" y="5791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52297" name="Text Box 73"/>
          <p:cNvSpPr txBox="1">
            <a:spLocks noChangeArrowheads="1"/>
          </p:cNvSpPr>
          <p:nvPr/>
        </p:nvSpPr>
        <p:spPr bwMode="auto">
          <a:xfrm>
            <a:off x="4495800" y="4419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52298" name="Text Box 74"/>
          <p:cNvSpPr txBox="1">
            <a:spLocks noChangeArrowheads="1"/>
          </p:cNvSpPr>
          <p:nvPr/>
        </p:nvSpPr>
        <p:spPr bwMode="auto">
          <a:xfrm>
            <a:off x="5943600" y="4267200"/>
            <a:ext cx="12192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Remember it, or read from the graph…</a:t>
            </a:r>
          </a:p>
        </p:txBody>
      </p:sp>
      <p:sp>
        <p:nvSpPr>
          <p:cNvPr id="52300" name="Arc 76"/>
          <p:cNvSpPr>
            <a:spLocks noChangeAspect="1"/>
          </p:cNvSpPr>
          <p:nvPr/>
        </p:nvSpPr>
        <p:spPr bwMode="auto">
          <a:xfrm>
            <a:off x="4572000" y="46482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301" name="Text Box 77"/>
          <p:cNvSpPr txBox="1">
            <a:spLocks noChangeArrowheads="1"/>
          </p:cNvSpPr>
          <p:nvPr/>
        </p:nvSpPr>
        <p:spPr bwMode="auto">
          <a:xfrm>
            <a:off x="4876800" y="4419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cosx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16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2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2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 animBg="1"/>
      <p:bldP spid="52233" grpId="0"/>
      <p:bldP spid="52267" grpId="0" animBg="1"/>
      <p:bldP spid="52268" grpId="0" animBg="1"/>
      <p:bldP spid="52269" grpId="0" animBg="1"/>
      <p:bldP spid="52270" grpId="0"/>
      <p:bldP spid="52271" grpId="0" animBg="1"/>
      <p:bldP spid="52272" grpId="0" animBg="1"/>
      <p:bldP spid="52273" grpId="0" animBg="1"/>
      <p:bldP spid="52274" grpId="0" animBg="1"/>
      <p:bldP spid="52275" grpId="0"/>
      <p:bldP spid="52276" grpId="0"/>
      <p:bldP spid="52277" grpId="0"/>
      <p:bldP spid="52278" grpId="0"/>
      <p:bldP spid="52279" grpId="0"/>
      <p:bldP spid="52288" grpId="0" animBg="1"/>
      <p:bldP spid="52289" grpId="0"/>
      <p:bldP spid="52290" grpId="0" animBg="1"/>
      <p:bldP spid="52291" grpId="0" animBg="1"/>
      <p:bldP spid="52292" grpId="0" animBg="1"/>
      <p:bldP spid="52294" grpId="0"/>
      <p:bldP spid="52295" grpId="0"/>
      <p:bldP spid="52296" grpId="0"/>
      <p:bldP spid="52297" grpId="0"/>
      <p:bldP spid="52298" grpId="0"/>
      <p:bldP spid="52300" grpId="0" animBg="1"/>
      <p:bldP spid="5230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C066EF-A29C-4004-B2E5-82AC913C02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BA7F85-2D61-415F-8520-715866EF42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B59592-D83F-4DE8-A0AF-E6932E3BA82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1373</TotalTime>
  <Words>759</Words>
  <Application>Microsoft Office PowerPoint</Application>
  <PresentationFormat>On-screen Show (4:3)</PresentationFormat>
  <Paragraphs>147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Elephant</vt:lpstr>
      <vt:lpstr>Wingdings</vt:lpstr>
      <vt:lpstr>Office Theme</vt:lpstr>
      <vt:lpstr>Equation</vt:lpstr>
      <vt:lpstr>PowerPoint Presentation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345</cp:revision>
  <dcterms:created xsi:type="dcterms:W3CDTF">2018-04-30T00:32:33Z</dcterms:created>
  <dcterms:modified xsi:type="dcterms:W3CDTF">2021-02-25T08:47:25Z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