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12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5.wmf"/><Relationship Id="rId11" Type="http://schemas.openxmlformats.org/officeDocument/2006/relationships/image" Target="../media/image11.wmf"/><Relationship Id="rId5" Type="http://schemas.openxmlformats.org/officeDocument/2006/relationships/image" Target="../media/image14.wmf"/><Relationship Id="rId10" Type="http://schemas.openxmlformats.org/officeDocument/2006/relationships/image" Target="../media/image10.wmf"/><Relationship Id="rId4" Type="http://schemas.openxmlformats.org/officeDocument/2006/relationships/image" Target="../media/image13.wmf"/><Relationship Id="rId9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alpha val="20000"/>
              </a:schemeClr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>
                <a:alpha val="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5.wmf"/><Relationship Id="rId22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670" y="2059158"/>
            <a:ext cx="807464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Teachings for </a:t>
            </a:r>
          </a:p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Exercise 6D</a:t>
            </a:r>
          </a:p>
        </p:txBody>
      </p:sp>
    </p:spTree>
    <p:extLst>
      <p:ext uri="{BB962C8B-B14F-4D97-AF65-F5344CB8AC3E}">
        <p14:creationId xmlns:p14="http://schemas.microsoft.com/office/powerpoint/2010/main" val="2287964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67" name="Object 23"/>
          <p:cNvGraphicFramePr>
            <a:graphicFrameLocks noChangeAspect="1"/>
          </p:cNvGraphicFramePr>
          <p:nvPr/>
        </p:nvGraphicFramePr>
        <p:xfrm>
          <a:off x="1050925" y="2527300"/>
          <a:ext cx="1092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6" name="Equation" r:id="rId3" imgW="774364" imgH="393529" progId="Equation.DSMT4">
                  <p:embed/>
                </p:oleObj>
              </mc:Choice>
              <mc:Fallback>
                <p:oleObj name="Equation" r:id="rId3" imgW="774364" imgH="393529" progId="Equation.DSMT4">
                  <p:embed/>
                  <p:pic>
                    <p:nvPicPr>
                      <p:cNvPr id="3176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2527300"/>
                        <a:ext cx="10922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989013" y="2209800"/>
            <a:ext cx="1239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Given that: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98450" y="3157538"/>
            <a:ext cx="2608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and A is obtuse, find the </a:t>
            </a:r>
            <a:r>
              <a:rPr lang="en-GB" sz="1600" u="sng">
                <a:latin typeface="Comic Sans MS" pitchFamily="66" charset="0"/>
              </a:rPr>
              <a:t>exact</a:t>
            </a:r>
            <a:r>
              <a:rPr lang="en-GB" sz="1600">
                <a:latin typeface="Comic Sans MS" pitchFamily="66" charset="0"/>
              </a:rPr>
              <a:t> value of secA</a:t>
            </a:r>
          </a:p>
        </p:txBody>
      </p:sp>
      <p:sp>
        <p:nvSpPr>
          <p:cNvPr id="29710" name="Text Box 27"/>
          <p:cNvSpPr txBox="1">
            <a:spLocks noChangeArrowheads="1"/>
          </p:cNvSpPr>
          <p:nvPr/>
        </p:nvSpPr>
        <p:spPr bwMode="auto">
          <a:xfrm>
            <a:off x="625475" y="1846263"/>
            <a:ext cx="1992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Example Question</a:t>
            </a:r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 flipV="1">
            <a:off x="914400" y="4724400"/>
            <a:ext cx="1447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 flipV="1">
            <a:off x="914400" y="5486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>
            <a:off x="2362200" y="4724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2286000" y="5410200"/>
            <a:ext cx="762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Arc 32"/>
          <p:cNvSpPr>
            <a:spLocks/>
          </p:cNvSpPr>
          <p:nvPr/>
        </p:nvSpPr>
        <p:spPr bwMode="auto">
          <a:xfrm>
            <a:off x="381000" y="5314950"/>
            <a:ext cx="911225" cy="247650"/>
          </a:xfrm>
          <a:custGeom>
            <a:avLst/>
            <a:gdLst>
              <a:gd name="T0" fmla="*/ 37264924 w 21523"/>
              <a:gd name="T1" fmla="*/ 0 h 5861"/>
              <a:gd name="T2" fmla="*/ 38578776 w 21523"/>
              <a:gd name="T3" fmla="*/ 7204033 h 5861"/>
              <a:gd name="T4" fmla="*/ 0 w 21523"/>
              <a:gd name="T5" fmla="*/ 10464174 h 58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23" h="5861" fill="none" extrusionOk="0">
                <a:moveTo>
                  <a:pt x="20789" y="0"/>
                </a:moveTo>
                <a:cubicBezTo>
                  <a:pt x="21161" y="1318"/>
                  <a:pt x="21406" y="2669"/>
                  <a:pt x="21522" y="4035"/>
                </a:cubicBezTo>
              </a:path>
              <a:path w="21523" h="5861" stroke="0" extrusionOk="0">
                <a:moveTo>
                  <a:pt x="20789" y="0"/>
                </a:moveTo>
                <a:cubicBezTo>
                  <a:pt x="21161" y="1318"/>
                  <a:pt x="21406" y="2669"/>
                  <a:pt x="21522" y="4035"/>
                </a:cubicBezTo>
                <a:lnTo>
                  <a:pt x="0" y="5861"/>
                </a:lnTo>
                <a:lnTo>
                  <a:pt x="2078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1219200" y="5257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200"/>
              <a:t>θ</a:t>
            </a:r>
          </a:p>
        </p:txBody>
      </p:sp>
      <p:graphicFrame>
        <p:nvGraphicFramePr>
          <p:cNvPr id="31778" name="Object 34"/>
          <p:cNvGraphicFramePr>
            <a:graphicFrameLocks noChangeAspect="1"/>
          </p:cNvGraphicFramePr>
          <p:nvPr/>
        </p:nvGraphicFramePr>
        <p:xfrm>
          <a:off x="1066800" y="3810000"/>
          <a:ext cx="11112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7" name="Equation" r:id="rId5" imgW="787400" imgH="419100" progId="Equation.DSMT4">
                  <p:embed/>
                </p:oleObj>
              </mc:Choice>
              <mc:Fallback>
                <p:oleObj name="Equation" r:id="rId5" imgW="787400" imgH="419100" progId="Equation.DSMT4">
                  <p:embed/>
                  <p:pic>
                    <p:nvPicPr>
                      <p:cNvPr id="31778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0"/>
                        <a:ext cx="11112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2362200" y="49530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1780" name="Text Box 36"/>
          <p:cNvSpPr txBox="1">
            <a:spLocks noChangeArrowheads="1"/>
          </p:cNvSpPr>
          <p:nvPr/>
        </p:nvSpPr>
        <p:spPr bwMode="auto">
          <a:xfrm>
            <a:off x="1524000" y="5486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1447800" y="4724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13</a:t>
            </a:r>
          </a:p>
        </p:txBody>
      </p:sp>
      <p:graphicFrame>
        <p:nvGraphicFramePr>
          <p:cNvPr id="31782" name="Object 38"/>
          <p:cNvGraphicFramePr>
            <a:graphicFrameLocks noChangeAspect="1"/>
          </p:cNvGraphicFramePr>
          <p:nvPr/>
        </p:nvGraphicFramePr>
        <p:xfrm>
          <a:off x="6629400" y="1752600"/>
          <a:ext cx="11112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8" name="Equation" r:id="rId7" imgW="787400" imgH="419100" progId="Equation.DSMT4">
                  <p:embed/>
                </p:oleObj>
              </mc:Choice>
              <mc:Fallback>
                <p:oleObj name="Equation" r:id="rId7" imgW="787400" imgH="419100" progId="Equation.DSMT4">
                  <p:embed/>
                  <p:pic>
                    <p:nvPicPr>
                      <p:cNvPr id="3178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752600"/>
                        <a:ext cx="11112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228600" y="5867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Ignore the negative, and use Pythagoras to work out the missing side…</a:t>
            </a:r>
          </a:p>
        </p:txBody>
      </p:sp>
      <p:graphicFrame>
        <p:nvGraphicFramePr>
          <p:cNvPr id="31784" name="Object 40"/>
          <p:cNvGraphicFramePr>
            <a:graphicFrameLocks noChangeAspect="1"/>
          </p:cNvGraphicFramePr>
          <p:nvPr/>
        </p:nvGraphicFramePr>
        <p:xfrm>
          <a:off x="6629400" y="2438400"/>
          <a:ext cx="9334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9" name="Equation" r:id="rId9" imgW="660113" imgH="393529" progId="Equation.DSMT4">
                  <p:embed/>
                </p:oleObj>
              </mc:Choice>
              <mc:Fallback>
                <p:oleObj name="Equation" r:id="rId9" imgW="660113" imgH="393529" progId="Equation.DSMT4">
                  <p:embed/>
                  <p:pic>
                    <p:nvPicPr>
                      <p:cNvPr id="31784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438400"/>
                        <a:ext cx="93345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85" name="Line 41"/>
          <p:cNvSpPr>
            <a:spLocks noChangeShapeType="1"/>
          </p:cNvSpPr>
          <p:nvPr/>
        </p:nvSpPr>
        <p:spPr bwMode="auto">
          <a:xfrm>
            <a:off x="5345113" y="3378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86" name="Line 42"/>
          <p:cNvSpPr>
            <a:spLocks noChangeShapeType="1"/>
          </p:cNvSpPr>
          <p:nvPr/>
        </p:nvSpPr>
        <p:spPr bwMode="auto">
          <a:xfrm>
            <a:off x="5345113" y="3683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87" name="Line 43"/>
          <p:cNvSpPr>
            <a:spLocks noChangeShapeType="1"/>
          </p:cNvSpPr>
          <p:nvPr/>
        </p:nvSpPr>
        <p:spPr bwMode="auto">
          <a:xfrm>
            <a:off x="60309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88" name="Line 44"/>
          <p:cNvSpPr>
            <a:spLocks noChangeShapeType="1"/>
          </p:cNvSpPr>
          <p:nvPr/>
        </p:nvSpPr>
        <p:spPr bwMode="auto">
          <a:xfrm>
            <a:off x="67167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89" name="Line 45"/>
          <p:cNvSpPr>
            <a:spLocks noChangeShapeType="1"/>
          </p:cNvSpPr>
          <p:nvPr/>
        </p:nvSpPr>
        <p:spPr bwMode="auto">
          <a:xfrm>
            <a:off x="74025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90" name="Line 46"/>
          <p:cNvSpPr>
            <a:spLocks noChangeShapeType="1"/>
          </p:cNvSpPr>
          <p:nvPr/>
        </p:nvSpPr>
        <p:spPr bwMode="auto">
          <a:xfrm>
            <a:off x="80883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91" name="Arc 47"/>
          <p:cNvSpPr>
            <a:spLocks/>
          </p:cNvSpPr>
          <p:nvPr/>
        </p:nvSpPr>
        <p:spPr bwMode="auto">
          <a:xfrm>
            <a:off x="5341938" y="3403600"/>
            <a:ext cx="677862" cy="914400"/>
          </a:xfrm>
          <a:custGeom>
            <a:avLst/>
            <a:gdLst>
              <a:gd name="T0" fmla="*/ 0 w 16013"/>
              <a:gd name="T1" fmla="*/ 1778 h 21600"/>
              <a:gd name="T2" fmla="*/ 28695241 w 16013"/>
              <a:gd name="T3" fmla="*/ 12292076 h 21600"/>
              <a:gd name="T4" fmla="*/ 403212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92" name="Arc 48"/>
          <p:cNvSpPr>
            <a:spLocks/>
          </p:cNvSpPr>
          <p:nvPr/>
        </p:nvSpPr>
        <p:spPr bwMode="auto">
          <a:xfrm flipH="1">
            <a:off x="7392988" y="3403600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93" name="Arc 49"/>
          <p:cNvSpPr>
            <a:spLocks/>
          </p:cNvSpPr>
          <p:nvPr/>
        </p:nvSpPr>
        <p:spPr bwMode="auto">
          <a:xfrm flipH="1" flipV="1">
            <a:off x="6021388" y="3071813"/>
            <a:ext cx="709612" cy="914400"/>
          </a:xfrm>
          <a:custGeom>
            <a:avLst/>
            <a:gdLst>
              <a:gd name="T0" fmla="*/ 0 w 16738"/>
              <a:gd name="T1" fmla="*/ 37634 h 21600"/>
              <a:gd name="T2" fmla="*/ 30084191 w 16738"/>
              <a:gd name="T3" fmla="*/ 12292076 h 21600"/>
              <a:gd name="T4" fmla="*/ 1707512 w 1673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38" h="21600" fill="none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</a:path>
              <a:path w="16738" h="21600" stroke="0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  <a:lnTo>
                  <a:pt x="950" y="21600"/>
                </a:lnTo>
                <a:lnTo>
                  <a:pt x="-1" y="2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94" name="Arc 50"/>
          <p:cNvSpPr>
            <a:spLocks/>
          </p:cNvSpPr>
          <p:nvPr/>
        </p:nvSpPr>
        <p:spPr bwMode="auto">
          <a:xfrm flipV="1">
            <a:off x="6723063" y="3071813"/>
            <a:ext cx="668337" cy="914400"/>
          </a:xfrm>
          <a:custGeom>
            <a:avLst/>
            <a:gdLst>
              <a:gd name="T0" fmla="*/ 0 w 15788"/>
              <a:gd name="T1" fmla="*/ 0 h 21600"/>
              <a:gd name="T2" fmla="*/ 28292016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5861050" y="37592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31796" name="Text Box 52"/>
          <p:cNvSpPr txBox="1">
            <a:spLocks noChangeArrowheads="1"/>
          </p:cNvSpPr>
          <p:nvPr/>
        </p:nvSpPr>
        <p:spPr bwMode="auto">
          <a:xfrm>
            <a:off x="6488113" y="37592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7173913" y="3759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7859713" y="3759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8077200" y="3276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Cos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5040313" y="32337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5032375" y="35560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4981575" y="384333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graphicFrame>
        <p:nvGraphicFramePr>
          <p:cNvPr id="31803" name="Object 59"/>
          <p:cNvGraphicFramePr>
            <a:graphicFrameLocks noChangeAspect="1"/>
          </p:cNvGraphicFramePr>
          <p:nvPr/>
        </p:nvGraphicFramePr>
        <p:xfrm>
          <a:off x="6553200" y="4572000"/>
          <a:ext cx="109537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0" name="Equation" r:id="rId11" imgW="774364" imgH="393529" progId="Equation.DSMT4">
                  <p:embed/>
                </p:oleObj>
              </mc:Choice>
              <mc:Fallback>
                <p:oleObj name="Equation" r:id="rId11" imgW="774364" imgH="393529" progId="Equation.DSMT4">
                  <p:embed/>
                  <p:pic>
                    <p:nvPicPr>
                      <p:cNvPr id="31803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572000"/>
                        <a:ext cx="109537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04" name="Line 60"/>
          <p:cNvSpPr>
            <a:spLocks noChangeShapeType="1"/>
          </p:cNvSpPr>
          <p:nvPr/>
        </p:nvSpPr>
        <p:spPr bwMode="auto">
          <a:xfrm>
            <a:off x="6019800" y="3475038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1805" name="Object 61"/>
          <p:cNvGraphicFramePr>
            <a:graphicFrameLocks noChangeAspect="1"/>
          </p:cNvGraphicFramePr>
          <p:nvPr/>
        </p:nvGraphicFramePr>
        <p:xfrm>
          <a:off x="6553200" y="5257800"/>
          <a:ext cx="1077913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1" name="Equation" r:id="rId13" imgW="761669" imgH="393529" progId="Equation.DSMT4">
                  <p:embed/>
                </p:oleObj>
              </mc:Choice>
              <mc:Fallback>
                <p:oleObj name="Equation" r:id="rId13" imgW="761669" imgH="393529" progId="Equation.DSMT4">
                  <p:embed/>
                  <p:pic>
                    <p:nvPicPr>
                      <p:cNvPr id="31805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257800"/>
                        <a:ext cx="1077913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06" name="Text Box 62"/>
          <p:cNvSpPr txBox="1">
            <a:spLocks noChangeArrowheads="1"/>
          </p:cNvSpPr>
          <p:nvPr/>
        </p:nvSpPr>
        <p:spPr bwMode="auto">
          <a:xfrm>
            <a:off x="4343400" y="22098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A and H from the triangle…</a:t>
            </a:r>
          </a:p>
        </p:txBody>
      </p:sp>
      <p:sp>
        <p:nvSpPr>
          <p:cNvPr id="31807" name="Arc 63"/>
          <p:cNvSpPr>
            <a:spLocks/>
          </p:cNvSpPr>
          <p:nvPr/>
        </p:nvSpPr>
        <p:spPr bwMode="auto">
          <a:xfrm flipH="1">
            <a:off x="6324600" y="20574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808" name="Text Box 64"/>
          <p:cNvSpPr txBox="1">
            <a:spLocks noChangeArrowheads="1"/>
          </p:cNvSpPr>
          <p:nvPr/>
        </p:nvSpPr>
        <p:spPr bwMode="auto">
          <a:xfrm>
            <a:off x="3124200" y="3276600"/>
            <a:ext cx="198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A is obtuse (in the 2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nd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 quadrant)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Cos is negative in this range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809" name="Line 65"/>
          <p:cNvSpPr>
            <a:spLocks noChangeShapeType="1"/>
          </p:cNvSpPr>
          <p:nvPr/>
        </p:nvSpPr>
        <p:spPr bwMode="auto">
          <a:xfrm>
            <a:off x="4648200" y="4191000"/>
            <a:ext cx="17526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10" name="Text Box 66"/>
          <p:cNvSpPr txBox="1">
            <a:spLocks noChangeArrowheads="1"/>
          </p:cNvSpPr>
          <p:nvPr/>
        </p:nvSpPr>
        <p:spPr bwMode="auto">
          <a:xfrm>
            <a:off x="4322763" y="5024438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Flip the fraction to get Sec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1811" name="Arc 67"/>
          <p:cNvSpPr>
            <a:spLocks/>
          </p:cNvSpPr>
          <p:nvPr/>
        </p:nvSpPr>
        <p:spPr bwMode="auto">
          <a:xfrm flipH="1">
            <a:off x="6303963" y="4872038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6" name="Object 22"/>
          <p:cNvGraphicFramePr>
            <a:graphicFrameLocks noChangeAspect="1"/>
          </p:cNvGraphicFramePr>
          <p:nvPr>
            <p:extLst/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2" name="Equation" r:id="rId15" imgW="812447" imgH="393529" progId="Equation.DSMT4">
                  <p:embed/>
                </p:oleObj>
              </mc:Choice>
              <mc:Fallback>
                <p:oleObj name="Equation" r:id="rId15" imgW="812447" imgH="393529" progId="Equation.DSMT4">
                  <p:embed/>
                  <p:pic>
                    <p:nvPicPr>
                      <p:cNvPr id="5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23"/>
          <p:cNvGraphicFramePr>
            <a:graphicFrameLocks noChangeAspect="1"/>
          </p:cNvGraphicFramePr>
          <p:nvPr>
            <p:extLst/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3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5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4" name="Equation" r:id="rId19" imgW="825500" imgH="393700" progId="Equation.DSMT4">
                  <p:embed/>
                </p:oleObj>
              </mc:Choice>
              <mc:Fallback>
                <p:oleObj name="Equation" r:id="rId19" imgW="825500" imgH="393700" progId="Equation.DSMT4">
                  <p:embed/>
                  <p:pic>
                    <p:nvPicPr>
                      <p:cNvPr id="5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name="Equation" r:id="rId21" imgW="939392" imgH="393529" progId="Equation.DSMT4">
                  <p:embed/>
                </p:oleObj>
              </mc:Choice>
              <mc:Fallback>
                <p:oleObj name="Equation" r:id="rId21" imgW="939392" imgH="393529" progId="Equation.DSMT4">
                  <p:embed/>
                  <p:pic>
                    <p:nvPicPr>
                      <p:cNvPr id="5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6" name="Equation" r:id="rId23" imgW="812447" imgH="393529" progId="Equation.DSMT4">
                  <p:embed/>
                </p:oleObj>
              </mc:Choice>
              <mc:Fallback>
                <p:oleObj name="Equation" r:id="rId23" imgW="812447" imgH="393529" progId="Equation.DSMT4">
                  <p:embed/>
                  <p:pic>
                    <p:nvPicPr>
                      <p:cNvPr id="6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904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8" dur="500"/>
                                        <p:tgtEl>
                                          <p:spTgt spid="3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1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3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3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3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3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3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9" grpId="0"/>
      <p:bldP spid="31772" grpId="0" animBg="1"/>
      <p:bldP spid="31773" grpId="0" animBg="1"/>
      <p:bldP spid="31774" grpId="0" animBg="1"/>
      <p:bldP spid="31775" grpId="0" animBg="1"/>
      <p:bldP spid="31776" grpId="0" animBg="1"/>
      <p:bldP spid="31777" grpId="0"/>
      <p:bldP spid="31779" grpId="0"/>
      <p:bldP spid="31780" grpId="0"/>
      <p:bldP spid="31781" grpId="0"/>
      <p:bldP spid="31785" grpId="0" animBg="1"/>
      <p:bldP spid="31786" grpId="0" animBg="1"/>
      <p:bldP spid="31787" grpId="0" animBg="1"/>
      <p:bldP spid="31788" grpId="0" animBg="1"/>
      <p:bldP spid="31789" grpId="0" animBg="1"/>
      <p:bldP spid="31790" grpId="0" animBg="1"/>
      <p:bldP spid="31791" grpId="0" animBg="1"/>
      <p:bldP spid="31792" grpId="0" animBg="1"/>
      <p:bldP spid="31793" grpId="0" animBg="1"/>
      <p:bldP spid="31794" grpId="0" animBg="1"/>
      <p:bldP spid="31795" grpId="0"/>
      <p:bldP spid="31796" grpId="0"/>
      <p:bldP spid="31797" grpId="0"/>
      <p:bldP spid="31798" grpId="0"/>
      <p:bldP spid="31799" grpId="0"/>
      <p:bldP spid="31800" grpId="0"/>
      <p:bldP spid="31801" grpId="0"/>
      <p:bldP spid="31802" grpId="0"/>
      <p:bldP spid="31804" grpId="0" animBg="1"/>
      <p:bldP spid="31806" grpId="0"/>
      <p:bldP spid="31807" grpId="0" animBg="1"/>
      <p:bldP spid="31809" grpId="0" animBg="1"/>
      <p:bldP spid="31810" grpId="0"/>
      <p:bldP spid="318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1050925" y="2527300"/>
          <a:ext cx="1092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0" name="Equation" r:id="rId3" imgW="774364" imgH="393529" progId="Equation.DSMT4">
                  <p:embed/>
                </p:oleObj>
              </mc:Choice>
              <mc:Fallback>
                <p:oleObj name="Equation" r:id="rId3" imgW="774364" imgH="393529" progId="Equation.DSMT4">
                  <p:embed/>
                  <p:pic>
                    <p:nvPicPr>
                      <p:cNvPr id="307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2527300"/>
                        <a:ext cx="10922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989013" y="2209800"/>
            <a:ext cx="1239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Given that: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98450" y="3157538"/>
            <a:ext cx="2608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and A is obtuse, find the </a:t>
            </a:r>
            <a:r>
              <a:rPr lang="en-GB" sz="1600" u="sng">
                <a:latin typeface="Comic Sans MS" pitchFamily="66" charset="0"/>
              </a:rPr>
              <a:t>exact</a:t>
            </a:r>
            <a:r>
              <a:rPr lang="en-GB" sz="1600">
                <a:latin typeface="Comic Sans MS" pitchFamily="66" charset="0"/>
              </a:rPr>
              <a:t> value of cosecA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625475" y="1846263"/>
            <a:ext cx="1992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Example Question</a:t>
            </a: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V="1">
            <a:off x="914400" y="4724400"/>
            <a:ext cx="1447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V="1">
            <a:off x="914400" y="5486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2362200" y="4724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2286000" y="5410200"/>
            <a:ext cx="762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Arc 19"/>
          <p:cNvSpPr>
            <a:spLocks/>
          </p:cNvSpPr>
          <p:nvPr/>
        </p:nvSpPr>
        <p:spPr bwMode="auto">
          <a:xfrm>
            <a:off x="381000" y="5314950"/>
            <a:ext cx="911225" cy="247650"/>
          </a:xfrm>
          <a:custGeom>
            <a:avLst/>
            <a:gdLst>
              <a:gd name="T0" fmla="*/ 37264924 w 21523"/>
              <a:gd name="T1" fmla="*/ 0 h 5861"/>
              <a:gd name="T2" fmla="*/ 38578776 w 21523"/>
              <a:gd name="T3" fmla="*/ 7204033 h 5861"/>
              <a:gd name="T4" fmla="*/ 0 w 21523"/>
              <a:gd name="T5" fmla="*/ 10464174 h 58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23" h="5861" fill="none" extrusionOk="0">
                <a:moveTo>
                  <a:pt x="20789" y="0"/>
                </a:moveTo>
                <a:cubicBezTo>
                  <a:pt x="21161" y="1318"/>
                  <a:pt x="21406" y="2669"/>
                  <a:pt x="21522" y="4035"/>
                </a:cubicBezTo>
              </a:path>
              <a:path w="21523" h="5861" stroke="0" extrusionOk="0">
                <a:moveTo>
                  <a:pt x="20789" y="0"/>
                </a:moveTo>
                <a:cubicBezTo>
                  <a:pt x="21161" y="1318"/>
                  <a:pt x="21406" y="2669"/>
                  <a:pt x="21522" y="4035"/>
                </a:cubicBezTo>
                <a:lnTo>
                  <a:pt x="0" y="5861"/>
                </a:lnTo>
                <a:lnTo>
                  <a:pt x="2078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1219200" y="5257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200"/>
              <a:t>θ</a:t>
            </a:r>
          </a:p>
        </p:txBody>
      </p:sp>
      <p:graphicFrame>
        <p:nvGraphicFramePr>
          <p:cNvPr id="30741" name="Object 21"/>
          <p:cNvGraphicFramePr>
            <a:graphicFrameLocks noChangeAspect="1"/>
          </p:cNvGraphicFramePr>
          <p:nvPr/>
        </p:nvGraphicFramePr>
        <p:xfrm>
          <a:off x="1066800" y="3810000"/>
          <a:ext cx="11112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1" name="Equation" r:id="rId5" imgW="787400" imgH="419100" progId="Equation.DSMT4">
                  <p:embed/>
                </p:oleObj>
              </mc:Choice>
              <mc:Fallback>
                <p:oleObj name="Equation" r:id="rId5" imgW="787400" imgH="419100" progId="Equation.DSMT4">
                  <p:embed/>
                  <p:pic>
                    <p:nvPicPr>
                      <p:cNvPr id="3074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0"/>
                        <a:ext cx="11112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2362200" y="49530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1524000" y="5486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1447800" y="4724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13</a:t>
            </a:r>
          </a:p>
        </p:txBody>
      </p:sp>
      <p:graphicFrame>
        <p:nvGraphicFramePr>
          <p:cNvPr id="33817" name="Object 25"/>
          <p:cNvGraphicFramePr>
            <a:graphicFrameLocks noChangeAspect="1"/>
          </p:cNvGraphicFramePr>
          <p:nvPr/>
        </p:nvGraphicFramePr>
        <p:xfrm>
          <a:off x="6646863" y="1752600"/>
          <a:ext cx="10763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2" name="Equation" r:id="rId7" imgW="761669" imgH="418918" progId="Equation.DSMT4">
                  <p:embed/>
                </p:oleObj>
              </mc:Choice>
              <mc:Fallback>
                <p:oleObj name="Equation" r:id="rId7" imgW="761669" imgH="418918" progId="Equation.DSMT4">
                  <p:embed/>
                  <p:pic>
                    <p:nvPicPr>
                      <p:cNvPr id="3381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6863" y="1752600"/>
                        <a:ext cx="10763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228600" y="5867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Ignore the negative, and use Pythagoras to work out the missing side…</a:t>
            </a:r>
          </a:p>
        </p:txBody>
      </p:sp>
      <p:graphicFrame>
        <p:nvGraphicFramePr>
          <p:cNvPr id="33819" name="Object 27"/>
          <p:cNvGraphicFramePr>
            <a:graphicFrameLocks noChangeAspect="1"/>
          </p:cNvGraphicFramePr>
          <p:nvPr/>
        </p:nvGraphicFramePr>
        <p:xfrm>
          <a:off x="6646863" y="2438400"/>
          <a:ext cx="8985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3" name="Equation" r:id="rId9" imgW="634725" imgH="393529" progId="Equation.DSMT4">
                  <p:embed/>
                </p:oleObj>
              </mc:Choice>
              <mc:Fallback>
                <p:oleObj name="Equation" r:id="rId9" imgW="634725" imgH="393529" progId="Equation.DSMT4">
                  <p:embed/>
                  <p:pic>
                    <p:nvPicPr>
                      <p:cNvPr id="3381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6863" y="2438400"/>
                        <a:ext cx="89852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20" name="Line 28"/>
          <p:cNvSpPr>
            <a:spLocks noChangeShapeType="1"/>
          </p:cNvSpPr>
          <p:nvPr/>
        </p:nvSpPr>
        <p:spPr bwMode="auto">
          <a:xfrm>
            <a:off x="5345113" y="3378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1" name="Line 29"/>
          <p:cNvSpPr>
            <a:spLocks noChangeShapeType="1"/>
          </p:cNvSpPr>
          <p:nvPr/>
        </p:nvSpPr>
        <p:spPr bwMode="auto">
          <a:xfrm>
            <a:off x="5345113" y="3683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>
            <a:off x="60309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>
            <a:off x="67167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>
            <a:off x="74025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>
            <a:off x="80883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5861050" y="37592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6488113" y="37592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7173913" y="3759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7859713" y="3759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5040313" y="32337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5032375" y="35560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4981575" y="384333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graphicFrame>
        <p:nvGraphicFramePr>
          <p:cNvPr id="33838" name="Object 46"/>
          <p:cNvGraphicFramePr>
            <a:graphicFrameLocks noChangeAspect="1"/>
          </p:cNvGraphicFramePr>
          <p:nvPr/>
        </p:nvGraphicFramePr>
        <p:xfrm>
          <a:off x="6651625" y="4572000"/>
          <a:ext cx="89693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4" name="Equation" r:id="rId11" imgW="634725" imgH="393529" progId="Equation.DSMT4">
                  <p:embed/>
                </p:oleObj>
              </mc:Choice>
              <mc:Fallback>
                <p:oleObj name="Equation" r:id="rId11" imgW="634725" imgH="393529" progId="Equation.DSMT4">
                  <p:embed/>
                  <p:pic>
                    <p:nvPicPr>
                      <p:cNvPr id="33838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5" y="4572000"/>
                        <a:ext cx="896938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39" name="Line 47"/>
          <p:cNvSpPr>
            <a:spLocks noChangeShapeType="1"/>
          </p:cNvSpPr>
          <p:nvPr/>
        </p:nvSpPr>
        <p:spPr bwMode="auto">
          <a:xfrm>
            <a:off x="6019800" y="3276600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3840" name="Object 48"/>
          <p:cNvGraphicFramePr>
            <a:graphicFrameLocks noChangeAspect="1"/>
          </p:cNvGraphicFramePr>
          <p:nvPr/>
        </p:nvGraphicFramePr>
        <p:xfrm>
          <a:off x="6634163" y="5275263"/>
          <a:ext cx="11144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5" name="Equation" r:id="rId13" imgW="787058" imgH="393529" progId="Equation.DSMT4">
                  <p:embed/>
                </p:oleObj>
              </mc:Choice>
              <mc:Fallback>
                <p:oleObj name="Equation" r:id="rId13" imgW="787058" imgH="393529" progId="Equation.DSMT4">
                  <p:embed/>
                  <p:pic>
                    <p:nvPicPr>
                      <p:cNvPr id="3384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4163" y="5275263"/>
                        <a:ext cx="111442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4343400" y="22098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A and H from the triangle…</a:t>
            </a:r>
          </a:p>
        </p:txBody>
      </p:sp>
      <p:sp>
        <p:nvSpPr>
          <p:cNvPr id="33842" name="Arc 50"/>
          <p:cNvSpPr>
            <a:spLocks/>
          </p:cNvSpPr>
          <p:nvPr/>
        </p:nvSpPr>
        <p:spPr bwMode="auto">
          <a:xfrm flipH="1">
            <a:off x="6324600" y="20574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3124200" y="3276600"/>
            <a:ext cx="198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A is obtuse (in the 2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nd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 quadrant)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Sin is positive in this range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844" name="Line 52"/>
          <p:cNvSpPr>
            <a:spLocks noChangeShapeType="1"/>
          </p:cNvSpPr>
          <p:nvPr/>
        </p:nvSpPr>
        <p:spPr bwMode="auto">
          <a:xfrm>
            <a:off x="4648200" y="4191000"/>
            <a:ext cx="17526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45" name="Text Box 53"/>
          <p:cNvSpPr txBox="1">
            <a:spLocks noChangeArrowheads="1"/>
          </p:cNvSpPr>
          <p:nvPr/>
        </p:nvSpPr>
        <p:spPr bwMode="auto">
          <a:xfrm>
            <a:off x="4322763" y="5024438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Flip the fraction to get Sec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3846" name="Arc 54"/>
          <p:cNvSpPr>
            <a:spLocks/>
          </p:cNvSpPr>
          <p:nvPr/>
        </p:nvSpPr>
        <p:spPr bwMode="auto">
          <a:xfrm flipH="1">
            <a:off x="6303963" y="4872038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47" name="Arc 55"/>
          <p:cNvSpPr>
            <a:spLocks/>
          </p:cNvSpPr>
          <p:nvPr/>
        </p:nvSpPr>
        <p:spPr bwMode="auto">
          <a:xfrm>
            <a:off x="6019800" y="3381375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48" name="Arc 56"/>
          <p:cNvSpPr>
            <a:spLocks/>
          </p:cNvSpPr>
          <p:nvPr/>
        </p:nvSpPr>
        <p:spPr bwMode="auto">
          <a:xfrm flipH="1">
            <a:off x="5335588" y="3381375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49" name="Arc 57"/>
          <p:cNvSpPr>
            <a:spLocks/>
          </p:cNvSpPr>
          <p:nvPr/>
        </p:nvSpPr>
        <p:spPr bwMode="auto">
          <a:xfrm flipH="1" flipV="1">
            <a:off x="6705600" y="3076575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50" name="Arc 58"/>
          <p:cNvSpPr>
            <a:spLocks/>
          </p:cNvSpPr>
          <p:nvPr/>
        </p:nvSpPr>
        <p:spPr bwMode="auto">
          <a:xfrm flipV="1">
            <a:off x="7391400" y="30765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51" name="Text Box 59"/>
          <p:cNvSpPr txBox="1">
            <a:spLocks noChangeArrowheads="1"/>
          </p:cNvSpPr>
          <p:nvPr/>
        </p:nvSpPr>
        <p:spPr bwMode="auto">
          <a:xfrm>
            <a:off x="8229600" y="3525838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Sin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3852" name="Line 60"/>
          <p:cNvSpPr>
            <a:spLocks noChangeShapeType="1"/>
          </p:cNvSpPr>
          <p:nvPr/>
        </p:nvSpPr>
        <p:spPr bwMode="auto">
          <a:xfrm>
            <a:off x="1973263" y="3711575"/>
            <a:ext cx="6524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7" name="Object 22"/>
          <p:cNvGraphicFramePr>
            <a:graphicFrameLocks noChangeAspect="1"/>
          </p:cNvGraphicFramePr>
          <p:nvPr>
            <p:extLst/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6" name="Equation" r:id="rId15" imgW="812447" imgH="393529" progId="Equation.DSMT4">
                  <p:embed/>
                </p:oleObj>
              </mc:Choice>
              <mc:Fallback>
                <p:oleObj name="Equation" r:id="rId15" imgW="812447" imgH="393529" progId="Equation.DSMT4">
                  <p:embed/>
                  <p:pic>
                    <p:nvPicPr>
                      <p:cNvPr id="57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23"/>
          <p:cNvGraphicFramePr>
            <a:graphicFrameLocks noChangeAspect="1"/>
          </p:cNvGraphicFramePr>
          <p:nvPr>
            <p:extLst/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7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58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8" name="Equation" r:id="rId19" imgW="825500" imgH="393700" progId="Equation.DSMT4">
                  <p:embed/>
                </p:oleObj>
              </mc:Choice>
              <mc:Fallback>
                <p:oleObj name="Equation" r:id="rId19" imgW="825500" imgH="393700" progId="Equation.DSMT4">
                  <p:embed/>
                  <p:pic>
                    <p:nvPicPr>
                      <p:cNvPr id="5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9" name="Equation" r:id="rId21" imgW="939392" imgH="393529" progId="Equation.DSMT4">
                  <p:embed/>
                </p:oleObj>
              </mc:Choice>
              <mc:Fallback>
                <p:oleObj name="Equation" r:id="rId21" imgW="939392" imgH="393529" progId="Equation.DSMT4">
                  <p:embed/>
                  <p:pic>
                    <p:nvPicPr>
                      <p:cNvPr id="6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" name="Equation" r:id="rId23" imgW="812447" imgH="393529" progId="Equation.DSMT4">
                  <p:embed/>
                </p:oleObj>
              </mc:Choice>
              <mc:Fallback>
                <p:oleObj name="Equation" r:id="rId23" imgW="812447" imgH="393529" progId="Equation.DSMT4">
                  <p:embed/>
                  <p:pic>
                    <p:nvPicPr>
                      <p:cNvPr id="6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09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3" dur="500"/>
                                        <p:tgtEl>
                                          <p:spTgt spid="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0" grpId="0" animBg="1"/>
      <p:bldP spid="33821" grpId="0" animBg="1"/>
      <p:bldP spid="33822" grpId="0" animBg="1"/>
      <p:bldP spid="33823" grpId="0" animBg="1"/>
      <p:bldP spid="33824" grpId="0" animBg="1"/>
      <p:bldP spid="33825" grpId="0" animBg="1"/>
      <p:bldP spid="33830" grpId="0"/>
      <p:bldP spid="33831" grpId="0"/>
      <p:bldP spid="33832" grpId="0"/>
      <p:bldP spid="33833" grpId="0"/>
      <p:bldP spid="33835" grpId="0"/>
      <p:bldP spid="33836" grpId="0"/>
      <p:bldP spid="33837" grpId="0"/>
      <p:bldP spid="33839" grpId="0" animBg="1"/>
      <p:bldP spid="33841" grpId="0"/>
      <p:bldP spid="33842" grpId="0" animBg="1"/>
      <p:bldP spid="33844" grpId="0" animBg="1"/>
      <p:bldP spid="33845" grpId="0"/>
      <p:bldP spid="33846" grpId="0" animBg="1"/>
      <p:bldP spid="33847" grpId="0" animBg="1"/>
      <p:bldP spid="33848" grpId="0" animBg="1"/>
      <p:bldP spid="33849" grpId="0" animBg="1"/>
      <p:bldP spid="33850" grpId="0" animBg="1"/>
      <p:bldP spid="33851" grpId="0"/>
      <p:bldP spid="3385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C066EF-A29C-4004-B2E5-82AC913C0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BA7F85-2D61-415F-8520-715866EF42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B59592-D83F-4DE8-A0AF-E6932E3BA82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1351</TotalTime>
  <Words>164</Words>
  <Application>Microsoft Office PowerPoint</Application>
  <PresentationFormat>On-screen Show (4:3)</PresentationFormat>
  <Paragraphs>46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Elephant</vt:lpstr>
      <vt:lpstr>Wingdings</vt:lpstr>
      <vt:lpstr>Office Theme</vt:lpstr>
      <vt:lpstr>Equation</vt:lpstr>
      <vt:lpstr>PowerPoint Presentation</vt:lpstr>
      <vt:lpstr>Trigonometric Functions</vt:lpstr>
      <vt:lpstr>Trigonometric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344</cp:revision>
  <dcterms:created xsi:type="dcterms:W3CDTF">2018-04-30T00:32:33Z</dcterms:created>
  <dcterms:modified xsi:type="dcterms:W3CDTF">2021-02-25T08:25:58Z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