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12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15.wmf"/><Relationship Id="rId11" Type="http://schemas.openxmlformats.org/officeDocument/2006/relationships/image" Target="../media/image11.wmf"/><Relationship Id="rId5" Type="http://schemas.openxmlformats.org/officeDocument/2006/relationships/image" Target="../media/image14.wmf"/><Relationship Id="rId10" Type="http://schemas.openxmlformats.org/officeDocument/2006/relationships/image" Target="../media/image10.wmf"/><Relationship Id="rId4" Type="http://schemas.openxmlformats.org/officeDocument/2006/relationships/image" Target="../media/image13.wmf"/><Relationship Id="rId9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alpha val="20000"/>
              </a:schemeClr>
            </a:gs>
            <a:gs pos="7000">
              <a:schemeClr val="bg1">
                <a:lumMod val="95000"/>
              </a:schemeClr>
            </a:gs>
            <a:gs pos="95000">
              <a:schemeClr val="bg1">
                <a:lumMod val="95000"/>
              </a:schemeClr>
            </a:gs>
            <a:gs pos="100000">
              <a:schemeClr val="tx1">
                <a:alpha val="2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1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2" Type="http://schemas.openxmlformats.org/officeDocument/2006/relationships/image" Target="../media/image10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7.bin"/><Relationship Id="rId18" Type="http://schemas.openxmlformats.org/officeDocument/2006/relationships/image" Target="../media/image8.wmf"/><Relationship Id="rId3" Type="http://schemas.openxmlformats.org/officeDocument/2006/relationships/oleObject" Target="../embeddings/oleObject12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4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16.bin"/><Relationship Id="rId24" Type="http://schemas.openxmlformats.org/officeDocument/2006/relationships/image" Target="../media/image11.wmf"/><Relationship Id="rId5" Type="http://schemas.openxmlformats.org/officeDocument/2006/relationships/oleObject" Target="../embeddings/oleObject13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10" Type="http://schemas.openxmlformats.org/officeDocument/2006/relationships/image" Target="../media/image13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15.wmf"/><Relationship Id="rId22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0670" y="2059158"/>
            <a:ext cx="8074646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0" dirty="0">
                <a:ln w="38100">
                  <a:solidFill>
                    <a:srgbClr val="FF000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Elephant" panose="02020904090505020303" pitchFamily="18" charset="0"/>
              </a:rPr>
              <a:t>Teachings for </a:t>
            </a:r>
          </a:p>
          <a:p>
            <a:pPr algn="ctr"/>
            <a:r>
              <a:rPr lang="en-US" sz="8800" b="1" cap="none" spc="0" dirty="0">
                <a:ln w="38100">
                  <a:solidFill>
                    <a:srgbClr val="FF000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Elephant" panose="02020904090505020303" pitchFamily="18" charset="0"/>
              </a:rPr>
              <a:t>Exercise 6D</a:t>
            </a:r>
          </a:p>
        </p:txBody>
      </p:sp>
    </p:spTree>
    <p:extLst>
      <p:ext uri="{BB962C8B-B14F-4D97-AF65-F5344CB8AC3E}">
        <p14:creationId xmlns:p14="http://schemas.microsoft.com/office/powerpoint/2010/main" val="2287964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67" name="Object 23"/>
          <p:cNvGraphicFramePr>
            <a:graphicFrameLocks noChangeAspect="1"/>
          </p:cNvGraphicFramePr>
          <p:nvPr/>
        </p:nvGraphicFramePr>
        <p:xfrm>
          <a:off x="1050925" y="2527300"/>
          <a:ext cx="10922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46" name="Equation" r:id="rId3" imgW="774364" imgH="393529" progId="Equation.DSMT4">
                  <p:embed/>
                </p:oleObj>
              </mc:Choice>
              <mc:Fallback>
                <p:oleObj name="Equation" r:id="rId3" imgW="774364" imgH="393529" progId="Equation.DSMT4">
                  <p:embed/>
                  <p:pic>
                    <p:nvPicPr>
                      <p:cNvPr id="31767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0925" y="2527300"/>
                        <a:ext cx="1092200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989013" y="2209800"/>
            <a:ext cx="12398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Given that:</a:t>
            </a:r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298450" y="3157538"/>
            <a:ext cx="26082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and A is obtuse, find the </a:t>
            </a:r>
            <a:r>
              <a:rPr lang="en-GB" sz="1600" u="sng">
                <a:latin typeface="Comic Sans MS" pitchFamily="66" charset="0"/>
              </a:rPr>
              <a:t>exact</a:t>
            </a:r>
            <a:r>
              <a:rPr lang="en-GB" sz="1600">
                <a:latin typeface="Comic Sans MS" pitchFamily="66" charset="0"/>
              </a:rPr>
              <a:t> value of secA</a:t>
            </a:r>
          </a:p>
        </p:txBody>
      </p:sp>
      <p:sp>
        <p:nvSpPr>
          <p:cNvPr id="29710" name="Text Box 27"/>
          <p:cNvSpPr txBox="1">
            <a:spLocks noChangeArrowheads="1"/>
          </p:cNvSpPr>
          <p:nvPr/>
        </p:nvSpPr>
        <p:spPr bwMode="auto">
          <a:xfrm>
            <a:off x="625475" y="1846263"/>
            <a:ext cx="19923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latin typeface="Comic Sans MS" pitchFamily="66" charset="0"/>
              </a:rPr>
              <a:t>Example Question</a:t>
            </a:r>
          </a:p>
        </p:txBody>
      </p:sp>
      <p:sp>
        <p:nvSpPr>
          <p:cNvPr id="31772" name="Line 28"/>
          <p:cNvSpPr>
            <a:spLocks noChangeShapeType="1"/>
          </p:cNvSpPr>
          <p:nvPr/>
        </p:nvSpPr>
        <p:spPr bwMode="auto">
          <a:xfrm flipV="1">
            <a:off x="914400" y="4724400"/>
            <a:ext cx="144780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73" name="Line 29"/>
          <p:cNvSpPr>
            <a:spLocks noChangeShapeType="1"/>
          </p:cNvSpPr>
          <p:nvPr/>
        </p:nvSpPr>
        <p:spPr bwMode="auto">
          <a:xfrm flipV="1">
            <a:off x="914400" y="5486400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74" name="Line 30"/>
          <p:cNvSpPr>
            <a:spLocks noChangeShapeType="1"/>
          </p:cNvSpPr>
          <p:nvPr/>
        </p:nvSpPr>
        <p:spPr bwMode="auto">
          <a:xfrm>
            <a:off x="2362200" y="4724400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75" name="Rectangle 31"/>
          <p:cNvSpPr>
            <a:spLocks noChangeArrowheads="1"/>
          </p:cNvSpPr>
          <p:nvPr/>
        </p:nvSpPr>
        <p:spPr bwMode="auto">
          <a:xfrm>
            <a:off x="2286000" y="5410200"/>
            <a:ext cx="76200" cy="76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76" name="Arc 32"/>
          <p:cNvSpPr>
            <a:spLocks/>
          </p:cNvSpPr>
          <p:nvPr/>
        </p:nvSpPr>
        <p:spPr bwMode="auto">
          <a:xfrm>
            <a:off x="381000" y="5314950"/>
            <a:ext cx="911225" cy="247650"/>
          </a:xfrm>
          <a:custGeom>
            <a:avLst/>
            <a:gdLst>
              <a:gd name="T0" fmla="*/ 37264924 w 21523"/>
              <a:gd name="T1" fmla="*/ 0 h 5861"/>
              <a:gd name="T2" fmla="*/ 38578776 w 21523"/>
              <a:gd name="T3" fmla="*/ 7204033 h 5861"/>
              <a:gd name="T4" fmla="*/ 0 w 21523"/>
              <a:gd name="T5" fmla="*/ 10464174 h 586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23" h="5861" fill="none" extrusionOk="0">
                <a:moveTo>
                  <a:pt x="20789" y="0"/>
                </a:moveTo>
                <a:cubicBezTo>
                  <a:pt x="21161" y="1318"/>
                  <a:pt x="21406" y="2669"/>
                  <a:pt x="21522" y="4035"/>
                </a:cubicBezTo>
              </a:path>
              <a:path w="21523" h="5861" stroke="0" extrusionOk="0">
                <a:moveTo>
                  <a:pt x="20789" y="0"/>
                </a:moveTo>
                <a:cubicBezTo>
                  <a:pt x="21161" y="1318"/>
                  <a:pt x="21406" y="2669"/>
                  <a:pt x="21522" y="4035"/>
                </a:cubicBezTo>
                <a:lnTo>
                  <a:pt x="0" y="5861"/>
                </a:lnTo>
                <a:lnTo>
                  <a:pt x="20789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777" name="Text Box 33"/>
          <p:cNvSpPr txBox="1">
            <a:spLocks noChangeArrowheads="1"/>
          </p:cNvSpPr>
          <p:nvPr/>
        </p:nvSpPr>
        <p:spPr bwMode="auto">
          <a:xfrm>
            <a:off x="1219200" y="52578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1200"/>
              <a:t>θ</a:t>
            </a:r>
          </a:p>
        </p:txBody>
      </p:sp>
      <p:graphicFrame>
        <p:nvGraphicFramePr>
          <p:cNvPr id="31778" name="Object 34"/>
          <p:cNvGraphicFramePr>
            <a:graphicFrameLocks noChangeAspect="1"/>
          </p:cNvGraphicFramePr>
          <p:nvPr/>
        </p:nvGraphicFramePr>
        <p:xfrm>
          <a:off x="1066800" y="3810000"/>
          <a:ext cx="111125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47" name="Equation" r:id="rId5" imgW="787400" imgH="419100" progId="Equation.DSMT4">
                  <p:embed/>
                </p:oleObj>
              </mc:Choice>
              <mc:Fallback>
                <p:oleObj name="Equation" r:id="rId5" imgW="787400" imgH="419100" progId="Equation.DSMT4">
                  <p:embed/>
                  <p:pic>
                    <p:nvPicPr>
                      <p:cNvPr id="31778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810000"/>
                        <a:ext cx="1111250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79" name="Text Box 35"/>
          <p:cNvSpPr txBox="1">
            <a:spLocks noChangeArrowheads="1"/>
          </p:cNvSpPr>
          <p:nvPr/>
        </p:nvSpPr>
        <p:spPr bwMode="auto">
          <a:xfrm>
            <a:off x="2362200" y="4953000"/>
            <a:ext cx="30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31780" name="Text Box 36"/>
          <p:cNvSpPr txBox="1">
            <a:spLocks noChangeArrowheads="1"/>
          </p:cNvSpPr>
          <p:nvPr/>
        </p:nvSpPr>
        <p:spPr bwMode="auto">
          <a:xfrm>
            <a:off x="1524000" y="54864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12</a:t>
            </a:r>
          </a:p>
        </p:txBody>
      </p:sp>
      <p:sp>
        <p:nvSpPr>
          <p:cNvPr id="31781" name="Text Box 37"/>
          <p:cNvSpPr txBox="1">
            <a:spLocks noChangeArrowheads="1"/>
          </p:cNvSpPr>
          <p:nvPr/>
        </p:nvSpPr>
        <p:spPr bwMode="auto">
          <a:xfrm>
            <a:off x="1447800" y="47244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13</a:t>
            </a:r>
          </a:p>
        </p:txBody>
      </p:sp>
      <p:graphicFrame>
        <p:nvGraphicFramePr>
          <p:cNvPr id="31782" name="Object 38"/>
          <p:cNvGraphicFramePr>
            <a:graphicFrameLocks noChangeAspect="1"/>
          </p:cNvGraphicFramePr>
          <p:nvPr/>
        </p:nvGraphicFramePr>
        <p:xfrm>
          <a:off x="6629400" y="1752600"/>
          <a:ext cx="111125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48" name="Equation" r:id="rId7" imgW="787400" imgH="419100" progId="Equation.DSMT4">
                  <p:embed/>
                </p:oleObj>
              </mc:Choice>
              <mc:Fallback>
                <p:oleObj name="Equation" r:id="rId7" imgW="787400" imgH="419100" progId="Equation.DSMT4">
                  <p:embed/>
                  <p:pic>
                    <p:nvPicPr>
                      <p:cNvPr id="31782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1752600"/>
                        <a:ext cx="1111250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83" name="Text Box 39"/>
          <p:cNvSpPr txBox="1">
            <a:spLocks noChangeArrowheads="1"/>
          </p:cNvSpPr>
          <p:nvPr/>
        </p:nvSpPr>
        <p:spPr bwMode="auto">
          <a:xfrm>
            <a:off x="228600" y="58674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Ignore the negative, and use Pythagoras to work out the missing side…</a:t>
            </a:r>
          </a:p>
        </p:txBody>
      </p:sp>
      <p:graphicFrame>
        <p:nvGraphicFramePr>
          <p:cNvPr id="31784" name="Object 40"/>
          <p:cNvGraphicFramePr>
            <a:graphicFrameLocks noChangeAspect="1"/>
          </p:cNvGraphicFramePr>
          <p:nvPr/>
        </p:nvGraphicFramePr>
        <p:xfrm>
          <a:off x="6629400" y="2438400"/>
          <a:ext cx="933450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49" name="Equation" r:id="rId9" imgW="660113" imgH="393529" progId="Equation.DSMT4">
                  <p:embed/>
                </p:oleObj>
              </mc:Choice>
              <mc:Fallback>
                <p:oleObj name="Equation" r:id="rId9" imgW="660113" imgH="393529" progId="Equation.DSMT4">
                  <p:embed/>
                  <p:pic>
                    <p:nvPicPr>
                      <p:cNvPr id="31784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2438400"/>
                        <a:ext cx="933450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85" name="Line 41"/>
          <p:cNvSpPr>
            <a:spLocks noChangeShapeType="1"/>
          </p:cNvSpPr>
          <p:nvPr/>
        </p:nvSpPr>
        <p:spPr bwMode="auto">
          <a:xfrm>
            <a:off x="5345113" y="33782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86" name="Line 42"/>
          <p:cNvSpPr>
            <a:spLocks noChangeShapeType="1"/>
          </p:cNvSpPr>
          <p:nvPr/>
        </p:nvSpPr>
        <p:spPr bwMode="auto">
          <a:xfrm>
            <a:off x="5345113" y="36830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87" name="Line 43"/>
          <p:cNvSpPr>
            <a:spLocks noChangeShapeType="1"/>
          </p:cNvSpPr>
          <p:nvPr/>
        </p:nvSpPr>
        <p:spPr bwMode="auto">
          <a:xfrm>
            <a:off x="6030913" y="3606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88" name="Line 44"/>
          <p:cNvSpPr>
            <a:spLocks noChangeShapeType="1"/>
          </p:cNvSpPr>
          <p:nvPr/>
        </p:nvSpPr>
        <p:spPr bwMode="auto">
          <a:xfrm>
            <a:off x="6716713" y="3606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89" name="Line 45"/>
          <p:cNvSpPr>
            <a:spLocks noChangeShapeType="1"/>
          </p:cNvSpPr>
          <p:nvPr/>
        </p:nvSpPr>
        <p:spPr bwMode="auto">
          <a:xfrm>
            <a:off x="7402513" y="3606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90" name="Line 46"/>
          <p:cNvSpPr>
            <a:spLocks noChangeShapeType="1"/>
          </p:cNvSpPr>
          <p:nvPr/>
        </p:nvSpPr>
        <p:spPr bwMode="auto">
          <a:xfrm>
            <a:off x="8088313" y="3606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91" name="Arc 47"/>
          <p:cNvSpPr>
            <a:spLocks/>
          </p:cNvSpPr>
          <p:nvPr/>
        </p:nvSpPr>
        <p:spPr bwMode="auto">
          <a:xfrm>
            <a:off x="5341938" y="3403600"/>
            <a:ext cx="677862" cy="914400"/>
          </a:xfrm>
          <a:custGeom>
            <a:avLst/>
            <a:gdLst>
              <a:gd name="T0" fmla="*/ 0 w 16013"/>
              <a:gd name="T1" fmla="*/ 1778 h 21600"/>
              <a:gd name="T2" fmla="*/ 28695241 w 16013"/>
              <a:gd name="T3" fmla="*/ 12292076 h 21600"/>
              <a:gd name="T4" fmla="*/ 403212 w 16013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013" h="21600" fill="none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</a:path>
              <a:path w="16013" h="21600" stroke="0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  <a:lnTo>
                  <a:pt x="225" y="21600"/>
                </a:lnTo>
                <a:lnTo>
                  <a:pt x="0" y="1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792" name="Arc 48"/>
          <p:cNvSpPr>
            <a:spLocks/>
          </p:cNvSpPr>
          <p:nvPr/>
        </p:nvSpPr>
        <p:spPr bwMode="auto">
          <a:xfrm flipH="1">
            <a:off x="7392988" y="3403600"/>
            <a:ext cx="696912" cy="914400"/>
          </a:xfrm>
          <a:custGeom>
            <a:avLst/>
            <a:gdLst>
              <a:gd name="T0" fmla="*/ 0 w 16470"/>
              <a:gd name="T1" fmla="*/ 19727 h 21600"/>
              <a:gd name="T2" fmla="*/ 29489152 w 16470"/>
              <a:gd name="T3" fmla="*/ 12292076 h 21600"/>
              <a:gd name="T4" fmla="*/ 1221098 w 1647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793" name="Arc 49"/>
          <p:cNvSpPr>
            <a:spLocks/>
          </p:cNvSpPr>
          <p:nvPr/>
        </p:nvSpPr>
        <p:spPr bwMode="auto">
          <a:xfrm flipH="1" flipV="1">
            <a:off x="6021388" y="3071813"/>
            <a:ext cx="709612" cy="914400"/>
          </a:xfrm>
          <a:custGeom>
            <a:avLst/>
            <a:gdLst>
              <a:gd name="T0" fmla="*/ 0 w 16738"/>
              <a:gd name="T1" fmla="*/ 37634 h 21600"/>
              <a:gd name="T2" fmla="*/ 30084191 w 16738"/>
              <a:gd name="T3" fmla="*/ 12292076 h 21600"/>
              <a:gd name="T4" fmla="*/ 1707512 w 1673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738" h="21600" fill="none" extrusionOk="0">
                <a:moveTo>
                  <a:pt x="-1" y="20"/>
                </a:moveTo>
                <a:cubicBezTo>
                  <a:pt x="316" y="6"/>
                  <a:pt x="633" y="-1"/>
                  <a:pt x="950" y="0"/>
                </a:cubicBezTo>
                <a:cubicBezTo>
                  <a:pt x="6935" y="0"/>
                  <a:pt x="12653" y="2483"/>
                  <a:pt x="16738" y="6858"/>
                </a:cubicBezTo>
              </a:path>
              <a:path w="16738" h="21600" stroke="0" extrusionOk="0">
                <a:moveTo>
                  <a:pt x="-1" y="20"/>
                </a:moveTo>
                <a:cubicBezTo>
                  <a:pt x="316" y="6"/>
                  <a:pt x="633" y="-1"/>
                  <a:pt x="950" y="0"/>
                </a:cubicBezTo>
                <a:cubicBezTo>
                  <a:pt x="6935" y="0"/>
                  <a:pt x="12653" y="2483"/>
                  <a:pt x="16738" y="6858"/>
                </a:cubicBezTo>
                <a:lnTo>
                  <a:pt x="950" y="21600"/>
                </a:lnTo>
                <a:lnTo>
                  <a:pt x="-1" y="2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794" name="Arc 50"/>
          <p:cNvSpPr>
            <a:spLocks/>
          </p:cNvSpPr>
          <p:nvPr/>
        </p:nvSpPr>
        <p:spPr bwMode="auto">
          <a:xfrm flipV="1">
            <a:off x="6723063" y="3071813"/>
            <a:ext cx="668337" cy="914400"/>
          </a:xfrm>
          <a:custGeom>
            <a:avLst/>
            <a:gdLst>
              <a:gd name="T0" fmla="*/ 0 w 15788"/>
              <a:gd name="T1" fmla="*/ 0 h 21600"/>
              <a:gd name="T2" fmla="*/ 28292016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795" name="Text Box 51"/>
          <p:cNvSpPr txBox="1">
            <a:spLocks noChangeArrowheads="1"/>
          </p:cNvSpPr>
          <p:nvPr/>
        </p:nvSpPr>
        <p:spPr bwMode="auto">
          <a:xfrm>
            <a:off x="5861050" y="375920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31796" name="Text Box 52"/>
          <p:cNvSpPr txBox="1">
            <a:spLocks noChangeArrowheads="1"/>
          </p:cNvSpPr>
          <p:nvPr/>
        </p:nvSpPr>
        <p:spPr bwMode="auto">
          <a:xfrm>
            <a:off x="6488113" y="37592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31797" name="Text Box 53"/>
          <p:cNvSpPr txBox="1">
            <a:spLocks noChangeArrowheads="1"/>
          </p:cNvSpPr>
          <p:nvPr/>
        </p:nvSpPr>
        <p:spPr bwMode="auto">
          <a:xfrm>
            <a:off x="7173913" y="37592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31798" name="Text Box 54"/>
          <p:cNvSpPr txBox="1">
            <a:spLocks noChangeArrowheads="1"/>
          </p:cNvSpPr>
          <p:nvPr/>
        </p:nvSpPr>
        <p:spPr bwMode="auto">
          <a:xfrm>
            <a:off x="7859713" y="37592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31799" name="Text Box 55"/>
          <p:cNvSpPr txBox="1">
            <a:spLocks noChangeArrowheads="1"/>
          </p:cNvSpPr>
          <p:nvPr/>
        </p:nvSpPr>
        <p:spPr bwMode="auto">
          <a:xfrm>
            <a:off x="8077200" y="3276600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Cos</a:t>
            </a:r>
            <a:r>
              <a:rPr lang="el-GR" sz="1400">
                <a:solidFill>
                  <a:srgbClr val="0000FF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31800" name="Text Box 56"/>
          <p:cNvSpPr txBox="1">
            <a:spLocks noChangeArrowheads="1"/>
          </p:cNvSpPr>
          <p:nvPr/>
        </p:nvSpPr>
        <p:spPr bwMode="auto">
          <a:xfrm>
            <a:off x="5040313" y="3233738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</a:t>
            </a:r>
          </a:p>
        </p:txBody>
      </p:sp>
      <p:sp>
        <p:nvSpPr>
          <p:cNvPr id="31801" name="Text Box 57"/>
          <p:cNvSpPr txBox="1">
            <a:spLocks noChangeArrowheads="1"/>
          </p:cNvSpPr>
          <p:nvPr/>
        </p:nvSpPr>
        <p:spPr bwMode="auto">
          <a:xfrm>
            <a:off x="5032375" y="35560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0</a:t>
            </a:r>
          </a:p>
        </p:txBody>
      </p:sp>
      <p:sp>
        <p:nvSpPr>
          <p:cNvPr id="31802" name="Text Box 58"/>
          <p:cNvSpPr txBox="1">
            <a:spLocks noChangeArrowheads="1"/>
          </p:cNvSpPr>
          <p:nvPr/>
        </p:nvSpPr>
        <p:spPr bwMode="auto">
          <a:xfrm>
            <a:off x="4981575" y="3843338"/>
            <a:ext cx="381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-1</a:t>
            </a:r>
          </a:p>
        </p:txBody>
      </p:sp>
      <p:graphicFrame>
        <p:nvGraphicFramePr>
          <p:cNvPr id="31803" name="Object 59"/>
          <p:cNvGraphicFramePr>
            <a:graphicFrameLocks noChangeAspect="1"/>
          </p:cNvGraphicFramePr>
          <p:nvPr/>
        </p:nvGraphicFramePr>
        <p:xfrm>
          <a:off x="6553200" y="4572000"/>
          <a:ext cx="1095375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0" name="Equation" r:id="rId11" imgW="774364" imgH="393529" progId="Equation.DSMT4">
                  <p:embed/>
                </p:oleObj>
              </mc:Choice>
              <mc:Fallback>
                <p:oleObj name="Equation" r:id="rId11" imgW="774364" imgH="393529" progId="Equation.DSMT4">
                  <p:embed/>
                  <p:pic>
                    <p:nvPicPr>
                      <p:cNvPr id="31803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4572000"/>
                        <a:ext cx="1095375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804" name="Line 60"/>
          <p:cNvSpPr>
            <a:spLocks noChangeShapeType="1"/>
          </p:cNvSpPr>
          <p:nvPr/>
        </p:nvSpPr>
        <p:spPr bwMode="auto">
          <a:xfrm>
            <a:off x="6019800" y="3475038"/>
            <a:ext cx="6858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31805" name="Object 61"/>
          <p:cNvGraphicFramePr>
            <a:graphicFrameLocks noChangeAspect="1"/>
          </p:cNvGraphicFramePr>
          <p:nvPr/>
        </p:nvGraphicFramePr>
        <p:xfrm>
          <a:off x="6553200" y="5257800"/>
          <a:ext cx="1077913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1" name="Equation" r:id="rId13" imgW="761669" imgH="393529" progId="Equation.DSMT4">
                  <p:embed/>
                </p:oleObj>
              </mc:Choice>
              <mc:Fallback>
                <p:oleObj name="Equation" r:id="rId13" imgW="761669" imgH="393529" progId="Equation.DSMT4">
                  <p:embed/>
                  <p:pic>
                    <p:nvPicPr>
                      <p:cNvPr id="31805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5257800"/>
                        <a:ext cx="1077913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806" name="Text Box 62"/>
          <p:cNvSpPr txBox="1">
            <a:spLocks noChangeArrowheads="1"/>
          </p:cNvSpPr>
          <p:nvPr/>
        </p:nvSpPr>
        <p:spPr bwMode="auto">
          <a:xfrm>
            <a:off x="4343400" y="22098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Replace A and H from the triangle…</a:t>
            </a:r>
          </a:p>
        </p:txBody>
      </p:sp>
      <p:sp>
        <p:nvSpPr>
          <p:cNvPr id="31807" name="Arc 63"/>
          <p:cNvSpPr>
            <a:spLocks/>
          </p:cNvSpPr>
          <p:nvPr/>
        </p:nvSpPr>
        <p:spPr bwMode="auto">
          <a:xfrm flipH="1">
            <a:off x="6324600" y="2057400"/>
            <a:ext cx="152400" cy="6858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0883805 h 43200"/>
              <a:gd name="T4" fmla="*/ 34483 w 22341"/>
              <a:gd name="T5" fmla="*/ 5443538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808" name="Text Box 64"/>
          <p:cNvSpPr txBox="1">
            <a:spLocks noChangeArrowheads="1"/>
          </p:cNvSpPr>
          <p:nvPr/>
        </p:nvSpPr>
        <p:spPr bwMode="auto">
          <a:xfrm>
            <a:off x="3124200" y="3276600"/>
            <a:ext cx="198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A is obtuse (in the 2</a:t>
            </a:r>
            <a:r>
              <a:rPr lang="en-GB" sz="1200" baseline="30000">
                <a:solidFill>
                  <a:srgbClr val="FF0000"/>
                </a:solidFill>
                <a:latin typeface="Comic Sans MS" pitchFamily="66" charset="0"/>
              </a:rPr>
              <a:t>nd</a:t>
            </a: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 quadrant)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Cos is negative in this range</a:t>
            </a:r>
            <a:endParaRPr lang="en-GB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1809" name="Line 65"/>
          <p:cNvSpPr>
            <a:spLocks noChangeShapeType="1"/>
          </p:cNvSpPr>
          <p:nvPr/>
        </p:nvSpPr>
        <p:spPr bwMode="auto">
          <a:xfrm>
            <a:off x="4648200" y="4191000"/>
            <a:ext cx="1752600" cy="609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810" name="Text Box 66"/>
          <p:cNvSpPr txBox="1">
            <a:spLocks noChangeArrowheads="1"/>
          </p:cNvSpPr>
          <p:nvPr/>
        </p:nvSpPr>
        <p:spPr bwMode="auto">
          <a:xfrm>
            <a:off x="4322763" y="5024438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Flip the fraction to get Sec</a:t>
            </a:r>
            <a:r>
              <a:rPr lang="el-GR" sz="1200">
                <a:solidFill>
                  <a:srgbClr val="FF0000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31811" name="Arc 67"/>
          <p:cNvSpPr>
            <a:spLocks/>
          </p:cNvSpPr>
          <p:nvPr/>
        </p:nvSpPr>
        <p:spPr bwMode="auto">
          <a:xfrm flipH="1">
            <a:off x="6303963" y="4872038"/>
            <a:ext cx="152400" cy="6858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0883805 h 43200"/>
              <a:gd name="T4" fmla="*/ 34483 w 22341"/>
              <a:gd name="T5" fmla="*/ 5443538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4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56" name="Object 22"/>
          <p:cNvGraphicFramePr>
            <a:graphicFrameLocks noChangeAspect="1"/>
          </p:cNvGraphicFramePr>
          <p:nvPr>
            <p:extLst/>
          </p:nvPr>
        </p:nvGraphicFramePr>
        <p:xfrm>
          <a:off x="67360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2" name="Equation" r:id="rId15" imgW="812447" imgH="393529" progId="Equation.DSMT4">
                  <p:embed/>
                </p:oleObj>
              </mc:Choice>
              <mc:Fallback>
                <p:oleObj name="Equation" r:id="rId15" imgW="812447" imgH="393529" progId="Equation.DSMT4">
                  <p:embed/>
                  <p:pic>
                    <p:nvPicPr>
                      <p:cNvPr id="56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60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23"/>
          <p:cNvGraphicFramePr>
            <a:graphicFrameLocks noChangeAspect="1"/>
          </p:cNvGraphicFramePr>
          <p:nvPr>
            <p:extLst/>
          </p:nvPr>
        </p:nvGraphicFramePr>
        <p:xfrm>
          <a:off x="79552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3" name="Equation" r:id="rId17" imgW="812447" imgH="393529" progId="Equation.DSMT4">
                  <p:embed/>
                </p:oleObj>
              </mc:Choice>
              <mc:Fallback>
                <p:oleObj name="Equation" r:id="rId17" imgW="812447" imgH="393529" progId="Equation.DSMT4">
                  <p:embed/>
                  <p:pic>
                    <p:nvPicPr>
                      <p:cNvPr id="57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52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"/>
          <p:cNvGraphicFramePr>
            <a:graphicFrameLocks noChangeAspect="1"/>
          </p:cNvGraphicFramePr>
          <p:nvPr>
            <p:extLst/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4" name="Equation" r:id="rId19" imgW="825500" imgH="393700" progId="Equation.DSMT4">
                  <p:embed/>
                </p:oleObj>
              </mc:Choice>
              <mc:Fallback>
                <p:oleObj name="Equation" r:id="rId19" imgW="825500" imgH="393700" progId="Equation.DSMT4">
                  <p:embed/>
                  <p:pic>
                    <p:nvPicPr>
                      <p:cNvPr id="5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6"/>
          <p:cNvGraphicFramePr>
            <a:graphicFrameLocks noChangeAspect="1"/>
          </p:cNvGraphicFramePr>
          <p:nvPr>
            <p:extLst/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5" name="Equation" r:id="rId21" imgW="939392" imgH="393529" progId="Equation.DSMT4">
                  <p:embed/>
                </p:oleObj>
              </mc:Choice>
              <mc:Fallback>
                <p:oleObj name="Equation" r:id="rId21" imgW="939392" imgH="393529" progId="Equation.DSMT4">
                  <p:embed/>
                  <p:pic>
                    <p:nvPicPr>
                      <p:cNvPr id="59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7"/>
          <p:cNvGraphicFramePr>
            <a:graphicFrameLocks noChangeAspect="1"/>
          </p:cNvGraphicFramePr>
          <p:nvPr>
            <p:extLst/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6" name="Equation" r:id="rId23" imgW="812447" imgH="393529" progId="Equation.DSMT4">
                  <p:embed/>
                </p:oleObj>
              </mc:Choice>
              <mc:Fallback>
                <p:oleObj name="Equation" r:id="rId23" imgW="812447" imgH="393529" progId="Equation.DSMT4">
                  <p:embed/>
                  <p:pic>
                    <p:nvPicPr>
                      <p:cNvPr id="6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19043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1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1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1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1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1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1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1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1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1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1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18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1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1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1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1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1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1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1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1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1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1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1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31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1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31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31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1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1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31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8" dur="500"/>
                                        <p:tgtEl>
                                          <p:spTgt spid="31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318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31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31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31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31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31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69" grpId="0"/>
      <p:bldP spid="31772" grpId="0" animBg="1"/>
      <p:bldP spid="31773" grpId="0" animBg="1"/>
      <p:bldP spid="31774" grpId="0" animBg="1"/>
      <p:bldP spid="31775" grpId="0" animBg="1"/>
      <p:bldP spid="31776" grpId="0" animBg="1"/>
      <p:bldP spid="31777" grpId="0"/>
      <p:bldP spid="31779" grpId="0"/>
      <p:bldP spid="31780" grpId="0"/>
      <p:bldP spid="31781" grpId="0"/>
      <p:bldP spid="31785" grpId="0" animBg="1"/>
      <p:bldP spid="31786" grpId="0" animBg="1"/>
      <p:bldP spid="31787" grpId="0" animBg="1"/>
      <p:bldP spid="31788" grpId="0" animBg="1"/>
      <p:bldP spid="31789" grpId="0" animBg="1"/>
      <p:bldP spid="31790" grpId="0" animBg="1"/>
      <p:bldP spid="31791" grpId="0" animBg="1"/>
      <p:bldP spid="31792" grpId="0" animBg="1"/>
      <p:bldP spid="31793" grpId="0" animBg="1"/>
      <p:bldP spid="31794" grpId="0" animBg="1"/>
      <p:bldP spid="31795" grpId="0"/>
      <p:bldP spid="31796" grpId="0"/>
      <p:bldP spid="31797" grpId="0"/>
      <p:bldP spid="31798" grpId="0"/>
      <p:bldP spid="31799" grpId="0"/>
      <p:bldP spid="31800" grpId="0"/>
      <p:bldP spid="31801" grpId="0"/>
      <p:bldP spid="31802" grpId="0"/>
      <p:bldP spid="31804" grpId="0" animBg="1"/>
      <p:bldP spid="31806" grpId="0"/>
      <p:bldP spid="31807" grpId="0" animBg="1"/>
      <p:bldP spid="31809" grpId="0" animBg="1"/>
      <p:bldP spid="31810" grpId="0"/>
      <p:bldP spid="318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1050925" y="2527300"/>
          <a:ext cx="10922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0" name="Equation" r:id="rId3" imgW="774364" imgH="393529" progId="Equation.DSMT4">
                  <p:embed/>
                </p:oleObj>
              </mc:Choice>
              <mc:Fallback>
                <p:oleObj name="Equation" r:id="rId3" imgW="774364" imgH="393529" progId="Equation.DSMT4">
                  <p:embed/>
                  <p:pic>
                    <p:nvPicPr>
                      <p:cNvPr id="3073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0925" y="2527300"/>
                        <a:ext cx="1092200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989013" y="2209800"/>
            <a:ext cx="12398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Given that:</a:t>
            </a: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298450" y="3157538"/>
            <a:ext cx="26082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and A is obtuse, find the </a:t>
            </a:r>
            <a:r>
              <a:rPr lang="en-GB" sz="1600" u="sng">
                <a:latin typeface="Comic Sans MS" pitchFamily="66" charset="0"/>
              </a:rPr>
              <a:t>exact</a:t>
            </a:r>
            <a:r>
              <a:rPr lang="en-GB" sz="1600">
                <a:latin typeface="Comic Sans MS" pitchFamily="66" charset="0"/>
              </a:rPr>
              <a:t> value of cosecA</a:t>
            </a:r>
          </a:p>
        </p:txBody>
      </p: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625475" y="1846263"/>
            <a:ext cx="19923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latin typeface="Comic Sans MS" pitchFamily="66" charset="0"/>
              </a:rPr>
              <a:t>Example Question</a:t>
            </a:r>
          </a:p>
        </p:txBody>
      </p:sp>
      <p:sp>
        <p:nvSpPr>
          <p:cNvPr id="30735" name="Line 15"/>
          <p:cNvSpPr>
            <a:spLocks noChangeShapeType="1"/>
          </p:cNvSpPr>
          <p:nvPr/>
        </p:nvSpPr>
        <p:spPr bwMode="auto">
          <a:xfrm flipV="1">
            <a:off x="914400" y="4724400"/>
            <a:ext cx="144780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36" name="Line 16"/>
          <p:cNvSpPr>
            <a:spLocks noChangeShapeType="1"/>
          </p:cNvSpPr>
          <p:nvPr/>
        </p:nvSpPr>
        <p:spPr bwMode="auto">
          <a:xfrm flipV="1">
            <a:off x="914400" y="5486400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37" name="Line 17"/>
          <p:cNvSpPr>
            <a:spLocks noChangeShapeType="1"/>
          </p:cNvSpPr>
          <p:nvPr/>
        </p:nvSpPr>
        <p:spPr bwMode="auto">
          <a:xfrm>
            <a:off x="2362200" y="4724400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>
            <a:off x="2286000" y="5410200"/>
            <a:ext cx="76200" cy="76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9" name="Arc 19"/>
          <p:cNvSpPr>
            <a:spLocks/>
          </p:cNvSpPr>
          <p:nvPr/>
        </p:nvSpPr>
        <p:spPr bwMode="auto">
          <a:xfrm>
            <a:off x="381000" y="5314950"/>
            <a:ext cx="911225" cy="247650"/>
          </a:xfrm>
          <a:custGeom>
            <a:avLst/>
            <a:gdLst>
              <a:gd name="T0" fmla="*/ 37264924 w 21523"/>
              <a:gd name="T1" fmla="*/ 0 h 5861"/>
              <a:gd name="T2" fmla="*/ 38578776 w 21523"/>
              <a:gd name="T3" fmla="*/ 7204033 h 5861"/>
              <a:gd name="T4" fmla="*/ 0 w 21523"/>
              <a:gd name="T5" fmla="*/ 10464174 h 586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23" h="5861" fill="none" extrusionOk="0">
                <a:moveTo>
                  <a:pt x="20789" y="0"/>
                </a:moveTo>
                <a:cubicBezTo>
                  <a:pt x="21161" y="1318"/>
                  <a:pt x="21406" y="2669"/>
                  <a:pt x="21522" y="4035"/>
                </a:cubicBezTo>
              </a:path>
              <a:path w="21523" h="5861" stroke="0" extrusionOk="0">
                <a:moveTo>
                  <a:pt x="20789" y="0"/>
                </a:moveTo>
                <a:cubicBezTo>
                  <a:pt x="21161" y="1318"/>
                  <a:pt x="21406" y="2669"/>
                  <a:pt x="21522" y="4035"/>
                </a:cubicBezTo>
                <a:lnTo>
                  <a:pt x="0" y="5861"/>
                </a:lnTo>
                <a:lnTo>
                  <a:pt x="20789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40" name="Text Box 20"/>
          <p:cNvSpPr txBox="1">
            <a:spLocks noChangeArrowheads="1"/>
          </p:cNvSpPr>
          <p:nvPr/>
        </p:nvSpPr>
        <p:spPr bwMode="auto">
          <a:xfrm>
            <a:off x="1219200" y="52578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1200"/>
              <a:t>θ</a:t>
            </a:r>
          </a:p>
        </p:txBody>
      </p:sp>
      <p:graphicFrame>
        <p:nvGraphicFramePr>
          <p:cNvPr id="30741" name="Object 21"/>
          <p:cNvGraphicFramePr>
            <a:graphicFrameLocks noChangeAspect="1"/>
          </p:cNvGraphicFramePr>
          <p:nvPr/>
        </p:nvGraphicFramePr>
        <p:xfrm>
          <a:off x="1066800" y="3810000"/>
          <a:ext cx="111125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1" name="Equation" r:id="rId5" imgW="787400" imgH="419100" progId="Equation.DSMT4">
                  <p:embed/>
                </p:oleObj>
              </mc:Choice>
              <mc:Fallback>
                <p:oleObj name="Equation" r:id="rId5" imgW="787400" imgH="419100" progId="Equation.DSMT4">
                  <p:embed/>
                  <p:pic>
                    <p:nvPicPr>
                      <p:cNvPr id="30741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810000"/>
                        <a:ext cx="1111250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42" name="Text Box 22"/>
          <p:cNvSpPr txBox="1">
            <a:spLocks noChangeArrowheads="1"/>
          </p:cNvSpPr>
          <p:nvPr/>
        </p:nvSpPr>
        <p:spPr bwMode="auto">
          <a:xfrm>
            <a:off x="2362200" y="4953000"/>
            <a:ext cx="30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30743" name="Text Box 23"/>
          <p:cNvSpPr txBox="1">
            <a:spLocks noChangeArrowheads="1"/>
          </p:cNvSpPr>
          <p:nvPr/>
        </p:nvSpPr>
        <p:spPr bwMode="auto">
          <a:xfrm>
            <a:off x="1524000" y="54864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12</a:t>
            </a:r>
          </a:p>
        </p:txBody>
      </p:sp>
      <p:sp>
        <p:nvSpPr>
          <p:cNvPr id="30744" name="Text Box 24"/>
          <p:cNvSpPr txBox="1">
            <a:spLocks noChangeArrowheads="1"/>
          </p:cNvSpPr>
          <p:nvPr/>
        </p:nvSpPr>
        <p:spPr bwMode="auto">
          <a:xfrm>
            <a:off x="1447800" y="47244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13</a:t>
            </a:r>
          </a:p>
        </p:txBody>
      </p:sp>
      <p:graphicFrame>
        <p:nvGraphicFramePr>
          <p:cNvPr id="33817" name="Object 25"/>
          <p:cNvGraphicFramePr>
            <a:graphicFrameLocks noChangeAspect="1"/>
          </p:cNvGraphicFramePr>
          <p:nvPr/>
        </p:nvGraphicFramePr>
        <p:xfrm>
          <a:off x="6646863" y="1752600"/>
          <a:ext cx="107632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2" name="Equation" r:id="rId7" imgW="761669" imgH="418918" progId="Equation.DSMT4">
                  <p:embed/>
                </p:oleObj>
              </mc:Choice>
              <mc:Fallback>
                <p:oleObj name="Equation" r:id="rId7" imgW="761669" imgH="418918" progId="Equation.DSMT4">
                  <p:embed/>
                  <p:pic>
                    <p:nvPicPr>
                      <p:cNvPr id="33817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6863" y="1752600"/>
                        <a:ext cx="1076325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46" name="Text Box 26"/>
          <p:cNvSpPr txBox="1">
            <a:spLocks noChangeArrowheads="1"/>
          </p:cNvSpPr>
          <p:nvPr/>
        </p:nvSpPr>
        <p:spPr bwMode="auto">
          <a:xfrm>
            <a:off x="228600" y="58674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Ignore the negative, and use Pythagoras to work out the missing side…</a:t>
            </a:r>
          </a:p>
        </p:txBody>
      </p:sp>
      <p:graphicFrame>
        <p:nvGraphicFramePr>
          <p:cNvPr id="33819" name="Object 27"/>
          <p:cNvGraphicFramePr>
            <a:graphicFrameLocks noChangeAspect="1"/>
          </p:cNvGraphicFramePr>
          <p:nvPr/>
        </p:nvGraphicFramePr>
        <p:xfrm>
          <a:off x="6646863" y="2438400"/>
          <a:ext cx="898525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3" name="Equation" r:id="rId9" imgW="634725" imgH="393529" progId="Equation.DSMT4">
                  <p:embed/>
                </p:oleObj>
              </mc:Choice>
              <mc:Fallback>
                <p:oleObj name="Equation" r:id="rId9" imgW="634725" imgH="393529" progId="Equation.DSMT4">
                  <p:embed/>
                  <p:pic>
                    <p:nvPicPr>
                      <p:cNvPr id="33819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6863" y="2438400"/>
                        <a:ext cx="898525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20" name="Line 28"/>
          <p:cNvSpPr>
            <a:spLocks noChangeShapeType="1"/>
          </p:cNvSpPr>
          <p:nvPr/>
        </p:nvSpPr>
        <p:spPr bwMode="auto">
          <a:xfrm>
            <a:off x="5345113" y="33782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821" name="Line 29"/>
          <p:cNvSpPr>
            <a:spLocks noChangeShapeType="1"/>
          </p:cNvSpPr>
          <p:nvPr/>
        </p:nvSpPr>
        <p:spPr bwMode="auto">
          <a:xfrm>
            <a:off x="5345113" y="36830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822" name="Line 30"/>
          <p:cNvSpPr>
            <a:spLocks noChangeShapeType="1"/>
          </p:cNvSpPr>
          <p:nvPr/>
        </p:nvSpPr>
        <p:spPr bwMode="auto">
          <a:xfrm>
            <a:off x="6030913" y="3606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823" name="Line 31"/>
          <p:cNvSpPr>
            <a:spLocks noChangeShapeType="1"/>
          </p:cNvSpPr>
          <p:nvPr/>
        </p:nvSpPr>
        <p:spPr bwMode="auto">
          <a:xfrm>
            <a:off x="6716713" y="3606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824" name="Line 32"/>
          <p:cNvSpPr>
            <a:spLocks noChangeShapeType="1"/>
          </p:cNvSpPr>
          <p:nvPr/>
        </p:nvSpPr>
        <p:spPr bwMode="auto">
          <a:xfrm>
            <a:off x="7402513" y="3606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825" name="Line 33"/>
          <p:cNvSpPr>
            <a:spLocks noChangeShapeType="1"/>
          </p:cNvSpPr>
          <p:nvPr/>
        </p:nvSpPr>
        <p:spPr bwMode="auto">
          <a:xfrm>
            <a:off x="8088313" y="3606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830" name="Text Box 38"/>
          <p:cNvSpPr txBox="1">
            <a:spLocks noChangeArrowheads="1"/>
          </p:cNvSpPr>
          <p:nvPr/>
        </p:nvSpPr>
        <p:spPr bwMode="auto">
          <a:xfrm>
            <a:off x="5861050" y="375920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33831" name="Text Box 39"/>
          <p:cNvSpPr txBox="1">
            <a:spLocks noChangeArrowheads="1"/>
          </p:cNvSpPr>
          <p:nvPr/>
        </p:nvSpPr>
        <p:spPr bwMode="auto">
          <a:xfrm>
            <a:off x="6488113" y="37592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33832" name="Text Box 40"/>
          <p:cNvSpPr txBox="1">
            <a:spLocks noChangeArrowheads="1"/>
          </p:cNvSpPr>
          <p:nvPr/>
        </p:nvSpPr>
        <p:spPr bwMode="auto">
          <a:xfrm>
            <a:off x="7173913" y="37592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33833" name="Text Box 41"/>
          <p:cNvSpPr txBox="1">
            <a:spLocks noChangeArrowheads="1"/>
          </p:cNvSpPr>
          <p:nvPr/>
        </p:nvSpPr>
        <p:spPr bwMode="auto">
          <a:xfrm>
            <a:off x="7859713" y="37592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33835" name="Text Box 43"/>
          <p:cNvSpPr txBox="1">
            <a:spLocks noChangeArrowheads="1"/>
          </p:cNvSpPr>
          <p:nvPr/>
        </p:nvSpPr>
        <p:spPr bwMode="auto">
          <a:xfrm>
            <a:off x="5040313" y="3233738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</a:t>
            </a:r>
          </a:p>
        </p:txBody>
      </p:sp>
      <p:sp>
        <p:nvSpPr>
          <p:cNvPr id="33836" name="Text Box 44"/>
          <p:cNvSpPr txBox="1">
            <a:spLocks noChangeArrowheads="1"/>
          </p:cNvSpPr>
          <p:nvPr/>
        </p:nvSpPr>
        <p:spPr bwMode="auto">
          <a:xfrm>
            <a:off x="5032375" y="35560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0</a:t>
            </a:r>
          </a:p>
        </p:txBody>
      </p:sp>
      <p:sp>
        <p:nvSpPr>
          <p:cNvPr id="33837" name="Text Box 45"/>
          <p:cNvSpPr txBox="1">
            <a:spLocks noChangeArrowheads="1"/>
          </p:cNvSpPr>
          <p:nvPr/>
        </p:nvSpPr>
        <p:spPr bwMode="auto">
          <a:xfrm>
            <a:off x="4981575" y="3843338"/>
            <a:ext cx="381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-1</a:t>
            </a:r>
          </a:p>
        </p:txBody>
      </p:sp>
      <p:graphicFrame>
        <p:nvGraphicFramePr>
          <p:cNvPr id="33838" name="Object 46"/>
          <p:cNvGraphicFramePr>
            <a:graphicFrameLocks noChangeAspect="1"/>
          </p:cNvGraphicFramePr>
          <p:nvPr/>
        </p:nvGraphicFramePr>
        <p:xfrm>
          <a:off x="6651625" y="4572000"/>
          <a:ext cx="896938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4" name="Equation" r:id="rId11" imgW="634725" imgH="393529" progId="Equation.DSMT4">
                  <p:embed/>
                </p:oleObj>
              </mc:Choice>
              <mc:Fallback>
                <p:oleObj name="Equation" r:id="rId11" imgW="634725" imgH="393529" progId="Equation.DSMT4">
                  <p:embed/>
                  <p:pic>
                    <p:nvPicPr>
                      <p:cNvPr id="33838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1625" y="4572000"/>
                        <a:ext cx="896938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39" name="Line 47"/>
          <p:cNvSpPr>
            <a:spLocks noChangeShapeType="1"/>
          </p:cNvSpPr>
          <p:nvPr/>
        </p:nvSpPr>
        <p:spPr bwMode="auto">
          <a:xfrm>
            <a:off x="6019800" y="3276600"/>
            <a:ext cx="6858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33840" name="Object 48"/>
          <p:cNvGraphicFramePr>
            <a:graphicFrameLocks noChangeAspect="1"/>
          </p:cNvGraphicFramePr>
          <p:nvPr/>
        </p:nvGraphicFramePr>
        <p:xfrm>
          <a:off x="6634163" y="5275263"/>
          <a:ext cx="1114425" cy="55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5" name="Equation" r:id="rId13" imgW="787058" imgH="393529" progId="Equation.DSMT4">
                  <p:embed/>
                </p:oleObj>
              </mc:Choice>
              <mc:Fallback>
                <p:oleObj name="Equation" r:id="rId13" imgW="787058" imgH="393529" progId="Equation.DSMT4">
                  <p:embed/>
                  <p:pic>
                    <p:nvPicPr>
                      <p:cNvPr id="3384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4163" y="5275263"/>
                        <a:ext cx="1114425" cy="554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41" name="Text Box 49"/>
          <p:cNvSpPr txBox="1">
            <a:spLocks noChangeArrowheads="1"/>
          </p:cNvSpPr>
          <p:nvPr/>
        </p:nvSpPr>
        <p:spPr bwMode="auto">
          <a:xfrm>
            <a:off x="4343400" y="22098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Replace A and H from the triangle…</a:t>
            </a:r>
          </a:p>
        </p:txBody>
      </p:sp>
      <p:sp>
        <p:nvSpPr>
          <p:cNvPr id="33842" name="Arc 50"/>
          <p:cNvSpPr>
            <a:spLocks/>
          </p:cNvSpPr>
          <p:nvPr/>
        </p:nvSpPr>
        <p:spPr bwMode="auto">
          <a:xfrm flipH="1">
            <a:off x="6324600" y="2057400"/>
            <a:ext cx="152400" cy="6858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0883805 h 43200"/>
              <a:gd name="T4" fmla="*/ 34483 w 22341"/>
              <a:gd name="T5" fmla="*/ 5443538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3843" name="Text Box 51"/>
          <p:cNvSpPr txBox="1">
            <a:spLocks noChangeArrowheads="1"/>
          </p:cNvSpPr>
          <p:nvPr/>
        </p:nvSpPr>
        <p:spPr bwMode="auto">
          <a:xfrm>
            <a:off x="3124200" y="3276600"/>
            <a:ext cx="198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A is obtuse (in the 2</a:t>
            </a:r>
            <a:r>
              <a:rPr lang="en-GB" sz="1200" baseline="30000">
                <a:solidFill>
                  <a:srgbClr val="FF0000"/>
                </a:solidFill>
                <a:latin typeface="Comic Sans MS" pitchFamily="66" charset="0"/>
              </a:rPr>
              <a:t>nd</a:t>
            </a: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 quadrant)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Sin is positive in this range</a:t>
            </a:r>
            <a:endParaRPr lang="en-GB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3844" name="Line 52"/>
          <p:cNvSpPr>
            <a:spLocks noChangeShapeType="1"/>
          </p:cNvSpPr>
          <p:nvPr/>
        </p:nvSpPr>
        <p:spPr bwMode="auto">
          <a:xfrm>
            <a:off x="4648200" y="4191000"/>
            <a:ext cx="1752600" cy="609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845" name="Text Box 53"/>
          <p:cNvSpPr txBox="1">
            <a:spLocks noChangeArrowheads="1"/>
          </p:cNvSpPr>
          <p:nvPr/>
        </p:nvSpPr>
        <p:spPr bwMode="auto">
          <a:xfrm>
            <a:off x="4322763" y="5024438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Flip the fraction to get Sec</a:t>
            </a:r>
            <a:r>
              <a:rPr lang="el-GR" sz="1200">
                <a:solidFill>
                  <a:srgbClr val="FF0000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33846" name="Arc 54"/>
          <p:cNvSpPr>
            <a:spLocks/>
          </p:cNvSpPr>
          <p:nvPr/>
        </p:nvSpPr>
        <p:spPr bwMode="auto">
          <a:xfrm flipH="1">
            <a:off x="6303963" y="4872038"/>
            <a:ext cx="152400" cy="6858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0883805 h 43200"/>
              <a:gd name="T4" fmla="*/ 34483 w 22341"/>
              <a:gd name="T5" fmla="*/ 5443538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3847" name="Arc 55"/>
          <p:cNvSpPr>
            <a:spLocks/>
          </p:cNvSpPr>
          <p:nvPr/>
        </p:nvSpPr>
        <p:spPr bwMode="auto">
          <a:xfrm>
            <a:off x="6019800" y="3381375"/>
            <a:ext cx="677863" cy="914400"/>
          </a:xfrm>
          <a:custGeom>
            <a:avLst/>
            <a:gdLst>
              <a:gd name="T0" fmla="*/ 0 w 16013"/>
              <a:gd name="T1" fmla="*/ 1778 h 21600"/>
              <a:gd name="T2" fmla="*/ 28695325 w 16013"/>
              <a:gd name="T3" fmla="*/ 12292076 h 21600"/>
              <a:gd name="T4" fmla="*/ 403213 w 16013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013" h="21600" fill="none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</a:path>
              <a:path w="16013" h="21600" stroke="0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  <a:lnTo>
                  <a:pt x="225" y="21600"/>
                </a:lnTo>
                <a:lnTo>
                  <a:pt x="0" y="1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3848" name="Arc 56"/>
          <p:cNvSpPr>
            <a:spLocks/>
          </p:cNvSpPr>
          <p:nvPr/>
        </p:nvSpPr>
        <p:spPr bwMode="auto">
          <a:xfrm flipH="1">
            <a:off x="5335588" y="3381375"/>
            <a:ext cx="696912" cy="914400"/>
          </a:xfrm>
          <a:custGeom>
            <a:avLst/>
            <a:gdLst>
              <a:gd name="T0" fmla="*/ 0 w 16470"/>
              <a:gd name="T1" fmla="*/ 19727 h 21600"/>
              <a:gd name="T2" fmla="*/ 29489152 w 16470"/>
              <a:gd name="T3" fmla="*/ 12292076 h 21600"/>
              <a:gd name="T4" fmla="*/ 1221098 w 1647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3849" name="Arc 57"/>
          <p:cNvSpPr>
            <a:spLocks/>
          </p:cNvSpPr>
          <p:nvPr/>
        </p:nvSpPr>
        <p:spPr bwMode="auto">
          <a:xfrm flipH="1" flipV="1">
            <a:off x="6705600" y="3076575"/>
            <a:ext cx="687388" cy="914400"/>
          </a:xfrm>
          <a:custGeom>
            <a:avLst/>
            <a:gdLst>
              <a:gd name="T0" fmla="*/ 0 w 16234"/>
              <a:gd name="T1" fmla="*/ 8975 h 21600"/>
              <a:gd name="T2" fmla="*/ 29105720 w 16234"/>
              <a:gd name="T3" fmla="*/ 12292076 h 21600"/>
              <a:gd name="T4" fmla="*/ 799638 w 1623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234" h="21600" fill="none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</a:path>
              <a:path w="16234" h="21600" stroke="0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  <a:lnTo>
                  <a:pt x="446" y="21600"/>
                </a:lnTo>
                <a:lnTo>
                  <a:pt x="-1" y="4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3850" name="Arc 58"/>
          <p:cNvSpPr>
            <a:spLocks/>
          </p:cNvSpPr>
          <p:nvPr/>
        </p:nvSpPr>
        <p:spPr bwMode="auto">
          <a:xfrm flipV="1">
            <a:off x="7391400" y="3076575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3851" name="Text Box 59"/>
          <p:cNvSpPr txBox="1">
            <a:spLocks noChangeArrowheads="1"/>
          </p:cNvSpPr>
          <p:nvPr/>
        </p:nvSpPr>
        <p:spPr bwMode="auto">
          <a:xfrm>
            <a:off x="8229600" y="3525838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Sin</a:t>
            </a:r>
            <a:r>
              <a:rPr lang="el-GR" sz="1400">
                <a:solidFill>
                  <a:srgbClr val="0000FF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33852" name="Line 60"/>
          <p:cNvSpPr>
            <a:spLocks noChangeShapeType="1"/>
          </p:cNvSpPr>
          <p:nvPr/>
        </p:nvSpPr>
        <p:spPr bwMode="auto">
          <a:xfrm>
            <a:off x="1973263" y="3711575"/>
            <a:ext cx="652462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57" name="Object 22"/>
          <p:cNvGraphicFramePr>
            <a:graphicFrameLocks noChangeAspect="1"/>
          </p:cNvGraphicFramePr>
          <p:nvPr>
            <p:extLst/>
          </p:nvPr>
        </p:nvGraphicFramePr>
        <p:xfrm>
          <a:off x="67360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6" name="Equation" r:id="rId15" imgW="812447" imgH="393529" progId="Equation.DSMT4">
                  <p:embed/>
                </p:oleObj>
              </mc:Choice>
              <mc:Fallback>
                <p:oleObj name="Equation" r:id="rId15" imgW="812447" imgH="393529" progId="Equation.DSMT4">
                  <p:embed/>
                  <p:pic>
                    <p:nvPicPr>
                      <p:cNvPr id="57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60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23"/>
          <p:cNvGraphicFramePr>
            <a:graphicFrameLocks noChangeAspect="1"/>
          </p:cNvGraphicFramePr>
          <p:nvPr>
            <p:extLst/>
          </p:nvPr>
        </p:nvGraphicFramePr>
        <p:xfrm>
          <a:off x="79552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7" name="Equation" r:id="rId17" imgW="812447" imgH="393529" progId="Equation.DSMT4">
                  <p:embed/>
                </p:oleObj>
              </mc:Choice>
              <mc:Fallback>
                <p:oleObj name="Equation" r:id="rId17" imgW="812447" imgH="393529" progId="Equation.DSMT4">
                  <p:embed/>
                  <p:pic>
                    <p:nvPicPr>
                      <p:cNvPr id="58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52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5"/>
          <p:cNvGraphicFramePr>
            <a:graphicFrameLocks noChangeAspect="1"/>
          </p:cNvGraphicFramePr>
          <p:nvPr>
            <p:extLst/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8" name="Equation" r:id="rId19" imgW="825500" imgH="393700" progId="Equation.DSMT4">
                  <p:embed/>
                </p:oleObj>
              </mc:Choice>
              <mc:Fallback>
                <p:oleObj name="Equation" r:id="rId19" imgW="825500" imgH="393700" progId="Equation.DSMT4">
                  <p:embed/>
                  <p:pic>
                    <p:nvPicPr>
                      <p:cNvPr id="5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6"/>
          <p:cNvGraphicFramePr>
            <a:graphicFrameLocks noChangeAspect="1"/>
          </p:cNvGraphicFramePr>
          <p:nvPr>
            <p:extLst/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9" name="Equation" r:id="rId21" imgW="939392" imgH="393529" progId="Equation.DSMT4">
                  <p:embed/>
                </p:oleObj>
              </mc:Choice>
              <mc:Fallback>
                <p:oleObj name="Equation" r:id="rId21" imgW="939392" imgH="393529" progId="Equation.DSMT4">
                  <p:embed/>
                  <p:pic>
                    <p:nvPicPr>
                      <p:cNvPr id="6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7"/>
          <p:cNvGraphicFramePr>
            <a:graphicFrameLocks noChangeAspect="1"/>
          </p:cNvGraphicFramePr>
          <p:nvPr>
            <p:extLst/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0" name="Equation" r:id="rId23" imgW="812447" imgH="393529" progId="Equation.DSMT4">
                  <p:embed/>
                </p:oleObj>
              </mc:Choice>
              <mc:Fallback>
                <p:oleObj name="Equation" r:id="rId23" imgW="812447" imgH="393529" progId="Equation.DSMT4">
                  <p:embed/>
                  <p:pic>
                    <p:nvPicPr>
                      <p:cNvPr id="6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08091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3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3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3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3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3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3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3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3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3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3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3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3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3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3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3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3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3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3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3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3" dur="500"/>
                                        <p:tgtEl>
                                          <p:spTgt spid="33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3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3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3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3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3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3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20" grpId="0" animBg="1"/>
      <p:bldP spid="33821" grpId="0" animBg="1"/>
      <p:bldP spid="33822" grpId="0" animBg="1"/>
      <p:bldP spid="33823" grpId="0" animBg="1"/>
      <p:bldP spid="33824" grpId="0" animBg="1"/>
      <p:bldP spid="33825" grpId="0" animBg="1"/>
      <p:bldP spid="33830" grpId="0"/>
      <p:bldP spid="33831" grpId="0"/>
      <p:bldP spid="33832" grpId="0"/>
      <p:bldP spid="33833" grpId="0"/>
      <p:bldP spid="33835" grpId="0"/>
      <p:bldP spid="33836" grpId="0"/>
      <p:bldP spid="33837" grpId="0"/>
      <p:bldP spid="33839" grpId="0" animBg="1"/>
      <p:bldP spid="33841" grpId="0"/>
      <p:bldP spid="33842" grpId="0" animBg="1"/>
      <p:bldP spid="33844" grpId="0" animBg="1"/>
      <p:bldP spid="33845" grpId="0"/>
      <p:bldP spid="33846" grpId="0" animBg="1"/>
      <p:bldP spid="33847" grpId="0" animBg="1"/>
      <p:bldP spid="33848" grpId="0" animBg="1"/>
      <p:bldP spid="33849" grpId="0" animBg="1"/>
      <p:bldP spid="33850" grpId="0" animBg="1"/>
      <p:bldP spid="33851" grpId="0"/>
      <p:bldP spid="3385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5C066EF-A29C-4004-B2E5-82AC913C02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6BA7F85-2D61-415F-8520-715866EF425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B59592-D83F-4DE8-A0AF-E6932E3BA826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1351</TotalTime>
  <Words>164</Words>
  <Application>Microsoft Office PowerPoint</Application>
  <PresentationFormat>On-screen Show (4:3)</PresentationFormat>
  <Paragraphs>46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Elephant</vt:lpstr>
      <vt:lpstr>Wingdings</vt:lpstr>
      <vt:lpstr>Office Theme</vt:lpstr>
      <vt:lpstr>Equation</vt:lpstr>
      <vt:lpstr>PowerPoint Presentation</vt:lpstr>
      <vt:lpstr>Trigonometric Functions</vt:lpstr>
      <vt:lpstr>Trigonometric Functions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Mr G Westwater (Staff)</cp:lastModifiedBy>
  <cp:revision>344</cp:revision>
  <dcterms:created xsi:type="dcterms:W3CDTF">2018-04-30T00:32:33Z</dcterms:created>
  <dcterms:modified xsi:type="dcterms:W3CDTF">2021-02-25T08:25:58Z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