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1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9.wmf"/><Relationship Id="rId2" Type="http://schemas.openxmlformats.org/officeDocument/2006/relationships/image" Target="../media/image2.wmf"/><Relationship Id="rId16" Type="http://schemas.openxmlformats.org/officeDocument/2006/relationships/image" Target="../media/image13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12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2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3.bin"/><Relationship Id="rId26" Type="http://schemas.openxmlformats.org/officeDocument/2006/relationships/oleObject" Target="../embeddings/oleObject10.bin"/><Relationship Id="rId3" Type="http://schemas.openxmlformats.org/officeDocument/2006/relationships/oleObject" Target="../embeddings/oleObject15.bin"/><Relationship Id="rId21" Type="http://schemas.openxmlformats.org/officeDocument/2006/relationships/image" Target="../media/image21.wmf"/><Relationship Id="rId34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33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29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9.bin"/><Relationship Id="rId24" Type="http://schemas.openxmlformats.org/officeDocument/2006/relationships/oleObject" Target="../embeddings/oleObject26.bin"/><Relationship Id="rId32" Type="http://schemas.openxmlformats.org/officeDocument/2006/relationships/oleObject" Target="../embeddings/oleObject13.bin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19" Type="http://schemas.openxmlformats.org/officeDocument/2006/relationships/image" Target="../media/image20.wmf"/><Relationship Id="rId31" Type="http://schemas.openxmlformats.org/officeDocument/2006/relationships/image" Target="../media/image11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Relationship Id="rId27" Type="http://schemas.openxmlformats.org/officeDocument/2006/relationships/image" Target="../media/image9.wmf"/><Relationship Id="rId30" Type="http://schemas.openxmlformats.org/officeDocument/2006/relationships/oleObject" Target="../embeddings/oleObject12.bin"/><Relationship Id="rId35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oleObject" Target="../embeddings/oleObject12.bin"/><Relationship Id="rId3" Type="http://schemas.openxmlformats.org/officeDocument/2006/relationships/oleObject" Target="../embeddings/oleObject27.bin"/><Relationship Id="rId21" Type="http://schemas.openxmlformats.org/officeDocument/2006/relationships/image" Target="../media/image12.wmf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10" Type="http://schemas.openxmlformats.org/officeDocument/2006/relationships/image" Target="../media/image29.png"/><Relationship Id="rId19" Type="http://schemas.openxmlformats.org/officeDocument/2006/relationships/image" Target="../media/image11.wmf"/><Relationship Id="rId4" Type="http://schemas.openxmlformats.org/officeDocument/2006/relationships/image" Target="../media/image2.wmf"/><Relationship Id="rId9" Type="http://schemas.openxmlformats.org/officeDocument/2006/relationships/image" Target="../media/image28.png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, cosec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 and cot</a:t>
            </a:r>
            <a:r>
              <a:rPr lang="el-GR" sz="1800" b="1">
                <a:latin typeface="Comic Sans MS" pitchFamily="66" charset="0"/>
              </a:rPr>
              <a:t>θ</a:t>
            </a: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>
              <a:latin typeface="Comic Sans MS" pitchFamily="66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43000" y="47244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533400" y="50292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2347913" y="5056188"/>
          <a:ext cx="10795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4" name="Equation" r:id="rId3" imgW="761669" imgH="177723" progId="Equation.DSMT4">
                  <p:embed/>
                </p:oleObj>
              </mc:Choice>
              <mc:Fallback>
                <p:oleObj name="Equation" r:id="rId3" imgW="761669" imgH="177723" progId="Equation.DSMT4">
                  <p:embed/>
                  <p:pic>
                    <p:nvPicPr>
                      <p:cNvPr id="2665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5056188"/>
                        <a:ext cx="10795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838200" y="5334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2222500" y="53689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5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2665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689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8" name="Object 34"/>
          <p:cNvGraphicFramePr>
            <a:graphicFrameLocks noChangeAspect="1"/>
          </p:cNvGraphicFramePr>
          <p:nvPr/>
        </p:nvGraphicFramePr>
        <p:xfrm>
          <a:off x="7162800" y="2057400"/>
          <a:ext cx="11334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2665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057400"/>
                        <a:ext cx="11334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9" name="Object 35"/>
          <p:cNvGraphicFramePr>
            <a:graphicFrameLocks noChangeAspect="1"/>
          </p:cNvGraphicFramePr>
          <p:nvPr/>
        </p:nvGraphicFramePr>
        <p:xfrm>
          <a:off x="7162800" y="1600200"/>
          <a:ext cx="1079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Equation" r:id="rId9" imgW="761669" imgH="177723" progId="Equation.DSMT4">
                  <p:embed/>
                </p:oleObj>
              </mc:Choice>
              <mc:Fallback>
                <p:oleObj name="Equation" r:id="rId9" imgW="761669" imgH="177723" progId="Equation.DSMT4">
                  <p:embed/>
                  <p:pic>
                    <p:nvPicPr>
                      <p:cNvPr id="26659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00200"/>
                        <a:ext cx="10795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0" name="Object 36"/>
          <p:cNvGraphicFramePr>
            <a:graphicFrameLocks noChangeAspect="1"/>
          </p:cNvGraphicFramePr>
          <p:nvPr/>
        </p:nvGraphicFramePr>
        <p:xfrm>
          <a:off x="7162800" y="2819400"/>
          <a:ext cx="11334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10" imgW="799753" imgH="393529" progId="Equation.DSMT4">
                  <p:embed/>
                </p:oleObj>
              </mc:Choice>
              <mc:Fallback>
                <p:oleObj name="Equation" r:id="rId10" imgW="799753" imgH="393529" progId="Equation.DSMT4">
                  <p:embed/>
                  <p:pic>
                    <p:nvPicPr>
                      <p:cNvPr id="2666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819400"/>
                        <a:ext cx="11334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1" name="Object 37"/>
          <p:cNvGraphicFramePr>
            <a:graphicFrameLocks noChangeAspect="1"/>
          </p:cNvGraphicFramePr>
          <p:nvPr/>
        </p:nvGraphicFramePr>
        <p:xfrm>
          <a:off x="7162800" y="3657600"/>
          <a:ext cx="10985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12" imgW="774028" imgH="177646" progId="Equation.DSMT4">
                  <p:embed/>
                </p:oleObj>
              </mc:Choice>
              <mc:Fallback>
                <p:oleObj name="Equation" r:id="rId12" imgW="774028" imgH="177646" progId="Equation.DSMT4">
                  <p:embed/>
                  <p:pic>
                    <p:nvPicPr>
                      <p:cNvPr id="26661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657600"/>
                        <a:ext cx="10985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2" name="Object 38"/>
          <p:cNvGraphicFramePr>
            <a:graphicFrameLocks noChangeAspect="1"/>
          </p:cNvGraphicFramePr>
          <p:nvPr/>
        </p:nvGraphicFramePr>
        <p:xfrm>
          <a:off x="7467600" y="4038600"/>
          <a:ext cx="14224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Equation" r:id="rId14" imgW="1002865" imgH="253890" progId="Equation.DSMT4">
                  <p:embed/>
                </p:oleObj>
              </mc:Choice>
              <mc:Fallback>
                <p:oleObj name="Equation" r:id="rId14" imgW="1002865" imgH="253890" progId="Equation.DSMT4">
                  <p:embed/>
                  <p:pic>
                    <p:nvPicPr>
                      <p:cNvPr id="2666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038600"/>
                        <a:ext cx="14224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5267325" y="5537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5267325" y="5842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59531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66389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73247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80105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9" name="Arc 45"/>
          <p:cNvSpPr>
            <a:spLocks/>
          </p:cNvSpPr>
          <p:nvPr/>
        </p:nvSpPr>
        <p:spPr bwMode="auto">
          <a:xfrm>
            <a:off x="5264150" y="55626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0" name="Arc 46"/>
          <p:cNvSpPr>
            <a:spLocks/>
          </p:cNvSpPr>
          <p:nvPr/>
        </p:nvSpPr>
        <p:spPr bwMode="auto">
          <a:xfrm flipH="1">
            <a:off x="7315200" y="5562600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1" name="Arc 47"/>
          <p:cNvSpPr>
            <a:spLocks/>
          </p:cNvSpPr>
          <p:nvPr/>
        </p:nvSpPr>
        <p:spPr bwMode="auto">
          <a:xfrm flipH="1" flipV="1">
            <a:off x="5943600" y="5230813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2" name="Arc 48"/>
          <p:cNvSpPr>
            <a:spLocks/>
          </p:cNvSpPr>
          <p:nvPr/>
        </p:nvSpPr>
        <p:spPr bwMode="auto">
          <a:xfrm flipV="1">
            <a:off x="6645275" y="5230813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5783263" y="5918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6410325" y="5918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7096125" y="5918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7781925" y="5918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7999413" y="5435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4962525" y="5392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4954588" y="5715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4903788" y="6002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26682" name="Line 58"/>
          <p:cNvSpPr>
            <a:spLocks noChangeShapeType="1"/>
          </p:cNvSpPr>
          <p:nvPr/>
        </p:nvSpPr>
        <p:spPr bwMode="auto">
          <a:xfrm>
            <a:off x="5257800" y="594360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6683" name="Object 59"/>
          <p:cNvGraphicFramePr>
            <a:graphicFrameLocks noChangeAspect="1"/>
          </p:cNvGraphicFramePr>
          <p:nvPr/>
        </p:nvGraphicFramePr>
        <p:xfrm>
          <a:off x="7467600" y="4495800"/>
          <a:ext cx="8651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name="Equation" r:id="rId16" imgW="609336" imgH="177723" progId="Equation.DSMT4">
                  <p:embed/>
                </p:oleObj>
              </mc:Choice>
              <mc:Fallback>
                <p:oleObj name="Equation" r:id="rId16" imgW="609336" imgH="177723" progId="Equation.DSMT4">
                  <p:embed/>
                  <p:pic>
                    <p:nvPicPr>
                      <p:cNvPr id="2668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495800"/>
                        <a:ext cx="8651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4" name="Object 60"/>
          <p:cNvGraphicFramePr>
            <a:graphicFrameLocks noChangeAspect="1"/>
          </p:cNvGraphicFramePr>
          <p:nvPr/>
        </p:nvGraphicFramePr>
        <p:xfrm>
          <a:off x="7467600" y="4953000"/>
          <a:ext cx="8826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Equation" r:id="rId18" imgW="621760" imgH="177646" progId="Equation.DSMT4">
                  <p:embed/>
                </p:oleObj>
              </mc:Choice>
              <mc:Fallback>
                <p:oleObj name="Equation" r:id="rId18" imgW="621760" imgH="177646" progId="Equation.DSMT4">
                  <p:embed/>
                  <p:pic>
                    <p:nvPicPr>
                      <p:cNvPr id="2668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953000"/>
                        <a:ext cx="8826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5867400" y="1828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using cos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86" name="Arc 62"/>
          <p:cNvSpPr>
            <a:spLocks/>
          </p:cNvSpPr>
          <p:nvPr/>
        </p:nvSpPr>
        <p:spPr bwMode="auto">
          <a:xfrm flipH="1">
            <a:off x="6858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7" name="Arc 63"/>
          <p:cNvSpPr>
            <a:spLocks/>
          </p:cNvSpPr>
          <p:nvPr/>
        </p:nvSpPr>
        <p:spPr bwMode="auto">
          <a:xfrm flipH="1">
            <a:off x="6858000" y="23622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5867400" y="25908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89" name="Arc 65"/>
          <p:cNvSpPr>
            <a:spLocks/>
          </p:cNvSpPr>
          <p:nvPr/>
        </p:nvSpPr>
        <p:spPr bwMode="auto">
          <a:xfrm flipH="1">
            <a:off x="6858000" y="31242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0" name="Text Box 66"/>
          <p:cNvSpPr txBox="1">
            <a:spLocks noChangeArrowheads="1"/>
          </p:cNvSpPr>
          <p:nvPr/>
        </p:nvSpPr>
        <p:spPr bwMode="auto">
          <a:xfrm>
            <a:off x="5791200" y="3200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1" name="Arc 67"/>
          <p:cNvSpPr>
            <a:spLocks/>
          </p:cNvSpPr>
          <p:nvPr/>
        </p:nvSpPr>
        <p:spPr bwMode="auto">
          <a:xfrm flipH="1">
            <a:off x="6858000" y="3810000"/>
            <a:ext cx="152400" cy="381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3359194 h 43200"/>
              <a:gd name="T4" fmla="*/ 34483 w 2234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2" name="Text Box 68"/>
          <p:cNvSpPr txBox="1">
            <a:spLocks noChangeArrowheads="1"/>
          </p:cNvSpPr>
          <p:nvPr/>
        </p:nvSpPr>
        <p:spPr bwMode="auto">
          <a:xfrm>
            <a:off x="5791200" y="38100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3" name="Arc 69"/>
          <p:cNvSpPr>
            <a:spLocks/>
          </p:cNvSpPr>
          <p:nvPr/>
        </p:nvSpPr>
        <p:spPr bwMode="auto">
          <a:xfrm flipH="1">
            <a:off x="6858000" y="4191000"/>
            <a:ext cx="152400" cy="457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4837240 h 43200"/>
              <a:gd name="T4" fmla="*/ 34483 w 223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4" name="Text Box 70"/>
          <p:cNvSpPr txBox="1">
            <a:spLocks noChangeArrowheads="1"/>
          </p:cNvSpPr>
          <p:nvPr/>
        </p:nvSpPr>
        <p:spPr bwMode="auto">
          <a:xfrm>
            <a:off x="4343400" y="4191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first answer. Add 360 if not in the range we want…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5" name="Text Box 71"/>
          <p:cNvSpPr txBox="1">
            <a:spLocks noChangeArrowheads="1"/>
          </p:cNvSpPr>
          <p:nvPr/>
        </p:nvSpPr>
        <p:spPr bwMode="auto">
          <a:xfrm>
            <a:off x="4343400" y="4648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Subtract from 360 (to find the equivalent value in the 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6" name="Arc 72"/>
          <p:cNvSpPr>
            <a:spLocks/>
          </p:cNvSpPr>
          <p:nvPr/>
        </p:nvSpPr>
        <p:spPr bwMode="auto">
          <a:xfrm flipH="1">
            <a:off x="6858000" y="4648200"/>
            <a:ext cx="152400" cy="457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4837240 h 43200"/>
              <a:gd name="T4" fmla="*/ 34483 w 223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4" name="Object 22"/>
          <p:cNvGraphicFramePr>
            <a:graphicFrameLocks noChangeAspect="1"/>
          </p:cNvGraphicFramePr>
          <p:nvPr>
            <p:extLst/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Equation" r:id="rId20" imgW="812447" imgH="393529" progId="Equation.DSMT4">
                  <p:embed/>
                </p:oleObj>
              </mc:Choice>
              <mc:Fallback>
                <p:oleObj name="Equation" r:id="rId20" imgW="812447" imgH="393529" progId="Equation.DSMT4">
                  <p:embed/>
                  <p:pic>
                    <p:nvPicPr>
                      <p:cNvPr id="5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3"/>
          <p:cNvGraphicFramePr>
            <a:graphicFrameLocks noChangeAspect="1"/>
          </p:cNvGraphicFramePr>
          <p:nvPr>
            <p:extLst/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4" name="Equation" r:id="rId22" imgW="812447" imgH="393529" progId="Equation.DSMT4">
                  <p:embed/>
                </p:oleObj>
              </mc:Choice>
              <mc:Fallback>
                <p:oleObj name="Equation" r:id="rId22" imgW="812447" imgH="393529" progId="Equation.DSMT4">
                  <p:embed/>
                  <p:pic>
                    <p:nvPicPr>
                      <p:cNvPr id="5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8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Equation" r:id="rId24" imgW="825500" imgH="393700" progId="Equation.DSMT4">
                  <p:embed/>
                </p:oleObj>
              </mc:Choice>
              <mc:Fallback>
                <p:oleObj name="Equation" r:id="rId24" imgW="825500" imgH="393700" progId="Equation.DSMT4">
                  <p:embed/>
                  <p:pic>
                    <p:nvPicPr>
                      <p:cNvPr id="5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6" name="Equation" r:id="rId26" imgW="939392" imgH="393529" progId="Equation.DSMT4">
                  <p:embed/>
                </p:oleObj>
              </mc:Choice>
              <mc:Fallback>
                <p:oleObj name="Equation" r:id="rId26" imgW="939392" imgH="393529" progId="Equation.DSMT4">
                  <p:embed/>
                  <p:pic>
                    <p:nvPicPr>
                      <p:cNvPr id="5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7" name="Equation" r:id="rId28" imgW="812447" imgH="393529" progId="Equation.DSMT4">
                  <p:embed/>
                </p:oleObj>
              </mc:Choice>
              <mc:Fallback>
                <p:oleObj name="Equation" r:id="rId28" imgW="812447" imgH="393529" progId="Equation.DSMT4">
                  <p:embed/>
                  <p:pic>
                    <p:nvPicPr>
                      <p:cNvPr id="6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222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9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54" grpId="0"/>
      <p:bldP spid="26656" grpId="0"/>
      <p:bldP spid="26663" grpId="0" animBg="1"/>
      <p:bldP spid="26664" grpId="0" animBg="1"/>
      <p:bldP spid="26665" grpId="0" animBg="1"/>
      <p:bldP spid="26666" grpId="0" animBg="1"/>
      <p:bldP spid="26667" grpId="0" animBg="1"/>
      <p:bldP spid="26668" grpId="0" animBg="1"/>
      <p:bldP spid="26669" grpId="0" animBg="1"/>
      <p:bldP spid="26670" grpId="0" animBg="1"/>
      <p:bldP spid="26671" grpId="0" animBg="1"/>
      <p:bldP spid="26672" grpId="0" animBg="1"/>
      <p:bldP spid="26673" grpId="0"/>
      <p:bldP spid="26674" grpId="0"/>
      <p:bldP spid="26675" grpId="0"/>
      <p:bldP spid="26676" grpId="0"/>
      <p:bldP spid="26677" grpId="0"/>
      <p:bldP spid="26678" grpId="0"/>
      <p:bldP spid="26679" grpId="0"/>
      <p:bldP spid="26680" grpId="0"/>
      <p:bldP spid="26682" grpId="0" animBg="1"/>
      <p:bldP spid="26685" grpId="0"/>
      <p:bldP spid="26686" grpId="0" animBg="1"/>
      <p:bldP spid="26687" grpId="0" animBg="1"/>
      <p:bldP spid="26688" grpId="0"/>
      <p:bldP spid="26689" grpId="0" animBg="1"/>
      <p:bldP spid="26690" grpId="0"/>
      <p:bldP spid="26691" grpId="0" animBg="1"/>
      <p:bldP spid="26692" grpId="0"/>
      <p:bldP spid="26693" grpId="0" animBg="1"/>
      <p:bldP spid="26694" grpId="0"/>
      <p:bldP spid="26695" grpId="0"/>
      <p:bldP spid="2669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, cosec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 and cot</a:t>
            </a:r>
            <a:r>
              <a:rPr lang="el-GR" sz="1800" b="1">
                <a:latin typeface="Comic Sans MS" pitchFamily="66" charset="0"/>
              </a:rPr>
              <a:t>θ</a:t>
            </a: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>
              <a:latin typeface="Comic Sans MS" pitchFamily="66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0" y="4572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33400" y="48768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2347913" y="4903788"/>
          <a:ext cx="10795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8" name="Equation" r:id="rId3" imgW="761669" imgH="177723" progId="Equation.DSMT4">
                  <p:embed/>
                </p:oleObj>
              </mc:Choice>
              <mc:Fallback>
                <p:oleObj name="Equation" r:id="rId3" imgW="761669" imgH="177723" progId="Equation.DSMT4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4903788"/>
                        <a:ext cx="10795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2222500" y="52165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9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276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2165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6400800" y="1600200"/>
          <a:ext cx="1079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0" name="Equation" r:id="rId7" imgW="761669" imgH="177723" progId="Equation.DSMT4">
                  <p:embed/>
                </p:oleObj>
              </mc:Choice>
              <mc:Fallback>
                <p:oleObj name="Equation" r:id="rId7" imgW="761669" imgH="177723" progId="Equation.DSMT4">
                  <p:embed/>
                  <p:pic>
                    <p:nvPicPr>
                      <p:cNvPr id="276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600200"/>
                        <a:ext cx="10795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5105400" y="1828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using tan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690" name="Arc 42"/>
          <p:cNvSpPr>
            <a:spLocks/>
          </p:cNvSpPr>
          <p:nvPr/>
        </p:nvSpPr>
        <p:spPr bwMode="auto">
          <a:xfrm flipH="1">
            <a:off x="6096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7701" name="Object 53"/>
          <p:cNvGraphicFramePr>
            <a:graphicFrameLocks noChangeAspect="1"/>
          </p:cNvGraphicFramePr>
          <p:nvPr/>
        </p:nvGraphicFramePr>
        <p:xfrm>
          <a:off x="6400800" y="2057400"/>
          <a:ext cx="11144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Equation" r:id="rId9" imgW="787058" imgH="393529" progId="Equation.DSMT4">
                  <p:embed/>
                </p:oleObj>
              </mc:Choice>
              <mc:Fallback>
                <p:oleObj name="Equation" r:id="rId9" imgW="787058" imgH="393529" progId="Equation.DSMT4">
                  <p:embed/>
                  <p:pic>
                    <p:nvPicPr>
                      <p:cNvPr id="27701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057400"/>
                        <a:ext cx="11144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02" name="Object 54"/>
          <p:cNvGraphicFramePr>
            <a:graphicFrameLocks noChangeAspect="1"/>
          </p:cNvGraphicFramePr>
          <p:nvPr/>
        </p:nvGraphicFramePr>
        <p:xfrm>
          <a:off x="990600" y="5791200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Equation" r:id="rId11" imgW="736280" imgH="177723" progId="Equation.DSMT4">
                  <p:embed/>
                </p:oleObj>
              </mc:Choice>
              <mc:Fallback>
                <p:oleObj name="Equation" r:id="rId11" imgW="736280" imgH="177723" progId="Equation.DSMT4">
                  <p:embed/>
                  <p:pic>
                    <p:nvPicPr>
                      <p:cNvPr id="27702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791200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03" name="Object 55"/>
          <p:cNvGraphicFramePr>
            <a:graphicFrameLocks noChangeAspect="1"/>
          </p:cNvGraphicFramePr>
          <p:nvPr/>
        </p:nvGraphicFramePr>
        <p:xfrm>
          <a:off x="936625" y="6172200"/>
          <a:ext cx="11509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Equation" r:id="rId12" imgW="812447" imgH="177723" progId="Equation.DSMT4">
                  <p:embed/>
                </p:oleObj>
              </mc:Choice>
              <mc:Fallback>
                <p:oleObj name="Equation" r:id="rId12" imgW="812447" imgH="177723" progId="Equation.DSMT4">
                  <p:embed/>
                  <p:pic>
                    <p:nvPicPr>
                      <p:cNvPr id="27703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6172200"/>
                        <a:ext cx="11509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4" name="Arc 56"/>
          <p:cNvSpPr>
            <a:spLocks/>
          </p:cNvSpPr>
          <p:nvPr/>
        </p:nvSpPr>
        <p:spPr bwMode="auto">
          <a:xfrm>
            <a:off x="2209800" y="5867400"/>
            <a:ext cx="228600" cy="457200"/>
          </a:xfrm>
          <a:custGeom>
            <a:avLst/>
            <a:gdLst>
              <a:gd name="T0" fmla="*/ 15593 w 21741"/>
              <a:gd name="T1" fmla="*/ 0 h 43200"/>
              <a:gd name="T2" fmla="*/ 0 w 21741"/>
              <a:gd name="T3" fmla="*/ 4838700 h 43200"/>
              <a:gd name="T4" fmla="*/ 15593 w 217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1" h="43200" fill="none" extrusionOk="0">
                <a:moveTo>
                  <a:pt x="140" y="0"/>
                </a:moveTo>
                <a:cubicBezTo>
                  <a:pt x="12070" y="0"/>
                  <a:pt x="21741" y="9670"/>
                  <a:pt x="21741" y="21600"/>
                </a:cubicBezTo>
                <a:cubicBezTo>
                  <a:pt x="21741" y="33529"/>
                  <a:pt x="12070" y="43200"/>
                  <a:pt x="141" y="43200"/>
                </a:cubicBezTo>
                <a:cubicBezTo>
                  <a:pt x="94" y="43200"/>
                  <a:pt x="47" y="43199"/>
                  <a:pt x="0" y="43199"/>
                </a:cubicBezTo>
              </a:path>
              <a:path w="21741" h="43200" stroke="0" extrusionOk="0">
                <a:moveTo>
                  <a:pt x="140" y="0"/>
                </a:moveTo>
                <a:cubicBezTo>
                  <a:pt x="12070" y="0"/>
                  <a:pt x="21741" y="9670"/>
                  <a:pt x="21741" y="21600"/>
                </a:cubicBezTo>
                <a:cubicBezTo>
                  <a:pt x="21741" y="33529"/>
                  <a:pt x="12070" y="43200"/>
                  <a:pt x="141" y="43200"/>
                </a:cubicBezTo>
                <a:cubicBezTo>
                  <a:pt x="94" y="43200"/>
                  <a:pt x="47" y="43199"/>
                  <a:pt x="0" y="43199"/>
                </a:cubicBezTo>
                <a:lnTo>
                  <a:pt x="141" y="21600"/>
                </a:lnTo>
                <a:lnTo>
                  <a:pt x="1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2438400" y="5791200"/>
            <a:ext cx="1752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to adjust the acceptable range for 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27706" name="Object 58"/>
          <p:cNvGraphicFramePr>
            <a:graphicFrameLocks noChangeAspect="1"/>
          </p:cNvGraphicFramePr>
          <p:nvPr/>
        </p:nvGraphicFramePr>
        <p:xfrm>
          <a:off x="6400800" y="2743200"/>
          <a:ext cx="12763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name="Equation" r:id="rId14" imgW="901309" imgH="393529" progId="Equation.DSMT4">
                  <p:embed/>
                </p:oleObj>
              </mc:Choice>
              <mc:Fallback>
                <p:oleObj name="Equation" r:id="rId14" imgW="901309" imgH="393529" progId="Equation.DSMT4">
                  <p:embed/>
                  <p:pic>
                    <p:nvPicPr>
                      <p:cNvPr id="27706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3200"/>
                        <a:ext cx="12763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7" name="Arc 59"/>
          <p:cNvSpPr>
            <a:spLocks/>
          </p:cNvSpPr>
          <p:nvPr/>
        </p:nvSpPr>
        <p:spPr bwMode="auto">
          <a:xfrm flipH="1">
            <a:off x="6096000" y="2362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5029200" y="25146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7709" name="Object 61"/>
          <p:cNvGraphicFramePr>
            <a:graphicFrameLocks noChangeAspect="1"/>
          </p:cNvGraphicFramePr>
          <p:nvPr/>
        </p:nvGraphicFramePr>
        <p:xfrm>
          <a:off x="6400800" y="3505200"/>
          <a:ext cx="9874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5" name="Equation" r:id="rId16" imgW="698197" imgH="177723" progId="Equation.DSMT4">
                  <p:embed/>
                </p:oleObj>
              </mc:Choice>
              <mc:Fallback>
                <p:oleObj name="Equation" r:id="rId16" imgW="698197" imgH="177723" progId="Equation.DSMT4">
                  <p:embed/>
                  <p:pic>
                    <p:nvPicPr>
                      <p:cNvPr id="2770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505200"/>
                        <a:ext cx="9874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10" name="Arc 62"/>
          <p:cNvSpPr>
            <a:spLocks/>
          </p:cNvSpPr>
          <p:nvPr/>
        </p:nvSpPr>
        <p:spPr bwMode="auto">
          <a:xfrm flipH="1">
            <a:off x="6096000" y="29718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1" name="Text Box 63"/>
          <p:cNvSpPr txBox="1">
            <a:spLocks noChangeArrowheads="1"/>
          </p:cNvSpPr>
          <p:nvPr/>
        </p:nvSpPr>
        <p:spPr bwMode="auto">
          <a:xfrm>
            <a:off x="4114800" y="2971800"/>
            <a:ext cx="1981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first value, and others in the original range (0-360)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4953000" y="5486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>
            <a:off x="56388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63246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5" name="Line 67"/>
          <p:cNvSpPr>
            <a:spLocks noChangeShapeType="1"/>
          </p:cNvSpPr>
          <p:nvPr/>
        </p:nvSpPr>
        <p:spPr bwMode="auto">
          <a:xfrm>
            <a:off x="70104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>
            <a:off x="76962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7" name="Arc 69"/>
          <p:cNvSpPr>
            <a:spLocks/>
          </p:cNvSpPr>
          <p:nvPr/>
        </p:nvSpPr>
        <p:spPr bwMode="auto">
          <a:xfrm flipV="1">
            <a:off x="4953000" y="4572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8" name="Arc 70"/>
          <p:cNvSpPr>
            <a:spLocks/>
          </p:cNvSpPr>
          <p:nvPr/>
        </p:nvSpPr>
        <p:spPr bwMode="auto">
          <a:xfrm flipV="1">
            <a:off x="6324600" y="4572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9" name="Arc 71"/>
          <p:cNvSpPr>
            <a:spLocks/>
          </p:cNvSpPr>
          <p:nvPr/>
        </p:nvSpPr>
        <p:spPr bwMode="auto">
          <a:xfrm flipH="1">
            <a:off x="5638800" y="5486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20" name="Arc 72"/>
          <p:cNvSpPr>
            <a:spLocks/>
          </p:cNvSpPr>
          <p:nvPr/>
        </p:nvSpPr>
        <p:spPr bwMode="auto">
          <a:xfrm flipH="1">
            <a:off x="7010400" y="5486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21" name="Line 73"/>
          <p:cNvSpPr>
            <a:spLocks noChangeShapeType="1"/>
          </p:cNvSpPr>
          <p:nvPr/>
        </p:nvSpPr>
        <p:spPr bwMode="auto">
          <a:xfrm>
            <a:off x="4953000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7848600" y="5334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>
            <a:off x="4953000" y="533400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4" name="Text Box 76"/>
          <p:cNvSpPr txBox="1">
            <a:spLocks noChangeArrowheads="1"/>
          </p:cNvSpPr>
          <p:nvPr/>
        </p:nvSpPr>
        <p:spPr bwMode="auto">
          <a:xfrm>
            <a:off x="5468938" y="5486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7725" name="Text Box 77"/>
          <p:cNvSpPr txBox="1">
            <a:spLocks noChangeArrowheads="1"/>
          </p:cNvSpPr>
          <p:nvPr/>
        </p:nvSpPr>
        <p:spPr bwMode="auto">
          <a:xfrm>
            <a:off x="6096000" y="5486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7726" name="Text Box 78"/>
          <p:cNvSpPr txBox="1">
            <a:spLocks noChangeArrowheads="1"/>
          </p:cNvSpPr>
          <p:nvPr/>
        </p:nvSpPr>
        <p:spPr bwMode="auto">
          <a:xfrm>
            <a:off x="6781800" y="5486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7727" name="Text Box 79"/>
          <p:cNvSpPr txBox="1">
            <a:spLocks noChangeArrowheads="1"/>
          </p:cNvSpPr>
          <p:nvPr/>
        </p:nvSpPr>
        <p:spPr bwMode="auto">
          <a:xfrm>
            <a:off x="7467600" y="5486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graphicFrame>
        <p:nvGraphicFramePr>
          <p:cNvPr id="27728" name="Object 80"/>
          <p:cNvGraphicFramePr>
            <a:graphicFrameLocks noChangeAspect="1"/>
          </p:cNvGraphicFramePr>
          <p:nvPr/>
        </p:nvGraphicFramePr>
        <p:xfrm>
          <a:off x="7418388" y="3505200"/>
          <a:ext cx="7889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Equation" r:id="rId18" imgW="558558" imgH="203112" progId="Equation.DSMT4">
                  <p:embed/>
                </p:oleObj>
              </mc:Choice>
              <mc:Fallback>
                <p:oleObj name="Equation" r:id="rId18" imgW="558558" imgH="203112" progId="Equation.DSMT4">
                  <p:embed/>
                  <p:pic>
                    <p:nvPicPr>
                      <p:cNvPr id="27728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388" y="3505200"/>
                        <a:ext cx="788987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29" name="Arc 81"/>
          <p:cNvSpPr>
            <a:spLocks/>
          </p:cNvSpPr>
          <p:nvPr/>
        </p:nvSpPr>
        <p:spPr bwMode="auto">
          <a:xfrm flipH="1">
            <a:off x="6096000" y="3581400"/>
            <a:ext cx="152400" cy="381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3359194 h 43200"/>
              <a:gd name="T4" fmla="*/ 34483 w 2234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3962400" y="3581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You can add 180 to these as the period of tan is 180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7731" name="Object 83"/>
          <p:cNvGraphicFramePr>
            <a:graphicFrameLocks noChangeAspect="1"/>
          </p:cNvGraphicFramePr>
          <p:nvPr/>
        </p:nvGraphicFramePr>
        <p:xfrm>
          <a:off x="6400800" y="3886200"/>
          <a:ext cx="11128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Equation" r:id="rId20" imgW="787058" imgH="177723" progId="Equation.DSMT4">
                  <p:embed/>
                </p:oleObj>
              </mc:Choice>
              <mc:Fallback>
                <p:oleObj name="Equation" r:id="rId20" imgW="787058" imgH="177723" progId="Equation.DSMT4">
                  <p:embed/>
                  <p:pic>
                    <p:nvPicPr>
                      <p:cNvPr id="27731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86200"/>
                        <a:ext cx="11128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2" name="Object 84"/>
          <p:cNvGraphicFramePr>
            <a:graphicFrameLocks noChangeAspect="1"/>
          </p:cNvGraphicFramePr>
          <p:nvPr/>
        </p:nvGraphicFramePr>
        <p:xfrm>
          <a:off x="7543800" y="3886200"/>
          <a:ext cx="7889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22" imgW="558558" imgH="203112" progId="Equation.DSMT4">
                  <p:embed/>
                </p:oleObj>
              </mc:Choice>
              <mc:Fallback>
                <p:oleObj name="Equation" r:id="rId22" imgW="558558" imgH="203112" progId="Equation.DSMT4">
                  <p:embed/>
                  <p:pic>
                    <p:nvPicPr>
                      <p:cNvPr id="27732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886200"/>
                        <a:ext cx="7889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3" name="Object 85"/>
          <p:cNvGraphicFramePr>
            <a:graphicFrameLocks noChangeAspect="1"/>
          </p:cNvGraphicFramePr>
          <p:nvPr/>
        </p:nvGraphicFramePr>
        <p:xfrm>
          <a:off x="6400800" y="4343400"/>
          <a:ext cx="21542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tion" r:id="rId24" imgW="1524000" imgH="203200" progId="Equation.DSMT4">
                  <p:embed/>
                </p:oleObj>
              </mc:Choice>
              <mc:Fallback>
                <p:oleObj name="Equation" r:id="rId24" imgW="1524000" imgH="203200" progId="Equation.DSMT4">
                  <p:embed/>
                  <p:pic>
                    <p:nvPicPr>
                      <p:cNvPr id="27733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43400"/>
                        <a:ext cx="21542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34" name="Arc 86"/>
          <p:cNvSpPr>
            <a:spLocks/>
          </p:cNvSpPr>
          <p:nvPr/>
        </p:nvSpPr>
        <p:spPr bwMode="auto">
          <a:xfrm flipH="1">
            <a:off x="6096000" y="39624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35" name="Text Box 87"/>
          <p:cNvSpPr txBox="1">
            <a:spLocks noChangeArrowheads="1"/>
          </p:cNvSpPr>
          <p:nvPr/>
        </p:nvSpPr>
        <p:spPr bwMode="auto">
          <a:xfrm>
            <a:off x="3657600" y="4114800"/>
            <a:ext cx="2438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2 (answers to 3sf)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4" name="Object 22"/>
          <p:cNvGraphicFramePr>
            <a:graphicFrameLocks noChangeAspect="1"/>
          </p:cNvGraphicFramePr>
          <p:nvPr>
            <p:extLst/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26" imgW="812447" imgH="393529" progId="Equation.DSMT4">
                  <p:embed/>
                </p:oleObj>
              </mc:Choice>
              <mc:Fallback>
                <p:oleObj name="Equation" r:id="rId26" imgW="812447" imgH="393529" progId="Equation.DSMT4">
                  <p:embed/>
                  <p:pic>
                    <p:nvPicPr>
                      <p:cNvPr id="5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3"/>
          <p:cNvGraphicFramePr>
            <a:graphicFrameLocks noChangeAspect="1"/>
          </p:cNvGraphicFramePr>
          <p:nvPr>
            <p:extLst/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28" imgW="812447" imgH="393529" progId="Equation.DSMT4">
                  <p:embed/>
                </p:oleObj>
              </mc:Choice>
              <mc:Fallback>
                <p:oleObj name="Equation" r:id="rId28" imgW="812447" imgH="393529" progId="Equation.DSMT4">
                  <p:embed/>
                  <p:pic>
                    <p:nvPicPr>
                      <p:cNvPr id="5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8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Equation" r:id="rId30" imgW="825500" imgH="393700" progId="Equation.DSMT4">
                  <p:embed/>
                </p:oleObj>
              </mc:Choice>
              <mc:Fallback>
                <p:oleObj name="Equation" r:id="rId30" imgW="825500" imgH="393700" progId="Equation.DSMT4">
                  <p:embed/>
                  <p:pic>
                    <p:nvPicPr>
                      <p:cNvPr id="5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3" name="Equation" r:id="rId32" imgW="939392" imgH="393529" progId="Equation.DSMT4">
                  <p:embed/>
                </p:oleObj>
              </mc:Choice>
              <mc:Fallback>
                <p:oleObj name="Equation" r:id="rId32" imgW="939392" imgH="393529" progId="Equation.DSMT4">
                  <p:embed/>
                  <p:pic>
                    <p:nvPicPr>
                      <p:cNvPr id="5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34" imgW="812447" imgH="393529" progId="Equation.DSMT4">
                  <p:embed/>
                </p:oleObj>
              </mc:Choice>
              <mc:Fallback>
                <p:oleObj name="Equation" r:id="rId34" imgW="812447" imgH="393529" progId="Equation.DSMT4">
                  <p:embed/>
                  <p:pic>
                    <p:nvPicPr>
                      <p:cNvPr id="6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5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/>
      <p:bldP spid="27661" grpId="0"/>
      <p:bldP spid="27689" grpId="0"/>
      <p:bldP spid="27690" grpId="0" animBg="1"/>
      <p:bldP spid="27704" grpId="0" animBg="1"/>
      <p:bldP spid="27705" grpId="0"/>
      <p:bldP spid="27707" grpId="0" animBg="1"/>
      <p:bldP spid="27708" grpId="0"/>
      <p:bldP spid="27710" grpId="0" animBg="1"/>
      <p:bldP spid="27711" grpId="0"/>
      <p:bldP spid="27712" grpId="0" animBg="1"/>
      <p:bldP spid="27713" grpId="0" animBg="1"/>
      <p:bldP spid="27714" grpId="0" animBg="1"/>
      <p:bldP spid="27715" grpId="0" animBg="1"/>
      <p:bldP spid="27716" grpId="0" animBg="1"/>
      <p:bldP spid="27717" grpId="0" animBg="1"/>
      <p:bldP spid="27718" grpId="0" animBg="1"/>
      <p:bldP spid="27719" grpId="0" animBg="1"/>
      <p:bldP spid="27720" grpId="0" animBg="1"/>
      <p:bldP spid="27721" grpId="0" animBg="1"/>
      <p:bldP spid="27722" grpId="0"/>
      <p:bldP spid="27723" grpId="0" animBg="1"/>
      <p:bldP spid="27724" grpId="0"/>
      <p:bldP spid="27725" grpId="0"/>
      <p:bldP spid="27726" grpId="0"/>
      <p:bldP spid="27727" grpId="0"/>
      <p:bldP spid="27729" grpId="0" animBg="1"/>
      <p:bldP spid="27730" grpId="0"/>
      <p:bldP spid="27734" grpId="0" animBg="1"/>
      <p:bldP spid="277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, cosec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 and cot</a:t>
            </a:r>
            <a:r>
              <a:rPr lang="el-GR" sz="1800" b="1">
                <a:latin typeface="Comic Sans MS" pitchFamily="66" charset="0"/>
              </a:rPr>
              <a:t>θ</a:t>
            </a: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>
              <a:latin typeface="Comic Sans MS" pitchFamily="66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43000" y="4572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33400" y="48768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5613" name="Object 14"/>
          <p:cNvGraphicFramePr>
            <a:graphicFrameLocks noChangeAspect="1"/>
          </p:cNvGraphicFramePr>
          <p:nvPr/>
        </p:nvGraphicFramePr>
        <p:xfrm>
          <a:off x="2222500" y="52165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2" name="Equation" r:id="rId3" imgW="736280" imgH="177723" progId="Equation.DSMT4">
                  <p:embed/>
                </p:oleObj>
              </mc:Choice>
              <mc:Fallback>
                <p:oleObj name="Equation" r:id="rId3" imgW="736280" imgH="177723" progId="Equation.DSMT4">
                  <p:embed/>
                  <p:pic>
                    <p:nvPicPr>
                      <p:cNvPr id="256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2165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09800" y="4800600"/>
            <a:ext cx="1963038" cy="36933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4" name="TextBox 5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19800" y="1524000"/>
            <a:ext cx="1963038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5" name="TextBox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00800" y="1981200"/>
            <a:ext cx="1474121" cy="612796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6" name="TextBox 5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24600" y="2819400"/>
            <a:ext cx="1730602" cy="369332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81800" y="3352800"/>
            <a:ext cx="1257395" cy="613245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8" name="TextBox 5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4114800"/>
            <a:ext cx="1327928" cy="615105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4876800"/>
            <a:ext cx="1343958" cy="369332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0" name="Text Box 41"/>
          <p:cNvSpPr txBox="1">
            <a:spLocks noChangeArrowheads="1"/>
          </p:cNvSpPr>
          <p:nvPr/>
        </p:nvSpPr>
        <p:spPr bwMode="auto">
          <a:xfrm>
            <a:off x="4724400" y="18288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each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Arc 42"/>
          <p:cNvSpPr>
            <a:spLocks/>
          </p:cNvSpPr>
          <p:nvPr/>
        </p:nvSpPr>
        <p:spPr bwMode="auto">
          <a:xfrm flipH="1">
            <a:off x="5715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42"/>
          <p:cNvSpPr>
            <a:spLocks/>
          </p:cNvSpPr>
          <p:nvPr/>
        </p:nvSpPr>
        <p:spPr bwMode="auto">
          <a:xfrm flipH="1">
            <a:off x="5791200" y="2362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/>
          <p:cNvSpPr>
            <a:spLocks/>
          </p:cNvSpPr>
          <p:nvPr/>
        </p:nvSpPr>
        <p:spPr bwMode="auto">
          <a:xfrm flipH="1">
            <a:off x="5791200" y="29718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/>
          <p:cNvSpPr>
            <a:spLocks/>
          </p:cNvSpPr>
          <p:nvPr/>
        </p:nvSpPr>
        <p:spPr bwMode="auto">
          <a:xfrm flipH="1">
            <a:off x="5791200" y="35814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/>
          <p:cNvSpPr>
            <a:spLocks/>
          </p:cNvSpPr>
          <p:nvPr/>
        </p:nvSpPr>
        <p:spPr bwMode="auto">
          <a:xfrm flipH="1">
            <a:off x="5791200" y="43434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Text Box 41"/>
          <p:cNvSpPr txBox="1">
            <a:spLocks noChangeArrowheads="1"/>
          </p:cNvSpPr>
          <p:nvPr/>
        </p:nvSpPr>
        <p:spPr bwMode="auto">
          <a:xfrm>
            <a:off x="4724400" y="24384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Cross multiply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1"/>
          <p:cNvSpPr txBox="1">
            <a:spLocks noChangeArrowheads="1"/>
          </p:cNvSpPr>
          <p:nvPr/>
        </p:nvSpPr>
        <p:spPr bwMode="auto">
          <a:xfrm>
            <a:off x="4800600" y="30480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Cos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4724400" y="3810000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4572000" y="4495800"/>
            <a:ext cx="1295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right-hand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43600" y="5486400"/>
            <a:ext cx="1247777" cy="369332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1" name="TextBox 7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10400" y="5486400"/>
            <a:ext cx="1024639" cy="369332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graphicFrame>
        <p:nvGraphicFramePr>
          <p:cNvPr id="34" name="Object 22"/>
          <p:cNvGraphicFramePr>
            <a:graphicFrameLocks noChangeAspect="1"/>
          </p:cNvGraphicFramePr>
          <p:nvPr>
            <p:extLst/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3" name="Equation" r:id="rId14" imgW="812447" imgH="393529" progId="Equation.DSMT4">
                  <p:embed/>
                </p:oleObj>
              </mc:Choice>
              <mc:Fallback>
                <p:oleObj name="Equation" r:id="rId14" imgW="812447" imgH="393529" progId="Equation.DSMT4">
                  <p:embed/>
                  <p:pic>
                    <p:nvPicPr>
                      <p:cNvPr id="3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3"/>
          <p:cNvGraphicFramePr>
            <a:graphicFrameLocks noChangeAspect="1"/>
          </p:cNvGraphicFramePr>
          <p:nvPr>
            <p:extLst/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4" name="Equation" r:id="rId16" imgW="812447" imgH="393529" progId="Equation.DSMT4">
                  <p:embed/>
                </p:oleObj>
              </mc:Choice>
              <mc:Fallback>
                <p:oleObj name="Equation" r:id="rId16" imgW="812447" imgH="393529" progId="Equation.DSMT4">
                  <p:embed/>
                  <p:pic>
                    <p:nvPicPr>
                      <p:cNvPr id="3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38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Equation" r:id="rId18" imgW="825500" imgH="393700" progId="Equation.DSMT4">
                  <p:embed/>
                </p:oleObj>
              </mc:Choice>
              <mc:Fallback>
                <p:oleObj name="Equation" r:id="rId18" imgW="825500" imgH="393700" progId="Equation.DSMT4">
                  <p:embed/>
                  <p:pic>
                    <p:nvPicPr>
                      <p:cNvPr id="3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Equation" r:id="rId20" imgW="939392" imgH="393529" progId="Equation.DSMT4">
                  <p:embed/>
                </p:oleObj>
              </mc:Choice>
              <mc:Fallback>
                <p:oleObj name="Equation" r:id="rId20" imgW="939392" imgH="393529" progId="Equation.DSMT4">
                  <p:embed/>
                  <p:pic>
                    <p:nvPicPr>
                      <p:cNvPr id="3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Equation" r:id="rId22" imgW="812447" imgH="393529" progId="Equation.DSMT4">
                  <p:embed/>
                </p:oleObj>
              </mc:Choice>
              <mc:Fallback>
                <p:oleObj name="Equation" r:id="rId22" imgW="812447" imgH="393529" progId="Equation.DSMT4">
                  <p:embed/>
                  <p:pic>
                    <p:nvPicPr>
                      <p:cNvPr id="4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183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C066EF-A29C-4004-B2E5-82AC913C0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A7F85-2D61-415F-8520-715866EF4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B59592-D83F-4DE8-A0AF-E6932E3BA826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1351</TotalTime>
  <Words>305</Words>
  <Application>Microsoft Office PowerPoint</Application>
  <PresentationFormat>On-screen Show (4:3)</PresentationFormat>
  <Paragraphs>63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Equation</vt:lpstr>
      <vt:lpstr>Trigonometric Functions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343</cp:revision>
  <dcterms:created xsi:type="dcterms:W3CDTF">2018-04-30T00:32:33Z</dcterms:created>
  <dcterms:modified xsi:type="dcterms:W3CDTF">2021-02-25T08:25:00Z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