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4.wmf"/><Relationship Id="rId7" Type="http://schemas.openxmlformats.org/officeDocument/2006/relationships/image" Target="../media/image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11.wmf"/><Relationship Id="rId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15.wmf"/><Relationship Id="rId9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18" Type="http://schemas.openxmlformats.org/officeDocument/2006/relationships/image" Target="../media/image8.wmf"/><Relationship Id="rId3" Type="http://schemas.openxmlformats.org/officeDocument/2006/relationships/image" Target="../media/image20.wmf"/><Relationship Id="rId21" Type="http://schemas.openxmlformats.org/officeDocument/2006/relationships/image" Target="../media/image11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7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20" Type="http://schemas.openxmlformats.org/officeDocument/2006/relationships/image" Target="../media/image10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19" Type="http://schemas.openxmlformats.org/officeDocument/2006/relationships/image" Target="../media/image9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20000"/>
              </a:schemeClr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Relationship Id="rId22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26" Type="http://schemas.openxmlformats.org/officeDocument/2006/relationships/oleObject" Target="../embeddings/oleObject30.bin"/><Relationship Id="rId39" Type="http://schemas.openxmlformats.org/officeDocument/2006/relationships/image" Target="../media/image7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34" Type="http://schemas.openxmlformats.org/officeDocument/2006/relationships/oleObject" Target="../embeddings/oleObject35.bin"/><Relationship Id="rId42" Type="http://schemas.openxmlformats.org/officeDocument/2006/relationships/oleObject" Target="../embeddings/oleObject9.bin"/><Relationship Id="rId47" Type="http://schemas.openxmlformats.org/officeDocument/2006/relationships/image" Target="../media/image11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5" Type="http://schemas.openxmlformats.org/officeDocument/2006/relationships/image" Target="../media/image28.wmf"/><Relationship Id="rId33" Type="http://schemas.openxmlformats.org/officeDocument/2006/relationships/oleObject" Target="../embeddings/oleObject34.bin"/><Relationship Id="rId38" Type="http://schemas.openxmlformats.org/officeDocument/2006/relationships/oleObject" Target="../embeddings/oleObject7.bin"/><Relationship Id="rId46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oleObject" Target="../embeddings/oleObject32.bin"/><Relationship Id="rId41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24" Type="http://schemas.openxmlformats.org/officeDocument/2006/relationships/oleObject" Target="../embeddings/oleObject29.bin"/><Relationship Id="rId32" Type="http://schemas.openxmlformats.org/officeDocument/2006/relationships/image" Target="../media/image31.wmf"/><Relationship Id="rId37" Type="http://schemas.openxmlformats.org/officeDocument/2006/relationships/image" Target="../media/image33.wmf"/><Relationship Id="rId40" Type="http://schemas.openxmlformats.org/officeDocument/2006/relationships/oleObject" Target="../embeddings/oleObject8.bin"/><Relationship Id="rId45" Type="http://schemas.openxmlformats.org/officeDocument/2006/relationships/image" Target="../media/image10.w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oleObject" Target="../embeddings/oleObject31.bin"/><Relationship Id="rId36" Type="http://schemas.openxmlformats.org/officeDocument/2006/relationships/oleObject" Target="../embeddings/oleObject36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6.bin"/><Relationship Id="rId31" Type="http://schemas.openxmlformats.org/officeDocument/2006/relationships/oleObject" Target="../embeddings/oleObject33.bin"/><Relationship Id="rId44" Type="http://schemas.openxmlformats.org/officeDocument/2006/relationships/oleObject" Target="../embeddings/oleObject10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image" Target="../media/image29.wmf"/><Relationship Id="rId30" Type="http://schemas.openxmlformats.org/officeDocument/2006/relationships/image" Target="../media/image30.wmf"/><Relationship Id="rId35" Type="http://schemas.openxmlformats.org/officeDocument/2006/relationships/image" Target="../media/image32.wmf"/><Relationship Id="rId43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6C</a:t>
            </a:r>
          </a:p>
        </p:txBody>
      </p:sp>
    </p:spTree>
    <p:extLst>
      <p:ext uri="{BB962C8B-B14F-4D97-AF65-F5344CB8AC3E}">
        <p14:creationId xmlns:p14="http://schemas.microsoft.com/office/powerpoint/2010/main" val="66366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dirty="0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 dirty="0">
                <a:latin typeface="Comic Sans MS" pitchFamily="66" charset="0"/>
              </a:rPr>
              <a:t>θ</a:t>
            </a:r>
            <a:r>
              <a:rPr lang="en-GB" sz="1800" b="1" dirty="0">
                <a:latin typeface="Comic Sans MS" pitchFamily="66" charset="0"/>
              </a:rPr>
              <a:t>, cosec</a:t>
            </a:r>
            <a:r>
              <a:rPr lang="el-GR" sz="1800" b="1" dirty="0">
                <a:latin typeface="Comic Sans MS" pitchFamily="66" charset="0"/>
              </a:rPr>
              <a:t>θ</a:t>
            </a:r>
            <a:r>
              <a:rPr lang="en-GB" sz="1800" b="1" dirty="0">
                <a:latin typeface="Comic Sans MS" pitchFamily="66" charset="0"/>
              </a:rPr>
              <a:t> and cot</a:t>
            </a:r>
            <a:r>
              <a:rPr lang="el-GR" sz="1800" b="1" dirty="0">
                <a:latin typeface="Comic Sans MS" pitchFamily="66" charset="0"/>
              </a:rPr>
              <a:t>θ</a:t>
            </a:r>
            <a:endParaRPr lang="en-GB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This is similar to the work covered in Year 12, but there are now more possibilities</a:t>
            </a:r>
          </a:p>
          <a:p>
            <a:pPr marL="0" indent="0"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As in Year 12, you must practice as much as possible in order to get a ‘feel’ for what to do and when…</a:t>
            </a:r>
            <a:endParaRPr lang="el-GR" sz="1600" dirty="0">
              <a:latin typeface="Comic Sans MS" pitchFamily="66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791200" y="1524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172200" y="1828800"/>
            <a:ext cx="1060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Simplify…</a:t>
            </a: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5715000" y="2286000"/>
          <a:ext cx="18669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Equation" r:id="rId3" imgW="964781" imgH="177723" progId="Equation.DSMT4">
                  <p:embed/>
                </p:oleObj>
              </mc:Choice>
              <mc:Fallback>
                <p:oleObj name="Equation" r:id="rId3" imgW="964781" imgH="177723" progId="Equation.DSMT4">
                  <p:embed/>
                  <p:pic>
                    <p:nvPicPr>
                      <p:cNvPr id="235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286000"/>
                        <a:ext cx="18669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5705475" y="3163888"/>
          <a:ext cx="6381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" name="Equation" r:id="rId5" imgW="329914" imgH="177646" progId="Equation.DSMT4">
                  <p:embed/>
                </p:oleObj>
              </mc:Choice>
              <mc:Fallback>
                <p:oleObj name="Equation" r:id="rId5" imgW="329914" imgH="177646" progId="Equation.DSMT4">
                  <p:embed/>
                  <p:pic>
                    <p:nvPicPr>
                      <p:cNvPr id="2356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3163888"/>
                        <a:ext cx="6381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6400800" y="2971800"/>
          <a:ext cx="10064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Equation" r:id="rId7" imgW="520474" imgH="393529" progId="Equation.DSMT4">
                  <p:embed/>
                </p:oleObj>
              </mc:Choice>
              <mc:Fallback>
                <p:oleObj name="Equation" r:id="rId7" imgW="520474" imgH="393529" progId="Equation.DSMT4">
                  <p:embed/>
                  <p:pic>
                    <p:nvPicPr>
                      <p:cNvPr id="2356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971800"/>
                        <a:ext cx="10064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7543800" y="2971800"/>
          <a:ext cx="10064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Equation" r:id="rId9" imgW="520474" imgH="393529" progId="Equation.DSMT4">
                  <p:embed/>
                </p:oleObj>
              </mc:Choice>
              <mc:Fallback>
                <p:oleObj name="Equation" r:id="rId9" imgW="520474" imgH="393529" progId="Equation.DSMT4">
                  <p:embed/>
                  <p:pic>
                    <p:nvPicPr>
                      <p:cNvPr id="2356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971800"/>
                        <a:ext cx="10064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5715000" y="4114800"/>
          <a:ext cx="16700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Equation" r:id="rId11" imgW="863225" imgH="393529" progId="Equation.DSMT4">
                  <p:embed/>
                </p:oleObj>
              </mc:Choice>
              <mc:Fallback>
                <p:oleObj name="Equation" r:id="rId11" imgW="863225" imgH="393529" progId="Equation.DSMT4">
                  <p:embed/>
                  <p:pic>
                    <p:nvPicPr>
                      <p:cNvPr id="2356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14800"/>
                        <a:ext cx="16700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5715000" y="5334000"/>
          <a:ext cx="5159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Equation" r:id="rId13" imgW="266353" imgH="164885" progId="Equation.DSMT4">
                  <p:embed/>
                </p:oleObj>
              </mc:Choice>
              <mc:Fallback>
                <p:oleObj name="Equation" r:id="rId13" imgW="266353" imgH="164885" progId="Equation.DSMT4">
                  <p:embed/>
                  <p:pic>
                    <p:nvPicPr>
                      <p:cNvPr id="2356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334000"/>
                        <a:ext cx="5159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Arc 17"/>
          <p:cNvSpPr>
            <a:spLocks/>
          </p:cNvSpPr>
          <p:nvPr/>
        </p:nvSpPr>
        <p:spPr bwMode="auto">
          <a:xfrm flipH="1">
            <a:off x="5334000" y="2514600"/>
            <a:ext cx="274638" cy="914400"/>
          </a:xfrm>
          <a:custGeom>
            <a:avLst/>
            <a:gdLst>
              <a:gd name="T0" fmla="*/ 111977 w 22341"/>
              <a:gd name="T1" fmla="*/ 0 h 43200"/>
              <a:gd name="T2" fmla="*/ 0 w 22341"/>
              <a:gd name="T3" fmla="*/ 19348979 h 43200"/>
              <a:gd name="T4" fmla="*/ 111977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0" name="Arc 18"/>
          <p:cNvSpPr>
            <a:spLocks/>
          </p:cNvSpPr>
          <p:nvPr/>
        </p:nvSpPr>
        <p:spPr bwMode="auto">
          <a:xfrm flipH="1">
            <a:off x="5334000" y="3429000"/>
            <a:ext cx="274638" cy="1066800"/>
          </a:xfrm>
          <a:custGeom>
            <a:avLst/>
            <a:gdLst>
              <a:gd name="T0" fmla="*/ 111977 w 22341"/>
              <a:gd name="T1" fmla="*/ 0 h 43200"/>
              <a:gd name="T2" fmla="*/ 0 w 22341"/>
              <a:gd name="T3" fmla="*/ 26336106 h 43200"/>
              <a:gd name="T4" fmla="*/ 111977 w 22341"/>
              <a:gd name="T5" fmla="*/ 131720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1" name="Arc 19"/>
          <p:cNvSpPr>
            <a:spLocks/>
          </p:cNvSpPr>
          <p:nvPr/>
        </p:nvSpPr>
        <p:spPr bwMode="auto">
          <a:xfrm flipH="1">
            <a:off x="5334000" y="4495800"/>
            <a:ext cx="274638" cy="990600"/>
          </a:xfrm>
          <a:custGeom>
            <a:avLst/>
            <a:gdLst>
              <a:gd name="T0" fmla="*/ 111977 w 22341"/>
              <a:gd name="T1" fmla="*/ 0 h 43200"/>
              <a:gd name="T2" fmla="*/ 0 w 22341"/>
              <a:gd name="T3" fmla="*/ 22708175 h 43200"/>
              <a:gd name="T4" fmla="*/ 111977 w 22341"/>
              <a:gd name="T5" fmla="*/ 113575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3886200" y="25146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Remember how we can rewrite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from earlier?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3574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235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2357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886200" y="37338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Group up as a single fraction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886200" y="4572000"/>
            <a:ext cx="1447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Numerator and denominator are equal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7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2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656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2" grpId="0"/>
      <p:bldP spid="23569" grpId="0" animBg="1"/>
      <p:bldP spid="23570" grpId="0" animBg="1"/>
      <p:bldP spid="23571" grpId="0" animBg="1"/>
      <p:bldP spid="23572" grpId="0"/>
      <p:bldP spid="23576" grpId="0"/>
      <p:bldP spid="235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dirty="0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 dirty="0">
                <a:latin typeface="Comic Sans MS" pitchFamily="66" charset="0"/>
              </a:rPr>
              <a:t>θ</a:t>
            </a:r>
            <a:r>
              <a:rPr lang="en-GB" sz="1800" b="1" dirty="0">
                <a:latin typeface="Comic Sans MS" pitchFamily="66" charset="0"/>
              </a:rPr>
              <a:t>, cosec</a:t>
            </a:r>
            <a:r>
              <a:rPr lang="el-GR" sz="1800" b="1" dirty="0">
                <a:latin typeface="Comic Sans MS" pitchFamily="66" charset="0"/>
              </a:rPr>
              <a:t>θ</a:t>
            </a:r>
            <a:r>
              <a:rPr lang="en-GB" sz="1800" b="1" dirty="0">
                <a:latin typeface="Comic Sans MS" pitchFamily="66" charset="0"/>
              </a:rPr>
              <a:t> and cot</a:t>
            </a:r>
            <a:r>
              <a:rPr lang="el-GR" sz="1800" b="1" dirty="0">
                <a:latin typeface="Comic Sans MS" pitchFamily="66" charset="0"/>
              </a:rPr>
              <a:t>θ</a:t>
            </a:r>
            <a:endParaRPr lang="en-GB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This is similar to the work covered in Year 12, but there are now more possibilities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As in Year 12, you must practice as much as possible in order to get a ‘feel’ for what to do and when…</a:t>
            </a:r>
            <a:endParaRPr lang="el-GR" sz="1600" dirty="0">
              <a:latin typeface="Comic Sans MS" pitchFamily="66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943600" y="1524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324600" y="1828800"/>
            <a:ext cx="1060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Simplify…</a:t>
            </a: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410200" y="2209800"/>
          <a:ext cx="25320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6" name="Equation" r:id="rId3" imgW="1663700" imgH="254000" progId="Equation.DSMT4">
                  <p:embed/>
                </p:oleObj>
              </mc:Choice>
              <mc:Fallback>
                <p:oleObj name="Equation" r:id="rId3" imgW="1663700" imgH="2540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09800"/>
                        <a:ext cx="25320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Arc 16"/>
          <p:cNvSpPr>
            <a:spLocks/>
          </p:cNvSpPr>
          <p:nvPr/>
        </p:nvSpPr>
        <p:spPr bwMode="auto">
          <a:xfrm flipH="1">
            <a:off x="5181600" y="24384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581400" y="2438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the part in brackets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5410200" y="2667000"/>
          <a:ext cx="26289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Equation" r:id="rId5" imgW="1727200" imgH="431800" progId="Equation.DSMT4">
                  <p:embed/>
                </p:oleObj>
              </mc:Choice>
              <mc:Fallback>
                <p:oleObj name="Equation" r:id="rId5" imgW="1727200" imgH="431800" progId="Equation.DSMT4">
                  <p:embed/>
                  <p:pic>
                    <p:nvPicPr>
                      <p:cNvPr id="2460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667000"/>
                        <a:ext cx="26289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5410200" y="3429000"/>
          <a:ext cx="35766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Equation" r:id="rId7" imgW="2349500" imgH="431800" progId="Equation.DSMT4">
                  <p:embed/>
                </p:oleObj>
              </mc:Choice>
              <mc:Fallback>
                <p:oleObj name="Equation" r:id="rId7" imgW="2349500" imgH="431800" progId="Equation.DSMT4">
                  <p:embed/>
                  <p:pic>
                    <p:nvPicPr>
                      <p:cNvPr id="2460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429000"/>
                        <a:ext cx="3576638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5410200" y="4267200"/>
          <a:ext cx="25908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Equation" r:id="rId9" imgW="1701800" imgH="431800" progId="Equation.DSMT4">
                  <p:embed/>
                </p:oleObj>
              </mc:Choice>
              <mc:Fallback>
                <p:oleObj name="Equation" r:id="rId9" imgW="1701800" imgH="431800" progId="Equation.DSMT4">
                  <p:embed/>
                  <p:pic>
                    <p:nvPicPr>
                      <p:cNvPr id="2460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267200"/>
                        <a:ext cx="25908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5410200" y="5181600"/>
          <a:ext cx="25320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11" imgW="1663700" imgH="419100" progId="Equation.DSMT4">
                  <p:embed/>
                </p:oleObj>
              </mc:Choice>
              <mc:Fallback>
                <p:oleObj name="Equation" r:id="rId11" imgW="1663700" imgH="419100" progId="Equation.DSMT4">
                  <p:embed/>
                  <p:pic>
                    <p:nvPicPr>
                      <p:cNvPr id="2460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81600"/>
                        <a:ext cx="2532063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4" name="Object 28"/>
          <p:cNvGraphicFramePr>
            <a:graphicFrameLocks noChangeAspect="1"/>
          </p:cNvGraphicFramePr>
          <p:nvPr/>
        </p:nvGraphicFramePr>
        <p:xfrm>
          <a:off x="5410200" y="6172200"/>
          <a:ext cx="135255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13" imgW="888614" imgH="177723" progId="Equation.DSMT4">
                  <p:embed/>
                </p:oleObj>
              </mc:Choice>
              <mc:Fallback>
                <p:oleObj name="Equation" r:id="rId13" imgW="888614" imgH="177723" progId="Equation.DSMT4">
                  <p:embed/>
                  <p:pic>
                    <p:nvPicPr>
                      <p:cNvPr id="2460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6172200"/>
                        <a:ext cx="1352550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5" name="Arc 29"/>
          <p:cNvSpPr>
            <a:spLocks/>
          </p:cNvSpPr>
          <p:nvPr/>
        </p:nvSpPr>
        <p:spPr bwMode="auto">
          <a:xfrm flipH="1">
            <a:off x="5181600" y="2971800"/>
            <a:ext cx="122238" cy="7620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3436794 h 43200"/>
              <a:gd name="T4" fmla="*/ 22181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6" name="Arc 30"/>
          <p:cNvSpPr>
            <a:spLocks/>
          </p:cNvSpPr>
          <p:nvPr/>
        </p:nvSpPr>
        <p:spPr bwMode="auto">
          <a:xfrm flipH="1">
            <a:off x="5181600" y="3733800"/>
            <a:ext cx="122238" cy="8382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6258519 h 43200"/>
              <a:gd name="T4" fmla="*/ 22181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7" name="Arc 31"/>
          <p:cNvSpPr>
            <a:spLocks/>
          </p:cNvSpPr>
          <p:nvPr/>
        </p:nvSpPr>
        <p:spPr bwMode="auto">
          <a:xfrm flipH="1">
            <a:off x="5181600" y="4572000"/>
            <a:ext cx="122238" cy="914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9348979 h 43200"/>
              <a:gd name="T4" fmla="*/ 22181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8" name="Arc 32"/>
          <p:cNvSpPr>
            <a:spLocks/>
          </p:cNvSpPr>
          <p:nvPr/>
        </p:nvSpPr>
        <p:spPr bwMode="auto">
          <a:xfrm flipH="1">
            <a:off x="5181600" y="5486400"/>
            <a:ext cx="122238" cy="8382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6258519 h 43200"/>
              <a:gd name="T4" fmla="*/ 22181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3352800" y="3048000"/>
            <a:ext cx="1905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each fraction by the opposite’s denominator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3429000" y="3810000"/>
            <a:ext cx="1905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 since the denominators are now the same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3581400" y="4648200"/>
            <a:ext cx="1676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the part on top by the part outside the bracket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3505200" y="5562600"/>
            <a:ext cx="1676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Cancel the common factor to the top and bottom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V="1">
            <a:off x="5638800" y="5257800"/>
            <a:ext cx="914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V="1">
            <a:off x="6324600" y="5562600"/>
            <a:ext cx="914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1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3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35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6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 animBg="1"/>
      <p:bldP spid="24595" grpId="0"/>
      <p:bldP spid="24605" grpId="0" animBg="1"/>
      <p:bldP spid="24606" grpId="0" animBg="1"/>
      <p:bldP spid="24607" grpId="0" animBg="1"/>
      <p:bldP spid="24608" grpId="0" animBg="1"/>
      <p:bldP spid="24609" grpId="0"/>
      <p:bldP spid="24610" grpId="0"/>
      <p:bldP spid="24611" grpId="0"/>
      <p:bldP spid="24612" grpId="0"/>
      <p:bldP spid="24613" grpId="0" animBg="1"/>
      <p:bldP spid="246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228600" y="1752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Show that:</a:t>
            </a:r>
          </a:p>
        </p:txBody>
      </p:sp>
      <p:graphicFrame>
        <p:nvGraphicFramePr>
          <p:cNvPr id="22536" name="Object 10"/>
          <p:cNvGraphicFramePr>
            <a:graphicFrameLocks noChangeAspect="1"/>
          </p:cNvGraphicFramePr>
          <p:nvPr/>
        </p:nvGraphicFramePr>
        <p:xfrm>
          <a:off x="1371600" y="1600200"/>
          <a:ext cx="23764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Equation" r:id="rId3" imgW="1562100" imgH="393700" progId="Equation.DSMT4">
                  <p:embed/>
                </p:oleObj>
              </mc:Choice>
              <mc:Fallback>
                <p:oleObj name="Equation" r:id="rId3" imgW="1562100" imgH="393700" progId="Equation.DSMT4">
                  <p:embed/>
                  <p:pic>
                    <p:nvPicPr>
                      <p:cNvPr id="2253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23764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Arc 11"/>
          <p:cNvSpPr>
            <a:spLocks/>
          </p:cNvSpPr>
          <p:nvPr/>
        </p:nvSpPr>
        <p:spPr bwMode="auto">
          <a:xfrm flipH="1">
            <a:off x="762000" y="38862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0" y="3962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both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5631" name="Object 31"/>
          <p:cNvGraphicFramePr>
            <a:graphicFrameLocks noChangeAspect="1"/>
          </p:cNvGraphicFramePr>
          <p:nvPr/>
        </p:nvGraphicFramePr>
        <p:xfrm>
          <a:off x="2209800" y="2819400"/>
          <a:ext cx="12795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Equation" r:id="rId5" imgW="1040948" imgH="393529" progId="Equation.DSMT4">
                  <p:embed/>
                </p:oleObj>
              </mc:Choice>
              <mc:Fallback>
                <p:oleObj name="Equation" r:id="rId5" imgW="1040948" imgH="393529" progId="Equation.DSMT4">
                  <p:embed/>
                  <p:pic>
                    <p:nvPicPr>
                      <p:cNvPr id="2563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19400"/>
                        <a:ext cx="12795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2362200" y="24384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Left side</a:t>
            </a:r>
          </a:p>
        </p:txBody>
      </p:sp>
      <p:graphicFrame>
        <p:nvGraphicFramePr>
          <p:cNvPr id="25633" name="Object 33"/>
          <p:cNvGraphicFramePr>
            <a:graphicFrameLocks noChangeAspect="1"/>
          </p:cNvGraphicFramePr>
          <p:nvPr/>
        </p:nvGraphicFramePr>
        <p:xfrm>
          <a:off x="1066800" y="3733800"/>
          <a:ext cx="95091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Equation" r:id="rId7" imgW="774028" imgH="177646" progId="Equation.DSMT4">
                  <p:embed/>
                </p:oleObj>
              </mc:Choice>
              <mc:Fallback>
                <p:oleObj name="Equation" r:id="rId7" imgW="774028" imgH="177646" progId="Equation.DSMT4">
                  <p:embed/>
                  <p:pic>
                    <p:nvPicPr>
                      <p:cNvPr id="2563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950913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990600" y="3429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Numerator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3429000" y="3429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Denominator</a:t>
            </a:r>
          </a:p>
        </p:txBody>
      </p:sp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914400" y="4114800"/>
          <a:ext cx="4683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Equation" r:id="rId9" imgW="380835" imgH="393529" progId="Equation.DSMT4">
                  <p:embed/>
                </p:oleObj>
              </mc:Choice>
              <mc:Fallback>
                <p:oleObj name="Equation" r:id="rId9" imgW="380835" imgH="393529" progId="Equation.DSMT4">
                  <p:embed/>
                  <p:pic>
                    <p:nvPicPr>
                      <p:cNvPr id="2563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683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7" name="Object 37"/>
          <p:cNvGraphicFramePr>
            <a:graphicFrameLocks noChangeAspect="1"/>
          </p:cNvGraphicFramePr>
          <p:nvPr/>
        </p:nvGraphicFramePr>
        <p:xfrm>
          <a:off x="1447800" y="4114800"/>
          <a:ext cx="6556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Equation" r:id="rId11" imgW="533169" imgH="393529" progId="Equation.DSMT4">
                  <p:embed/>
                </p:oleObj>
              </mc:Choice>
              <mc:Fallback>
                <p:oleObj name="Equation" r:id="rId11" imgW="533169" imgH="393529" progId="Equation.DSMT4">
                  <p:embed/>
                  <p:pic>
                    <p:nvPicPr>
                      <p:cNvPr id="25637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6556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/>
        </p:nvGraphicFramePr>
        <p:xfrm>
          <a:off x="914400" y="4724400"/>
          <a:ext cx="669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Equation" r:id="rId13" imgW="545863" imgH="393529" progId="Equation.DSMT4">
                  <p:embed/>
                </p:oleObj>
              </mc:Choice>
              <mc:Fallback>
                <p:oleObj name="Equation" r:id="rId13" imgW="545863" imgH="393529" progId="Equation.DSMT4">
                  <p:embed/>
                  <p:pic>
                    <p:nvPicPr>
                      <p:cNvPr id="2563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6699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76200" y="4495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40" name="Arc 40"/>
          <p:cNvSpPr>
            <a:spLocks/>
          </p:cNvSpPr>
          <p:nvPr/>
        </p:nvSpPr>
        <p:spPr bwMode="auto">
          <a:xfrm flipH="1">
            <a:off x="762000" y="44196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3429000" y="3733800"/>
          <a:ext cx="124777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Equation" r:id="rId15" imgW="1016000" imgH="203200" progId="Equation.DSMT4">
                  <p:embed/>
                </p:oleObj>
              </mc:Choice>
              <mc:Fallback>
                <p:oleObj name="Equation" r:id="rId15" imgW="1016000" imgH="203200" progId="Equation.DSMT4">
                  <p:embed/>
                  <p:pic>
                    <p:nvPicPr>
                      <p:cNvPr id="2564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33800"/>
                        <a:ext cx="124777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505200" y="4191000"/>
          <a:ext cx="11699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17" imgW="952087" imgH="393529" progId="Equation.DSMT4">
                  <p:embed/>
                </p:oleObj>
              </mc:Choice>
              <mc:Fallback>
                <p:oleObj name="Equation" r:id="rId17" imgW="952087" imgH="393529" progId="Equation.DSMT4">
                  <p:embed/>
                  <p:pic>
                    <p:nvPicPr>
                      <p:cNvPr id="2564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91000"/>
                        <a:ext cx="11699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3505200" y="4876800"/>
          <a:ext cx="21066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Equation" r:id="rId19" imgW="1714500" imgH="419100" progId="Equation.DSMT4">
                  <p:embed/>
                </p:oleObj>
              </mc:Choice>
              <mc:Fallback>
                <p:oleObj name="Equation" r:id="rId19" imgW="1714500" imgH="419100" progId="Equation.DSMT4">
                  <p:embed/>
                  <p:pic>
                    <p:nvPicPr>
                      <p:cNvPr id="2564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76800"/>
                        <a:ext cx="21066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3505200" y="5638800"/>
          <a:ext cx="12969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Equation" r:id="rId21" imgW="1054100" imgH="419100" progId="Equation.DSMT4">
                  <p:embed/>
                </p:oleObj>
              </mc:Choice>
              <mc:Fallback>
                <p:oleObj name="Equation" r:id="rId21" imgW="1054100" imgH="419100" progId="Equation.DSMT4">
                  <p:embed/>
                  <p:pic>
                    <p:nvPicPr>
                      <p:cNvPr id="2564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638800"/>
                        <a:ext cx="12969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6" name="Arc 46"/>
          <p:cNvSpPr>
            <a:spLocks/>
          </p:cNvSpPr>
          <p:nvPr/>
        </p:nvSpPr>
        <p:spPr bwMode="auto">
          <a:xfrm flipH="1">
            <a:off x="3276600" y="38862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2514600" y="3962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both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2667000" y="5334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49" name="Arc 49"/>
          <p:cNvSpPr>
            <a:spLocks/>
          </p:cNvSpPr>
          <p:nvPr/>
        </p:nvSpPr>
        <p:spPr bwMode="auto">
          <a:xfrm flipH="1">
            <a:off x="3276600" y="51816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0" name="Arc 50"/>
          <p:cNvSpPr>
            <a:spLocks/>
          </p:cNvSpPr>
          <p:nvPr/>
        </p:nvSpPr>
        <p:spPr bwMode="auto">
          <a:xfrm flipH="1">
            <a:off x="3276600" y="44196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2286000" y="44196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by the opposite’s denominator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2286000" y="2819400"/>
            <a:ext cx="1066800" cy="228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2209800" y="3048000"/>
            <a:ext cx="1295400" cy="304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3429000" y="3733800"/>
            <a:ext cx="1295400" cy="304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990600" y="3733800"/>
            <a:ext cx="1066800" cy="228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56" name="Object 56"/>
          <p:cNvGraphicFramePr>
            <a:graphicFrameLocks noChangeAspect="1"/>
          </p:cNvGraphicFramePr>
          <p:nvPr/>
        </p:nvGraphicFramePr>
        <p:xfrm>
          <a:off x="7010400" y="1905000"/>
          <a:ext cx="12795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Equation" r:id="rId23" imgW="1040948" imgH="393529" progId="Equation.DSMT4">
                  <p:embed/>
                </p:oleObj>
              </mc:Choice>
              <mc:Fallback>
                <p:oleObj name="Equation" r:id="rId23" imgW="1040948" imgH="393529" progId="Equation.DSMT4">
                  <p:embed/>
                  <p:pic>
                    <p:nvPicPr>
                      <p:cNvPr id="25656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905000"/>
                        <a:ext cx="12795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7" name="Object 57"/>
          <p:cNvGraphicFramePr>
            <a:graphicFrameLocks noChangeAspect="1"/>
          </p:cNvGraphicFramePr>
          <p:nvPr/>
        </p:nvGraphicFramePr>
        <p:xfrm>
          <a:off x="3581400" y="6248400"/>
          <a:ext cx="11414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Equation" r:id="rId24" imgW="926698" imgH="393529" progId="Equation.DSMT4">
                  <p:embed/>
                </p:oleObj>
              </mc:Choice>
              <mc:Fallback>
                <p:oleObj name="Equation" r:id="rId24" imgW="926698" imgH="393529" progId="Equation.DSMT4">
                  <p:embed/>
                  <p:pic>
                    <p:nvPicPr>
                      <p:cNvPr id="25657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6248400"/>
                        <a:ext cx="11414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58" name="Arc 58"/>
          <p:cNvSpPr>
            <a:spLocks/>
          </p:cNvSpPr>
          <p:nvPr/>
        </p:nvSpPr>
        <p:spPr bwMode="auto">
          <a:xfrm flipH="1">
            <a:off x="3276600" y="5943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1752600" y="59436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From C2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sin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+ cos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5660" name="Object 60"/>
          <p:cNvGraphicFramePr>
            <a:graphicFrameLocks noChangeAspect="1"/>
          </p:cNvGraphicFramePr>
          <p:nvPr/>
        </p:nvGraphicFramePr>
        <p:xfrm>
          <a:off x="7010400" y="2667000"/>
          <a:ext cx="11652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2" name="Equation" r:id="rId26" imgW="952087" imgH="761669" progId="Equation.DSMT4">
                  <p:embed/>
                </p:oleObj>
              </mc:Choice>
              <mc:Fallback>
                <p:oleObj name="Equation" r:id="rId26" imgW="952087" imgH="761669" progId="Equation.DSMT4">
                  <p:embed/>
                  <p:pic>
                    <p:nvPicPr>
                      <p:cNvPr id="2566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667000"/>
                        <a:ext cx="11652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2" name="Object 62"/>
          <p:cNvGraphicFramePr>
            <a:graphicFrameLocks noChangeAspect="1"/>
          </p:cNvGraphicFramePr>
          <p:nvPr/>
        </p:nvGraphicFramePr>
        <p:xfrm>
          <a:off x="7010400" y="3886200"/>
          <a:ext cx="669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Equation" r:id="rId28" imgW="545863" imgH="393529" progId="Equation.DSMT4">
                  <p:embed/>
                </p:oleObj>
              </mc:Choice>
              <mc:Fallback>
                <p:oleObj name="Equation" r:id="rId28" imgW="545863" imgH="393529" progId="Equation.DSMT4">
                  <p:embed/>
                  <p:pic>
                    <p:nvPicPr>
                      <p:cNvPr id="25662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86200"/>
                        <a:ext cx="6699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3" name="Object 63"/>
          <p:cNvGraphicFramePr>
            <a:graphicFrameLocks noChangeAspect="1"/>
          </p:cNvGraphicFramePr>
          <p:nvPr/>
        </p:nvGraphicFramePr>
        <p:xfrm>
          <a:off x="7772400" y="3886200"/>
          <a:ext cx="1235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Equation" r:id="rId29" imgW="1002865" imgH="393529" progId="Equation.DSMT4">
                  <p:embed/>
                </p:oleObj>
              </mc:Choice>
              <mc:Fallback>
                <p:oleObj name="Equation" r:id="rId29" imgW="1002865" imgH="393529" progId="Equation.DSMT4">
                  <p:embed/>
                  <p:pic>
                    <p:nvPicPr>
                      <p:cNvPr id="25663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886200"/>
                        <a:ext cx="12350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4" name="Object 64"/>
          <p:cNvGraphicFramePr>
            <a:graphicFrameLocks noChangeAspect="1"/>
          </p:cNvGraphicFramePr>
          <p:nvPr/>
        </p:nvGraphicFramePr>
        <p:xfrm>
          <a:off x="7772400" y="4724400"/>
          <a:ext cx="1219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Equation" r:id="rId31" imgW="990600" imgH="419100" progId="Equation.DSMT4">
                  <p:embed/>
                </p:oleObj>
              </mc:Choice>
              <mc:Fallback>
                <p:oleObj name="Equation" r:id="rId31" imgW="990600" imgH="419100" progId="Equation.DSMT4">
                  <p:embed/>
                  <p:pic>
                    <p:nvPicPr>
                      <p:cNvPr id="25664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724400"/>
                        <a:ext cx="12192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5" name="Object 65"/>
          <p:cNvGraphicFramePr>
            <a:graphicFrameLocks noChangeAspect="1"/>
          </p:cNvGraphicFramePr>
          <p:nvPr/>
        </p:nvGraphicFramePr>
        <p:xfrm>
          <a:off x="7010400" y="4724400"/>
          <a:ext cx="669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33" imgW="545863" imgH="393529" progId="Equation.DSMT4">
                  <p:embed/>
                </p:oleObj>
              </mc:Choice>
              <mc:Fallback>
                <p:oleObj name="Equation" r:id="rId33" imgW="545863" imgH="393529" progId="Equation.DSMT4">
                  <p:embed/>
                  <p:pic>
                    <p:nvPicPr>
                      <p:cNvPr id="25665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724400"/>
                        <a:ext cx="6699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6629400" y="1600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Putting them together</a:t>
            </a: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5791200" y="22860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numerator and denominator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68" name="Arc 68"/>
          <p:cNvSpPr>
            <a:spLocks/>
          </p:cNvSpPr>
          <p:nvPr/>
        </p:nvSpPr>
        <p:spPr bwMode="auto">
          <a:xfrm flipH="1">
            <a:off x="6781800" y="2209800"/>
            <a:ext cx="152400" cy="914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9348979 h 43200"/>
              <a:gd name="T4" fmla="*/ 34483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69" name="Arc 69"/>
          <p:cNvSpPr>
            <a:spLocks/>
          </p:cNvSpPr>
          <p:nvPr/>
        </p:nvSpPr>
        <p:spPr bwMode="auto">
          <a:xfrm flipH="1">
            <a:off x="6781800" y="3124200"/>
            <a:ext cx="152400" cy="990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22708175 h 43200"/>
              <a:gd name="T4" fmla="*/ 34483 w 22341"/>
              <a:gd name="T5" fmla="*/ 113575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5791200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This is just a division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5638800" y="4343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Change to a multiplication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2" name="Arc 72"/>
          <p:cNvSpPr>
            <a:spLocks/>
          </p:cNvSpPr>
          <p:nvPr/>
        </p:nvSpPr>
        <p:spPr bwMode="auto">
          <a:xfrm flipH="1">
            <a:off x="6781800" y="4114800"/>
            <a:ext cx="152400" cy="838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6258519 h 43200"/>
              <a:gd name="T4" fmla="*/ 34483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5673" name="Object 73"/>
          <p:cNvGraphicFramePr>
            <a:graphicFrameLocks noChangeAspect="1"/>
          </p:cNvGraphicFramePr>
          <p:nvPr/>
        </p:nvGraphicFramePr>
        <p:xfrm>
          <a:off x="7010400" y="5486400"/>
          <a:ext cx="11366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34" imgW="927100" imgH="419100" progId="Equation.DSMT4">
                  <p:embed/>
                </p:oleObj>
              </mc:Choice>
              <mc:Fallback>
                <p:oleObj name="Equation" r:id="rId34" imgW="927100" imgH="419100" progId="Equation.DSMT4">
                  <p:embed/>
                  <p:pic>
                    <p:nvPicPr>
                      <p:cNvPr id="25673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486400"/>
                        <a:ext cx="11366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74" name="Object 74"/>
          <p:cNvGraphicFramePr>
            <a:graphicFrameLocks noChangeAspect="1"/>
          </p:cNvGraphicFramePr>
          <p:nvPr/>
        </p:nvGraphicFramePr>
        <p:xfrm>
          <a:off x="7010400" y="6248400"/>
          <a:ext cx="6540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36" imgW="533169" imgH="203112" progId="Equation.DSMT4">
                  <p:embed/>
                </p:oleObj>
              </mc:Choice>
              <mc:Fallback>
                <p:oleObj name="Equation" r:id="rId36" imgW="533169" imgH="203112" progId="Equation.DSMT4">
                  <p:embed/>
                  <p:pic>
                    <p:nvPicPr>
                      <p:cNvPr id="25674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248400"/>
                        <a:ext cx="6540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75" name="Arc 75"/>
          <p:cNvSpPr>
            <a:spLocks/>
          </p:cNvSpPr>
          <p:nvPr/>
        </p:nvSpPr>
        <p:spPr bwMode="auto">
          <a:xfrm flipH="1">
            <a:off x="6781800" y="4953000"/>
            <a:ext cx="152400" cy="838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6258519 h 43200"/>
              <a:gd name="T4" fmla="*/ 34483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76" name="Arc 76"/>
          <p:cNvSpPr>
            <a:spLocks/>
          </p:cNvSpPr>
          <p:nvPr/>
        </p:nvSpPr>
        <p:spPr bwMode="auto">
          <a:xfrm flipH="1">
            <a:off x="6781800" y="5791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6096000" y="510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5943600" y="5943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9" name="Line 79"/>
          <p:cNvSpPr>
            <a:spLocks noChangeShapeType="1"/>
          </p:cNvSpPr>
          <p:nvPr/>
        </p:nvSpPr>
        <p:spPr bwMode="auto">
          <a:xfrm flipV="1">
            <a:off x="7620000" y="5562600"/>
            <a:ext cx="5334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80" name="Line 80"/>
          <p:cNvSpPr>
            <a:spLocks noChangeShapeType="1"/>
          </p:cNvSpPr>
          <p:nvPr/>
        </p:nvSpPr>
        <p:spPr bwMode="auto">
          <a:xfrm flipV="1">
            <a:off x="7391400" y="5791200"/>
            <a:ext cx="5334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81" name="Rectangle 81"/>
          <p:cNvSpPr>
            <a:spLocks noChangeArrowheads="1"/>
          </p:cNvSpPr>
          <p:nvPr/>
        </p:nvSpPr>
        <p:spPr bwMode="auto">
          <a:xfrm>
            <a:off x="914400" y="4724400"/>
            <a:ext cx="762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2" name="Rectangle 82"/>
          <p:cNvSpPr>
            <a:spLocks noChangeArrowheads="1"/>
          </p:cNvSpPr>
          <p:nvPr/>
        </p:nvSpPr>
        <p:spPr bwMode="auto">
          <a:xfrm>
            <a:off x="3657600" y="6248400"/>
            <a:ext cx="1143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3" name="Rectangle 83"/>
          <p:cNvSpPr>
            <a:spLocks noChangeArrowheads="1"/>
          </p:cNvSpPr>
          <p:nvPr/>
        </p:nvSpPr>
        <p:spPr bwMode="auto">
          <a:xfrm>
            <a:off x="7315200" y="2590800"/>
            <a:ext cx="762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4" name="Rectangle 84"/>
          <p:cNvSpPr>
            <a:spLocks noChangeArrowheads="1"/>
          </p:cNvSpPr>
          <p:nvPr/>
        </p:nvSpPr>
        <p:spPr bwMode="auto">
          <a:xfrm>
            <a:off x="7086600" y="3124200"/>
            <a:ext cx="1143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6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Equation" r:id="rId38" imgW="812447" imgH="393529" progId="Equation.DSMT4">
                  <p:embed/>
                </p:oleObj>
              </mc:Choice>
              <mc:Fallback>
                <p:oleObj name="Equation" r:id="rId38" imgW="812447" imgH="393529" progId="Equation.DSMT4">
                  <p:embed/>
                  <p:pic>
                    <p:nvPicPr>
                      <p:cNvPr id="6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40" imgW="812447" imgH="393529" progId="Equation.DSMT4">
                  <p:embed/>
                </p:oleObj>
              </mc:Choice>
              <mc:Fallback>
                <p:oleObj name="Equation" r:id="rId40" imgW="812447" imgH="393529" progId="Equation.DSMT4">
                  <p:embed/>
                  <p:pic>
                    <p:nvPicPr>
                      <p:cNvPr id="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70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42" imgW="825500" imgH="393700" progId="Equation.DSMT4">
                  <p:embed/>
                </p:oleObj>
              </mc:Choice>
              <mc:Fallback>
                <p:oleObj name="Equation" r:id="rId42" imgW="825500" imgH="393700" progId="Equation.DSMT4">
                  <p:embed/>
                  <p:pic>
                    <p:nvPicPr>
                      <p:cNvPr id="7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44" imgW="939392" imgH="393529" progId="Equation.DSMT4">
                  <p:embed/>
                </p:oleObj>
              </mc:Choice>
              <mc:Fallback>
                <p:oleObj name="Equation" r:id="rId44" imgW="939392" imgH="393529" progId="Equation.DSMT4">
                  <p:embed/>
                  <p:pic>
                    <p:nvPicPr>
                      <p:cNvPr id="7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Equation" r:id="rId46" imgW="812447" imgH="393529" progId="Equation.DSMT4">
                  <p:embed/>
                </p:oleObj>
              </mc:Choice>
              <mc:Fallback>
                <p:oleObj name="Equation" r:id="rId46" imgW="812447" imgH="393529" progId="Equation.DSMT4">
                  <p:embed/>
                  <p:pic>
                    <p:nvPicPr>
                      <p:cNvPr id="7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68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25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2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25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/>
      <p:bldP spid="25632" grpId="0"/>
      <p:bldP spid="25634" grpId="0"/>
      <p:bldP spid="25635" grpId="0"/>
      <p:bldP spid="25639" grpId="0"/>
      <p:bldP spid="25640" grpId="0" animBg="1"/>
      <p:bldP spid="25646" grpId="0" animBg="1"/>
      <p:bldP spid="25647" grpId="0"/>
      <p:bldP spid="25648" grpId="0"/>
      <p:bldP spid="25649" grpId="0" animBg="1"/>
      <p:bldP spid="25650" grpId="0" animBg="1"/>
      <p:bldP spid="25651" grpId="0"/>
      <p:bldP spid="25652" grpId="0" animBg="1"/>
      <p:bldP spid="25652" grpId="1" animBg="1"/>
      <p:bldP spid="25653" grpId="0" animBg="1"/>
      <p:bldP spid="25653" grpId="1" animBg="1"/>
      <p:bldP spid="25654" grpId="0" animBg="1"/>
      <p:bldP spid="25654" grpId="1" animBg="1"/>
      <p:bldP spid="25655" grpId="0" animBg="1"/>
      <p:bldP spid="25655" grpId="1" animBg="1"/>
      <p:bldP spid="25658" grpId="0" animBg="1"/>
      <p:bldP spid="25659" grpId="0"/>
      <p:bldP spid="25666" grpId="0"/>
      <p:bldP spid="25667" grpId="0"/>
      <p:bldP spid="25668" grpId="0" animBg="1"/>
      <p:bldP spid="25669" grpId="0" animBg="1"/>
      <p:bldP spid="25670" grpId="0"/>
      <p:bldP spid="25671" grpId="0"/>
      <p:bldP spid="25672" grpId="0" animBg="1"/>
      <p:bldP spid="25675" grpId="0" animBg="1"/>
      <p:bldP spid="25676" grpId="0" animBg="1"/>
      <p:bldP spid="25677" grpId="0"/>
      <p:bldP spid="25678" grpId="0"/>
      <p:bldP spid="25679" grpId="0" animBg="1"/>
      <p:bldP spid="25680" grpId="0" animBg="1"/>
      <p:bldP spid="25681" grpId="0" animBg="1"/>
      <p:bldP spid="25681" grpId="1" animBg="1"/>
      <p:bldP spid="25682" grpId="0" animBg="1"/>
      <p:bldP spid="25682" grpId="1" animBg="1"/>
      <p:bldP spid="25683" grpId="0" animBg="1"/>
      <p:bldP spid="25683" grpId="1" animBg="1"/>
      <p:bldP spid="25684" grpId="0" animBg="1"/>
      <p:bldP spid="2568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C066EF-A29C-4004-B2E5-82AC913C0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A7F85-2D61-415F-8520-715866EF4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59592-D83F-4DE8-A0AF-E6932E3BA82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1348</TotalTime>
  <Words>266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Elephant</vt:lpstr>
      <vt:lpstr>Wingdings</vt:lpstr>
      <vt:lpstr>Office Theme</vt:lpstr>
      <vt:lpstr>Equation</vt:lpstr>
      <vt:lpstr>PowerPoint Presentation</vt:lpstr>
      <vt:lpstr>Trigonometric Functions</vt:lpstr>
      <vt:lpstr>Trigonometric Functions</vt:lpstr>
      <vt:lpstr>Trigonometric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342</cp:revision>
  <dcterms:created xsi:type="dcterms:W3CDTF">2018-04-30T00:32:33Z</dcterms:created>
  <dcterms:modified xsi:type="dcterms:W3CDTF">2021-02-25T08:22:45Z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