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3.wmf"/><Relationship Id="rId7" Type="http://schemas.openxmlformats.org/officeDocument/2006/relationships/image" Target="../media/image19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image" Target="../media/image24.wmf"/><Relationship Id="rId7" Type="http://schemas.openxmlformats.org/officeDocument/2006/relationships/image" Target="../media/image2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1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alpha val="20000"/>
              </a:schemeClr>
            </a:gs>
            <a:gs pos="7000">
              <a:schemeClr val="bg1">
                <a:lumMod val="95000"/>
              </a:schemeClr>
            </a:gs>
            <a:gs pos="95000">
              <a:schemeClr val="bg1">
                <a:lumMod val="95000"/>
              </a:schemeClr>
            </a:gs>
            <a:gs pos="100000">
              <a:schemeClr val="tx1">
                <a:alpha val="2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9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0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24.bin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13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30.bin"/><Relationship Id="rId18" Type="http://schemas.openxmlformats.org/officeDocument/2006/relationships/image" Target="../media/image20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17.wmf"/><Relationship Id="rId1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9.wmf"/><Relationship Id="rId20" Type="http://schemas.openxmlformats.org/officeDocument/2006/relationships/image" Target="../media/image21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6.bin"/><Relationship Id="rId15" Type="http://schemas.openxmlformats.org/officeDocument/2006/relationships/oleObject" Target="../embeddings/oleObject31.bin"/><Relationship Id="rId10" Type="http://schemas.openxmlformats.org/officeDocument/2006/relationships/image" Target="../media/image16.wmf"/><Relationship Id="rId19" Type="http://schemas.openxmlformats.org/officeDocument/2006/relationships/oleObject" Target="../embeddings/oleObject33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28.bin"/><Relationship Id="rId14" Type="http://schemas.openxmlformats.org/officeDocument/2006/relationships/image" Target="../media/image1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25.bin"/><Relationship Id="rId18" Type="http://schemas.openxmlformats.org/officeDocument/2006/relationships/image" Target="../media/image3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26.wmf"/><Relationship Id="rId1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5.bin"/><Relationship Id="rId15" Type="http://schemas.openxmlformats.org/officeDocument/2006/relationships/oleObject" Target="../embeddings/oleObject26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37.bin"/><Relationship Id="rId1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8863" y="2059158"/>
            <a:ext cx="8358250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>
                <a:ln w="38100">
                  <a:solidFill>
                    <a:srgbClr val="FF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Elephant" panose="02020904090505020303" pitchFamily="18" charset="0"/>
              </a:rPr>
              <a:t>Trigonometric</a:t>
            </a:r>
          </a:p>
          <a:p>
            <a:pPr algn="ctr"/>
            <a:r>
              <a:rPr lang="en-US" sz="8800" b="1" dirty="0">
                <a:ln w="38100">
                  <a:solidFill>
                    <a:srgbClr val="FF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Elephant" panose="02020904090505020303" pitchFamily="18" charset="0"/>
              </a:rPr>
              <a:t>Functions</a:t>
            </a:r>
            <a:endParaRPr lang="en-US" sz="8800" b="1" cap="none" spc="0" dirty="0">
              <a:ln w="38100">
                <a:solidFill>
                  <a:srgbClr val="FF0000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Elephant" panose="02020904090505020303" pitchFamily="18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313DA6-E47F-4E10-80A0-614716C6A3BB}"/>
              </a:ext>
            </a:extLst>
          </p:cNvPr>
          <p:cNvSpPr txBox="1"/>
          <p:nvPr/>
        </p:nvSpPr>
        <p:spPr>
          <a:xfrm>
            <a:off x="2264940" y="4955933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353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Prior Knowledge Check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14"/>
              <p:cNvSpPr>
                <a:spLocks noGrp="1"/>
              </p:cNvSpPr>
              <p:nvPr>
                <p:ph idx="1"/>
              </p:nvPr>
            </p:nvSpPr>
            <p:spPr>
              <a:xfrm>
                <a:off x="334576" y="1700808"/>
                <a:ext cx="4176464" cy="4752528"/>
              </a:xfrm>
            </p:spPr>
            <p:txBody>
              <a:bodyPr>
                <a:normAutofit/>
              </a:bodyPr>
              <a:lstStyle/>
              <a:p>
                <a:pPr marL="342900" indent="-342900">
                  <a:buAutoNum type="arabi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𝑠𝑖𝑛𝑥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−180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≤180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. Use your sketch to solve, for the given interval, the equations:</a:t>
                </a:r>
              </a:p>
              <a:p>
                <a:pPr marL="342900" indent="-342900">
                  <a:buAutoNum type="arabicParenR"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𝑠𝑖𝑛𝑥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=0.8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	b)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𝑠𝑖𝑛𝑥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=−0.4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2) Prove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𝑠𝑖𝑛𝑥𝑐𝑜𝑠𝑥</m:t>
                        </m:r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𝑡𝑎𝑛𝑥</m:t>
                        </m:r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Content Placeholder 1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4576" y="1700808"/>
                <a:ext cx="4176464" cy="4752528"/>
              </a:xfrm>
              <a:blipFill>
                <a:blip r:embed="rId2"/>
                <a:stretch>
                  <a:fillRect l="-1752" t="-2179" r="-7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14"/>
              <p:cNvSpPr txBox="1">
                <a:spLocks/>
              </p:cNvSpPr>
              <p:nvPr/>
            </p:nvSpPr>
            <p:spPr>
              <a:xfrm>
                <a:off x="4643452" y="1687745"/>
                <a:ext cx="4099332" cy="47525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3) Find all the solutions in the interval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 to the equation 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GB" sz="1800" b="0" i="1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Content Placeholder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3452" y="1687745"/>
                <a:ext cx="4099332" cy="4752528"/>
              </a:xfrm>
              <a:prstGeom prst="rect">
                <a:avLst/>
              </a:prstGeom>
              <a:blipFill>
                <a:blip r:embed="rId3"/>
                <a:stretch>
                  <a:fillRect l="-1339" t="-12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457200" y="3629607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53.1, 126.9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61118" y="3595396"/>
            <a:ext cx="1576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-23.6, -156.4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37718" y="2928452"/>
            <a:ext cx="2958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0.308, 1.26, 1.88, 2.83, 3.45, 4.40, 5.02, 5.98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742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0670" y="2059158"/>
            <a:ext cx="8074646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>
                <a:ln w="38100">
                  <a:solidFill>
                    <a:srgbClr val="FF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Elephant" panose="02020904090505020303" pitchFamily="18" charset="0"/>
              </a:rPr>
              <a:t>Teachings for </a:t>
            </a:r>
          </a:p>
          <a:p>
            <a:pPr algn="ctr"/>
            <a:r>
              <a:rPr lang="en-US" sz="8800" b="1" cap="none" spc="0" dirty="0">
                <a:ln w="38100">
                  <a:solidFill>
                    <a:srgbClr val="FF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Elephant" panose="02020904090505020303" pitchFamily="18" charset="0"/>
              </a:rPr>
              <a:t>Exercise 6A</a:t>
            </a:r>
          </a:p>
        </p:txBody>
      </p:sp>
    </p:spTree>
    <p:extLst>
      <p:ext uri="{BB962C8B-B14F-4D97-AF65-F5344CB8AC3E}">
        <p14:creationId xmlns:p14="http://schemas.microsoft.com/office/powerpoint/2010/main" val="1655975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3434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2000" b="1" dirty="0">
                <a:latin typeface="Comic Sans MS" pitchFamily="66" charset="0"/>
              </a:rPr>
              <a:t>You need to know the functions secant</a:t>
            </a:r>
            <a:r>
              <a:rPr lang="el-GR" sz="2000" b="1" dirty="0">
                <a:latin typeface="Comic Sans MS" pitchFamily="66" charset="0"/>
              </a:rPr>
              <a:t>θ</a:t>
            </a:r>
            <a:r>
              <a:rPr lang="en-GB" sz="2000" b="1" dirty="0">
                <a:latin typeface="Comic Sans MS" pitchFamily="66" charset="0"/>
              </a:rPr>
              <a:t>, cosecant</a:t>
            </a:r>
            <a:r>
              <a:rPr lang="el-GR" sz="2000" b="1" dirty="0">
                <a:latin typeface="Comic Sans MS" pitchFamily="66" charset="0"/>
              </a:rPr>
              <a:t>θ</a:t>
            </a:r>
            <a:r>
              <a:rPr lang="en-GB" sz="2000" b="1" dirty="0">
                <a:latin typeface="Comic Sans MS" pitchFamily="66" charset="0"/>
              </a:rPr>
              <a:t> and cotangent</a:t>
            </a:r>
            <a:r>
              <a:rPr lang="el-GR" sz="2000" b="1" dirty="0">
                <a:latin typeface="Comic Sans MS" pitchFamily="66" charset="0"/>
              </a:rPr>
              <a:t>θ</a:t>
            </a:r>
          </a:p>
        </p:txBody>
      </p:sp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304800" y="2819400"/>
          <a:ext cx="1600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8" name="Equation" r:id="rId3" imgW="825500" imgH="393700" progId="Equation.DSMT4">
                  <p:embed/>
                </p:oleObj>
              </mc:Choice>
              <mc:Fallback>
                <p:oleObj name="Equation" r:id="rId3" imgW="825500" imgH="393700" progId="Equation.DSMT4">
                  <p:embed/>
                  <p:pic>
                    <p:nvPicPr>
                      <p:cNvPr id="717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819400"/>
                        <a:ext cx="16002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6"/>
          <p:cNvGraphicFramePr>
            <a:graphicFrameLocks noChangeAspect="1"/>
          </p:cNvGraphicFramePr>
          <p:nvPr/>
        </p:nvGraphicFramePr>
        <p:xfrm>
          <a:off x="304800" y="3886200"/>
          <a:ext cx="182086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9" name="Equation" r:id="rId5" imgW="939392" imgH="393529" progId="Equation.DSMT4">
                  <p:embed/>
                </p:oleObj>
              </mc:Choice>
              <mc:Fallback>
                <p:oleObj name="Equation" r:id="rId5" imgW="939392" imgH="393529" progId="Equation.DSMT4">
                  <p:embed/>
                  <p:pic>
                    <p:nvPicPr>
                      <p:cNvPr id="717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886200"/>
                        <a:ext cx="1820863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7"/>
          <p:cNvGraphicFramePr>
            <a:graphicFrameLocks noChangeAspect="1"/>
          </p:cNvGraphicFramePr>
          <p:nvPr/>
        </p:nvGraphicFramePr>
        <p:xfrm>
          <a:off x="304800" y="5029200"/>
          <a:ext cx="157638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0" name="Equation" r:id="rId7" imgW="812447" imgH="393529" progId="Equation.DSMT4">
                  <p:embed/>
                </p:oleObj>
              </mc:Choice>
              <mc:Fallback>
                <p:oleObj name="Equation" r:id="rId7" imgW="812447" imgH="393529" progId="Equation.DSMT4">
                  <p:embed/>
                  <p:pic>
                    <p:nvPicPr>
                      <p:cNvPr id="717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029200"/>
                        <a:ext cx="1576388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2667000" y="2819400"/>
            <a:ext cx="228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2667000" y="5791200"/>
            <a:ext cx="228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 flipV="1">
            <a:off x="2895600" y="2819400"/>
            <a:ext cx="0" cy="2971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895600" y="3657600"/>
            <a:ext cx="15240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All 3 are undefined if cos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, sin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 or tan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 = 0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7182" name="Object 14"/>
          <p:cNvGraphicFramePr>
            <a:graphicFrameLocks noChangeAspect="1"/>
          </p:cNvGraphicFramePr>
          <p:nvPr/>
        </p:nvGraphicFramePr>
        <p:xfrm>
          <a:off x="7315200" y="1676400"/>
          <a:ext cx="93503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1" name="Equation" r:id="rId9" imgW="482391" imgH="393529" progId="Equation.DSMT4">
                  <p:embed/>
                </p:oleObj>
              </mc:Choice>
              <mc:Fallback>
                <p:oleObj name="Equation" r:id="rId9" imgW="482391" imgH="393529" progId="Equation.DSMT4">
                  <p:embed/>
                  <p:pic>
                    <p:nvPicPr>
                      <p:cNvPr id="718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1676400"/>
                        <a:ext cx="935038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3" name="Object 15"/>
          <p:cNvGraphicFramePr>
            <a:graphicFrameLocks noChangeAspect="1"/>
          </p:cNvGraphicFramePr>
          <p:nvPr/>
        </p:nvGraphicFramePr>
        <p:xfrm>
          <a:off x="7010400" y="2819400"/>
          <a:ext cx="17716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2" name="Equation" r:id="rId11" imgW="914400" imgH="393700" progId="Equation.DSMT4">
                  <p:embed/>
                </p:oleObj>
              </mc:Choice>
              <mc:Fallback>
                <p:oleObj name="Equation" r:id="rId11" imgW="914400" imgH="393700" progId="Equation.DSMT4">
                  <p:embed/>
                  <p:pic>
                    <p:nvPicPr>
                      <p:cNvPr id="718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2819400"/>
                        <a:ext cx="177165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4800600" y="1828800"/>
            <a:ext cx="2362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You should remember the index law:</a:t>
            </a: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4800600" y="2971800"/>
            <a:ext cx="22860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It is NOT written like this in Trigonometry</a:t>
            </a:r>
          </a:p>
        </p:txBody>
      </p:sp>
      <p:graphicFrame>
        <p:nvGraphicFramePr>
          <p:cNvPr id="7186" name="Object 18"/>
          <p:cNvGraphicFramePr>
            <a:graphicFrameLocks noChangeAspect="1"/>
          </p:cNvGraphicFramePr>
          <p:nvPr/>
        </p:nvGraphicFramePr>
        <p:xfrm>
          <a:off x="7010400" y="3886200"/>
          <a:ext cx="169862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3" name="Equation" r:id="rId13" imgW="876300" imgH="203200" progId="Equation.DSMT4">
                  <p:embed/>
                </p:oleObj>
              </mc:Choice>
              <mc:Fallback>
                <p:oleObj name="Equation" r:id="rId13" imgW="876300" imgH="203200" progId="Equation.DSMT4">
                  <p:embed/>
                  <p:pic>
                    <p:nvPicPr>
                      <p:cNvPr id="718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3886200"/>
                        <a:ext cx="169862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7" name="Object 19"/>
          <p:cNvGraphicFramePr>
            <a:graphicFrameLocks noChangeAspect="1"/>
          </p:cNvGraphicFramePr>
          <p:nvPr/>
        </p:nvGraphicFramePr>
        <p:xfrm>
          <a:off x="4343400" y="5638800"/>
          <a:ext cx="160178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4" name="Equation" r:id="rId15" imgW="825500" imgH="393700" progId="Equation.DSMT4">
                  <p:embed/>
                </p:oleObj>
              </mc:Choice>
              <mc:Fallback>
                <p:oleObj name="Equation" r:id="rId15" imgW="825500" imgH="393700" progId="Equation.DSMT4">
                  <p:embed/>
                  <p:pic>
                    <p:nvPicPr>
                      <p:cNvPr id="7187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5638800"/>
                        <a:ext cx="1601788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8" name="Object 20"/>
          <p:cNvGraphicFramePr>
            <a:graphicFrameLocks noChangeAspect="1"/>
          </p:cNvGraphicFramePr>
          <p:nvPr/>
        </p:nvGraphicFramePr>
        <p:xfrm>
          <a:off x="6781800" y="5638800"/>
          <a:ext cx="160178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5" name="Equation" r:id="rId17" imgW="825500" imgH="393700" progId="Equation.DSMT4">
                  <p:embed/>
                </p:oleObj>
              </mc:Choice>
              <mc:Fallback>
                <p:oleObj name="Equation" r:id="rId17" imgW="825500" imgH="393700" progId="Equation.DSMT4">
                  <p:embed/>
                  <p:pic>
                    <p:nvPicPr>
                      <p:cNvPr id="7188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5638800"/>
                        <a:ext cx="1601788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6172200" y="58674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so</a:t>
            </a:r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3810000" y="5181600"/>
            <a:ext cx="5181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Something which will be VERY useful later in the chapter…</a:t>
            </a:r>
          </a:p>
        </p:txBody>
      </p:sp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6A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3040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8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 animBg="1"/>
      <p:bldP spid="7177" grpId="0" animBg="1"/>
      <p:bldP spid="7178" grpId="0" animBg="1"/>
      <p:bldP spid="7184" grpId="0"/>
      <p:bldP spid="7185" grpId="0"/>
      <p:bldP spid="7189" grpId="0"/>
      <p:bldP spid="719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9" name="Line 27"/>
          <p:cNvSpPr>
            <a:spLocks noChangeShapeType="1"/>
          </p:cNvSpPr>
          <p:nvPr/>
        </p:nvSpPr>
        <p:spPr bwMode="auto">
          <a:xfrm>
            <a:off x="6553200" y="3581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17" name="Line 25"/>
          <p:cNvSpPr>
            <a:spLocks noChangeShapeType="1"/>
          </p:cNvSpPr>
          <p:nvPr/>
        </p:nvSpPr>
        <p:spPr bwMode="auto">
          <a:xfrm>
            <a:off x="5181600" y="36576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3434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2000" b="1">
                <a:latin typeface="Comic Sans MS" pitchFamily="66" charset="0"/>
              </a:rPr>
              <a:t>You need to know the functions secant</a:t>
            </a:r>
            <a:r>
              <a:rPr lang="el-GR" sz="2000" b="1">
                <a:latin typeface="Comic Sans MS" pitchFamily="66" charset="0"/>
              </a:rPr>
              <a:t>θ</a:t>
            </a:r>
            <a:r>
              <a:rPr lang="en-GB" sz="2000" b="1">
                <a:latin typeface="Comic Sans MS" pitchFamily="66" charset="0"/>
              </a:rPr>
              <a:t>, cosecant</a:t>
            </a:r>
            <a:r>
              <a:rPr lang="el-GR" sz="2000" b="1">
                <a:latin typeface="Comic Sans MS" pitchFamily="66" charset="0"/>
              </a:rPr>
              <a:t>θ</a:t>
            </a:r>
            <a:r>
              <a:rPr lang="en-GB" sz="2000" b="1">
                <a:latin typeface="Comic Sans MS" pitchFamily="66" charset="0"/>
              </a:rPr>
              <a:t> and cotangent</a:t>
            </a:r>
            <a:r>
              <a:rPr lang="el-GR" sz="2000" b="1">
                <a:latin typeface="Comic Sans MS" pitchFamily="66" charset="0"/>
              </a:rPr>
              <a:t>θ</a:t>
            </a:r>
            <a:endParaRPr lang="en-GB" sz="2000" b="1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20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l-GR" sz="2000">
              <a:latin typeface="Comic Sans MS" pitchFamily="66" charset="0"/>
            </a:endParaRPr>
          </a:p>
        </p:txBody>
      </p:sp>
      <p:graphicFrame>
        <p:nvGraphicFramePr>
          <p:cNvPr id="6151" name="Object 17"/>
          <p:cNvGraphicFramePr>
            <a:graphicFrameLocks noChangeAspect="1"/>
          </p:cNvGraphicFramePr>
          <p:nvPr/>
        </p:nvGraphicFramePr>
        <p:xfrm>
          <a:off x="1371600" y="2819400"/>
          <a:ext cx="1600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2" name="Equation" r:id="rId3" imgW="825500" imgH="393700" progId="Equation.DSMT4">
                  <p:embed/>
                </p:oleObj>
              </mc:Choice>
              <mc:Fallback>
                <p:oleObj name="Equation" r:id="rId3" imgW="825500" imgH="393700" progId="Equation.DSMT4">
                  <p:embed/>
                  <p:pic>
                    <p:nvPicPr>
                      <p:cNvPr id="6151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819400"/>
                        <a:ext cx="16002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2" name="Object 18"/>
          <p:cNvGraphicFramePr>
            <a:graphicFrameLocks noChangeAspect="1"/>
          </p:cNvGraphicFramePr>
          <p:nvPr/>
        </p:nvGraphicFramePr>
        <p:xfrm>
          <a:off x="1371600" y="3886200"/>
          <a:ext cx="182086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3" name="Equation" r:id="rId5" imgW="939392" imgH="393529" progId="Equation.DSMT4">
                  <p:embed/>
                </p:oleObj>
              </mc:Choice>
              <mc:Fallback>
                <p:oleObj name="Equation" r:id="rId5" imgW="939392" imgH="393529" progId="Equation.DSMT4">
                  <p:embed/>
                  <p:pic>
                    <p:nvPicPr>
                      <p:cNvPr id="6152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886200"/>
                        <a:ext cx="1820863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3" name="Object 19"/>
          <p:cNvGraphicFramePr>
            <a:graphicFrameLocks noChangeAspect="1"/>
          </p:cNvGraphicFramePr>
          <p:nvPr/>
        </p:nvGraphicFramePr>
        <p:xfrm>
          <a:off x="1371600" y="5029200"/>
          <a:ext cx="157638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4" name="Equation" r:id="rId7" imgW="812447" imgH="393529" progId="Equation.DSMT4">
                  <p:embed/>
                </p:oleObj>
              </mc:Choice>
              <mc:Fallback>
                <p:oleObj name="Equation" r:id="rId7" imgW="812447" imgH="393529" progId="Equation.DSMT4">
                  <p:embed/>
                  <p:pic>
                    <p:nvPicPr>
                      <p:cNvPr id="615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5029200"/>
                        <a:ext cx="1576388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4" name="Text Box 20"/>
          <p:cNvSpPr txBox="1">
            <a:spLocks noChangeArrowheads="1"/>
          </p:cNvSpPr>
          <p:nvPr/>
        </p:nvSpPr>
        <p:spPr bwMode="auto">
          <a:xfrm>
            <a:off x="5715000" y="1600200"/>
            <a:ext cx="2057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u="sng">
                <a:latin typeface="Comic Sans MS" pitchFamily="66" charset="0"/>
              </a:rPr>
              <a:t>Example Questions</a:t>
            </a:r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4800600" y="1905000"/>
            <a:ext cx="3886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Will cosec200 be positive or negative?</a:t>
            </a:r>
          </a:p>
        </p:txBody>
      </p:sp>
      <p:graphicFrame>
        <p:nvGraphicFramePr>
          <p:cNvPr id="8215" name="Object 23"/>
          <p:cNvGraphicFramePr>
            <a:graphicFrameLocks noChangeAspect="1"/>
          </p:cNvGraphicFramePr>
          <p:nvPr/>
        </p:nvGraphicFramePr>
        <p:xfrm>
          <a:off x="5638800" y="2286000"/>
          <a:ext cx="2098675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5" name="Equation" r:id="rId9" imgW="1218671" imgH="393529" progId="Equation.DSMT4">
                  <p:embed/>
                </p:oleObj>
              </mc:Choice>
              <mc:Fallback>
                <p:oleObj name="Equation" r:id="rId9" imgW="1218671" imgH="393529" progId="Equation.DSMT4">
                  <p:embed/>
                  <p:pic>
                    <p:nvPicPr>
                      <p:cNvPr id="8215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286000"/>
                        <a:ext cx="2098675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6" name="Line 24"/>
          <p:cNvSpPr>
            <a:spLocks noChangeShapeType="1"/>
          </p:cNvSpPr>
          <p:nvPr/>
        </p:nvSpPr>
        <p:spPr bwMode="auto">
          <a:xfrm>
            <a:off x="5181600" y="33528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18" name="Line 26"/>
          <p:cNvSpPr>
            <a:spLocks noChangeShapeType="1"/>
          </p:cNvSpPr>
          <p:nvPr/>
        </p:nvSpPr>
        <p:spPr bwMode="auto">
          <a:xfrm>
            <a:off x="5867400" y="3581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>
            <a:off x="7239000" y="3581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21" name="Line 29"/>
          <p:cNvSpPr>
            <a:spLocks noChangeShapeType="1"/>
          </p:cNvSpPr>
          <p:nvPr/>
        </p:nvSpPr>
        <p:spPr bwMode="auto">
          <a:xfrm>
            <a:off x="7924800" y="3581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22" name="Arc 30"/>
          <p:cNvSpPr>
            <a:spLocks/>
          </p:cNvSpPr>
          <p:nvPr/>
        </p:nvSpPr>
        <p:spPr bwMode="auto">
          <a:xfrm>
            <a:off x="5867400" y="3352800"/>
            <a:ext cx="677863" cy="914400"/>
          </a:xfrm>
          <a:custGeom>
            <a:avLst/>
            <a:gdLst>
              <a:gd name="T0" fmla="*/ 0 w 16013"/>
              <a:gd name="T1" fmla="*/ 1778 h 21600"/>
              <a:gd name="T2" fmla="*/ 28695325 w 16013"/>
              <a:gd name="T3" fmla="*/ 12292076 h 21600"/>
              <a:gd name="T4" fmla="*/ 403213 w 16013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lnTo>
                  <a:pt x="0" y="1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223" name="Arc 31"/>
          <p:cNvSpPr>
            <a:spLocks/>
          </p:cNvSpPr>
          <p:nvPr/>
        </p:nvSpPr>
        <p:spPr bwMode="auto">
          <a:xfrm flipH="1">
            <a:off x="5183188" y="3352800"/>
            <a:ext cx="696912" cy="914400"/>
          </a:xfrm>
          <a:custGeom>
            <a:avLst/>
            <a:gdLst>
              <a:gd name="T0" fmla="*/ 0 w 16470"/>
              <a:gd name="T1" fmla="*/ 19727 h 21600"/>
              <a:gd name="T2" fmla="*/ 29489152 w 16470"/>
              <a:gd name="T3" fmla="*/ 12292076 h 21600"/>
              <a:gd name="T4" fmla="*/ 1221098 w 1647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224" name="Arc 32"/>
          <p:cNvSpPr>
            <a:spLocks/>
          </p:cNvSpPr>
          <p:nvPr/>
        </p:nvSpPr>
        <p:spPr bwMode="auto">
          <a:xfrm flipH="1" flipV="1">
            <a:off x="6553200" y="3048000"/>
            <a:ext cx="687388" cy="914400"/>
          </a:xfrm>
          <a:custGeom>
            <a:avLst/>
            <a:gdLst>
              <a:gd name="T0" fmla="*/ 0 w 16234"/>
              <a:gd name="T1" fmla="*/ 8975 h 21600"/>
              <a:gd name="T2" fmla="*/ 29105720 w 16234"/>
              <a:gd name="T3" fmla="*/ 12292076 h 21600"/>
              <a:gd name="T4" fmla="*/ 799638 w 1623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34" h="21600" fill="none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</a:path>
              <a:path w="16234" h="21600" stroke="0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  <a:lnTo>
                  <a:pt x="446" y="21600"/>
                </a:lnTo>
                <a:lnTo>
                  <a:pt x="-1" y="4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225" name="Arc 33"/>
          <p:cNvSpPr>
            <a:spLocks/>
          </p:cNvSpPr>
          <p:nvPr/>
        </p:nvSpPr>
        <p:spPr bwMode="auto">
          <a:xfrm flipV="1">
            <a:off x="7239000" y="30480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5715000" y="37338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6324600" y="37338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8228" name="Text Box 36"/>
          <p:cNvSpPr txBox="1">
            <a:spLocks noChangeArrowheads="1"/>
          </p:cNvSpPr>
          <p:nvPr/>
        </p:nvSpPr>
        <p:spPr bwMode="auto">
          <a:xfrm>
            <a:off x="7010400" y="37338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8229" name="Text Box 37"/>
          <p:cNvSpPr txBox="1">
            <a:spLocks noChangeArrowheads="1"/>
          </p:cNvSpPr>
          <p:nvPr/>
        </p:nvSpPr>
        <p:spPr bwMode="auto">
          <a:xfrm>
            <a:off x="7696200" y="37338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8230" name="Text Box 38"/>
          <p:cNvSpPr txBox="1">
            <a:spLocks noChangeArrowheads="1"/>
          </p:cNvSpPr>
          <p:nvPr/>
        </p:nvSpPr>
        <p:spPr bwMode="auto">
          <a:xfrm>
            <a:off x="8077200" y="35052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y = Sin</a:t>
            </a:r>
            <a:r>
              <a:rPr lang="el-GR" sz="1400">
                <a:latin typeface="Comic Sans MS" pitchFamily="66" charset="0"/>
              </a:rPr>
              <a:t>θ</a:t>
            </a:r>
          </a:p>
        </p:txBody>
      </p: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4876800" y="4495800"/>
            <a:ext cx="3886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As sin200 is negative, cosec200 will be as well!</a:t>
            </a:r>
          </a:p>
        </p:txBody>
      </p:sp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6A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513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8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8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8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8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9" grpId="0" animBg="1"/>
      <p:bldP spid="8217" grpId="0" animBg="1"/>
      <p:bldP spid="8214" grpId="0"/>
      <p:bldP spid="8216" grpId="0" animBg="1"/>
      <p:bldP spid="8218" grpId="0" animBg="1"/>
      <p:bldP spid="8220" grpId="0" animBg="1"/>
      <p:bldP spid="8221" grpId="0" animBg="1"/>
      <p:bldP spid="8222" grpId="0" animBg="1"/>
      <p:bldP spid="8223" grpId="0" animBg="1"/>
      <p:bldP spid="8224" grpId="0" animBg="1"/>
      <p:bldP spid="8225" grpId="0" animBg="1"/>
      <p:bldP spid="8226" grpId="0"/>
      <p:bldP spid="8227" grpId="0"/>
      <p:bldP spid="8228" grpId="0"/>
      <p:bldP spid="8229" grpId="0"/>
      <p:bldP spid="8230" grpId="0"/>
      <p:bldP spid="82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3434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2000" b="1">
                <a:latin typeface="Comic Sans MS" pitchFamily="66" charset="0"/>
              </a:rPr>
              <a:t>You need to know the functions secant</a:t>
            </a:r>
            <a:r>
              <a:rPr lang="el-GR" sz="2000" b="1">
                <a:latin typeface="Comic Sans MS" pitchFamily="66" charset="0"/>
              </a:rPr>
              <a:t>θ</a:t>
            </a:r>
            <a:r>
              <a:rPr lang="en-GB" sz="2000" b="1">
                <a:latin typeface="Comic Sans MS" pitchFamily="66" charset="0"/>
              </a:rPr>
              <a:t>, cosecant</a:t>
            </a:r>
            <a:r>
              <a:rPr lang="el-GR" sz="2000" b="1">
                <a:latin typeface="Comic Sans MS" pitchFamily="66" charset="0"/>
              </a:rPr>
              <a:t>θ</a:t>
            </a:r>
            <a:r>
              <a:rPr lang="en-GB" sz="2000" b="1">
                <a:latin typeface="Comic Sans MS" pitchFamily="66" charset="0"/>
              </a:rPr>
              <a:t> and cotangent</a:t>
            </a:r>
            <a:r>
              <a:rPr lang="el-GR" sz="2000" b="1">
                <a:latin typeface="Comic Sans MS" pitchFamily="66" charset="0"/>
              </a:rPr>
              <a:t>θ</a:t>
            </a:r>
            <a:endParaRPr lang="en-GB" sz="2000" b="1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20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l-GR" sz="2000">
              <a:latin typeface="Comic Sans MS" pitchFamily="66" charset="0"/>
            </a:endParaRPr>
          </a:p>
        </p:txBody>
      </p:sp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1371600" y="2819400"/>
          <a:ext cx="1600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6" name="Equation" r:id="rId3" imgW="825500" imgH="393700" progId="Equation.DSMT4">
                  <p:embed/>
                </p:oleObj>
              </mc:Choice>
              <mc:Fallback>
                <p:oleObj name="Equation" r:id="rId3" imgW="825500" imgH="393700" progId="Equation.DSMT4">
                  <p:embed/>
                  <p:pic>
                    <p:nvPicPr>
                      <p:cNvPr id="717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819400"/>
                        <a:ext cx="16002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6"/>
          <p:cNvGraphicFramePr>
            <a:graphicFrameLocks noChangeAspect="1"/>
          </p:cNvGraphicFramePr>
          <p:nvPr/>
        </p:nvGraphicFramePr>
        <p:xfrm>
          <a:off x="1371600" y="3886200"/>
          <a:ext cx="182086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7" name="Equation" r:id="rId5" imgW="939392" imgH="393529" progId="Equation.DSMT4">
                  <p:embed/>
                </p:oleObj>
              </mc:Choice>
              <mc:Fallback>
                <p:oleObj name="Equation" r:id="rId5" imgW="939392" imgH="393529" progId="Equation.DSMT4">
                  <p:embed/>
                  <p:pic>
                    <p:nvPicPr>
                      <p:cNvPr id="717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886200"/>
                        <a:ext cx="1820863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7"/>
          <p:cNvGraphicFramePr>
            <a:graphicFrameLocks noChangeAspect="1"/>
          </p:cNvGraphicFramePr>
          <p:nvPr/>
        </p:nvGraphicFramePr>
        <p:xfrm>
          <a:off x="1371600" y="5029200"/>
          <a:ext cx="157638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8" name="Equation" r:id="rId7" imgW="812447" imgH="393529" progId="Equation.DSMT4">
                  <p:embed/>
                </p:oleObj>
              </mc:Choice>
              <mc:Fallback>
                <p:oleObj name="Equation" r:id="rId7" imgW="812447" imgH="393529" progId="Equation.DSMT4">
                  <p:embed/>
                  <p:pic>
                    <p:nvPicPr>
                      <p:cNvPr id="717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5029200"/>
                        <a:ext cx="1576388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5638800" y="1600200"/>
            <a:ext cx="2057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u="sng">
                <a:latin typeface="Comic Sans MS" pitchFamily="66" charset="0"/>
              </a:rPr>
              <a:t>Example Questions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715000" y="1981200"/>
            <a:ext cx="190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Find the value of:</a:t>
            </a:r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6096000" y="2667000"/>
            <a:ext cx="990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to 2dp</a:t>
            </a:r>
          </a:p>
        </p:txBody>
      </p:sp>
      <p:graphicFrame>
        <p:nvGraphicFramePr>
          <p:cNvPr id="9244" name="Object 28"/>
          <p:cNvGraphicFramePr>
            <a:graphicFrameLocks noChangeAspect="1"/>
          </p:cNvGraphicFramePr>
          <p:nvPr/>
        </p:nvGraphicFramePr>
        <p:xfrm>
          <a:off x="6248400" y="2362200"/>
          <a:ext cx="7620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9" name="Equation" r:id="rId9" imgW="482181" imgH="177646" progId="Equation.DSMT4">
                  <p:embed/>
                </p:oleObj>
              </mc:Choice>
              <mc:Fallback>
                <p:oleObj name="Equation" r:id="rId9" imgW="482181" imgH="177646" progId="Equation.DSMT4">
                  <p:embed/>
                  <p:pic>
                    <p:nvPicPr>
                      <p:cNvPr id="9244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2362200"/>
                        <a:ext cx="7620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5" name="Object 29"/>
          <p:cNvGraphicFramePr>
            <a:graphicFrameLocks noChangeAspect="1"/>
          </p:cNvGraphicFramePr>
          <p:nvPr/>
        </p:nvGraphicFramePr>
        <p:xfrm>
          <a:off x="4953000" y="3505200"/>
          <a:ext cx="1882775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0" name="Equation" r:id="rId11" imgW="1117115" imgH="393529" progId="Equation.DSMT4">
                  <p:embed/>
                </p:oleObj>
              </mc:Choice>
              <mc:Fallback>
                <p:oleObj name="Equation" r:id="rId11" imgW="1117115" imgH="393529" progId="Equation.DSMT4">
                  <p:embed/>
                  <p:pic>
                    <p:nvPicPr>
                      <p:cNvPr id="9245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505200"/>
                        <a:ext cx="1882775" cy="661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6" name="Object 30"/>
          <p:cNvGraphicFramePr>
            <a:graphicFrameLocks noChangeAspect="1"/>
          </p:cNvGraphicFramePr>
          <p:nvPr/>
        </p:nvGraphicFramePr>
        <p:xfrm>
          <a:off x="4953000" y="4648200"/>
          <a:ext cx="1519238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1" name="Equation" r:id="rId13" imgW="901309" imgH="177723" progId="Equation.DSMT4">
                  <p:embed/>
                </p:oleObj>
              </mc:Choice>
              <mc:Fallback>
                <p:oleObj name="Equation" r:id="rId13" imgW="901309" imgH="177723" progId="Equation.DSMT4">
                  <p:embed/>
                  <p:pic>
                    <p:nvPicPr>
                      <p:cNvPr id="9246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4648200"/>
                        <a:ext cx="1519238" cy="300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47" name="Arc 31"/>
          <p:cNvSpPr>
            <a:spLocks/>
          </p:cNvSpPr>
          <p:nvPr/>
        </p:nvSpPr>
        <p:spPr bwMode="auto">
          <a:xfrm>
            <a:off x="6934200" y="3810000"/>
            <a:ext cx="304800" cy="990600"/>
          </a:xfrm>
          <a:custGeom>
            <a:avLst/>
            <a:gdLst>
              <a:gd name="T0" fmla="*/ 0 w 21600"/>
              <a:gd name="T1" fmla="*/ 0 h 43194"/>
              <a:gd name="T2" fmla="*/ 97169 w 21600"/>
              <a:gd name="T3" fmla="*/ 22718164 h 43194"/>
              <a:gd name="T4" fmla="*/ 0 w 21600"/>
              <a:gd name="T5" fmla="*/ 11360664 h 4319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</a:path>
              <a:path w="21600" h="4319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7239000" y="4038600"/>
            <a:ext cx="1447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Just use your calculator!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6A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400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3" grpId="0"/>
      <p:bldP spid="9247" grpId="0" animBg="1"/>
      <p:bldP spid="92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3434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2000" b="1">
                <a:latin typeface="Comic Sans MS" pitchFamily="66" charset="0"/>
              </a:rPr>
              <a:t>You need to know the functions secant</a:t>
            </a:r>
            <a:r>
              <a:rPr lang="el-GR" sz="2000" b="1">
                <a:latin typeface="Comic Sans MS" pitchFamily="66" charset="0"/>
              </a:rPr>
              <a:t>θ</a:t>
            </a:r>
            <a:r>
              <a:rPr lang="en-GB" sz="2000" b="1">
                <a:latin typeface="Comic Sans MS" pitchFamily="66" charset="0"/>
              </a:rPr>
              <a:t>, cosecant</a:t>
            </a:r>
            <a:r>
              <a:rPr lang="el-GR" sz="2000" b="1">
                <a:latin typeface="Comic Sans MS" pitchFamily="66" charset="0"/>
              </a:rPr>
              <a:t>θ</a:t>
            </a:r>
            <a:r>
              <a:rPr lang="en-GB" sz="2000" b="1">
                <a:latin typeface="Comic Sans MS" pitchFamily="66" charset="0"/>
              </a:rPr>
              <a:t> and cotangent</a:t>
            </a:r>
            <a:r>
              <a:rPr lang="el-GR" sz="2000" b="1">
                <a:latin typeface="Comic Sans MS" pitchFamily="66" charset="0"/>
              </a:rPr>
              <a:t>θ</a:t>
            </a:r>
            <a:endParaRPr lang="en-GB" sz="2000" b="1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20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l-GR" sz="2000">
              <a:latin typeface="Comic Sans MS" pitchFamily="66" charset="0"/>
            </a:endParaRPr>
          </a:p>
        </p:txBody>
      </p:sp>
      <p:graphicFrame>
        <p:nvGraphicFramePr>
          <p:cNvPr id="8197" name="Object 5"/>
          <p:cNvGraphicFramePr>
            <a:graphicFrameLocks noChangeAspect="1"/>
          </p:cNvGraphicFramePr>
          <p:nvPr/>
        </p:nvGraphicFramePr>
        <p:xfrm>
          <a:off x="1371600" y="2819400"/>
          <a:ext cx="1600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0" name="Equation" r:id="rId3" imgW="825500" imgH="393700" progId="Equation.DSMT4">
                  <p:embed/>
                </p:oleObj>
              </mc:Choice>
              <mc:Fallback>
                <p:oleObj name="Equation" r:id="rId3" imgW="825500" imgH="393700" progId="Equation.DSMT4">
                  <p:embed/>
                  <p:pic>
                    <p:nvPicPr>
                      <p:cNvPr id="819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819400"/>
                        <a:ext cx="16002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1371600" y="3886200"/>
          <a:ext cx="182086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1" name="Equation" r:id="rId5" imgW="939392" imgH="393529" progId="Equation.DSMT4">
                  <p:embed/>
                </p:oleObj>
              </mc:Choice>
              <mc:Fallback>
                <p:oleObj name="Equation" r:id="rId5" imgW="939392" imgH="393529" progId="Equation.DSMT4">
                  <p:embed/>
                  <p:pic>
                    <p:nvPicPr>
                      <p:cNvPr id="819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886200"/>
                        <a:ext cx="1820863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9" name="Object 7"/>
          <p:cNvGraphicFramePr>
            <a:graphicFrameLocks noChangeAspect="1"/>
          </p:cNvGraphicFramePr>
          <p:nvPr/>
        </p:nvGraphicFramePr>
        <p:xfrm>
          <a:off x="1371600" y="5029200"/>
          <a:ext cx="157638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2" name="Equation" r:id="rId7" imgW="812447" imgH="393529" progId="Equation.DSMT4">
                  <p:embed/>
                </p:oleObj>
              </mc:Choice>
              <mc:Fallback>
                <p:oleObj name="Equation" r:id="rId7" imgW="812447" imgH="393529" progId="Equation.DSMT4">
                  <p:embed/>
                  <p:pic>
                    <p:nvPicPr>
                      <p:cNvPr id="819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5029200"/>
                        <a:ext cx="1576388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5638800" y="1600200"/>
            <a:ext cx="2057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u="sng">
                <a:latin typeface="Comic Sans MS" pitchFamily="66" charset="0"/>
              </a:rPr>
              <a:t>Example Questions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5715000" y="1981200"/>
            <a:ext cx="190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Find the value of: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6096000" y="2667000"/>
            <a:ext cx="990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to 2dp</a:t>
            </a:r>
          </a:p>
        </p:txBody>
      </p:sp>
      <p:graphicFrame>
        <p:nvGraphicFramePr>
          <p:cNvPr id="10251" name="Object 11"/>
          <p:cNvGraphicFramePr>
            <a:graphicFrameLocks noChangeAspect="1"/>
          </p:cNvGraphicFramePr>
          <p:nvPr/>
        </p:nvGraphicFramePr>
        <p:xfrm>
          <a:off x="6257925" y="2362200"/>
          <a:ext cx="74295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3" name="Equation" r:id="rId9" imgW="469696" imgH="177723" progId="Equation.DSMT4">
                  <p:embed/>
                </p:oleObj>
              </mc:Choice>
              <mc:Fallback>
                <p:oleObj name="Equation" r:id="rId9" imgW="469696" imgH="177723" progId="Equation.DSMT4">
                  <p:embed/>
                  <p:pic>
                    <p:nvPicPr>
                      <p:cNvPr id="1025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7925" y="2362200"/>
                        <a:ext cx="74295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2" name="Object 12"/>
          <p:cNvGraphicFramePr>
            <a:graphicFrameLocks noChangeAspect="1"/>
          </p:cNvGraphicFramePr>
          <p:nvPr/>
        </p:nvGraphicFramePr>
        <p:xfrm>
          <a:off x="4876800" y="3505200"/>
          <a:ext cx="1797050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4" name="Equation" r:id="rId11" imgW="1066337" imgH="393529" progId="Equation.DSMT4">
                  <p:embed/>
                </p:oleObj>
              </mc:Choice>
              <mc:Fallback>
                <p:oleObj name="Equation" r:id="rId11" imgW="1066337" imgH="393529" progId="Equation.DSMT4">
                  <p:embed/>
                  <p:pic>
                    <p:nvPicPr>
                      <p:cNvPr id="1025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505200"/>
                        <a:ext cx="1797050" cy="661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3" name="Object 13"/>
          <p:cNvGraphicFramePr>
            <a:graphicFrameLocks noChangeAspect="1"/>
          </p:cNvGraphicFramePr>
          <p:nvPr/>
        </p:nvGraphicFramePr>
        <p:xfrm>
          <a:off x="4876800" y="4648200"/>
          <a:ext cx="1625600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5" name="Equation" r:id="rId13" imgW="964781" imgH="177723" progId="Equation.DSMT4">
                  <p:embed/>
                </p:oleObj>
              </mc:Choice>
              <mc:Fallback>
                <p:oleObj name="Equation" r:id="rId13" imgW="964781" imgH="177723" progId="Equation.DSMT4">
                  <p:embed/>
                  <p:pic>
                    <p:nvPicPr>
                      <p:cNvPr id="1025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648200"/>
                        <a:ext cx="1625600" cy="300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4" name="Arc 14"/>
          <p:cNvSpPr>
            <a:spLocks/>
          </p:cNvSpPr>
          <p:nvPr/>
        </p:nvSpPr>
        <p:spPr bwMode="auto">
          <a:xfrm>
            <a:off x="6934200" y="3810000"/>
            <a:ext cx="304800" cy="990600"/>
          </a:xfrm>
          <a:custGeom>
            <a:avLst/>
            <a:gdLst>
              <a:gd name="T0" fmla="*/ 0 w 21600"/>
              <a:gd name="T1" fmla="*/ 0 h 43194"/>
              <a:gd name="T2" fmla="*/ 97169 w 21600"/>
              <a:gd name="T3" fmla="*/ 22718164 h 43194"/>
              <a:gd name="T4" fmla="*/ 0 w 21600"/>
              <a:gd name="T5" fmla="*/ 11360664 h 4319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</a:path>
              <a:path w="21600" h="4319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7239000" y="4038600"/>
            <a:ext cx="1447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Just use your calculator!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6A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672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/>
      <p:bldP spid="10250" grpId="0"/>
      <p:bldP spid="10254" grpId="0" animBg="1"/>
      <p:bldP spid="1025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6" name="Text Box 42"/>
          <p:cNvSpPr txBox="1">
            <a:spLocks noChangeArrowheads="1"/>
          </p:cNvSpPr>
          <p:nvPr/>
        </p:nvSpPr>
        <p:spPr bwMode="auto">
          <a:xfrm>
            <a:off x="4953000" y="25908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solidFill>
                  <a:srgbClr val="0000FF"/>
                </a:solidFill>
                <a:latin typeface="Comic Sans MS" pitchFamily="66" charset="0"/>
              </a:rPr>
              <a:t>-60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3434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2000" b="1">
                <a:latin typeface="Comic Sans MS" pitchFamily="66" charset="0"/>
              </a:rPr>
              <a:t>You need to know the functions secant</a:t>
            </a:r>
            <a:r>
              <a:rPr lang="el-GR" sz="2000" b="1">
                <a:latin typeface="Comic Sans MS" pitchFamily="66" charset="0"/>
              </a:rPr>
              <a:t>θ</a:t>
            </a:r>
            <a:r>
              <a:rPr lang="en-GB" sz="2000" b="1">
                <a:latin typeface="Comic Sans MS" pitchFamily="66" charset="0"/>
              </a:rPr>
              <a:t>, cosecant</a:t>
            </a:r>
            <a:r>
              <a:rPr lang="el-GR" sz="2000" b="1">
                <a:latin typeface="Comic Sans MS" pitchFamily="66" charset="0"/>
              </a:rPr>
              <a:t>θ</a:t>
            </a:r>
            <a:r>
              <a:rPr lang="en-GB" sz="2000" b="1">
                <a:latin typeface="Comic Sans MS" pitchFamily="66" charset="0"/>
              </a:rPr>
              <a:t> and cotangent</a:t>
            </a:r>
            <a:r>
              <a:rPr lang="el-GR" sz="2000" b="1">
                <a:latin typeface="Comic Sans MS" pitchFamily="66" charset="0"/>
              </a:rPr>
              <a:t>θ</a:t>
            </a:r>
            <a:endParaRPr lang="en-GB" sz="2000" b="1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20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l-GR" sz="2000">
              <a:latin typeface="Comic Sans MS" pitchFamily="66" charset="0"/>
            </a:endParaRPr>
          </a:p>
        </p:txBody>
      </p:sp>
      <p:graphicFrame>
        <p:nvGraphicFramePr>
          <p:cNvPr id="9222" name="Object 5"/>
          <p:cNvGraphicFramePr>
            <a:graphicFrameLocks noChangeAspect="1"/>
          </p:cNvGraphicFramePr>
          <p:nvPr>
            <p:extLst/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4" name="Equation" r:id="rId3" imgW="825500" imgH="393700" progId="Equation.DSMT4">
                  <p:embed/>
                </p:oleObj>
              </mc:Choice>
              <mc:Fallback>
                <p:oleObj name="Equation" r:id="rId3" imgW="825500" imgH="393700" progId="Equation.DSMT4">
                  <p:embed/>
                  <p:pic>
                    <p:nvPicPr>
                      <p:cNvPr id="922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6"/>
          <p:cNvGraphicFramePr>
            <a:graphicFrameLocks noChangeAspect="1"/>
          </p:cNvGraphicFramePr>
          <p:nvPr>
            <p:extLst/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5" name="Equation" r:id="rId5" imgW="939392" imgH="393529" progId="Equation.DSMT4">
                  <p:embed/>
                </p:oleObj>
              </mc:Choice>
              <mc:Fallback>
                <p:oleObj name="Equation" r:id="rId5" imgW="939392" imgH="393529" progId="Equation.DSMT4">
                  <p:embed/>
                  <p:pic>
                    <p:nvPicPr>
                      <p:cNvPr id="922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4" name="Object 7"/>
          <p:cNvGraphicFramePr>
            <a:graphicFrameLocks noChangeAspect="1"/>
          </p:cNvGraphicFramePr>
          <p:nvPr>
            <p:extLst/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6" name="Equation" r:id="rId7" imgW="812447" imgH="393529" progId="Equation.DSMT4">
                  <p:embed/>
                </p:oleObj>
              </mc:Choice>
              <mc:Fallback>
                <p:oleObj name="Equation" r:id="rId7" imgW="812447" imgH="393529" progId="Equation.DSMT4">
                  <p:embed/>
                  <p:pic>
                    <p:nvPicPr>
                      <p:cNvPr id="9224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5" name="Text Box 8"/>
          <p:cNvSpPr txBox="1">
            <a:spLocks noChangeArrowheads="1"/>
          </p:cNvSpPr>
          <p:nvPr/>
        </p:nvSpPr>
        <p:spPr bwMode="auto">
          <a:xfrm>
            <a:off x="1219200" y="2895600"/>
            <a:ext cx="2057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u="sng">
                <a:latin typeface="Comic Sans MS" pitchFamily="66" charset="0"/>
              </a:rPr>
              <a:t>Example Questions</a:t>
            </a:r>
          </a:p>
        </p:txBody>
      </p:sp>
      <p:sp>
        <p:nvSpPr>
          <p:cNvPr id="9226" name="Text Box 9"/>
          <p:cNvSpPr txBox="1">
            <a:spLocks noChangeArrowheads="1"/>
          </p:cNvSpPr>
          <p:nvPr/>
        </p:nvSpPr>
        <p:spPr bwMode="auto">
          <a:xfrm>
            <a:off x="685800" y="3276600"/>
            <a:ext cx="3200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Work out the </a:t>
            </a:r>
            <a:r>
              <a:rPr lang="en-GB" sz="1600" u="sng">
                <a:latin typeface="Comic Sans MS" pitchFamily="66" charset="0"/>
              </a:rPr>
              <a:t>exact</a:t>
            </a:r>
            <a:r>
              <a:rPr lang="en-GB" sz="1600">
                <a:latin typeface="Comic Sans MS" pitchFamily="66" charset="0"/>
              </a:rPr>
              <a:t> value of:</a:t>
            </a:r>
          </a:p>
        </p:txBody>
      </p:sp>
      <p:sp>
        <p:nvSpPr>
          <p:cNvPr id="9227" name="Text Box 16"/>
          <p:cNvSpPr txBox="1">
            <a:spLocks noChangeArrowheads="1"/>
          </p:cNvSpPr>
          <p:nvPr/>
        </p:nvSpPr>
        <p:spPr bwMode="auto">
          <a:xfrm>
            <a:off x="685800" y="4038600"/>
            <a:ext cx="3200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(you may need to use surds…)</a:t>
            </a:r>
          </a:p>
        </p:txBody>
      </p:sp>
      <p:graphicFrame>
        <p:nvGraphicFramePr>
          <p:cNvPr id="9228" name="Object 17"/>
          <p:cNvGraphicFramePr>
            <a:graphicFrameLocks noChangeAspect="1"/>
          </p:cNvGraphicFramePr>
          <p:nvPr/>
        </p:nvGraphicFramePr>
        <p:xfrm>
          <a:off x="1828800" y="3657600"/>
          <a:ext cx="838200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7" name="Equation" r:id="rId9" imgW="482181" imgH="177646" progId="Equation.DSMT4">
                  <p:embed/>
                </p:oleObj>
              </mc:Choice>
              <mc:Fallback>
                <p:oleObj name="Equation" r:id="rId9" imgW="482181" imgH="177646" progId="Equation.DSMT4">
                  <p:embed/>
                  <p:pic>
                    <p:nvPicPr>
                      <p:cNvPr id="922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657600"/>
                        <a:ext cx="838200" cy="30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2" name="Object 18"/>
          <p:cNvGraphicFramePr>
            <a:graphicFrameLocks noChangeAspect="1"/>
          </p:cNvGraphicFramePr>
          <p:nvPr/>
        </p:nvGraphicFramePr>
        <p:xfrm>
          <a:off x="5486400" y="1524000"/>
          <a:ext cx="1730375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8" name="Equation" r:id="rId11" imgW="1117115" imgH="393529" progId="Equation.DSMT4">
                  <p:embed/>
                </p:oleObj>
              </mc:Choice>
              <mc:Fallback>
                <p:oleObj name="Equation" r:id="rId11" imgW="1117115" imgH="393529" progId="Equation.DSMT4">
                  <p:embed/>
                  <p:pic>
                    <p:nvPicPr>
                      <p:cNvPr id="11282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1524000"/>
                        <a:ext cx="1730375" cy="60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83" name="Line 19"/>
          <p:cNvSpPr>
            <a:spLocks noChangeShapeType="1"/>
          </p:cNvSpPr>
          <p:nvPr/>
        </p:nvSpPr>
        <p:spPr bwMode="auto">
          <a:xfrm>
            <a:off x="4953000" y="28194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>
            <a:off x="5638800" y="2743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>
            <a:off x="6324600" y="2743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>
            <a:off x="7010400" y="2743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7" name="Line 23"/>
          <p:cNvSpPr>
            <a:spLocks noChangeShapeType="1"/>
          </p:cNvSpPr>
          <p:nvPr/>
        </p:nvSpPr>
        <p:spPr bwMode="auto">
          <a:xfrm>
            <a:off x="7696200" y="2743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8" name="Arc 24"/>
          <p:cNvSpPr>
            <a:spLocks/>
          </p:cNvSpPr>
          <p:nvPr/>
        </p:nvSpPr>
        <p:spPr bwMode="auto">
          <a:xfrm>
            <a:off x="4953000" y="25146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89" name="Arc 25"/>
          <p:cNvSpPr>
            <a:spLocks/>
          </p:cNvSpPr>
          <p:nvPr/>
        </p:nvSpPr>
        <p:spPr bwMode="auto">
          <a:xfrm flipH="1" flipV="1">
            <a:off x="5640388" y="2209800"/>
            <a:ext cx="688975" cy="914400"/>
          </a:xfrm>
          <a:custGeom>
            <a:avLst/>
            <a:gdLst>
              <a:gd name="T0" fmla="*/ 0 w 16272"/>
              <a:gd name="T1" fmla="*/ 8975 h 21600"/>
              <a:gd name="T2" fmla="*/ 29171986 w 16272"/>
              <a:gd name="T3" fmla="*/ 12292076 h 21600"/>
              <a:gd name="T4" fmla="*/ 867697 w 16272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72" h="21600" fill="none" extrusionOk="0">
                <a:moveTo>
                  <a:pt x="0" y="5"/>
                </a:moveTo>
                <a:cubicBezTo>
                  <a:pt x="161" y="1"/>
                  <a:pt x="322" y="-1"/>
                  <a:pt x="484" y="0"/>
                </a:cubicBezTo>
                <a:cubicBezTo>
                  <a:pt x="6469" y="0"/>
                  <a:pt x="12187" y="2483"/>
                  <a:pt x="16272" y="6858"/>
                </a:cubicBezTo>
              </a:path>
              <a:path w="16272" h="21600" stroke="0" extrusionOk="0">
                <a:moveTo>
                  <a:pt x="0" y="5"/>
                </a:moveTo>
                <a:cubicBezTo>
                  <a:pt x="161" y="1"/>
                  <a:pt x="322" y="-1"/>
                  <a:pt x="484" y="0"/>
                </a:cubicBezTo>
                <a:cubicBezTo>
                  <a:pt x="6469" y="0"/>
                  <a:pt x="12187" y="2483"/>
                  <a:pt x="16272" y="6858"/>
                </a:cubicBezTo>
                <a:lnTo>
                  <a:pt x="484" y="21600"/>
                </a:lnTo>
                <a:lnTo>
                  <a:pt x="0" y="5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90" name="Arc 26"/>
          <p:cNvSpPr>
            <a:spLocks/>
          </p:cNvSpPr>
          <p:nvPr/>
        </p:nvSpPr>
        <p:spPr bwMode="auto">
          <a:xfrm flipH="1">
            <a:off x="7010400" y="25146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91" name="Arc 27"/>
          <p:cNvSpPr>
            <a:spLocks/>
          </p:cNvSpPr>
          <p:nvPr/>
        </p:nvSpPr>
        <p:spPr bwMode="auto">
          <a:xfrm flipV="1">
            <a:off x="6324600" y="22098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92" name="Line 28"/>
          <p:cNvSpPr>
            <a:spLocks noChangeShapeType="1"/>
          </p:cNvSpPr>
          <p:nvPr/>
        </p:nvSpPr>
        <p:spPr bwMode="auto">
          <a:xfrm>
            <a:off x="4953000" y="25146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7848600" y="26670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y = Cos</a:t>
            </a:r>
            <a:r>
              <a:rPr lang="el-GR" sz="1400">
                <a:latin typeface="Comic Sans MS" pitchFamily="66" charset="0"/>
              </a:rPr>
              <a:t>θ</a:t>
            </a:r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5410200" y="28194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11295" name="Text Box 31"/>
          <p:cNvSpPr txBox="1">
            <a:spLocks noChangeArrowheads="1"/>
          </p:cNvSpPr>
          <p:nvPr/>
        </p:nvSpPr>
        <p:spPr bwMode="auto">
          <a:xfrm>
            <a:off x="6096000" y="28194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11296" name="Text Box 32"/>
          <p:cNvSpPr txBox="1">
            <a:spLocks noChangeArrowheads="1"/>
          </p:cNvSpPr>
          <p:nvPr/>
        </p:nvSpPr>
        <p:spPr bwMode="auto">
          <a:xfrm>
            <a:off x="6781800" y="28194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11297" name="Text Box 33"/>
          <p:cNvSpPr txBox="1">
            <a:spLocks noChangeArrowheads="1"/>
          </p:cNvSpPr>
          <p:nvPr/>
        </p:nvSpPr>
        <p:spPr bwMode="auto">
          <a:xfrm>
            <a:off x="7467600" y="28194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 flipH="1">
            <a:off x="6553200" y="2819400"/>
            <a:ext cx="381000" cy="2286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99" name="Line 35"/>
          <p:cNvSpPr>
            <a:spLocks noChangeShapeType="1"/>
          </p:cNvSpPr>
          <p:nvPr/>
        </p:nvSpPr>
        <p:spPr bwMode="auto">
          <a:xfrm flipH="1" flipV="1">
            <a:off x="5181600" y="2590800"/>
            <a:ext cx="381000" cy="2286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01" name="Text Box 37"/>
          <p:cNvSpPr txBox="1">
            <a:spLocks noChangeArrowheads="1"/>
          </p:cNvSpPr>
          <p:nvPr/>
        </p:nvSpPr>
        <p:spPr bwMode="auto">
          <a:xfrm>
            <a:off x="6477000" y="30480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solidFill>
                  <a:srgbClr val="0000FF"/>
                </a:solidFill>
                <a:latin typeface="Comic Sans MS" pitchFamily="66" charset="0"/>
              </a:rPr>
              <a:t>210</a:t>
            </a:r>
          </a:p>
        </p:txBody>
      </p:sp>
      <p:sp>
        <p:nvSpPr>
          <p:cNvPr id="11302" name="Text Box 38"/>
          <p:cNvSpPr txBox="1">
            <a:spLocks noChangeArrowheads="1"/>
          </p:cNvSpPr>
          <p:nvPr/>
        </p:nvSpPr>
        <p:spPr bwMode="auto">
          <a:xfrm>
            <a:off x="5029200" y="22860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solidFill>
                  <a:srgbClr val="0000FF"/>
                </a:solidFill>
                <a:latin typeface="Comic Sans MS" pitchFamily="66" charset="0"/>
              </a:rPr>
              <a:t>30</a:t>
            </a:r>
          </a:p>
        </p:txBody>
      </p:sp>
      <p:sp>
        <p:nvSpPr>
          <p:cNvPr id="11303" name="Line 39"/>
          <p:cNvSpPr>
            <a:spLocks noChangeShapeType="1"/>
          </p:cNvSpPr>
          <p:nvPr/>
        </p:nvSpPr>
        <p:spPr bwMode="auto">
          <a:xfrm>
            <a:off x="4962525" y="3074988"/>
            <a:ext cx="1639888" cy="0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04" name="Line 40"/>
          <p:cNvSpPr>
            <a:spLocks noChangeShapeType="1"/>
          </p:cNvSpPr>
          <p:nvPr/>
        </p:nvSpPr>
        <p:spPr bwMode="auto">
          <a:xfrm>
            <a:off x="4953000" y="2574925"/>
            <a:ext cx="336550" cy="0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05" name="Text Box 41"/>
          <p:cNvSpPr txBox="1">
            <a:spLocks noChangeArrowheads="1"/>
          </p:cNvSpPr>
          <p:nvPr/>
        </p:nvSpPr>
        <p:spPr bwMode="auto">
          <a:xfrm>
            <a:off x="6477000" y="25908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solidFill>
                  <a:srgbClr val="0000FF"/>
                </a:solidFill>
                <a:latin typeface="Comic Sans MS" pitchFamily="66" charset="0"/>
              </a:rPr>
              <a:t>-60</a:t>
            </a:r>
          </a:p>
        </p:txBody>
      </p:sp>
      <p:sp>
        <p:nvSpPr>
          <p:cNvPr id="11307" name="Text Box 43"/>
          <p:cNvSpPr txBox="1">
            <a:spLocks noChangeArrowheads="1"/>
          </p:cNvSpPr>
          <p:nvPr/>
        </p:nvSpPr>
        <p:spPr bwMode="auto">
          <a:xfrm>
            <a:off x="4191000" y="3429000"/>
            <a:ext cx="44735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By symmetry, we will get the same value for cos210 at cos30 (but with the reversed sign)</a:t>
            </a:r>
          </a:p>
        </p:txBody>
      </p:sp>
      <p:graphicFrame>
        <p:nvGraphicFramePr>
          <p:cNvPr id="11308" name="Object 44"/>
          <p:cNvGraphicFramePr>
            <a:graphicFrameLocks noChangeAspect="1"/>
          </p:cNvGraphicFramePr>
          <p:nvPr/>
        </p:nvGraphicFramePr>
        <p:xfrm>
          <a:off x="5476875" y="3987800"/>
          <a:ext cx="1751013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9" name="Equation" r:id="rId13" imgW="1129810" imgH="393529" progId="Equation.DSMT4">
                  <p:embed/>
                </p:oleObj>
              </mc:Choice>
              <mc:Fallback>
                <p:oleObj name="Equation" r:id="rId13" imgW="1129810" imgH="393529" progId="Equation.DSMT4">
                  <p:embed/>
                  <p:pic>
                    <p:nvPicPr>
                      <p:cNvPr id="11308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6875" y="3987800"/>
                        <a:ext cx="1751013" cy="60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09" name="Object 45"/>
          <p:cNvGraphicFramePr>
            <a:graphicFrameLocks noChangeAspect="1"/>
          </p:cNvGraphicFramePr>
          <p:nvPr/>
        </p:nvGraphicFramePr>
        <p:xfrm>
          <a:off x="5478463" y="4854575"/>
          <a:ext cx="1514475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0" name="Equation" r:id="rId15" imgW="977900" imgH="609600" progId="Equation.DSMT4">
                  <p:embed/>
                </p:oleObj>
              </mc:Choice>
              <mc:Fallback>
                <p:oleObj name="Equation" r:id="rId15" imgW="977900" imgH="609600" progId="Equation.DSMT4">
                  <p:embed/>
                  <p:pic>
                    <p:nvPicPr>
                      <p:cNvPr id="11309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8463" y="4854575"/>
                        <a:ext cx="1514475" cy="94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10" name="Object 46"/>
          <p:cNvGraphicFramePr>
            <a:graphicFrameLocks noChangeAspect="1"/>
          </p:cNvGraphicFramePr>
          <p:nvPr/>
        </p:nvGraphicFramePr>
        <p:xfrm>
          <a:off x="5499100" y="6002338"/>
          <a:ext cx="147637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1" name="Equation" r:id="rId17" imgW="952087" imgH="418918" progId="Equation.DSMT4">
                  <p:embed/>
                </p:oleObj>
              </mc:Choice>
              <mc:Fallback>
                <p:oleObj name="Equation" r:id="rId17" imgW="952087" imgH="418918" progId="Equation.DSMT4">
                  <p:embed/>
                  <p:pic>
                    <p:nvPicPr>
                      <p:cNvPr id="1131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9100" y="6002338"/>
                        <a:ext cx="1476375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11" name="Object 47"/>
          <p:cNvGraphicFramePr>
            <a:graphicFrameLocks noChangeAspect="1"/>
          </p:cNvGraphicFramePr>
          <p:nvPr/>
        </p:nvGraphicFramePr>
        <p:xfrm>
          <a:off x="7110413" y="5970588"/>
          <a:ext cx="104140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2" name="Equation" r:id="rId19" imgW="672808" imgH="431613" progId="Equation.DSMT4">
                  <p:embed/>
                </p:oleObj>
              </mc:Choice>
              <mc:Fallback>
                <p:oleObj name="Equation" r:id="rId19" imgW="672808" imgH="431613" progId="Equation.DSMT4">
                  <p:embed/>
                  <p:pic>
                    <p:nvPicPr>
                      <p:cNvPr id="11311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0413" y="5970588"/>
                        <a:ext cx="1041400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13" name="Arc 49"/>
          <p:cNvSpPr>
            <a:spLocks/>
          </p:cNvSpPr>
          <p:nvPr/>
        </p:nvSpPr>
        <p:spPr bwMode="auto">
          <a:xfrm flipH="1">
            <a:off x="5105400" y="4343400"/>
            <a:ext cx="228600" cy="838200"/>
          </a:xfrm>
          <a:custGeom>
            <a:avLst/>
            <a:gdLst>
              <a:gd name="T0" fmla="*/ 0 w 21600"/>
              <a:gd name="T1" fmla="*/ 0 h 43194"/>
              <a:gd name="T2" fmla="*/ 54663 w 21600"/>
              <a:gd name="T3" fmla="*/ 16265667 h 43194"/>
              <a:gd name="T4" fmla="*/ 0 w 21600"/>
              <a:gd name="T5" fmla="*/ 8133959 h 4319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</a:path>
              <a:path w="21600" h="4319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314" name="Text Box 50"/>
          <p:cNvSpPr txBox="1">
            <a:spLocks noChangeArrowheads="1"/>
          </p:cNvSpPr>
          <p:nvPr/>
        </p:nvSpPr>
        <p:spPr bwMode="auto">
          <a:xfrm>
            <a:off x="3733800" y="4648200"/>
            <a:ext cx="1447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Cos30 = </a:t>
            </a:r>
            <a:r>
              <a:rPr lang="en-GB" sz="1400" baseline="30000">
                <a:solidFill>
                  <a:srgbClr val="FF0000"/>
                </a:solidFill>
                <a:latin typeface="Comic Sans MS" pitchFamily="66" charset="0"/>
              </a:rPr>
              <a:t>√3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400" baseline="-2500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1315" name="Arc 51"/>
          <p:cNvSpPr>
            <a:spLocks/>
          </p:cNvSpPr>
          <p:nvPr/>
        </p:nvSpPr>
        <p:spPr bwMode="auto">
          <a:xfrm flipH="1">
            <a:off x="5105400" y="5181600"/>
            <a:ext cx="228600" cy="1143000"/>
          </a:xfrm>
          <a:custGeom>
            <a:avLst/>
            <a:gdLst>
              <a:gd name="T0" fmla="*/ 0 w 21600"/>
              <a:gd name="T1" fmla="*/ 0 h 43194"/>
              <a:gd name="T2" fmla="*/ 54663 w 21600"/>
              <a:gd name="T3" fmla="*/ 30246076 h 43194"/>
              <a:gd name="T4" fmla="*/ 0 w 21600"/>
              <a:gd name="T5" fmla="*/ 15125128 h 4319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</a:path>
              <a:path w="21600" h="4319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316" name="Text Box 52"/>
          <p:cNvSpPr txBox="1">
            <a:spLocks noChangeArrowheads="1"/>
          </p:cNvSpPr>
          <p:nvPr/>
        </p:nvSpPr>
        <p:spPr bwMode="auto">
          <a:xfrm>
            <a:off x="3581400" y="5562600"/>
            <a:ext cx="16351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Flip the denominator</a:t>
            </a:r>
            <a:endParaRPr lang="en-GB" sz="14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6A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414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1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1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1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4" dur="500"/>
                                        <p:tgtEl>
                                          <p:spTgt spid="11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1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1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1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1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1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1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1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1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1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1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1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1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06" grpId="0"/>
      <p:bldP spid="11283" grpId="0" animBg="1"/>
      <p:bldP spid="11284" grpId="0" animBg="1"/>
      <p:bldP spid="11285" grpId="0" animBg="1"/>
      <p:bldP spid="11286" grpId="0" animBg="1"/>
      <p:bldP spid="11287" grpId="0" animBg="1"/>
      <p:bldP spid="11288" grpId="0" animBg="1"/>
      <p:bldP spid="11289" grpId="0" animBg="1"/>
      <p:bldP spid="11290" grpId="0" animBg="1"/>
      <p:bldP spid="11291" grpId="0" animBg="1"/>
      <p:bldP spid="11292" grpId="0" animBg="1"/>
      <p:bldP spid="11293" grpId="0"/>
      <p:bldP spid="11294" grpId="0"/>
      <p:bldP spid="11295" grpId="0"/>
      <p:bldP spid="11296" grpId="0"/>
      <p:bldP spid="11297" grpId="0"/>
      <p:bldP spid="11298" grpId="0" animBg="1"/>
      <p:bldP spid="11299" grpId="0" animBg="1"/>
      <p:bldP spid="11301" grpId="0"/>
      <p:bldP spid="11302" grpId="0"/>
      <p:bldP spid="11303" grpId="0" animBg="1"/>
      <p:bldP spid="11304" grpId="0" animBg="1"/>
      <p:bldP spid="11305" grpId="0"/>
      <p:bldP spid="11307" grpId="0"/>
      <p:bldP spid="11313" grpId="0" animBg="1"/>
      <p:bldP spid="11314" grpId="0"/>
      <p:bldP spid="11315" grpId="0" animBg="1"/>
      <p:bldP spid="113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3434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2000" b="1" dirty="0">
                <a:latin typeface="Comic Sans MS" pitchFamily="66" charset="0"/>
              </a:rPr>
              <a:t>You need to know the functions secant</a:t>
            </a:r>
            <a:r>
              <a:rPr lang="el-GR" sz="2000" b="1" dirty="0">
                <a:latin typeface="Comic Sans MS" pitchFamily="66" charset="0"/>
              </a:rPr>
              <a:t>θ</a:t>
            </a:r>
            <a:r>
              <a:rPr lang="en-GB" sz="2000" b="1" dirty="0">
                <a:latin typeface="Comic Sans MS" pitchFamily="66" charset="0"/>
              </a:rPr>
              <a:t>, cosecant</a:t>
            </a:r>
            <a:r>
              <a:rPr lang="el-GR" sz="2000" b="1" dirty="0">
                <a:latin typeface="Comic Sans MS" pitchFamily="66" charset="0"/>
              </a:rPr>
              <a:t>θ</a:t>
            </a:r>
            <a:r>
              <a:rPr lang="en-GB" sz="2000" b="1" dirty="0">
                <a:latin typeface="Comic Sans MS" pitchFamily="66" charset="0"/>
              </a:rPr>
              <a:t> and cotangent</a:t>
            </a:r>
            <a:r>
              <a:rPr lang="el-GR" sz="2000" b="1" dirty="0">
                <a:latin typeface="Comic Sans MS" pitchFamily="66" charset="0"/>
              </a:rPr>
              <a:t>θ</a:t>
            </a:r>
            <a:endParaRPr lang="en-GB" sz="2000" b="1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20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l-GR" sz="2000" dirty="0">
              <a:latin typeface="Comic Sans MS" pitchFamily="66" charset="0"/>
            </a:endParaRPr>
          </a:p>
        </p:txBody>
      </p:sp>
      <p:sp>
        <p:nvSpPr>
          <p:cNvPr id="10248" name="Text Box 9"/>
          <p:cNvSpPr txBox="1">
            <a:spLocks noChangeArrowheads="1"/>
          </p:cNvSpPr>
          <p:nvPr/>
        </p:nvSpPr>
        <p:spPr bwMode="auto">
          <a:xfrm>
            <a:off x="1219200" y="2895600"/>
            <a:ext cx="2057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u="sng">
                <a:latin typeface="Comic Sans MS" pitchFamily="66" charset="0"/>
              </a:rPr>
              <a:t>Example Questions</a:t>
            </a:r>
          </a:p>
        </p:txBody>
      </p:sp>
      <p:sp>
        <p:nvSpPr>
          <p:cNvPr id="10249" name="Text Box 10"/>
          <p:cNvSpPr txBox="1">
            <a:spLocks noChangeArrowheads="1"/>
          </p:cNvSpPr>
          <p:nvPr/>
        </p:nvSpPr>
        <p:spPr bwMode="auto">
          <a:xfrm>
            <a:off x="685800" y="3276600"/>
            <a:ext cx="3200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Work out the </a:t>
            </a:r>
            <a:r>
              <a:rPr lang="en-GB" sz="1600" u="sng">
                <a:latin typeface="Comic Sans MS" pitchFamily="66" charset="0"/>
              </a:rPr>
              <a:t>exact</a:t>
            </a:r>
            <a:r>
              <a:rPr lang="en-GB" sz="1600">
                <a:latin typeface="Comic Sans MS" pitchFamily="66" charset="0"/>
              </a:rPr>
              <a:t> value of:</a:t>
            </a:r>
          </a:p>
        </p:txBody>
      </p:sp>
      <p:sp>
        <p:nvSpPr>
          <p:cNvPr id="10250" name="Text Box 11"/>
          <p:cNvSpPr txBox="1">
            <a:spLocks noChangeArrowheads="1"/>
          </p:cNvSpPr>
          <p:nvPr/>
        </p:nvSpPr>
        <p:spPr bwMode="auto">
          <a:xfrm>
            <a:off x="685800" y="4219575"/>
            <a:ext cx="3200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(you may need to use surds…)</a:t>
            </a:r>
          </a:p>
        </p:txBody>
      </p:sp>
      <p:graphicFrame>
        <p:nvGraphicFramePr>
          <p:cNvPr id="10251" name="Object 12"/>
          <p:cNvGraphicFramePr>
            <a:graphicFrameLocks noChangeAspect="1"/>
          </p:cNvGraphicFramePr>
          <p:nvPr/>
        </p:nvGraphicFramePr>
        <p:xfrm>
          <a:off x="1720850" y="3554413"/>
          <a:ext cx="1036638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38" name="Equation" r:id="rId3" imgW="596641" imgH="393529" progId="Equation.DSMT4">
                  <p:embed/>
                </p:oleObj>
              </mc:Choice>
              <mc:Fallback>
                <p:oleObj name="Equation" r:id="rId3" imgW="596641" imgH="393529" progId="Equation.DSMT4">
                  <p:embed/>
                  <p:pic>
                    <p:nvPicPr>
                      <p:cNvPr id="10251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0850" y="3554413"/>
                        <a:ext cx="1036638" cy="681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1" name="Object 13"/>
          <p:cNvGraphicFramePr>
            <a:graphicFrameLocks noChangeAspect="1"/>
          </p:cNvGraphicFramePr>
          <p:nvPr/>
        </p:nvGraphicFramePr>
        <p:xfrm>
          <a:off x="5338763" y="1347788"/>
          <a:ext cx="2025650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39" name="Equation" r:id="rId5" imgW="1307532" imgH="622030" progId="Equation.DSMT4">
                  <p:embed/>
                </p:oleObj>
              </mc:Choice>
              <mc:Fallback>
                <p:oleObj name="Equation" r:id="rId5" imgW="1307532" imgH="622030" progId="Equation.DSMT4">
                  <p:embed/>
                  <p:pic>
                    <p:nvPicPr>
                      <p:cNvPr id="1230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8763" y="1347788"/>
                        <a:ext cx="2025650" cy="96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19" name="Text Box 31"/>
          <p:cNvSpPr txBox="1">
            <a:spLocks noChangeArrowheads="1"/>
          </p:cNvSpPr>
          <p:nvPr/>
        </p:nvSpPr>
        <p:spPr bwMode="auto">
          <a:xfrm>
            <a:off x="5826125" y="21463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 baseline="30000">
                <a:solidFill>
                  <a:srgbClr val="0000FF"/>
                </a:solidFill>
                <a:latin typeface="Comic Sans MS" pitchFamily="66" charset="0"/>
              </a:rPr>
              <a:t>3</a:t>
            </a:r>
            <a:r>
              <a:rPr lang="el-GR" sz="1200" baseline="30000">
                <a:solidFill>
                  <a:srgbClr val="0000FF"/>
                </a:solidFill>
                <a:latin typeface="Comic Sans MS" pitchFamily="66" charset="0"/>
              </a:rPr>
              <a:t>π</a:t>
            </a:r>
            <a:r>
              <a:rPr lang="en-GB" sz="120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GB" sz="1200" baseline="-25000">
                <a:solidFill>
                  <a:srgbClr val="0000FF"/>
                </a:solidFill>
                <a:latin typeface="Comic Sans MS" pitchFamily="66" charset="0"/>
              </a:rPr>
              <a:t>4</a:t>
            </a:r>
            <a:endParaRPr lang="el-GR" sz="1200" baseline="-2500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12321" name="Line 33"/>
          <p:cNvSpPr>
            <a:spLocks noChangeShapeType="1"/>
          </p:cNvSpPr>
          <p:nvPr/>
        </p:nvSpPr>
        <p:spPr bwMode="auto">
          <a:xfrm flipH="1">
            <a:off x="4940300" y="2420938"/>
            <a:ext cx="1003300" cy="0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24" name="Text Box 36"/>
          <p:cNvSpPr txBox="1">
            <a:spLocks noChangeArrowheads="1"/>
          </p:cNvSpPr>
          <p:nvPr/>
        </p:nvSpPr>
        <p:spPr bwMode="auto">
          <a:xfrm>
            <a:off x="4191000" y="3200400"/>
            <a:ext cx="4464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 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Sin(</a:t>
            </a:r>
            <a:r>
              <a:rPr lang="en-GB" sz="1400" baseline="3000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l-GR" sz="1400" baseline="30000">
                <a:solidFill>
                  <a:srgbClr val="FF0000"/>
                </a:solidFill>
                <a:latin typeface="Comic Sans MS" pitchFamily="66" charset="0"/>
              </a:rPr>
              <a:t>π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400" baseline="-2500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) = Sin(</a:t>
            </a:r>
            <a:r>
              <a:rPr lang="el-GR" sz="1400" baseline="30000">
                <a:solidFill>
                  <a:srgbClr val="FF0000"/>
                </a:solidFill>
                <a:latin typeface="Comic Sans MS" pitchFamily="66" charset="0"/>
              </a:rPr>
              <a:t>π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400" baseline="-2500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)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332" name="Text Box 44"/>
          <p:cNvSpPr txBox="1">
            <a:spLocks noChangeArrowheads="1"/>
          </p:cNvSpPr>
          <p:nvPr/>
        </p:nvSpPr>
        <p:spPr bwMode="auto">
          <a:xfrm>
            <a:off x="4114800" y="4114800"/>
            <a:ext cx="1635125" cy="62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Sin(</a:t>
            </a:r>
            <a:r>
              <a:rPr lang="el-GR" sz="1400" baseline="30000">
                <a:solidFill>
                  <a:srgbClr val="FF0000"/>
                </a:solidFill>
                <a:latin typeface="Comic Sans MS" pitchFamily="66" charset="0"/>
              </a:rPr>
              <a:t>π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400" baseline="-2500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) = Sin45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400" baseline="30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1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/</a:t>
            </a:r>
            <a:r>
              <a:rPr lang="en-GB" sz="1400" baseline="-25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√2</a:t>
            </a:r>
            <a:endParaRPr lang="en-GB" sz="14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333" name="Line 45"/>
          <p:cNvSpPr>
            <a:spLocks noChangeShapeType="1"/>
          </p:cNvSpPr>
          <p:nvPr/>
        </p:nvSpPr>
        <p:spPr bwMode="auto">
          <a:xfrm>
            <a:off x="4953000" y="23622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34" name="Line 46"/>
          <p:cNvSpPr>
            <a:spLocks noChangeShapeType="1"/>
          </p:cNvSpPr>
          <p:nvPr/>
        </p:nvSpPr>
        <p:spPr bwMode="auto">
          <a:xfrm>
            <a:off x="4953000" y="26670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35" name="Line 47"/>
          <p:cNvSpPr>
            <a:spLocks noChangeShapeType="1"/>
          </p:cNvSpPr>
          <p:nvPr/>
        </p:nvSpPr>
        <p:spPr bwMode="auto">
          <a:xfrm>
            <a:off x="5638800" y="2590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36" name="Line 48"/>
          <p:cNvSpPr>
            <a:spLocks noChangeShapeType="1"/>
          </p:cNvSpPr>
          <p:nvPr/>
        </p:nvSpPr>
        <p:spPr bwMode="auto">
          <a:xfrm>
            <a:off x="6324600" y="2590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37" name="Line 49"/>
          <p:cNvSpPr>
            <a:spLocks noChangeShapeType="1"/>
          </p:cNvSpPr>
          <p:nvPr/>
        </p:nvSpPr>
        <p:spPr bwMode="auto">
          <a:xfrm>
            <a:off x="7010400" y="2590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38" name="Line 50"/>
          <p:cNvSpPr>
            <a:spLocks noChangeShapeType="1"/>
          </p:cNvSpPr>
          <p:nvPr/>
        </p:nvSpPr>
        <p:spPr bwMode="auto">
          <a:xfrm>
            <a:off x="7696200" y="2590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39" name="Arc 51"/>
          <p:cNvSpPr>
            <a:spLocks/>
          </p:cNvSpPr>
          <p:nvPr/>
        </p:nvSpPr>
        <p:spPr bwMode="auto">
          <a:xfrm>
            <a:off x="5638800" y="2370138"/>
            <a:ext cx="677863" cy="914400"/>
          </a:xfrm>
          <a:custGeom>
            <a:avLst/>
            <a:gdLst>
              <a:gd name="T0" fmla="*/ 0 w 16013"/>
              <a:gd name="T1" fmla="*/ 1778 h 21600"/>
              <a:gd name="T2" fmla="*/ 28695325 w 16013"/>
              <a:gd name="T3" fmla="*/ 12292076 h 21600"/>
              <a:gd name="T4" fmla="*/ 403213 w 16013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lnTo>
                  <a:pt x="0" y="1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340" name="Arc 52"/>
          <p:cNvSpPr>
            <a:spLocks/>
          </p:cNvSpPr>
          <p:nvPr/>
        </p:nvSpPr>
        <p:spPr bwMode="auto">
          <a:xfrm flipH="1">
            <a:off x="4954588" y="2370138"/>
            <a:ext cx="696912" cy="914400"/>
          </a:xfrm>
          <a:custGeom>
            <a:avLst/>
            <a:gdLst>
              <a:gd name="T0" fmla="*/ 0 w 16470"/>
              <a:gd name="T1" fmla="*/ 19727 h 21600"/>
              <a:gd name="T2" fmla="*/ 29489152 w 16470"/>
              <a:gd name="T3" fmla="*/ 12292076 h 21600"/>
              <a:gd name="T4" fmla="*/ 1221098 w 1647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341" name="Arc 53"/>
          <p:cNvSpPr>
            <a:spLocks/>
          </p:cNvSpPr>
          <p:nvPr/>
        </p:nvSpPr>
        <p:spPr bwMode="auto">
          <a:xfrm flipH="1" flipV="1">
            <a:off x="6324600" y="2065338"/>
            <a:ext cx="687388" cy="914400"/>
          </a:xfrm>
          <a:custGeom>
            <a:avLst/>
            <a:gdLst>
              <a:gd name="T0" fmla="*/ 0 w 16234"/>
              <a:gd name="T1" fmla="*/ 8975 h 21600"/>
              <a:gd name="T2" fmla="*/ 29105720 w 16234"/>
              <a:gd name="T3" fmla="*/ 12292076 h 21600"/>
              <a:gd name="T4" fmla="*/ 799638 w 1623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34" h="21600" fill="none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</a:path>
              <a:path w="16234" h="21600" stroke="0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  <a:lnTo>
                  <a:pt x="446" y="21600"/>
                </a:lnTo>
                <a:lnTo>
                  <a:pt x="-1" y="4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342" name="Arc 54"/>
          <p:cNvSpPr>
            <a:spLocks/>
          </p:cNvSpPr>
          <p:nvPr/>
        </p:nvSpPr>
        <p:spPr bwMode="auto">
          <a:xfrm flipV="1">
            <a:off x="7010400" y="2065338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343" name="Text Box 55"/>
          <p:cNvSpPr txBox="1">
            <a:spLocks noChangeArrowheads="1"/>
          </p:cNvSpPr>
          <p:nvPr/>
        </p:nvSpPr>
        <p:spPr bwMode="auto">
          <a:xfrm>
            <a:off x="5432425" y="2743200"/>
            <a:ext cx="4079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1200" baseline="30000">
                <a:latin typeface="Comic Sans MS" pitchFamily="66" charset="0"/>
              </a:rPr>
              <a:t>π</a:t>
            </a:r>
            <a:r>
              <a:rPr lang="en-GB" sz="1200">
                <a:latin typeface="Comic Sans MS" pitchFamily="66" charset="0"/>
              </a:rPr>
              <a:t>/</a:t>
            </a:r>
            <a:r>
              <a:rPr lang="en-GB" sz="1200" baseline="-25000">
                <a:latin typeface="Comic Sans MS" pitchFamily="66" charset="0"/>
              </a:rPr>
              <a:t>2</a:t>
            </a:r>
            <a:endParaRPr lang="el-GR" sz="1200" baseline="-25000">
              <a:latin typeface="Comic Sans MS" pitchFamily="66" charset="0"/>
            </a:endParaRPr>
          </a:p>
        </p:txBody>
      </p:sp>
      <p:sp>
        <p:nvSpPr>
          <p:cNvPr id="12344" name="Text Box 56"/>
          <p:cNvSpPr txBox="1">
            <a:spLocks noChangeArrowheads="1"/>
          </p:cNvSpPr>
          <p:nvPr/>
        </p:nvSpPr>
        <p:spPr bwMode="auto">
          <a:xfrm>
            <a:off x="6178550" y="2743200"/>
            <a:ext cx="3206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1200">
                <a:latin typeface="Comic Sans MS" pitchFamily="66" charset="0"/>
              </a:rPr>
              <a:t>π</a:t>
            </a:r>
          </a:p>
        </p:txBody>
      </p:sp>
      <p:sp>
        <p:nvSpPr>
          <p:cNvPr id="12345" name="Text Box 57"/>
          <p:cNvSpPr txBox="1">
            <a:spLocks noChangeArrowheads="1"/>
          </p:cNvSpPr>
          <p:nvPr/>
        </p:nvSpPr>
        <p:spPr bwMode="auto">
          <a:xfrm>
            <a:off x="6781800" y="27432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 baseline="30000">
                <a:latin typeface="Comic Sans MS" pitchFamily="66" charset="0"/>
              </a:rPr>
              <a:t>3</a:t>
            </a:r>
            <a:r>
              <a:rPr lang="el-GR" sz="1200" baseline="30000">
                <a:latin typeface="Comic Sans MS" pitchFamily="66" charset="0"/>
              </a:rPr>
              <a:t>π</a:t>
            </a:r>
            <a:r>
              <a:rPr lang="en-GB" sz="1200">
                <a:latin typeface="Comic Sans MS" pitchFamily="66" charset="0"/>
              </a:rPr>
              <a:t>/</a:t>
            </a:r>
            <a:r>
              <a:rPr lang="en-GB" sz="1200" baseline="-25000">
                <a:latin typeface="Comic Sans MS" pitchFamily="66" charset="0"/>
              </a:rPr>
              <a:t>2</a:t>
            </a:r>
            <a:endParaRPr lang="el-GR" sz="1200" baseline="-25000">
              <a:latin typeface="Comic Sans MS" pitchFamily="66" charset="0"/>
            </a:endParaRPr>
          </a:p>
        </p:txBody>
      </p:sp>
      <p:sp>
        <p:nvSpPr>
          <p:cNvPr id="12346" name="Text Box 58"/>
          <p:cNvSpPr txBox="1">
            <a:spLocks noChangeArrowheads="1"/>
          </p:cNvSpPr>
          <p:nvPr/>
        </p:nvSpPr>
        <p:spPr bwMode="auto">
          <a:xfrm>
            <a:off x="7467600" y="27432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</a:t>
            </a:r>
            <a:r>
              <a:rPr lang="el-GR" sz="1200">
                <a:latin typeface="Comic Sans MS" pitchFamily="66" charset="0"/>
              </a:rPr>
              <a:t>π</a:t>
            </a:r>
          </a:p>
        </p:txBody>
      </p:sp>
      <p:sp>
        <p:nvSpPr>
          <p:cNvPr id="12347" name="Text Box 59"/>
          <p:cNvSpPr txBox="1">
            <a:spLocks noChangeArrowheads="1"/>
          </p:cNvSpPr>
          <p:nvPr/>
        </p:nvSpPr>
        <p:spPr bwMode="auto">
          <a:xfrm>
            <a:off x="7848600" y="25146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y = Sin</a:t>
            </a:r>
            <a:r>
              <a:rPr lang="el-GR" sz="1400">
                <a:latin typeface="Comic Sans MS" pitchFamily="66" charset="0"/>
              </a:rPr>
              <a:t>θ</a:t>
            </a:r>
          </a:p>
        </p:txBody>
      </p:sp>
      <p:sp>
        <p:nvSpPr>
          <p:cNvPr id="12348" name="Text Box 60"/>
          <p:cNvSpPr txBox="1">
            <a:spLocks noChangeArrowheads="1"/>
          </p:cNvSpPr>
          <p:nvPr/>
        </p:nvSpPr>
        <p:spPr bwMode="auto">
          <a:xfrm>
            <a:off x="5089525" y="2125663"/>
            <a:ext cx="457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1200" baseline="30000">
                <a:solidFill>
                  <a:srgbClr val="0000FF"/>
                </a:solidFill>
                <a:latin typeface="Comic Sans MS" pitchFamily="66" charset="0"/>
              </a:rPr>
              <a:t>π</a:t>
            </a:r>
            <a:r>
              <a:rPr lang="en-GB" sz="120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GB" sz="1200" baseline="-25000">
                <a:solidFill>
                  <a:srgbClr val="0000FF"/>
                </a:solidFill>
                <a:latin typeface="Comic Sans MS" pitchFamily="66" charset="0"/>
              </a:rPr>
              <a:t>4</a:t>
            </a:r>
            <a:endParaRPr lang="el-GR" sz="1200" baseline="-25000">
              <a:solidFill>
                <a:srgbClr val="0000FF"/>
              </a:solidFill>
              <a:latin typeface="Comic Sans MS" pitchFamily="66" charset="0"/>
            </a:endParaRPr>
          </a:p>
        </p:txBody>
      </p:sp>
      <p:graphicFrame>
        <p:nvGraphicFramePr>
          <p:cNvPr id="12349" name="Object 61"/>
          <p:cNvGraphicFramePr>
            <a:graphicFrameLocks noChangeAspect="1"/>
          </p:cNvGraphicFramePr>
          <p:nvPr/>
        </p:nvGraphicFramePr>
        <p:xfrm>
          <a:off x="6019800" y="3657600"/>
          <a:ext cx="1690688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0" name="Equation" r:id="rId7" imgW="1091726" imgH="583947" progId="Equation.DSMT4">
                  <p:embed/>
                </p:oleObj>
              </mc:Choice>
              <mc:Fallback>
                <p:oleObj name="Equation" r:id="rId7" imgW="1091726" imgH="583947" progId="Equation.DSMT4">
                  <p:embed/>
                  <p:pic>
                    <p:nvPicPr>
                      <p:cNvPr id="12349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3657600"/>
                        <a:ext cx="1690688" cy="90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50" name="Object 62"/>
          <p:cNvGraphicFramePr>
            <a:graphicFrameLocks noChangeAspect="1"/>
          </p:cNvGraphicFramePr>
          <p:nvPr/>
        </p:nvGraphicFramePr>
        <p:xfrm>
          <a:off x="6019800" y="4724400"/>
          <a:ext cx="1514475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1" name="Equation" r:id="rId9" imgW="977900" imgH="609600" progId="Equation.DSMT4">
                  <p:embed/>
                </p:oleObj>
              </mc:Choice>
              <mc:Fallback>
                <p:oleObj name="Equation" r:id="rId9" imgW="977900" imgH="609600" progId="Equation.DSMT4">
                  <p:embed/>
                  <p:pic>
                    <p:nvPicPr>
                      <p:cNvPr id="1235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724400"/>
                        <a:ext cx="1514475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51" name="Object 63"/>
          <p:cNvGraphicFramePr>
            <a:graphicFrameLocks noChangeAspect="1"/>
          </p:cNvGraphicFramePr>
          <p:nvPr/>
        </p:nvGraphicFramePr>
        <p:xfrm>
          <a:off x="6019800" y="5943600"/>
          <a:ext cx="145573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2" name="Equation" r:id="rId11" imgW="939392" imgH="393529" progId="Equation.DSMT4">
                  <p:embed/>
                </p:oleObj>
              </mc:Choice>
              <mc:Fallback>
                <p:oleObj name="Equation" r:id="rId11" imgW="939392" imgH="393529" progId="Equation.DSMT4">
                  <p:embed/>
                  <p:pic>
                    <p:nvPicPr>
                      <p:cNvPr id="12351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5943600"/>
                        <a:ext cx="145573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52" name="Arc 64"/>
          <p:cNvSpPr>
            <a:spLocks/>
          </p:cNvSpPr>
          <p:nvPr/>
        </p:nvSpPr>
        <p:spPr bwMode="auto">
          <a:xfrm flipH="1">
            <a:off x="5715000" y="3962400"/>
            <a:ext cx="228600" cy="1066800"/>
          </a:xfrm>
          <a:custGeom>
            <a:avLst/>
            <a:gdLst>
              <a:gd name="T0" fmla="*/ 0 w 21600"/>
              <a:gd name="T1" fmla="*/ 0 h 43194"/>
              <a:gd name="T2" fmla="*/ 54663 w 21600"/>
              <a:gd name="T3" fmla="*/ 26347693 h 43194"/>
              <a:gd name="T4" fmla="*/ 0 w 21600"/>
              <a:gd name="T5" fmla="*/ 13175674 h 4319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</a:path>
              <a:path w="21600" h="4319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354" name="Arc 66"/>
          <p:cNvSpPr>
            <a:spLocks/>
          </p:cNvSpPr>
          <p:nvPr/>
        </p:nvSpPr>
        <p:spPr bwMode="auto">
          <a:xfrm flipH="1">
            <a:off x="5715000" y="5029200"/>
            <a:ext cx="228600" cy="1219200"/>
          </a:xfrm>
          <a:custGeom>
            <a:avLst/>
            <a:gdLst>
              <a:gd name="T0" fmla="*/ 0 w 21600"/>
              <a:gd name="T1" fmla="*/ 0 h 43194"/>
              <a:gd name="T2" fmla="*/ 54663 w 21600"/>
              <a:gd name="T3" fmla="*/ 34413313 h 43194"/>
              <a:gd name="T4" fmla="*/ 0 w 21600"/>
              <a:gd name="T5" fmla="*/ 17209056 h 4319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</a:path>
              <a:path w="21600" h="4319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355" name="Text Box 67"/>
          <p:cNvSpPr txBox="1">
            <a:spLocks noChangeArrowheads="1"/>
          </p:cNvSpPr>
          <p:nvPr/>
        </p:nvSpPr>
        <p:spPr bwMode="auto">
          <a:xfrm>
            <a:off x="4191000" y="5486400"/>
            <a:ext cx="16351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Flip the denominator</a:t>
            </a: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43" name="Object 5"/>
          <p:cNvGraphicFramePr>
            <a:graphicFrameLocks noChangeAspect="1"/>
          </p:cNvGraphicFramePr>
          <p:nvPr>
            <p:extLst/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3" name="Equation" r:id="rId13" imgW="825500" imgH="393700" progId="Equation.DSMT4">
                  <p:embed/>
                </p:oleObj>
              </mc:Choice>
              <mc:Fallback>
                <p:oleObj name="Equation" r:id="rId13" imgW="825500" imgH="393700" progId="Equation.DSMT4">
                  <p:embed/>
                  <p:pic>
                    <p:nvPicPr>
                      <p:cNvPr id="4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6"/>
          <p:cNvGraphicFramePr>
            <a:graphicFrameLocks noChangeAspect="1"/>
          </p:cNvGraphicFramePr>
          <p:nvPr>
            <p:extLst/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4" name="Equation" r:id="rId15" imgW="939392" imgH="393529" progId="Equation.DSMT4">
                  <p:embed/>
                </p:oleObj>
              </mc:Choice>
              <mc:Fallback>
                <p:oleObj name="Equation" r:id="rId15" imgW="939392" imgH="393529" progId="Equation.DSMT4">
                  <p:embed/>
                  <p:pic>
                    <p:nvPicPr>
                      <p:cNvPr id="4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7"/>
          <p:cNvGraphicFramePr>
            <a:graphicFrameLocks noChangeAspect="1"/>
          </p:cNvGraphicFramePr>
          <p:nvPr>
            <p:extLst/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5" name="Equation" r:id="rId17" imgW="812447" imgH="393529" progId="Equation.DSMT4">
                  <p:embed/>
                </p:oleObj>
              </mc:Choice>
              <mc:Fallback>
                <p:oleObj name="Equation" r:id="rId17" imgW="812447" imgH="393529" progId="Equation.DSMT4">
                  <p:embed/>
                  <p:pic>
                    <p:nvPicPr>
                      <p:cNvPr id="4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3957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2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2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2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2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2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2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2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2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2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4" dur="500"/>
                                        <p:tgtEl>
                                          <p:spTgt spid="12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2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2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2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2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2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23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2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2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2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2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9" grpId="0"/>
      <p:bldP spid="12321" grpId="0" animBg="1"/>
      <p:bldP spid="12324" grpId="0"/>
      <p:bldP spid="12333" grpId="0" animBg="1"/>
      <p:bldP spid="12334" grpId="0" animBg="1"/>
      <p:bldP spid="12335" grpId="0" animBg="1"/>
      <p:bldP spid="12336" grpId="0" animBg="1"/>
      <p:bldP spid="12337" grpId="0" animBg="1"/>
      <p:bldP spid="12338" grpId="0" animBg="1"/>
      <p:bldP spid="12339" grpId="0" animBg="1"/>
      <p:bldP spid="12340" grpId="0" animBg="1"/>
      <p:bldP spid="12341" grpId="0" animBg="1"/>
      <p:bldP spid="12342" grpId="0" animBg="1"/>
      <p:bldP spid="12343" grpId="0"/>
      <p:bldP spid="12344" grpId="0"/>
      <p:bldP spid="12345" grpId="0"/>
      <p:bldP spid="12346" grpId="0"/>
      <p:bldP spid="12347" grpId="0"/>
      <p:bldP spid="12348" grpId="0"/>
      <p:bldP spid="12352" grpId="0" animBg="1"/>
      <p:bldP spid="12354" grpId="0" animBg="1"/>
      <p:bldP spid="12355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5C066EF-A29C-4004-B2E5-82AC913C02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6BA7F85-2D61-415F-8520-715866EF425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B59592-D83F-4DE8-A0AF-E6932E3BA826}">
  <ds:schemaRefs>
    <ds:schemaRef ds:uri="http://schemas.microsoft.com/office/2006/metadata/properties"/>
    <ds:schemaRef ds:uri="78db98b4-7c56-4667-9532-fea666d1edab"/>
    <ds:schemaRef ds:uri="http://schemas.microsoft.com/office/infopath/2007/PartnerControls"/>
    <ds:schemaRef ds:uri="http://purl.org/dc/terms/"/>
    <ds:schemaRef ds:uri="http://schemas.microsoft.com/office/2006/documentManagement/types"/>
    <ds:schemaRef ds:uri="00eee050-7eda-4a68-8825-514e694f5f09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1342</TotalTime>
  <Words>441</Words>
  <Application>Microsoft Office PowerPoint</Application>
  <PresentationFormat>On-screen Show (4:3)</PresentationFormat>
  <Paragraphs>89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</vt:lpstr>
      <vt:lpstr>Arial Black</vt:lpstr>
      <vt:lpstr>Calibri</vt:lpstr>
      <vt:lpstr>Calibri Light</vt:lpstr>
      <vt:lpstr>Cambria Math</vt:lpstr>
      <vt:lpstr>Comic Sans MS</vt:lpstr>
      <vt:lpstr>Elephant</vt:lpstr>
      <vt:lpstr>Wingdings</vt:lpstr>
      <vt:lpstr>Office Theme</vt:lpstr>
      <vt:lpstr>Equation</vt:lpstr>
      <vt:lpstr>PowerPoint Presentation</vt:lpstr>
      <vt:lpstr>Prior Knowledge Check</vt:lpstr>
      <vt:lpstr>PowerPoint Presentation</vt:lpstr>
      <vt:lpstr>Trigonometric Functions</vt:lpstr>
      <vt:lpstr>Trigonometric Functions</vt:lpstr>
      <vt:lpstr>Trigonometric Functions</vt:lpstr>
      <vt:lpstr>Trigonometric Functions</vt:lpstr>
      <vt:lpstr>Trigonometric Functions</vt:lpstr>
      <vt:lpstr>Trigonometric Functions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Mr G Westwater (Staff)</cp:lastModifiedBy>
  <cp:revision>340</cp:revision>
  <dcterms:created xsi:type="dcterms:W3CDTF">2018-04-30T00:32:33Z</dcterms:created>
  <dcterms:modified xsi:type="dcterms:W3CDTF">2021-02-25T08:16:03Z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