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3.wmf"/><Relationship Id="rId7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24.wmf"/><Relationship Id="rId7" Type="http://schemas.openxmlformats.org/officeDocument/2006/relationships/image" Target="../media/image2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1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20000"/>
              </a:schemeClr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863" y="2059158"/>
            <a:ext cx="835825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Trigonometric</a:t>
            </a:r>
          </a:p>
          <a:p>
            <a:pPr algn="ctr"/>
            <a:r>
              <a:rPr lang="en-US" sz="8800" b="1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Functions</a:t>
            </a:r>
            <a:endParaRPr lang="en-US" sz="8800" b="1" cap="none" spc="0" dirty="0">
              <a:ln w="381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Elephant" panose="02020904090505020303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64940" y="4955933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5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−180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≤180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 Use your sketch to solve, for the given interval, the equations:</a:t>
                </a:r>
              </a:p>
              <a:p>
                <a:pPr marL="342900" indent="-342900">
                  <a:buAutoNum type="arabicParenR"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=−0.4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𝑠𝑖𝑛𝑥𝑐𝑜𝑠𝑥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𝑡𝑎𝑛𝑥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 r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Find all the solutions in the interval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to the equation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1800" b="0" i="1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  <a:blipFill>
                <a:blip r:embed="rId3"/>
                <a:stretch>
                  <a:fillRect l="-1339" t="-1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57200" y="3629607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53.1, 126.9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1118" y="3595396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-23.6, -156.4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718" y="2928452"/>
            <a:ext cx="295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0.308, 1.26, 1.88, 2.83, 3.45, 4.40, 5.02, 5.98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4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6A</a:t>
            </a:r>
          </a:p>
        </p:txBody>
      </p:sp>
    </p:spTree>
    <p:extLst>
      <p:ext uri="{BB962C8B-B14F-4D97-AF65-F5344CB8AC3E}">
        <p14:creationId xmlns:p14="http://schemas.microsoft.com/office/powerpoint/2010/main" val="165597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dirty="0">
                <a:latin typeface="Comic Sans MS" pitchFamily="66" charset="0"/>
              </a:rPr>
              <a:t>You need to know the functions secant</a:t>
            </a:r>
            <a:r>
              <a:rPr lang="el-GR" sz="2000" b="1" dirty="0">
                <a:latin typeface="Comic Sans MS" pitchFamily="66" charset="0"/>
              </a:rPr>
              <a:t>θ</a:t>
            </a:r>
            <a:r>
              <a:rPr lang="en-GB" sz="2000" b="1" dirty="0">
                <a:latin typeface="Comic Sans MS" pitchFamily="66" charset="0"/>
              </a:rPr>
              <a:t>, cosecant</a:t>
            </a:r>
            <a:r>
              <a:rPr lang="el-GR" sz="2000" b="1" dirty="0">
                <a:latin typeface="Comic Sans MS" pitchFamily="66" charset="0"/>
              </a:rPr>
              <a:t>θ</a:t>
            </a:r>
            <a:r>
              <a:rPr lang="en-GB" sz="2000" b="1" dirty="0">
                <a:latin typeface="Comic Sans MS" pitchFamily="66" charset="0"/>
              </a:rPr>
              <a:t> and cotangent</a:t>
            </a:r>
            <a:r>
              <a:rPr lang="el-GR" sz="2000" b="1" dirty="0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048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048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71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048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667000" y="2819400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667000" y="5791200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2895600" y="2819400"/>
            <a:ext cx="0" cy="297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895600" y="3657600"/>
            <a:ext cx="1524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All 3 are undefined if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or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7315200" y="1676400"/>
          <a:ext cx="935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9" imgW="482391" imgH="393529" progId="Equation.DSMT4">
                  <p:embed/>
                </p:oleObj>
              </mc:Choice>
              <mc:Fallback>
                <p:oleObj name="Equation" r:id="rId9" imgW="482391" imgH="393529" progId="Equation.DSMT4">
                  <p:embed/>
                  <p:pic>
                    <p:nvPicPr>
                      <p:cNvPr id="71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676400"/>
                        <a:ext cx="9350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7010400" y="2819400"/>
          <a:ext cx="1771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11" imgW="914400" imgH="393700" progId="Equation.DSMT4">
                  <p:embed/>
                </p:oleObj>
              </mc:Choice>
              <mc:Fallback>
                <p:oleObj name="Equation" r:id="rId11" imgW="914400" imgH="393700" progId="Equation.DSMT4">
                  <p:embed/>
                  <p:pic>
                    <p:nvPicPr>
                      <p:cNvPr id="71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19400"/>
                        <a:ext cx="1771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800600" y="1828800"/>
            <a:ext cx="2362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You should remember the index law: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800600" y="2971800"/>
            <a:ext cx="2286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It is NOT written like this in Trigonometry</a:t>
            </a:r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7010400" y="3886200"/>
          <a:ext cx="16986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13" imgW="876300" imgH="203200" progId="Equation.DSMT4">
                  <p:embed/>
                </p:oleObj>
              </mc:Choice>
              <mc:Fallback>
                <p:oleObj name="Equation" r:id="rId13" imgW="876300" imgH="203200" progId="Equation.DSMT4">
                  <p:embed/>
                  <p:pic>
                    <p:nvPicPr>
                      <p:cNvPr id="71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86200"/>
                        <a:ext cx="16986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4343400" y="5638800"/>
          <a:ext cx="1601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15" imgW="825500" imgH="393700" progId="Equation.DSMT4">
                  <p:embed/>
                </p:oleObj>
              </mc:Choice>
              <mc:Fallback>
                <p:oleObj name="Equation" r:id="rId15" imgW="825500" imgH="393700" progId="Equation.DSMT4">
                  <p:embed/>
                  <p:pic>
                    <p:nvPicPr>
                      <p:cNvPr id="71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638800"/>
                        <a:ext cx="1601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6781800" y="5638800"/>
          <a:ext cx="1601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17" imgW="825500" imgH="393700" progId="Equation.DSMT4">
                  <p:embed/>
                </p:oleObj>
              </mc:Choice>
              <mc:Fallback>
                <p:oleObj name="Equation" r:id="rId17" imgW="825500" imgH="393700" progId="Equation.DSMT4">
                  <p:embed/>
                  <p:pic>
                    <p:nvPicPr>
                      <p:cNvPr id="71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638800"/>
                        <a:ext cx="1601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172200" y="5867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so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810000" y="5181600"/>
            <a:ext cx="518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Something which will be VERY useful later in the chapter…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4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7" grpId="0" animBg="1"/>
      <p:bldP spid="7178" grpId="0" animBg="1"/>
      <p:bldP spid="7184" grpId="0"/>
      <p:bldP spid="7185" grpId="0"/>
      <p:bldP spid="7189" grpId="0"/>
      <p:bldP spid="71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65532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181600" y="3657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functions 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cotangent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6151" name="Object 17"/>
          <p:cNvGraphicFramePr>
            <a:graphicFrameLocks noChangeAspect="1"/>
          </p:cNvGraphicFramePr>
          <p:nvPr/>
        </p:nvGraphicFramePr>
        <p:xfrm>
          <a:off x="13716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615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18"/>
          <p:cNvGraphicFramePr>
            <a:graphicFrameLocks noChangeAspect="1"/>
          </p:cNvGraphicFramePr>
          <p:nvPr/>
        </p:nvGraphicFramePr>
        <p:xfrm>
          <a:off x="13716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615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19"/>
          <p:cNvGraphicFramePr>
            <a:graphicFrameLocks noChangeAspect="1"/>
          </p:cNvGraphicFramePr>
          <p:nvPr/>
        </p:nvGraphicFramePr>
        <p:xfrm>
          <a:off x="13716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615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20"/>
          <p:cNvSpPr txBox="1">
            <a:spLocks noChangeArrowheads="1"/>
          </p:cNvSpPr>
          <p:nvPr/>
        </p:nvSpPr>
        <p:spPr bwMode="auto">
          <a:xfrm>
            <a:off x="5715000" y="16002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800600" y="190500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Will cosec200 be positive or negative?</a:t>
            </a:r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5638800" y="2286000"/>
          <a:ext cx="2098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Equation" r:id="rId9" imgW="1218671" imgH="393529" progId="Equation.DSMT4">
                  <p:embed/>
                </p:oleObj>
              </mc:Choice>
              <mc:Fallback>
                <p:oleObj name="Equation" r:id="rId9" imgW="1218671" imgH="393529" progId="Equation.DSMT4">
                  <p:embed/>
                  <p:pic>
                    <p:nvPicPr>
                      <p:cNvPr id="821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86000"/>
                        <a:ext cx="20986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181600" y="3352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58674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72390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79248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2" name="Arc 30"/>
          <p:cNvSpPr>
            <a:spLocks/>
          </p:cNvSpPr>
          <p:nvPr/>
        </p:nvSpPr>
        <p:spPr bwMode="auto">
          <a:xfrm>
            <a:off x="5867400" y="33528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3" name="Arc 31"/>
          <p:cNvSpPr>
            <a:spLocks/>
          </p:cNvSpPr>
          <p:nvPr/>
        </p:nvSpPr>
        <p:spPr bwMode="auto">
          <a:xfrm flipH="1">
            <a:off x="5183188" y="33528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4" name="Arc 32"/>
          <p:cNvSpPr>
            <a:spLocks/>
          </p:cNvSpPr>
          <p:nvPr/>
        </p:nvSpPr>
        <p:spPr bwMode="auto">
          <a:xfrm flipH="1" flipV="1">
            <a:off x="6553200" y="30480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5" name="Arc 33"/>
          <p:cNvSpPr>
            <a:spLocks/>
          </p:cNvSpPr>
          <p:nvPr/>
        </p:nvSpPr>
        <p:spPr bwMode="auto">
          <a:xfrm flipV="1">
            <a:off x="7239000" y="3048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715000" y="3733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3246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010400" y="3733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7696200" y="3733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8077200" y="3505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Sin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4876800" y="4495800"/>
            <a:ext cx="388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As sin200 is negative, cosec200 will be as well!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  <p:bldP spid="8214" grpId="0"/>
      <p:bldP spid="8216" grpId="0" animBg="1"/>
      <p:bldP spid="8218" grpId="0" animBg="1"/>
      <p:bldP spid="8220" grpId="0" animBg="1"/>
      <p:bldP spid="8221" grpId="0" animBg="1"/>
      <p:bldP spid="8222" grpId="0" animBg="1"/>
      <p:bldP spid="8223" grpId="0" animBg="1"/>
      <p:bldP spid="8224" grpId="0" animBg="1"/>
      <p:bldP spid="8225" grpId="0" animBg="1"/>
      <p:bldP spid="8226" grpId="0"/>
      <p:bldP spid="8227" grpId="0"/>
      <p:bldP spid="8228" grpId="0"/>
      <p:bldP spid="8229" grpId="0"/>
      <p:bldP spid="8230" grpId="0"/>
      <p:bldP spid="8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functions 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cotangent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3716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3716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71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3716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638800" y="16002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715000" y="1981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 the value of: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96000" y="26670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to 2dp</a:t>
            </a:r>
          </a:p>
        </p:txBody>
      </p:sp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6248400" y="2362200"/>
          <a:ext cx="762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924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762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4953000" y="3505200"/>
          <a:ext cx="18827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11" imgW="1117115" imgH="393529" progId="Equation.DSMT4">
                  <p:embed/>
                </p:oleObj>
              </mc:Choice>
              <mc:Fallback>
                <p:oleObj name="Equation" r:id="rId11" imgW="1117115" imgH="393529" progId="Equation.DSMT4">
                  <p:embed/>
                  <p:pic>
                    <p:nvPicPr>
                      <p:cNvPr id="92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05200"/>
                        <a:ext cx="18827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" name="Object 30"/>
          <p:cNvGraphicFramePr>
            <a:graphicFrameLocks noChangeAspect="1"/>
          </p:cNvGraphicFramePr>
          <p:nvPr/>
        </p:nvGraphicFramePr>
        <p:xfrm>
          <a:off x="4953000" y="4648200"/>
          <a:ext cx="151923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13" imgW="901309" imgH="177723" progId="Equation.DSMT4">
                  <p:embed/>
                </p:oleObj>
              </mc:Choice>
              <mc:Fallback>
                <p:oleObj name="Equation" r:id="rId13" imgW="901309" imgH="177723" progId="Equation.DSMT4">
                  <p:embed/>
                  <p:pic>
                    <p:nvPicPr>
                      <p:cNvPr id="92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648200"/>
                        <a:ext cx="151923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7" name="Arc 31"/>
          <p:cNvSpPr>
            <a:spLocks/>
          </p:cNvSpPr>
          <p:nvPr/>
        </p:nvSpPr>
        <p:spPr bwMode="auto">
          <a:xfrm>
            <a:off x="6934200" y="3810000"/>
            <a:ext cx="304800" cy="990600"/>
          </a:xfrm>
          <a:custGeom>
            <a:avLst/>
            <a:gdLst>
              <a:gd name="T0" fmla="*/ 0 w 21600"/>
              <a:gd name="T1" fmla="*/ 0 h 43194"/>
              <a:gd name="T2" fmla="*/ 97169 w 21600"/>
              <a:gd name="T3" fmla="*/ 22718164 h 43194"/>
              <a:gd name="T4" fmla="*/ 0 w 21600"/>
              <a:gd name="T5" fmla="*/ 11360664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239000" y="40386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Just use your calculator!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0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3" grpId="0"/>
      <p:bldP spid="9247" grpId="0" animBg="1"/>
      <p:bldP spid="9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functions 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cotangent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3716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716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3716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638800" y="16002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715000" y="1981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 the value of: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0" y="26670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to 2dp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6257925" y="2362200"/>
          <a:ext cx="7429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Equation" r:id="rId9" imgW="469696" imgH="177723" progId="Equation.DSMT4">
                  <p:embed/>
                </p:oleObj>
              </mc:Choice>
              <mc:Fallback>
                <p:oleObj name="Equation" r:id="rId9" imgW="469696" imgH="177723" progId="Equation.DSMT4">
                  <p:embed/>
                  <p:pic>
                    <p:nvPicPr>
                      <p:cNvPr id="102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2362200"/>
                        <a:ext cx="74295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4876800" y="3505200"/>
          <a:ext cx="17970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tion" r:id="rId11" imgW="1066337" imgH="393529" progId="Equation.DSMT4">
                  <p:embed/>
                </p:oleObj>
              </mc:Choice>
              <mc:Fallback>
                <p:oleObj name="Equation" r:id="rId11" imgW="1066337" imgH="393529" progId="Equation.DSMT4">
                  <p:embed/>
                  <p:pic>
                    <p:nvPicPr>
                      <p:cNvPr id="102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05200"/>
                        <a:ext cx="17970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4876800" y="4648200"/>
          <a:ext cx="16256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13" imgW="964781" imgH="177723" progId="Equation.DSMT4">
                  <p:embed/>
                </p:oleObj>
              </mc:Choice>
              <mc:Fallback>
                <p:oleObj name="Equation" r:id="rId13" imgW="964781" imgH="177723" progId="Equation.DSMT4">
                  <p:embed/>
                  <p:pic>
                    <p:nvPicPr>
                      <p:cNvPr id="102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16256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Arc 14"/>
          <p:cNvSpPr>
            <a:spLocks/>
          </p:cNvSpPr>
          <p:nvPr/>
        </p:nvSpPr>
        <p:spPr bwMode="auto">
          <a:xfrm>
            <a:off x="6934200" y="3810000"/>
            <a:ext cx="304800" cy="990600"/>
          </a:xfrm>
          <a:custGeom>
            <a:avLst/>
            <a:gdLst>
              <a:gd name="T0" fmla="*/ 0 w 21600"/>
              <a:gd name="T1" fmla="*/ 0 h 43194"/>
              <a:gd name="T2" fmla="*/ 97169 w 21600"/>
              <a:gd name="T3" fmla="*/ 22718164 h 43194"/>
              <a:gd name="T4" fmla="*/ 0 w 21600"/>
              <a:gd name="T5" fmla="*/ 11360664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239000" y="40386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Just use your calculator!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7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4" grpId="0" animBg="1"/>
      <p:bldP spid="102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4953000" y="2590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-60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functions 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cotangent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9222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92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92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92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1219200" y="28956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685800" y="32766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Work out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of:</a:t>
            </a: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685800" y="40386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(you may need to use surds…)</a:t>
            </a:r>
          </a:p>
        </p:txBody>
      </p:sp>
      <p:graphicFrame>
        <p:nvGraphicFramePr>
          <p:cNvPr id="9228" name="Object 17"/>
          <p:cNvGraphicFramePr>
            <a:graphicFrameLocks noChangeAspect="1"/>
          </p:cNvGraphicFramePr>
          <p:nvPr/>
        </p:nvGraphicFramePr>
        <p:xfrm>
          <a:off x="1828800" y="3657600"/>
          <a:ext cx="8382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922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83820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5486400" y="1524000"/>
          <a:ext cx="17303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Equation" r:id="rId11" imgW="1117115" imgH="393529" progId="Equation.DSMT4">
                  <p:embed/>
                </p:oleObj>
              </mc:Choice>
              <mc:Fallback>
                <p:oleObj name="Equation" r:id="rId11" imgW="1117115" imgH="393529" progId="Equation.DSMT4">
                  <p:embed/>
                  <p:pic>
                    <p:nvPicPr>
                      <p:cNvPr id="112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0"/>
                        <a:ext cx="17303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953000" y="2819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56388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3246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0104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76962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8" name="Arc 24"/>
          <p:cNvSpPr>
            <a:spLocks/>
          </p:cNvSpPr>
          <p:nvPr/>
        </p:nvSpPr>
        <p:spPr bwMode="auto">
          <a:xfrm>
            <a:off x="4953000" y="2514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9" name="Arc 25"/>
          <p:cNvSpPr>
            <a:spLocks/>
          </p:cNvSpPr>
          <p:nvPr/>
        </p:nvSpPr>
        <p:spPr bwMode="auto">
          <a:xfrm flipH="1" flipV="1">
            <a:off x="5640388" y="2209800"/>
            <a:ext cx="688975" cy="914400"/>
          </a:xfrm>
          <a:custGeom>
            <a:avLst/>
            <a:gdLst>
              <a:gd name="T0" fmla="*/ 0 w 16272"/>
              <a:gd name="T1" fmla="*/ 8975 h 21600"/>
              <a:gd name="T2" fmla="*/ 29171986 w 16272"/>
              <a:gd name="T3" fmla="*/ 12292076 h 21600"/>
              <a:gd name="T4" fmla="*/ 867697 w 16272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lnTo>
                  <a:pt x="0" y="5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0" name="Arc 26"/>
          <p:cNvSpPr>
            <a:spLocks/>
          </p:cNvSpPr>
          <p:nvPr/>
        </p:nvSpPr>
        <p:spPr bwMode="auto">
          <a:xfrm flipH="1">
            <a:off x="7010400" y="2514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1" name="Arc 27"/>
          <p:cNvSpPr>
            <a:spLocks/>
          </p:cNvSpPr>
          <p:nvPr/>
        </p:nvSpPr>
        <p:spPr bwMode="auto">
          <a:xfrm flipV="1">
            <a:off x="6324600" y="22098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953000" y="2514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848600" y="2667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Cos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410200" y="2819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096000" y="2819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781800" y="2819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7467600" y="2819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H="1">
            <a:off x="6553200" y="2819400"/>
            <a:ext cx="3810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H="1" flipV="1">
            <a:off x="5181600" y="2590800"/>
            <a:ext cx="3810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6477000" y="3048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210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029200" y="2286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30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4962525" y="3074988"/>
            <a:ext cx="1639888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4953000" y="2574925"/>
            <a:ext cx="33655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6477000" y="2590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-60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191000" y="3429000"/>
            <a:ext cx="44735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By symmetry, we will get the same value for cos210 at cos30 (but with the reversed sign)</a:t>
            </a:r>
          </a:p>
        </p:txBody>
      </p:sp>
      <p:graphicFrame>
        <p:nvGraphicFramePr>
          <p:cNvPr id="11308" name="Object 44"/>
          <p:cNvGraphicFramePr>
            <a:graphicFrameLocks noChangeAspect="1"/>
          </p:cNvGraphicFramePr>
          <p:nvPr/>
        </p:nvGraphicFramePr>
        <p:xfrm>
          <a:off x="5476875" y="3987800"/>
          <a:ext cx="175101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13" imgW="1129810" imgH="393529" progId="Equation.DSMT4">
                  <p:embed/>
                </p:oleObj>
              </mc:Choice>
              <mc:Fallback>
                <p:oleObj name="Equation" r:id="rId13" imgW="1129810" imgH="393529" progId="Equation.DSMT4">
                  <p:embed/>
                  <p:pic>
                    <p:nvPicPr>
                      <p:cNvPr id="11308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5" y="3987800"/>
                        <a:ext cx="1751013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9" name="Object 45"/>
          <p:cNvGraphicFramePr>
            <a:graphicFrameLocks noChangeAspect="1"/>
          </p:cNvGraphicFramePr>
          <p:nvPr/>
        </p:nvGraphicFramePr>
        <p:xfrm>
          <a:off x="5478463" y="4854575"/>
          <a:ext cx="15144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15" imgW="977900" imgH="609600" progId="Equation.DSMT4">
                  <p:embed/>
                </p:oleObj>
              </mc:Choice>
              <mc:Fallback>
                <p:oleObj name="Equation" r:id="rId15" imgW="977900" imgH="609600" progId="Equation.DSMT4">
                  <p:embed/>
                  <p:pic>
                    <p:nvPicPr>
                      <p:cNvPr id="1130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4854575"/>
                        <a:ext cx="15144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0" name="Object 46"/>
          <p:cNvGraphicFramePr>
            <a:graphicFrameLocks noChangeAspect="1"/>
          </p:cNvGraphicFramePr>
          <p:nvPr/>
        </p:nvGraphicFramePr>
        <p:xfrm>
          <a:off x="5499100" y="6002338"/>
          <a:ext cx="1476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17" imgW="952087" imgH="418918" progId="Equation.DSMT4">
                  <p:embed/>
                </p:oleObj>
              </mc:Choice>
              <mc:Fallback>
                <p:oleObj name="Equation" r:id="rId17" imgW="952087" imgH="418918" progId="Equation.DSMT4">
                  <p:embed/>
                  <p:pic>
                    <p:nvPicPr>
                      <p:cNvPr id="1131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6002338"/>
                        <a:ext cx="1476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1" name="Object 47"/>
          <p:cNvGraphicFramePr>
            <a:graphicFrameLocks noChangeAspect="1"/>
          </p:cNvGraphicFramePr>
          <p:nvPr/>
        </p:nvGraphicFramePr>
        <p:xfrm>
          <a:off x="7110413" y="5970588"/>
          <a:ext cx="1041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19" imgW="672808" imgH="431613" progId="Equation.DSMT4">
                  <p:embed/>
                </p:oleObj>
              </mc:Choice>
              <mc:Fallback>
                <p:oleObj name="Equation" r:id="rId19" imgW="672808" imgH="431613" progId="Equation.DSMT4">
                  <p:embed/>
                  <p:pic>
                    <p:nvPicPr>
                      <p:cNvPr id="11311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5970588"/>
                        <a:ext cx="10414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3" name="Arc 49"/>
          <p:cNvSpPr>
            <a:spLocks/>
          </p:cNvSpPr>
          <p:nvPr/>
        </p:nvSpPr>
        <p:spPr bwMode="auto">
          <a:xfrm flipH="1">
            <a:off x="5105400" y="4343400"/>
            <a:ext cx="228600" cy="8382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16265667 h 43194"/>
              <a:gd name="T4" fmla="*/ 0 w 21600"/>
              <a:gd name="T5" fmla="*/ 8133959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733800" y="46482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Cos30 = 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√3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315" name="Arc 51"/>
          <p:cNvSpPr>
            <a:spLocks/>
          </p:cNvSpPr>
          <p:nvPr/>
        </p:nvSpPr>
        <p:spPr bwMode="auto">
          <a:xfrm flipH="1">
            <a:off x="5105400" y="5181600"/>
            <a:ext cx="228600" cy="11430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30246076 h 43194"/>
              <a:gd name="T4" fmla="*/ 0 w 21600"/>
              <a:gd name="T5" fmla="*/ 15125128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3581400" y="5562600"/>
            <a:ext cx="1635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Flip the denominator</a:t>
            </a:r>
            <a:endParaRPr lang="en-GB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1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6" grpId="0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/>
      <p:bldP spid="11294" grpId="0"/>
      <p:bldP spid="11295" grpId="0"/>
      <p:bldP spid="11296" grpId="0"/>
      <p:bldP spid="11297" grpId="0"/>
      <p:bldP spid="11298" grpId="0" animBg="1"/>
      <p:bldP spid="11299" grpId="0" animBg="1"/>
      <p:bldP spid="11301" grpId="0"/>
      <p:bldP spid="11302" grpId="0"/>
      <p:bldP spid="11303" grpId="0" animBg="1"/>
      <p:bldP spid="11304" grpId="0" animBg="1"/>
      <p:bldP spid="11305" grpId="0"/>
      <p:bldP spid="11307" grpId="0"/>
      <p:bldP spid="11313" grpId="0" animBg="1"/>
      <p:bldP spid="11314" grpId="0"/>
      <p:bldP spid="11315" grpId="0" animBg="1"/>
      <p:bldP spid="11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dirty="0">
                <a:latin typeface="Comic Sans MS" pitchFamily="66" charset="0"/>
              </a:rPr>
              <a:t>You need to know the functions secant</a:t>
            </a:r>
            <a:r>
              <a:rPr lang="el-GR" sz="2000" b="1" dirty="0">
                <a:latin typeface="Comic Sans MS" pitchFamily="66" charset="0"/>
              </a:rPr>
              <a:t>θ</a:t>
            </a:r>
            <a:r>
              <a:rPr lang="en-GB" sz="2000" b="1" dirty="0">
                <a:latin typeface="Comic Sans MS" pitchFamily="66" charset="0"/>
              </a:rPr>
              <a:t>, cosecant</a:t>
            </a:r>
            <a:r>
              <a:rPr lang="el-GR" sz="2000" b="1" dirty="0">
                <a:latin typeface="Comic Sans MS" pitchFamily="66" charset="0"/>
              </a:rPr>
              <a:t>θ</a:t>
            </a:r>
            <a:r>
              <a:rPr lang="en-GB" sz="2000" b="1" dirty="0">
                <a:latin typeface="Comic Sans MS" pitchFamily="66" charset="0"/>
              </a:rPr>
              <a:t> and cotangent</a:t>
            </a:r>
            <a:r>
              <a:rPr lang="el-GR" sz="2000" b="1" dirty="0">
                <a:latin typeface="Comic Sans MS" pitchFamily="66" charset="0"/>
              </a:rPr>
              <a:t>θ</a:t>
            </a:r>
            <a:endParaRPr lang="en-GB" sz="2000" b="1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dirty="0">
              <a:latin typeface="Comic Sans MS" pitchFamily="66" charset="0"/>
            </a:endParaRP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1219200" y="28956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685800" y="32766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Work out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of: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685800" y="4219575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(you may need to use surds…)</a:t>
            </a:r>
          </a:p>
        </p:txBody>
      </p:sp>
      <p:graphicFrame>
        <p:nvGraphicFramePr>
          <p:cNvPr id="10251" name="Object 12"/>
          <p:cNvGraphicFramePr>
            <a:graphicFrameLocks noChangeAspect="1"/>
          </p:cNvGraphicFramePr>
          <p:nvPr/>
        </p:nvGraphicFramePr>
        <p:xfrm>
          <a:off x="1720850" y="3554413"/>
          <a:ext cx="103663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Equation" r:id="rId3" imgW="596641" imgH="393529" progId="Equation.DSMT4">
                  <p:embed/>
                </p:oleObj>
              </mc:Choice>
              <mc:Fallback>
                <p:oleObj name="Equation" r:id="rId3" imgW="596641" imgH="393529" progId="Equation.DSMT4">
                  <p:embed/>
                  <p:pic>
                    <p:nvPicPr>
                      <p:cNvPr id="1025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3554413"/>
                        <a:ext cx="1036638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5338763" y="1347788"/>
          <a:ext cx="2025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Equation" r:id="rId5" imgW="1307532" imgH="622030" progId="Equation.DSMT4">
                  <p:embed/>
                </p:oleObj>
              </mc:Choice>
              <mc:Fallback>
                <p:oleObj name="Equation" r:id="rId5" imgW="1307532" imgH="622030" progId="Equation.DSMT4">
                  <p:embed/>
                  <p:pic>
                    <p:nvPicPr>
                      <p:cNvPr id="123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1347788"/>
                        <a:ext cx="202565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826125" y="21463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aseline="3000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l-GR" sz="12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2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2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>
            <a:off x="4940300" y="2420938"/>
            <a:ext cx="10033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191000" y="3200400"/>
            <a:ext cx="4464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 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Sin(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l-GR" sz="14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= Sin(</a:t>
            </a:r>
            <a:r>
              <a:rPr lang="el-GR" sz="14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4114800" y="4114800"/>
            <a:ext cx="1635125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Sin(</a:t>
            </a:r>
            <a:r>
              <a:rPr lang="el-GR" sz="14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= Sin45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√2</a:t>
            </a:r>
            <a:endParaRPr lang="en-GB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4953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4953000" y="2667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56388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63246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7010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76962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9" name="Arc 51"/>
          <p:cNvSpPr>
            <a:spLocks/>
          </p:cNvSpPr>
          <p:nvPr/>
        </p:nvSpPr>
        <p:spPr bwMode="auto">
          <a:xfrm>
            <a:off x="5638800" y="2370138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0" name="Arc 52"/>
          <p:cNvSpPr>
            <a:spLocks/>
          </p:cNvSpPr>
          <p:nvPr/>
        </p:nvSpPr>
        <p:spPr bwMode="auto">
          <a:xfrm flipH="1">
            <a:off x="4954588" y="2370138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1" name="Arc 53"/>
          <p:cNvSpPr>
            <a:spLocks/>
          </p:cNvSpPr>
          <p:nvPr/>
        </p:nvSpPr>
        <p:spPr bwMode="auto">
          <a:xfrm flipH="1" flipV="1">
            <a:off x="6324600" y="2065338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2" name="Arc 54"/>
          <p:cNvSpPr>
            <a:spLocks/>
          </p:cNvSpPr>
          <p:nvPr/>
        </p:nvSpPr>
        <p:spPr bwMode="auto">
          <a:xfrm flipV="1">
            <a:off x="7010400" y="2065338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5432425" y="2743200"/>
            <a:ext cx="4079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 baseline="30000">
                <a:latin typeface="Comic Sans MS" pitchFamily="66" charset="0"/>
              </a:rPr>
              <a:t>π</a:t>
            </a:r>
            <a:r>
              <a:rPr lang="en-GB" sz="1200">
                <a:latin typeface="Comic Sans MS" pitchFamily="66" charset="0"/>
              </a:rPr>
              <a:t>/</a:t>
            </a:r>
            <a:r>
              <a:rPr lang="en-GB" sz="1200" baseline="-25000">
                <a:latin typeface="Comic Sans MS" pitchFamily="66" charset="0"/>
              </a:rPr>
              <a:t>2</a:t>
            </a:r>
            <a:endParaRPr lang="el-GR" sz="1200" baseline="-25000">
              <a:latin typeface="Comic Sans MS" pitchFamily="66" charset="0"/>
            </a:endParaRP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6178550" y="2743200"/>
            <a:ext cx="320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>
                <a:latin typeface="Comic Sans MS" pitchFamily="66" charset="0"/>
              </a:rPr>
              <a:t>π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6781800" y="2743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aseline="30000">
                <a:latin typeface="Comic Sans MS" pitchFamily="66" charset="0"/>
              </a:rPr>
              <a:t>3</a:t>
            </a:r>
            <a:r>
              <a:rPr lang="el-GR" sz="1200" baseline="30000">
                <a:latin typeface="Comic Sans MS" pitchFamily="66" charset="0"/>
              </a:rPr>
              <a:t>π</a:t>
            </a:r>
            <a:r>
              <a:rPr lang="en-GB" sz="1200">
                <a:latin typeface="Comic Sans MS" pitchFamily="66" charset="0"/>
              </a:rPr>
              <a:t>/</a:t>
            </a:r>
            <a:r>
              <a:rPr lang="en-GB" sz="1200" baseline="-25000">
                <a:latin typeface="Comic Sans MS" pitchFamily="66" charset="0"/>
              </a:rPr>
              <a:t>2</a:t>
            </a:r>
            <a:endParaRPr lang="el-GR" sz="1200" baseline="-25000">
              <a:latin typeface="Comic Sans MS" pitchFamily="66" charset="0"/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7467600" y="2743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</a:t>
            </a:r>
            <a:r>
              <a:rPr lang="el-GR" sz="1200">
                <a:latin typeface="Comic Sans MS" pitchFamily="66" charset="0"/>
              </a:rPr>
              <a:t>π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7848600" y="2514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Sin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5089525" y="21256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2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2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12349" name="Object 61"/>
          <p:cNvGraphicFramePr>
            <a:graphicFrameLocks noChangeAspect="1"/>
          </p:cNvGraphicFramePr>
          <p:nvPr/>
        </p:nvGraphicFramePr>
        <p:xfrm>
          <a:off x="6019800" y="3657600"/>
          <a:ext cx="169068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7" imgW="1091726" imgH="583947" progId="Equation.DSMT4">
                  <p:embed/>
                </p:oleObj>
              </mc:Choice>
              <mc:Fallback>
                <p:oleObj name="Equation" r:id="rId7" imgW="1091726" imgH="583947" progId="Equation.DSMT4">
                  <p:embed/>
                  <p:pic>
                    <p:nvPicPr>
                      <p:cNvPr id="12349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657600"/>
                        <a:ext cx="1690688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0" name="Object 62"/>
          <p:cNvGraphicFramePr>
            <a:graphicFrameLocks noChangeAspect="1"/>
          </p:cNvGraphicFramePr>
          <p:nvPr/>
        </p:nvGraphicFramePr>
        <p:xfrm>
          <a:off x="6019800" y="4724400"/>
          <a:ext cx="15144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Equation" r:id="rId9" imgW="977900" imgH="609600" progId="Equation.DSMT4">
                  <p:embed/>
                </p:oleObj>
              </mc:Choice>
              <mc:Fallback>
                <p:oleObj name="Equation" r:id="rId9" imgW="977900" imgH="609600" progId="Equation.DSMT4">
                  <p:embed/>
                  <p:pic>
                    <p:nvPicPr>
                      <p:cNvPr id="1235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24400"/>
                        <a:ext cx="15144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1" name="Object 63"/>
          <p:cNvGraphicFramePr>
            <a:graphicFrameLocks noChangeAspect="1"/>
          </p:cNvGraphicFramePr>
          <p:nvPr/>
        </p:nvGraphicFramePr>
        <p:xfrm>
          <a:off x="6019800" y="5943600"/>
          <a:ext cx="1455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Equation" r:id="rId11" imgW="939392" imgH="393529" progId="Equation.DSMT4">
                  <p:embed/>
                </p:oleObj>
              </mc:Choice>
              <mc:Fallback>
                <p:oleObj name="Equation" r:id="rId11" imgW="939392" imgH="393529" progId="Equation.DSMT4">
                  <p:embed/>
                  <p:pic>
                    <p:nvPicPr>
                      <p:cNvPr id="12351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943600"/>
                        <a:ext cx="14557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52" name="Arc 64"/>
          <p:cNvSpPr>
            <a:spLocks/>
          </p:cNvSpPr>
          <p:nvPr/>
        </p:nvSpPr>
        <p:spPr bwMode="auto">
          <a:xfrm flipH="1">
            <a:off x="5715000" y="3962400"/>
            <a:ext cx="228600" cy="10668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26347693 h 43194"/>
              <a:gd name="T4" fmla="*/ 0 w 21600"/>
              <a:gd name="T5" fmla="*/ 13175674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4" name="Arc 66"/>
          <p:cNvSpPr>
            <a:spLocks/>
          </p:cNvSpPr>
          <p:nvPr/>
        </p:nvSpPr>
        <p:spPr bwMode="auto">
          <a:xfrm flipH="1">
            <a:off x="5715000" y="5029200"/>
            <a:ext cx="228600" cy="12192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34413313 h 43194"/>
              <a:gd name="T4" fmla="*/ 0 w 21600"/>
              <a:gd name="T5" fmla="*/ 17209056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4191000" y="5486400"/>
            <a:ext cx="1635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Flip the denominator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3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13" imgW="825500" imgH="393700" progId="Equation.DSMT4">
                  <p:embed/>
                </p:oleObj>
              </mc:Choice>
              <mc:Fallback>
                <p:oleObj name="Equation" r:id="rId13" imgW="825500" imgH="393700" progId="Equation.DSMT4">
                  <p:embed/>
                  <p:pic>
                    <p:nvPicPr>
                      <p:cNvPr id="4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15" imgW="939392" imgH="393529" progId="Equation.DSMT4">
                  <p:embed/>
                </p:oleObj>
              </mc:Choice>
              <mc:Fallback>
                <p:oleObj name="Equation" r:id="rId15" imgW="939392" imgH="393529" progId="Equation.DSMT4">
                  <p:embed/>
                  <p:pic>
                    <p:nvPicPr>
                      <p:cNvPr id="4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4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395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9" grpId="0"/>
      <p:bldP spid="12321" grpId="0" animBg="1"/>
      <p:bldP spid="12324" grpId="0"/>
      <p:bldP spid="12333" grpId="0" animBg="1"/>
      <p:bldP spid="12334" grpId="0" animBg="1"/>
      <p:bldP spid="12335" grpId="0" animBg="1"/>
      <p:bldP spid="12336" grpId="0" animBg="1"/>
      <p:bldP spid="12337" grpId="0" animBg="1"/>
      <p:bldP spid="12338" grpId="0" animBg="1"/>
      <p:bldP spid="12339" grpId="0" animBg="1"/>
      <p:bldP spid="12340" grpId="0" animBg="1"/>
      <p:bldP spid="12341" grpId="0" animBg="1"/>
      <p:bldP spid="12342" grpId="0" animBg="1"/>
      <p:bldP spid="12343" grpId="0"/>
      <p:bldP spid="12344" grpId="0"/>
      <p:bldP spid="12345" grpId="0"/>
      <p:bldP spid="12346" grpId="0"/>
      <p:bldP spid="12347" grpId="0"/>
      <p:bldP spid="12348" grpId="0"/>
      <p:bldP spid="12352" grpId="0" animBg="1"/>
      <p:bldP spid="12354" grpId="0" animBg="1"/>
      <p:bldP spid="1235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C066EF-A29C-4004-B2E5-82AC913C0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A7F85-2D61-415F-8520-715866EF4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59592-D83F-4DE8-A0AF-E6932E3BA826}">
  <ds:schemaRefs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441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Cambria Math</vt:lpstr>
      <vt:lpstr>Comic Sans MS</vt:lpstr>
      <vt:lpstr>Elephant</vt:lpstr>
      <vt:lpstr>Wingdings</vt:lpstr>
      <vt:lpstr>Office Theme</vt:lpstr>
      <vt:lpstr>Equation</vt:lpstr>
      <vt:lpstr>PowerPoint Presentation</vt:lpstr>
      <vt:lpstr>Prior Knowledge Check</vt:lpstr>
      <vt:lpstr>PowerPoint Presentation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340</cp:revision>
  <dcterms:created xsi:type="dcterms:W3CDTF">2018-04-30T00:32:33Z</dcterms:created>
  <dcterms:modified xsi:type="dcterms:W3CDTF">2021-02-25T08:16:03Z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