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0000"/>
            </a:gs>
            <a:gs pos="7000">
              <a:srgbClr val="FFCCCC">
                <a:alpha val="60000"/>
              </a:srgbClr>
            </a:gs>
            <a:gs pos="95000">
              <a:srgbClr val="FFCCCC">
                <a:alpha val="60000"/>
              </a:srgbClr>
            </a:gs>
            <a:gs pos="100000">
              <a:srgbClr val="FF00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image" Target="../media/image79.png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534ED17-D63C-4126-B40A-2040C05E6301}"/>
              </a:ext>
            </a:extLst>
          </p:cNvPr>
          <p:cNvSpPr/>
          <p:nvPr/>
        </p:nvSpPr>
        <p:spPr>
          <a:xfrm>
            <a:off x="1493882" y="2319273"/>
            <a:ext cx="6138540" cy="21005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Kristen ITC" panose="03050502040202030202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6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Kristen ITC" panose="03050502040202030202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Exercise 5D</a:t>
            </a:r>
            <a:endParaRPr lang="ja-JP" altLang="en-US" sz="6600" b="1" dirty="0">
              <a:ln w="381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rgbClr val="7030A0"/>
              </a:solidFill>
              <a:latin typeface="Kristen ITC" panose="03050502040202030202" pitchFamily="66" charset="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9853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Probability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Tree diagrams can show the possible outcomes for several events happening </a:t>
            </a:r>
            <a:r>
              <a:rPr lang="en-US" sz="1600" b="1">
                <a:latin typeface="Comic Sans MS" panose="030F0702030302020204" pitchFamily="66" charset="0"/>
              </a:rPr>
              <a:t>in succession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5D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A524E58-C587-4F4A-947F-BC587F47D76A}"/>
              </a:ext>
            </a:extLst>
          </p:cNvPr>
          <p:cNvSpPr txBox="1">
            <a:spLocks noChangeArrowheads="1"/>
          </p:cNvSpPr>
          <p:nvPr/>
        </p:nvSpPr>
        <p:spPr>
          <a:xfrm>
            <a:off x="628650" y="2210539"/>
            <a:ext cx="7886700" cy="39664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GB" altLang="en-US" sz="1800" dirty="0">
                <a:latin typeface="Comic Sans MS" pitchFamily="66" charset="0"/>
              </a:rPr>
              <a:t>	</a:t>
            </a:r>
            <a:r>
              <a:rPr lang="en-GB" altLang="en-US" sz="1600" dirty="0">
                <a:latin typeface="Comic Sans MS" pitchFamily="66" charset="0"/>
              </a:rPr>
              <a:t>A bag contains 7 green beads and 5 blue beads. A bead is taken at random, the colour recorded and the bead is not replaced. A second is then taken and the colour recorded. Find P(1 Green and 1 Blue).</a:t>
            </a:r>
          </a:p>
        </p:txBody>
      </p:sp>
      <p:sp>
        <p:nvSpPr>
          <p:cNvPr id="6" name="Line 5">
            <a:extLst>
              <a:ext uri="{FF2B5EF4-FFF2-40B4-BE49-F238E27FC236}">
                <a16:creationId xmlns:a16="http://schemas.microsoft.com/office/drawing/2014/main" id="{9B84DBBB-CF1A-459A-8B61-0A2577BC58E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2202" y="4000131"/>
            <a:ext cx="11430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" name="Line 6">
            <a:extLst>
              <a:ext uri="{FF2B5EF4-FFF2-40B4-BE49-F238E27FC236}">
                <a16:creationId xmlns:a16="http://schemas.microsoft.com/office/drawing/2014/main" id="{188192B0-353A-4655-8BFD-66491ECCE97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02202" y="4685931"/>
            <a:ext cx="11430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" name="Line 7">
            <a:extLst>
              <a:ext uri="{FF2B5EF4-FFF2-40B4-BE49-F238E27FC236}">
                <a16:creationId xmlns:a16="http://schemas.microsoft.com/office/drawing/2014/main" id="{A6D273C4-C77D-4A21-93DC-D51CD3407C9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126202" y="3923931"/>
            <a:ext cx="11430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" name="Line 8">
            <a:extLst>
              <a:ext uri="{FF2B5EF4-FFF2-40B4-BE49-F238E27FC236}">
                <a16:creationId xmlns:a16="http://schemas.microsoft.com/office/drawing/2014/main" id="{5D2E40A6-8E4C-4A07-AC0F-6D83BD050A2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126202" y="5447931"/>
            <a:ext cx="11430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" name="Line 9">
            <a:extLst>
              <a:ext uri="{FF2B5EF4-FFF2-40B4-BE49-F238E27FC236}">
                <a16:creationId xmlns:a16="http://schemas.microsoft.com/office/drawing/2014/main" id="{BDAAD8F8-5837-4A77-AA15-9BAE51BF17C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26202" y="5066931"/>
            <a:ext cx="11430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" name="Line 10">
            <a:extLst>
              <a:ext uri="{FF2B5EF4-FFF2-40B4-BE49-F238E27FC236}">
                <a16:creationId xmlns:a16="http://schemas.microsoft.com/office/drawing/2014/main" id="{47E3B70D-B0FB-4317-93CD-BA0EF90B960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26202" y="3542931"/>
            <a:ext cx="11430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" name="Text Box 11">
            <a:extLst>
              <a:ext uri="{FF2B5EF4-FFF2-40B4-BE49-F238E27FC236}">
                <a16:creationId xmlns:a16="http://schemas.microsoft.com/office/drawing/2014/main" id="{E0454F8B-549F-4EBF-9811-DFCA98BC95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5202" y="3771531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G</a:t>
            </a:r>
            <a:r>
              <a:rPr lang="en-GB" altLang="en-US" baseline="-25000">
                <a:latin typeface="Comic Sans MS" pitchFamily="66" charset="0"/>
              </a:rPr>
              <a:t>1</a:t>
            </a:r>
          </a:p>
        </p:txBody>
      </p:sp>
      <p:sp>
        <p:nvSpPr>
          <p:cNvPr id="13" name="Text Box 12">
            <a:extLst>
              <a:ext uri="{FF2B5EF4-FFF2-40B4-BE49-F238E27FC236}">
                <a16:creationId xmlns:a16="http://schemas.microsoft.com/office/drawing/2014/main" id="{47CA54FE-45BC-4C86-8213-943BFEC560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5202" y="5219331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B</a:t>
            </a:r>
            <a:r>
              <a:rPr lang="en-GB" altLang="en-US" baseline="-25000">
                <a:latin typeface="Comic Sans MS" pitchFamily="66" charset="0"/>
              </a:rPr>
              <a:t>1</a:t>
            </a:r>
          </a:p>
        </p:txBody>
      </p:sp>
      <p:sp>
        <p:nvSpPr>
          <p:cNvPr id="14" name="Text Box 13">
            <a:extLst>
              <a:ext uri="{FF2B5EF4-FFF2-40B4-BE49-F238E27FC236}">
                <a16:creationId xmlns:a16="http://schemas.microsoft.com/office/drawing/2014/main" id="{0CE86FC3-4F73-4140-8326-BB3AAA9BA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9202" y="3314331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G</a:t>
            </a:r>
            <a:r>
              <a:rPr lang="en-GB" altLang="en-US" baseline="-25000">
                <a:latin typeface="Comic Sans MS" pitchFamily="66" charset="0"/>
              </a:rPr>
              <a:t>2</a:t>
            </a:r>
          </a:p>
        </p:txBody>
      </p:sp>
      <p:sp>
        <p:nvSpPr>
          <p:cNvPr id="15" name="Text Box 14">
            <a:extLst>
              <a:ext uri="{FF2B5EF4-FFF2-40B4-BE49-F238E27FC236}">
                <a16:creationId xmlns:a16="http://schemas.microsoft.com/office/drawing/2014/main" id="{6990D821-5E9D-40B5-9580-5C03764AAF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9202" y="4838331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G</a:t>
            </a:r>
            <a:r>
              <a:rPr lang="en-GB" altLang="en-US" baseline="-25000">
                <a:latin typeface="Comic Sans MS" pitchFamily="66" charset="0"/>
              </a:rPr>
              <a:t>2</a:t>
            </a:r>
          </a:p>
        </p:txBody>
      </p:sp>
      <p:sp>
        <p:nvSpPr>
          <p:cNvPr id="16" name="Text Box 15">
            <a:extLst>
              <a:ext uri="{FF2B5EF4-FFF2-40B4-BE49-F238E27FC236}">
                <a16:creationId xmlns:a16="http://schemas.microsoft.com/office/drawing/2014/main" id="{D6772790-6D69-4801-944C-201AE40DF8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9202" y="4076331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B</a:t>
            </a:r>
            <a:r>
              <a:rPr lang="en-GB" altLang="en-US" baseline="-25000">
                <a:latin typeface="Comic Sans MS" pitchFamily="66" charset="0"/>
              </a:rPr>
              <a:t>2</a:t>
            </a:r>
          </a:p>
        </p:txBody>
      </p:sp>
      <p:sp>
        <p:nvSpPr>
          <p:cNvPr id="17" name="Text Box 16">
            <a:extLst>
              <a:ext uri="{FF2B5EF4-FFF2-40B4-BE49-F238E27FC236}">
                <a16:creationId xmlns:a16="http://schemas.microsoft.com/office/drawing/2014/main" id="{F3AC057F-DB58-416B-9615-9983DF12AF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9202" y="5676531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B</a:t>
            </a:r>
            <a:r>
              <a:rPr lang="en-GB" altLang="en-US" baseline="-25000">
                <a:latin typeface="Comic Sans MS" pitchFamily="66" charset="0"/>
              </a:rPr>
              <a:t>2</a:t>
            </a:r>
          </a:p>
        </p:txBody>
      </p:sp>
      <p:sp>
        <p:nvSpPr>
          <p:cNvPr id="18" name="Text Box 17">
            <a:extLst>
              <a:ext uri="{FF2B5EF4-FFF2-40B4-BE49-F238E27FC236}">
                <a16:creationId xmlns:a16="http://schemas.microsoft.com/office/drawing/2014/main" id="{69AA3775-59BD-4428-902A-799FEA5D27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802" y="3847731"/>
            <a:ext cx="457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u="sng">
                <a:solidFill>
                  <a:srgbClr val="FF0000"/>
                </a:solidFill>
                <a:latin typeface="Comic Sans MS" pitchFamily="66" charset="0"/>
              </a:rPr>
              <a:t>7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 12</a:t>
            </a:r>
          </a:p>
        </p:txBody>
      </p:sp>
      <p:sp>
        <p:nvSpPr>
          <p:cNvPr id="19" name="Text Box 23">
            <a:extLst>
              <a:ext uri="{FF2B5EF4-FFF2-40B4-BE49-F238E27FC236}">
                <a16:creationId xmlns:a16="http://schemas.microsoft.com/office/drawing/2014/main" id="{3E619B11-909C-451A-A072-6DAACB43F9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238131"/>
            <a:ext cx="3505200" cy="131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There is the possibility of Green or Blue both times.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P(G</a:t>
            </a:r>
            <a:r>
              <a:rPr lang="en-GB" altLang="en-US" sz="1600" baseline="-250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1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) = </a:t>
            </a:r>
            <a:r>
              <a:rPr lang="en-GB" altLang="en-US" sz="1600" baseline="300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7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/</a:t>
            </a:r>
            <a:r>
              <a:rPr lang="en-GB" altLang="en-US" sz="1600" baseline="-250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12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 P(B</a:t>
            </a:r>
            <a:r>
              <a:rPr lang="en-GB" altLang="en-US" sz="1600" baseline="-2500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) = </a:t>
            </a:r>
            <a:r>
              <a:rPr lang="en-GB" altLang="en-US" sz="1600" baseline="30000">
                <a:solidFill>
                  <a:srgbClr val="FF0000"/>
                </a:solidFill>
                <a:latin typeface="Comic Sans MS" pitchFamily="66" charset="0"/>
              </a:rPr>
              <a:t>5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altLang="en-US" sz="1600" baseline="-25000">
                <a:solidFill>
                  <a:srgbClr val="FF0000"/>
                </a:solidFill>
                <a:latin typeface="Comic Sans MS" pitchFamily="66" charset="0"/>
              </a:rPr>
              <a:t>12</a:t>
            </a:r>
          </a:p>
        </p:txBody>
      </p:sp>
      <p:sp>
        <p:nvSpPr>
          <p:cNvPr id="20" name="Text Box 24">
            <a:extLst>
              <a:ext uri="{FF2B5EF4-FFF2-40B4-BE49-F238E27FC236}">
                <a16:creationId xmlns:a16="http://schemas.microsoft.com/office/drawing/2014/main" id="{16E3CA33-317B-404C-8FA1-19F129BE77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066931"/>
            <a:ext cx="41148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The second set of possibilities depend on what colour was taken the first time. There will be 11 left, and one less of either Green or Blue.</a:t>
            </a:r>
          </a:p>
        </p:txBody>
      </p:sp>
      <p:sp>
        <p:nvSpPr>
          <p:cNvPr id="21" name="Text Box 25">
            <a:extLst>
              <a:ext uri="{FF2B5EF4-FFF2-40B4-BE49-F238E27FC236}">
                <a16:creationId xmlns:a16="http://schemas.microsoft.com/office/drawing/2014/main" id="{8B01B6C6-EB22-46DD-8B66-34C31274D3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802" y="4990731"/>
            <a:ext cx="457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u="sng">
                <a:solidFill>
                  <a:srgbClr val="FF0000"/>
                </a:solidFill>
                <a:latin typeface="Comic Sans MS" pitchFamily="66" charset="0"/>
              </a:rPr>
              <a:t>5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 12</a:t>
            </a:r>
          </a:p>
        </p:txBody>
      </p:sp>
      <p:sp>
        <p:nvSpPr>
          <p:cNvPr id="22" name="Text Box 26">
            <a:extLst>
              <a:ext uri="{FF2B5EF4-FFF2-40B4-BE49-F238E27FC236}">
                <a16:creationId xmlns:a16="http://schemas.microsoft.com/office/drawing/2014/main" id="{0369E184-98A4-4286-8111-465DEB011A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1002" y="5676531"/>
            <a:ext cx="457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u="sng">
                <a:solidFill>
                  <a:srgbClr val="FF0000"/>
                </a:solidFill>
                <a:latin typeface="Comic Sans MS" pitchFamily="66" charset="0"/>
              </a:rPr>
              <a:t>4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 11</a:t>
            </a:r>
          </a:p>
        </p:txBody>
      </p:sp>
      <p:sp>
        <p:nvSpPr>
          <p:cNvPr id="23" name="Text Box 27">
            <a:extLst>
              <a:ext uri="{FF2B5EF4-FFF2-40B4-BE49-F238E27FC236}">
                <a16:creationId xmlns:a16="http://schemas.microsoft.com/office/drawing/2014/main" id="{E79C8A49-D5AF-408C-A187-18AF8156A1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1002" y="4685931"/>
            <a:ext cx="457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u="sng">
                <a:solidFill>
                  <a:srgbClr val="FF0000"/>
                </a:solidFill>
                <a:latin typeface="Comic Sans MS" pitchFamily="66" charset="0"/>
              </a:rPr>
              <a:t>7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 11</a:t>
            </a:r>
          </a:p>
        </p:txBody>
      </p:sp>
      <p:sp>
        <p:nvSpPr>
          <p:cNvPr id="24" name="Text Box 28">
            <a:extLst>
              <a:ext uri="{FF2B5EF4-FFF2-40B4-BE49-F238E27FC236}">
                <a16:creationId xmlns:a16="http://schemas.microsoft.com/office/drawing/2014/main" id="{28C203B5-0D01-4095-B03C-8BB314CD77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1002" y="4076331"/>
            <a:ext cx="457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u="sng">
                <a:solidFill>
                  <a:srgbClr val="FF0000"/>
                </a:solidFill>
                <a:latin typeface="Comic Sans MS" pitchFamily="66" charset="0"/>
              </a:rPr>
              <a:t>5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 11</a:t>
            </a:r>
          </a:p>
        </p:txBody>
      </p:sp>
      <p:sp>
        <p:nvSpPr>
          <p:cNvPr id="25" name="Text Box 29">
            <a:extLst>
              <a:ext uri="{FF2B5EF4-FFF2-40B4-BE49-F238E27FC236}">
                <a16:creationId xmlns:a16="http://schemas.microsoft.com/office/drawing/2014/main" id="{44078476-CE7B-482A-9459-33C6B412E0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1002" y="3161931"/>
            <a:ext cx="457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u="sng">
                <a:solidFill>
                  <a:srgbClr val="FF0000"/>
                </a:solidFill>
                <a:latin typeface="Comic Sans MS" pitchFamily="66" charset="0"/>
              </a:rPr>
              <a:t>6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 11</a:t>
            </a:r>
          </a:p>
        </p:txBody>
      </p:sp>
      <p:sp>
        <p:nvSpPr>
          <p:cNvPr id="26" name="Line 30">
            <a:extLst>
              <a:ext uri="{FF2B5EF4-FFF2-40B4-BE49-F238E27FC236}">
                <a16:creationId xmlns:a16="http://schemas.microsoft.com/office/drawing/2014/main" id="{0C454268-EA6D-4362-946E-33B0F9EE9583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1402" y="3161931"/>
            <a:ext cx="685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" name="Text Box 31">
            <a:extLst>
              <a:ext uri="{FF2B5EF4-FFF2-40B4-BE49-F238E27FC236}">
                <a16:creationId xmlns:a16="http://schemas.microsoft.com/office/drawing/2014/main" id="{AD03CEF4-CE30-44F1-B461-0DC03CFAED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202" y="3009531"/>
            <a:ext cx="167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One less Green</a:t>
            </a:r>
          </a:p>
        </p:txBody>
      </p:sp>
      <p:sp>
        <p:nvSpPr>
          <p:cNvPr id="28" name="Line 32">
            <a:extLst>
              <a:ext uri="{FF2B5EF4-FFF2-40B4-BE49-F238E27FC236}">
                <a16:creationId xmlns:a16="http://schemas.microsoft.com/office/drawing/2014/main" id="{26458141-7D22-41DE-A4B1-92A2628F6314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1402" y="3619131"/>
            <a:ext cx="685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" name="Text Box 33">
            <a:extLst>
              <a:ext uri="{FF2B5EF4-FFF2-40B4-BE49-F238E27FC236}">
                <a16:creationId xmlns:a16="http://schemas.microsoft.com/office/drawing/2014/main" id="{D2FA8EAB-B11B-4C2E-BC7F-29E62DF26C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202" y="3314331"/>
            <a:ext cx="16764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Blue the same as to begin with</a:t>
            </a:r>
          </a:p>
        </p:txBody>
      </p:sp>
      <p:sp>
        <p:nvSpPr>
          <p:cNvPr id="30" name="Line 34">
            <a:extLst>
              <a:ext uri="{FF2B5EF4-FFF2-40B4-BE49-F238E27FC236}">
                <a16:creationId xmlns:a16="http://schemas.microsoft.com/office/drawing/2014/main" id="{8DF99232-C7EE-48CC-8ED9-B4CE4CAEC6E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97602" y="4914531"/>
            <a:ext cx="6096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" name="Line 35">
            <a:extLst>
              <a:ext uri="{FF2B5EF4-FFF2-40B4-BE49-F238E27FC236}">
                <a16:creationId xmlns:a16="http://schemas.microsoft.com/office/drawing/2014/main" id="{E3D67188-79B8-4DB2-A4A6-1182685CAF6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26202" y="5828931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2" name="Text Box 36">
            <a:extLst>
              <a:ext uri="{FF2B5EF4-FFF2-40B4-BE49-F238E27FC236}">
                <a16:creationId xmlns:a16="http://schemas.microsoft.com/office/drawing/2014/main" id="{E69B0413-3934-4853-B650-705C258718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402" y="6362331"/>
            <a:ext cx="167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One less Blue</a:t>
            </a:r>
          </a:p>
        </p:txBody>
      </p:sp>
      <p:sp>
        <p:nvSpPr>
          <p:cNvPr id="33" name="Text Box 37">
            <a:extLst>
              <a:ext uri="{FF2B5EF4-FFF2-40B4-BE49-F238E27FC236}">
                <a16:creationId xmlns:a16="http://schemas.microsoft.com/office/drawing/2014/main" id="{D9557089-3448-4B12-965F-9BFB3D541C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602" y="5828931"/>
            <a:ext cx="16764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Green the same as to begin with</a:t>
            </a:r>
          </a:p>
        </p:txBody>
      </p:sp>
    </p:spTree>
    <p:extLst>
      <p:ext uri="{BB962C8B-B14F-4D97-AF65-F5344CB8AC3E}">
        <p14:creationId xmlns:p14="http://schemas.microsoft.com/office/powerpoint/2010/main" val="4025217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/>
      <p:bldP spid="13" grpId="0"/>
      <p:bldP spid="14" grpId="0"/>
      <p:bldP spid="15" grpId="0"/>
      <p:bldP spid="16" grpId="0"/>
      <p:bldP spid="17" grpId="0"/>
      <p:bldP spid="18" grpId="0"/>
      <p:bldP spid="21" grpId="0"/>
      <p:bldP spid="22" grpId="0"/>
      <p:bldP spid="23" grpId="0"/>
      <p:bldP spid="24" grpId="0"/>
      <p:bldP spid="25" grpId="0"/>
      <p:bldP spid="26" grpId="0" animBg="1"/>
      <p:bldP spid="26" grpId="1" animBg="1"/>
      <p:bldP spid="27" grpId="0"/>
      <p:bldP spid="27" grpId="1"/>
      <p:bldP spid="28" grpId="0" animBg="1"/>
      <p:bldP spid="28" grpId="1" animBg="1"/>
      <p:bldP spid="29" grpId="0"/>
      <p:bldP spid="29" grpId="1"/>
      <p:bldP spid="30" grpId="0" animBg="1"/>
      <p:bldP spid="30" grpId="1" animBg="1"/>
      <p:bldP spid="31" grpId="0" animBg="1"/>
      <p:bldP spid="31" grpId="1" animBg="1"/>
      <p:bldP spid="32" grpId="0"/>
      <p:bldP spid="32" grpId="1"/>
      <p:bldP spid="33" grpId="0"/>
      <p:bldP spid="33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Probability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Tree diagrams can show the possible outcomes for several events happening </a:t>
            </a:r>
            <a:r>
              <a:rPr lang="en-US" sz="1600" b="1">
                <a:latin typeface="Comic Sans MS" panose="030F0702030302020204" pitchFamily="66" charset="0"/>
              </a:rPr>
              <a:t>in succession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5D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A524E58-C587-4F4A-947F-BC587F47D76A}"/>
              </a:ext>
            </a:extLst>
          </p:cNvPr>
          <p:cNvSpPr txBox="1">
            <a:spLocks noChangeArrowheads="1"/>
          </p:cNvSpPr>
          <p:nvPr/>
        </p:nvSpPr>
        <p:spPr>
          <a:xfrm>
            <a:off x="628650" y="2210539"/>
            <a:ext cx="7886700" cy="39664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GB" altLang="en-US" sz="1800" dirty="0">
                <a:latin typeface="Comic Sans MS" pitchFamily="66" charset="0"/>
              </a:rPr>
              <a:t>	</a:t>
            </a:r>
            <a:r>
              <a:rPr lang="en-GB" altLang="en-US" sz="1600" dirty="0">
                <a:latin typeface="Comic Sans MS" pitchFamily="66" charset="0"/>
              </a:rPr>
              <a:t>A bag contains 7 green beads and 5 blue beads. A bead is taken at random, the colour recorded and the bead is not replaced. A second is then taken and the colour recorded. Find P(1 Green and 1 Blue).</a:t>
            </a:r>
          </a:p>
        </p:txBody>
      </p:sp>
      <p:sp>
        <p:nvSpPr>
          <p:cNvPr id="34" name="Line 5">
            <a:extLst>
              <a:ext uri="{FF2B5EF4-FFF2-40B4-BE49-F238E27FC236}">
                <a16:creationId xmlns:a16="http://schemas.microsoft.com/office/drawing/2014/main" id="{FD58B7F0-FD73-45F4-B129-A034B772B3C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1534" y="4001805"/>
            <a:ext cx="11430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5" name="Line 6">
            <a:extLst>
              <a:ext uri="{FF2B5EF4-FFF2-40B4-BE49-F238E27FC236}">
                <a16:creationId xmlns:a16="http://schemas.microsoft.com/office/drawing/2014/main" id="{8F9AF34F-90A0-47CB-8EFA-9E289FFA740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01534" y="4687605"/>
            <a:ext cx="11430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6" name="Line 7">
            <a:extLst>
              <a:ext uri="{FF2B5EF4-FFF2-40B4-BE49-F238E27FC236}">
                <a16:creationId xmlns:a16="http://schemas.microsoft.com/office/drawing/2014/main" id="{10BD1305-5B77-4BF9-9070-3C9645A4521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125534" y="3925605"/>
            <a:ext cx="11430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7" name="Line 8">
            <a:extLst>
              <a:ext uri="{FF2B5EF4-FFF2-40B4-BE49-F238E27FC236}">
                <a16:creationId xmlns:a16="http://schemas.microsoft.com/office/drawing/2014/main" id="{58E5A8E2-1032-42C4-B088-FA74382FF46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125534" y="5449605"/>
            <a:ext cx="11430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8" name="Line 9">
            <a:extLst>
              <a:ext uri="{FF2B5EF4-FFF2-40B4-BE49-F238E27FC236}">
                <a16:creationId xmlns:a16="http://schemas.microsoft.com/office/drawing/2014/main" id="{6BC2AB4C-0FA6-4026-A2E6-FD651B72750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25534" y="5068605"/>
            <a:ext cx="11430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9" name="Line 10">
            <a:extLst>
              <a:ext uri="{FF2B5EF4-FFF2-40B4-BE49-F238E27FC236}">
                <a16:creationId xmlns:a16="http://schemas.microsoft.com/office/drawing/2014/main" id="{C1C7FB02-6942-4575-9F89-AD0E01E4B78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25534" y="3544605"/>
            <a:ext cx="11430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0" name="Text Box 11">
            <a:extLst>
              <a:ext uri="{FF2B5EF4-FFF2-40B4-BE49-F238E27FC236}">
                <a16:creationId xmlns:a16="http://schemas.microsoft.com/office/drawing/2014/main" id="{EF8EB5FB-C187-417F-9C86-559AD32BA5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4534" y="3773205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G</a:t>
            </a:r>
            <a:r>
              <a:rPr lang="en-GB" altLang="en-US" baseline="-25000">
                <a:latin typeface="Comic Sans MS" pitchFamily="66" charset="0"/>
              </a:rPr>
              <a:t>1</a:t>
            </a:r>
          </a:p>
        </p:txBody>
      </p:sp>
      <p:sp>
        <p:nvSpPr>
          <p:cNvPr id="41" name="Text Box 12">
            <a:extLst>
              <a:ext uri="{FF2B5EF4-FFF2-40B4-BE49-F238E27FC236}">
                <a16:creationId xmlns:a16="http://schemas.microsoft.com/office/drawing/2014/main" id="{22996CC6-AF0F-4ADF-BBAC-921E87198D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4534" y="5221005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B</a:t>
            </a:r>
            <a:r>
              <a:rPr lang="en-GB" altLang="en-US" baseline="-25000">
                <a:latin typeface="Comic Sans MS" pitchFamily="66" charset="0"/>
              </a:rPr>
              <a:t>1</a:t>
            </a:r>
          </a:p>
        </p:txBody>
      </p:sp>
      <p:sp>
        <p:nvSpPr>
          <p:cNvPr id="42" name="Text Box 13">
            <a:extLst>
              <a:ext uri="{FF2B5EF4-FFF2-40B4-BE49-F238E27FC236}">
                <a16:creationId xmlns:a16="http://schemas.microsoft.com/office/drawing/2014/main" id="{A4A33C11-0C83-4F54-9999-70A01A1870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8534" y="3316005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G</a:t>
            </a:r>
            <a:r>
              <a:rPr lang="en-GB" altLang="en-US" baseline="-25000">
                <a:latin typeface="Comic Sans MS" pitchFamily="66" charset="0"/>
              </a:rPr>
              <a:t>2</a:t>
            </a:r>
          </a:p>
        </p:txBody>
      </p:sp>
      <p:sp>
        <p:nvSpPr>
          <p:cNvPr id="43" name="Text Box 14">
            <a:extLst>
              <a:ext uri="{FF2B5EF4-FFF2-40B4-BE49-F238E27FC236}">
                <a16:creationId xmlns:a16="http://schemas.microsoft.com/office/drawing/2014/main" id="{D846142A-A847-45A3-B5D4-834673F674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8534" y="4840005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G</a:t>
            </a:r>
            <a:r>
              <a:rPr lang="en-GB" altLang="en-US" baseline="-25000">
                <a:latin typeface="Comic Sans MS" pitchFamily="66" charset="0"/>
              </a:rPr>
              <a:t>2</a:t>
            </a:r>
          </a:p>
        </p:txBody>
      </p:sp>
      <p:sp>
        <p:nvSpPr>
          <p:cNvPr id="44" name="Text Box 15">
            <a:extLst>
              <a:ext uri="{FF2B5EF4-FFF2-40B4-BE49-F238E27FC236}">
                <a16:creationId xmlns:a16="http://schemas.microsoft.com/office/drawing/2014/main" id="{B09806F3-76F4-4F0D-9727-DB4ECC7BA6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8534" y="4078005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B</a:t>
            </a:r>
            <a:r>
              <a:rPr lang="en-GB" altLang="en-US" baseline="-25000">
                <a:latin typeface="Comic Sans MS" pitchFamily="66" charset="0"/>
              </a:rPr>
              <a:t>2</a:t>
            </a:r>
          </a:p>
        </p:txBody>
      </p:sp>
      <p:sp>
        <p:nvSpPr>
          <p:cNvPr id="45" name="Text Box 16">
            <a:extLst>
              <a:ext uri="{FF2B5EF4-FFF2-40B4-BE49-F238E27FC236}">
                <a16:creationId xmlns:a16="http://schemas.microsoft.com/office/drawing/2014/main" id="{5E243254-BEFA-4486-933A-6FBCBA3BBF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8534" y="5678205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B</a:t>
            </a:r>
            <a:r>
              <a:rPr lang="en-GB" altLang="en-US" baseline="-25000">
                <a:latin typeface="Comic Sans MS" pitchFamily="66" charset="0"/>
              </a:rPr>
              <a:t>2</a:t>
            </a:r>
          </a:p>
        </p:txBody>
      </p:sp>
      <p:sp>
        <p:nvSpPr>
          <p:cNvPr id="46" name="Text Box 17">
            <a:extLst>
              <a:ext uri="{FF2B5EF4-FFF2-40B4-BE49-F238E27FC236}">
                <a16:creationId xmlns:a16="http://schemas.microsoft.com/office/drawing/2014/main" id="{D505E62C-4D96-49CD-AB77-6F56D4B02B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134" y="3849405"/>
            <a:ext cx="457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u="sng">
                <a:solidFill>
                  <a:srgbClr val="FF0000"/>
                </a:solidFill>
                <a:latin typeface="Comic Sans MS" pitchFamily="66" charset="0"/>
              </a:rPr>
              <a:t>7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 12</a:t>
            </a:r>
          </a:p>
        </p:txBody>
      </p:sp>
      <p:sp>
        <p:nvSpPr>
          <p:cNvPr id="47" name="Text Box 20">
            <a:extLst>
              <a:ext uri="{FF2B5EF4-FFF2-40B4-BE49-F238E27FC236}">
                <a16:creationId xmlns:a16="http://schemas.microsoft.com/office/drawing/2014/main" id="{502230D0-2497-4C3D-8867-5C3ACB6973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134" y="4992405"/>
            <a:ext cx="457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u="sng">
                <a:solidFill>
                  <a:srgbClr val="FF0000"/>
                </a:solidFill>
                <a:latin typeface="Comic Sans MS" pitchFamily="66" charset="0"/>
              </a:rPr>
              <a:t>5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 12</a:t>
            </a:r>
          </a:p>
        </p:txBody>
      </p:sp>
      <p:sp>
        <p:nvSpPr>
          <p:cNvPr id="48" name="Text Box 21">
            <a:extLst>
              <a:ext uri="{FF2B5EF4-FFF2-40B4-BE49-F238E27FC236}">
                <a16:creationId xmlns:a16="http://schemas.microsoft.com/office/drawing/2014/main" id="{171745A9-FC5D-4397-A796-20945CA3DD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0334" y="5678205"/>
            <a:ext cx="457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u="sng">
                <a:solidFill>
                  <a:srgbClr val="FF0000"/>
                </a:solidFill>
                <a:latin typeface="Comic Sans MS" pitchFamily="66" charset="0"/>
              </a:rPr>
              <a:t>4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 11</a:t>
            </a:r>
          </a:p>
        </p:txBody>
      </p:sp>
      <p:sp>
        <p:nvSpPr>
          <p:cNvPr id="49" name="Text Box 22">
            <a:extLst>
              <a:ext uri="{FF2B5EF4-FFF2-40B4-BE49-F238E27FC236}">
                <a16:creationId xmlns:a16="http://schemas.microsoft.com/office/drawing/2014/main" id="{BF20CF55-4EF9-46D0-A211-0C9C9C512B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0334" y="4687605"/>
            <a:ext cx="457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u="sng">
                <a:solidFill>
                  <a:srgbClr val="FF0000"/>
                </a:solidFill>
                <a:latin typeface="Comic Sans MS" pitchFamily="66" charset="0"/>
              </a:rPr>
              <a:t>7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 11</a:t>
            </a:r>
          </a:p>
        </p:txBody>
      </p:sp>
      <p:sp>
        <p:nvSpPr>
          <p:cNvPr id="50" name="Text Box 23">
            <a:extLst>
              <a:ext uri="{FF2B5EF4-FFF2-40B4-BE49-F238E27FC236}">
                <a16:creationId xmlns:a16="http://schemas.microsoft.com/office/drawing/2014/main" id="{8D91D1B2-E881-4585-8352-14024DA363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0334" y="4078005"/>
            <a:ext cx="457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u="sng">
                <a:solidFill>
                  <a:srgbClr val="FF0000"/>
                </a:solidFill>
                <a:latin typeface="Comic Sans MS" pitchFamily="66" charset="0"/>
              </a:rPr>
              <a:t>5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 11</a:t>
            </a:r>
          </a:p>
        </p:txBody>
      </p:sp>
      <p:sp>
        <p:nvSpPr>
          <p:cNvPr id="51" name="Text Box 24">
            <a:extLst>
              <a:ext uri="{FF2B5EF4-FFF2-40B4-BE49-F238E27FC236}">
                <a16:creationId xmlns:a16="http://schemas.microsoft.com/office/drawing/2014/main" id="{5E6B703A-809A-40FF-8497-D6DAB669FA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0334" y="3163605"/>
            <a:ext cx="457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u="sng">
                <a:solidFill>
                  <a:srgbClr val="FF0000"/>
                </a:solidFill>
                <a:latin typeface="Comic Sans MS" pitchFamily="66" charset="0"/>
              </a:rPr>
              <a:t>6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 11</a:t>
            </a:r>
          </a:p>
        </p:txBody>
      </p:sp>
      <p:sp>
        <p:nvSpPr>
          <p:cNvPr id="52" name="Text Box 33">
            <a:extLst>
              <a:ext uri="{FF2B5EF4-FFF2-40B4-BE49-F238E27FC236}">
                <a16:creationId xmlns:a16="http://schemas.microsoft.com/office/drawing/2014/main" id="{2007FD76-01FB-4288-A8EC-AC46960180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98867" y="3025066"/>
            <a:ext cx="34290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 dirty="0">
                <a:latin typeface="Comic Sans MS" pitchFamily="66" charset="0"/>
              </a:rPr>
              <a:t>As we want one of each, there are 2 possible routes:</a:t>
            </a:r>
          </a:p>
        </p:txBody>
      </p:sp>
      <p:graphicFrame>
        <p:nvGraphicFramePr>
          <p:cNvPr id="53" name="Object 34">
            <a:extLst>
              <a:ext uri="{FF2B5EF4-FFF2-40B4-BE49-F238E27FC236}">
                <a16:creationId xmlns:a16="http://schemas.microsoft.com/office/drawing/2014/main" id="{E0BE3D00-A5F8-47B1-9BB7-3F5D7D50C6BC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5078310" y="3968318"/>
          <a:ext cx="1266825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0" name="Equation" r:id="rId3" imgW="748975" imgH="203112" progId="Equation.DSMT4">
                  <p:embed/>
                </p:oleObj>
              </mc:Choice>
              <mc:Fallback>
                <p:oleObj name="Equation" r:id="rId3" imgW="748975" imgH="203112" progId="Equation.DSMT4">
                  <p:embed/>
                  <p:pic>
                    <p:nvPicPr>
                      <p:cNvPr id="53" name="Object 34">
                        <a:extLst>
                          <a:ext uri="{FF2B5EF4-FFF2-40B4-BE49-F238E27FC236}">
                            <a16:creationId xmlns:a16="http://schemas.microsoft.com/office/drawing/2014/main" id="{E0BE3D00-A5F8-47B1-9BB7-3F5D7D50C6B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8310" y="3968318"/>
                        <a:ext cx="1266825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" name="Object 35">
            <a:extLst>
              <a:ext uri="{FF2B5EF4-FFF2-40B4-BE49-F238E27FC236}">
                <a16:creationId xmlns:a16="http://schemas.microsoft.com/office/drawing/2014/main" id="{FD2D4345-A5C6-4B2F-8671-D97121A83B4B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5078310" y="4349318"/>
          <a:ext cx="2362200" cy="665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1" name="Equation" r:id="rId5" imgW="1396394" imgH="393529" progId="Equation.DSMT4">
                  <p:embed/>
                </p:oleObj>
              </mc:Choice>
              <mc:Fallback>
                <p:oleObj name="Equation" r:id="rId5" imgW="1396394" imgH="393529" progId="Equation.DSMT4">
                  <p:embed/>
                  <p:pic>
                    <p:nvPicPr>
                      <p:cNvPr id="54" name="Object 35">
                        <a:extLst>
                          <a:ext uri="{FF2B5EF4-FFF2-40B4-BE49-F238E27FC236}">
                            <a16:creationId xmlns:a16="http://schemas.microsoft.com/office/drawing/2014/main" id="{FD2D4345-A5C6-4B2F-8671-D97121A83B4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8310" y="4349318"/>
                        <a:ext cx="2362200" cy="665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" name="Text Box 36">
            <a:extLst>
              <a:ext uri="{FF2B5EF4-FFF2-40B4-BE49-F238E27FC236}">
                <a16:creationId xmlns:a16="http://schemas.microsoft.com/office/drawing/2014/main" id="{F80B33C7-5A5B-40EE-B2C4-0B3F523448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9534" y="4001805"/>
            <a:ext cx="457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u="sng">
                <a:solidFill>
                  <a:srgbClr val="FF0000"/>
                </a:solidFill>
                <a:latin typeface="Comic Sans MS" pitchFamily="66" charset="0"/>
              </a:rPr>
              <a:t>7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 12</a:t>
            </a:r>
          </a:p>
        </p:txBody>
      </p:sp>
      <p:sp>
        <p:nvSpPr>
          <p:cNvPr id="56" name="Text Box 37">
            <a:extLst>
              <a:ext uri="{FF2B5EF4-FFF2-40B4-BE49-F238E27FC236}">
                <a16:creationId xmlns:a16="http://schemas.microsoft.com/office/drawing/2014/main" id="{1A8813FB-2DD2-4255-8AF2-4CF668046D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0534" y="4001805"/>
            <a:ext cx="457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u="sng">
                <a:solidFill>
                  <a:srgbClr val="FF0000"/>
                </a:solidFill>
                <a:latin typeface="Comic Sans MS" pitchFamily="66" charset="0"/>
              </a:rPr>
              <a:t>5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 11</a:t>
            </a:r>
          </a:p>
        </p:txBody>
      </p:sp>
      <p:sp>
        <p:nvSpPr>
          <p:cNvPr id="57" name="Text Box 38">
            <a:extLst>
              <a:ext uri="{FF2B5EF4-FFF2-40B4-BE49-F238E27FC236}">
                <a16:creationId xmlns:a16="http://schemas.microsoft.com/office/drawing/2014/main" id="{6BE7D177-8A24-4E5F-803F-A738E4E182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1534" y="4001805"/>
            <a:ext cx="6096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u="sng">
                <a:solidFill>
                  <a:srgbClr val="FF0000"/>
                </a:solidFill>
                <a:latin typeface="Comic Sans MS" pitchFamily="66" charset="0"/>
              </a:rPr>
              <a:t>35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 132</a:t>
            </a:r>
          </a:p>
        </p:txBody>
      </p:sp>
      <p:sp>
        <p:nvSpPr>
          <p:cNvPr id="58" name="Text Box 39">
            <a:extLst>
              <a:ext uri="{FF2B5EF4-FFF2-40B4-BE49-F238E27FC236}">
                <a16:creationId xmlns:a16="http://schemas.microsoft.com/office/drawing/2014/main" id="{1C4F5F77-B28C-4A11-9719-4D0EB3E112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8134" y="4078005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x</a:t>
            </a:r>
          </a:p>
        </p:txBody>
      </p:sp>
      <p:sp>
        <p:nvSpPr>
          <p:cNvPr id="59" name="Text Box 40">
            <a:extLst>
              <a:ext uri="{FF2B5EF4-FFF2-40B4-BE49-F238E27FC236}">
                <a16:creationId xmlns:a16="http://schemas.microsoft.com/office/drawing/2014/main" id="{1F6A0C20-2058-47F3-A8BA-7F2F5879C2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9134" y="4078005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=</a:t>
            </a:r>
          </a:p>
        </p:txBody>
      </p:sp>
      <p:sp>
        <p:nvSpPr>
          <p:cNvPr id="60" name="Text Box 41">
            <a:extLst>
              <a:ext uri="{FF2B5EF4-FFF2-40B4-BE49-F238E27FC236}">
                <a16:creationId xmlns:a16="http://schemas.microsoft.com/office/drawing/2014/main" id="{EF707F3E-1644-41F7-9C7D-7CFAB35624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9534" y="4763805"/>
            <a:ext cx="457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u="sng">
                <a:solidFill>
                  <a:srgbClr val="FF0000"/>
                </a:solidFill>
                <a:latin typeface="Comic Sans MS" pitchFamily="66" charset="0"/>
              </a:rPr>
              <a:t>5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 12</a:t>
            </a:r>
          </a:p>
        </p:txBody>
      </p:sp>
      <p:sp>
        <p:nvSpPr>
          <p:cNvPr id="61" name="Text Box 42">
            <a:extLst>
              <a:ext uri="{FF2B5EF4-FFF2-40B4-BE49-F238E27FC236}">
                <a16:creationId xmlns:a16="http://schemas.microsoft.com/office/drawing/2014/main" id="{61A72C8A-662B-4339-86F3-3417BBA22C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0534" y="4763805"/>
            <a:ext cx="457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u="sng">
                <a:solidFill>
                  <a:srgbClr val="FF0000"/>
                </a:solidFill>
                <a:latin typeface="Comic Sans MS" pitchFamily="66" charset="0"/>
              </a:rPr>
              <a:t>7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 11</a:t>
            </a:r>
          </a:p>
        </p:txBody>
      </p:sp>
      <p:sp>
        <p:nvSpPr>
          <p:cNvPr id="62" name="Text Box 43">
            <a:extLst>
              <a:ext uri="{FF2B5EF4-FFF2-40B4-BE49-F238E27FC236}">
                <a16:creationId xmlns:a16="http://schemas.microsoft.com/office/drawing/2014/main" id="{61B6C386-B1F2-4395-A65C-647A13DC07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1534" y="4763805"/>
            <a:ext cx="6096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u="sng">
                <a:solidFill>
                  <a:srgbClr val="FF0000"/>
                </a:solidFill>
                <a:latin typeface="Comic Sans MS" pitchFamily="66" charset="0"/>
              </a:rPr>
              <a:t>35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 132</a:t>
            </a:r>
          </a:p>
        </p:txBody>
      </p:sp>
      <p:sp>
        <p:nvSpPr>
          <p:cNvPr id="63" name="Text Box 44">
            <a:extLst>
              <a:ext uri="{FF2B5EF4-FFF2-40B4-BE49-F238E27FC236}">
                <a16:creationId xmlns:a16="http://schemas.microsoft.com/office/drawing/2014/main" id="{C1929842-6BBA-46CD-8D0D-B96D2A484F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8134" y="4840005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x</a:t>
            </a:r>
          </a:p>
        </p:txBody>
      </p:sp>
      <p:sp>
        <p:nvSpPr>
          <p:cNvPr id="64" name="Text Box 45">
            <a:extLst>
              <a:ext uri="{FF2B5EF4-FFF2-40B4-BE49-F238E27FC236}">
                <a16:creationId xmlns:a16="http://schemas.microsoft.com/office/drawing/2014/main" id="{86E6847A-1647-46A1-80CF-5F7F4652EF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9134" y="4840005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=</a:t>
            </a:r>
          </a:p>
        </p:txBody>
      </p:sp>
      <p:graphicFrame>
        <p:nvGraphicFramePr>
          <p:cNvPr id="65" name="Object 46">
            <a:extLst>
              <a:ext uri="{FF2B5EF4-FFF2-40B4-BE49-F238E27FC236}">
                <a16:creationId xmlns:a16="http://schemas.microsoft.com/office/drawing/2014/main" id="{FC8F3BB8-C697-4445-A84D-52E5C70AC1E3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5111648" y="5111318"/>
          <a:ext cx="1717675" cy="665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2" name="Equation" r:id="rId7" imgW="1016000" imgH="393700" progId="Equation.DSMT4">
                  <p:embed/>
                </p:oleObj>
              </mc:Choice>
              <mc:Fallback>
                <p:oleObj name="Equation" r:id="rId7" imgW="1016000" imgH="393700" progId="Equation.DSMT4">
                  <p:embed/>
                  <p:pic>
                    <p:nvPicPr>
                      <p:cNvPr id="65" name="Object 46">
                        <a:extLst>
                          <a:ext uri="{FF2B5EF4-FFF2-40B4-BE49-F238E27FC236}">
                            <a16:creationId xmlns:a16="http://schemas.microsoft.com/office/drawing/2014/main" id="{FC8F3BB8-C697-4445-A84D-52E5C70AC1E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1648" y="5111318"/>
                        <a:ext cx="1717675" cy="665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" name="Object 47">
            <a:extLst>
              <a:ext uri="{FF2B5EF4-FFF2-40B4-BE49-F238E27FC236}">
                <a16:creationId xmlns:a16="http://schemas.microsoft.com/office/drawing/2014/main" id="{B04A68B3-51FF-4DE7-AD07-4D7F7911D1C0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5154510" y="5949518"/>
          <a:ext cx="1631950" cy="665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3" name="Equation" r:id="rId9" imgW="965200" imgH="393700" progId="Equation.DSMT4">
                  <p:embed/>
                </p:oleObj>
              </mc:Choice>
              <mc:Fallback>
                <p:oleObj name="Equation" r:id="rId9" imgW="965200" imgH="393700" progId="Equation.DSMT4">
                  <p:embed/>
                  <p:pic>
                    <p:nvPicPr>
                      <p:cNvPr id="66" name="Object 47">
                        <a:extLst>
                          <a:ext uri="{FF2B5EF4-FFF2-40B4-BE49-F238E27FC236}">
                            <a16:creationId xmlns:a16="http://schemas.microsoft.com/office/drawing/2014/main" id="{B04A68B3-51FF-4DE7-AD07-4D7F7911D1C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4510" y="5949518"/>
                        <a:ext cx="1631950" cy="665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7" name="Oval 50">
            <a:extLst>
              <a:ext uri="{FF2B5EF4-FFF2-40B4-BE49-F238E27FC236}">
                <a16:creationId xmlns:a16="http://schemas.microsoft.com/office/drawing/2014/main" id="{63142340-3D84-4636-B809-701EA156D9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1534" y="4763805"/>
            <a:ext cx="609600" cy="6096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8" name="Oval 51">
            <a:extLst>
              <a:ext uri="{FF2B5EF4-FFF2-40B4-BE49-F238E27FC236}">
                <a16:creationId xmlns:a16="http://schemas.microsoft.com/office/drawing/2014/main" id="{EBFE9C6C-AAD7-48EF-BD73-DEF0501974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1534" y="4001805"/>
            <a:ext cx="609600" cy="6096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テキスト ボックス 70">
                <a:extLst>
                  <a:ext uri="{FF2B5EF4-FFF2-40B4-BE49-F238E27FC236}">
                    <a16:creationId xmlns:a16="http://schemas.microsoft.com/office/drawing/2014/main" id="{F1D15675-C8AF-41B6-881A-1091F8F09DAC}"/>
                  </a:ext>
                </a:extLst>
              </p:cNvPr>
              <p:cNvSpPr txBox="1"/>
              <p:nvPr/>
            </p:nvSpPr>
            <p:spPr>
              <a:xfrm>
                <a:off x="6377409" y="3963880"/>
                <a:ext cx="276659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</m:e>
                            <m:sub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sSub>
                            <m:sSub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</m:t>
                      </m:r>
                      <m:sSub>
                        <m:sSubPr>
                          <m:ctrlP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71" name="テキスト ボックス 70">
                <a:extLst>
                  <a:ext uri="{FF2B5EF4-FFF2-40B4-BE49-F238E27FC236}">
                    <a16:creationId xmlns:a16="http://schemas.microsoft.com/office/drawing/2014/main" id="{F1D15675-C8AF-41B6-881A-1091F8F09D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7409" y="3963880"/>
                <a:ext cx="2766591" cy="307777"/>
              </a:xfrm>
              <a:prstGeom prst="rect">
                <a:avLst/>
              </a:prstGeom>
              <a:blipFill>
                <a:blip r:embed="rId11"/>
                <a:stretch>
                  <a:fillRect l="-1982" t="-1961" r="-3304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Line 6">
            <a:extLst>
              <a:ext uri="{FF2B5EF4-FFF2-40B4-BE49-F238E27FC236}">
                <a16:creationId xmlns:a16="http://schemas.microsoft.com/office/drawing/2014/main" id="{C77979A7-1252-4E17-8B49-82EDD4762C2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02202" y="4685931"/>
            <a:ext cx="11430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296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7" grpId="0" animBg="1"/>
      <p:bldP spid="68" grpId="0" animBg="1"/>
      <p:bldP spid="71" grpId="0"/>
      <p:bldP spid="73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8617676-6BA0-4EDC-B99E-A4809A36A2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FF981B8-11C6-49DD-B5D6-59171C6220A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15D3D7C-5930-4B3A-8D0B-20C819A4CC8B}">
  <ds:schemaRefs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253</TotalTime>
  <Words>291</Words>
  <Application>Microsoft Office PowerPoint</Application>
  <PresentationFormat>On-screen Show (4:3)</PresentationFormat>
  <Paragraphs>54</Paragraphs>
  <Slides>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5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Kristen ITC</vt:lpstr>
      <vt:lpstr>Segoe UI Black</vt:lpstr>
      <vt:lpstr>Wingdings</vt:lpstr>
      <vt:lpstr>Office テーマ</vt:lpstr>
      <vt:lpstr>Equation</vt:lpstr>
      <vt:lpstr>PowerPoint Presentation</vt:lpstr>
      <vt:lpstr>Probability</vt:lpstr>
      <vt:lpstr>Probability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Gareth Westwater</cp:lastModifiedBy>
  <cp:revision>56</cp:revision>
  <dcterms:created xsi:type="dcterms:W3CDTF">2017-08-14T15:35:38Z</dcterms:created>
  <dcterms:modified xsi:type="dcterms:W3CDTF">2021-01-28T07:55:52Z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