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1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11" Type="http://schemas.openxmlformats.org/officeDocument/2006/relationships/image" Target="../media/image15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12" Type="http://schemas.openxmlformats.org/officeDocument/2006/relationships/image" Target="../media/image27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11" Type="http://schemas.openxmlformats.org/officeDocument/2006/relationships/image" Target="../media/image26.wmf"/><Relationship Id="rId5" Type="http://schemas.openxmlformats.org/officeDocument/2006/relationships/image" Target="../media/image20.wmf"/><Relationship Id="rId10" Type="http://schemas.openxmlformats.org/officeDocument/2006/relationships/image" Target="../media/image25.wmf"/><Relationship Id="rId4" Type="http://schemas.openxmlformats.org/officeDocument/2006/relationships/image" Target="../media/image19.wmf"/><Relationship Id="rId9" Type="http://schemas.openxmlformats.org/officeDocument/2006/relationships/image" Target="../media/image2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7000">
              <a:srgbClr val="FFCCCC">
                <a:alpha val="60000"/>
              </a:srgbClr>
            </a:gs>
            <a:gs pos="95000">
              <a:srgbClr val="FFCCCC">
                <a:alpha val="60000"/>
              </a:srgbClr>
            </a:gs>
            <a:gs pos="100000">
              <a:srgbClr val="FF00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28/01/2021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9.bin"/><Relationship Id="rId18" Type="http://schemas.openxmlformats.org/officeDocument/2006/relationships/image" Target="../media/image11.wmf"/><Relationship Id="rId26" Type="http://schemas.openxmlformats.org/officeDocument/2006/relationships/image" Target="../media/image15.wmf"/><Relationship Id="rId3" Type="http://schemas.openxmlformats.org/officeDocument/2006/relationships/image" Target="../media/image51.png"/><Relationship Id="rId21" Type="http://schemas.openxmlformats.org/officeDocument/2006/relationships/oleObject" Target="../embeddings/oleObject13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1.bin"/><Relationship Id="rId25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wmf"/><Relationship Id="rId20" Type="http://schemas.openxmlformats.org/officeDocument/2006/relationships/image" Target="../media/image12.wmf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8.bin"/><Relationship Id="rId24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0.bin"/><Relationship Id="rId23" Type="http://schemas.openxmlformats.org/officeDocument/2006/relationships/oleObject" Target="../embeddings/oleObject14.bin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12.bin"/><Relationship Id="rId4" Type="http://schemas.openxmlformats.org/officeDocument/2006/relationships/image" Target="../media/image52.png"/><Relationship Id="rId9" Type="http://schemas.openxmlformats.org/officeDocument/2006/relationships/oleObject" Target="../embeddings/oleObject7.bin"/><Relationship Id="rId14" Type="http://schemas.openxmlformats.org/officeDocument/2006/relationships/image" Target="../media/image9.wmf"/><Relationship Id="rId22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2.wmf"/><Relationship Id="rId26" Type="http://schemas.openxmlformats.org/officeDocument/2006/relationships/image" Target="../media/image26.wmf"/><Relationship Id="rId3" Type="http://schemas.openxmlformats.org/officeDocument/2006/relationships/image" Target="../media/image51.png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1.wmf"/><Relationship Id="rId20" Type="http://schemas.openxmlformats.org/officeDocument/2006/relationships/image" Target="../media/image23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5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27.wmf"/><Relationship Id="rId10" Type="http://schemas.openxmlformats.org/officeDocument/2006/relationships/image" Target="../media/image18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52.png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Relationship Id="rId22" Type="http://schemas.openxmlformats.org/officeDocument/2006/relationships/image" Target="../media/image24.wmf"/><Relationship Id="rId27" Type="http://schemas.openxmlformats.org/officeDocument/2006/relationships/oleObject" Target="../embeddings/oleObject27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3" Type="http://schemas.openxmlformats.org/officeDocument/2006/relationships/image" Target="../media/image52.png"/><Relationship Id="rId7" Type="http://schemas.openxmlformats.org/officeDocument/2006/relationships/image" Target="../media/image68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3" Type="http://schemas.openxmlformats.org/officeDocument/2006/relationships/image" Target="../media/image52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17" Type="http://schemas.openxmlformats.org/officeDocument/2006/relationships/image" Target="../media/image78.png"/><Relationship Id="rId2" Type="http://schemas.openxmlformats.org/officeDocument/2006/relationships/image" Target="../media/image51.png"/><Relationship Id="rId16" Type="http://schemas.openxmlformats.org/officeDocument/2006/relationships/image" Target="../media/image7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4" Type="http://schemas.openxmlformats.org/officeDocument/2006/relationships/image" Target="../media/image65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534ED17-D63C-4126-B40A-2040C05E6301}"/>
              </a:ext>
            </a:extLst>
          </p:cNvPr>
          <p:cNvSpPr/>
          <p:nvPr/>
        </p:nvSpPr>
        <p:spPr>
          <a:xfrm>
            <a:off x="1493882" y="2319273"/>
            <a:ext cx="6138540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rgbClr val="7030A0"/>
                </a:solidFill>
                <a:latin typeface="Kristen ITC" panose="03050502040202030202" pitchFamily="66" charset="0"/>
                <a:ea typeface="Segoe UI Black" panose="020B0A02040204020203" pitchFamily="34" charset="0"/>
                <a:cs typeface="Segoe UI Black" panose="020B0A02040204020203" pitchFamily="34" charset="0"/>
              </a:rPr>
              <a:t>Exercise 5C</a:t>
            </a:r>
            <a:endParaRPr lang="ja-JP" altLang="en-US" sz="6600" b="1" dirty="0">
              <a:ln w="38100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rgbClr val="7030A0"/>
              </a:solidFill>
              <a:latin typeface="Kristen ITC" panose="03050502040202030202" pitchFamily="66" charset="0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886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AD86D4B5-6776-4BDA-8FF0-C90E7E30B8C2}"/>
              </a:ext>
            </a:extLst>
          </p:cNvPr>
          <p:cNvSpPr txBox="1">
            <a:spLocks noChangeArrowheads="1"/>
          </p:cNvSpPr>
          <p:nvPr/>
        </p:nvSpPr>
        <p:spPr>
          <a:xfrm>
            <a:off x="133165" y="2308194"/>
            <a:ext cx="4598633" cy="3817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When 2 events cannot happen at the same time, they are </a:t>
            </a: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Mutually Exclusive</a:t>
            </a:r>
            <a:r>
              <a:rPr lang="en-GB" altLang="en-US" sz="1400" dirty="0">
                <a:latin typeface="Comic Sans MS" pitchFamily="66" charset="0"/>
              </a:rPr>
              <a:t>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</a:t>
            </a: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 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	Consider the Venn Diagram to the right – if the events are mutually exclusive, they cannot both happen at the same time.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	 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	You can also work backwards. </a:t>
            </a:r>
            <a:r>
              <a:rPr lang="en-GB" altLang="en-US" sz="1400" u="sng" dirty="0">
                <a:latin typeface="Comic Sans MS" pitchFamily="66" charset="0"/>
                <a:sym typeface="Wingdings" pitchFamily="2" charset="2"/>
              </a:rPr>
              <a:t>If the above is true</a:t>
            </a:r>
            <a:r>
              <a:rPr lang="en-GB" altLang="en-US" sz="1400" dirty="0">
                <a:latin typeface="Comic Sans MS" pitchFamily="66" charset="0"/>
                <a:sym typeface="Wingdings" pitchFamily="2" charset="2"/>
              </a:rPr>
              <a:t> then the events are Mutually Exclusive.	</a:t>
            </a: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27" name="Rectangle 25">
            <a:extLst>
              <a:ext uri="{FF2B5EF4-FFF2-40B4-BE49-F238E27FC236}">
                <a16:creationId xmlns:a16="http://schemas.microsoft.com/office/drawing/2014/main" id="{4E49D1E3-14D8-4804-94A1-647AADE474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1828800"/>
            <a:ext cx="32004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" name="Oval 26">
            <a:extLst>
              <a:ext uri="{FF2B5EF4-FFF2-40B4-BE49-F238E27FC236}">
                <a16:creationId xmlns:a16="http://schemas.microsoft.com/office/drawing/2014/main" id="{7CE4EA06-AC24-45B0-AE3B-FC0E45897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0574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" name="Oval 27">
            <a:extLst>
              <a:ext uri="{FF2B5EF4-FFF2-40B4-BE49-F238E27FC236}">
                <a16:creationId xmlns:a16="http://schemas.microsoft.com/office/drawing/2014/main" id="{E6788FC7-F979-4413-A16E-A4F8B3184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0574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" name="Text Box 28">
            <a:extLst>
              <a:ext uri="{FF2B5EF4-FFF2-40B4-BE49-F238E27FC236}">
                <a16:creationId xmlns:a16="http://schemas.microsoft.com/office/drawing/2014/main" id="{7B9E8AE1-5D7B-408D-AA6A-3271700550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1981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ECD323EB-40E8-4713-B655-0017AF62F4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29600" y="1981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8D37D093-3A7F-4C8B-A782-DE0148B440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6800" y="1524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graphicFrame>
        <p:nvGraphicFramePr>
          <p:cNvPr id="33" name="Object 31">
            <a:extLst>
              <a:ext uri="{FF2B5EF4-FFF2-40B4-BE49-F238E27FC236}">
                <a16:creationId xmlns:a16="http://schemas.microsoft.com/office/drawing/2014/main" id="{69E53BF6-0197-4670-8ACD-1D812C8176C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95418" y="3124941"/>
          <a:ext cx="129540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850531" imgH="203112" progId="Equation.DSMT4">
                  <p:embed/>
                </p:oleObj>
              </mc:Choice>
              <mc:Fallback>
                <p:oleObj name="Equation" r:id="rId3" imgW="850531" imgH="203112" progId="Equation.DSMT4">
                  <p:embed/>
                  <p:pic>
                    <p:nvPicPr>
                      <p:cNvPr id="33" name="Object 31">
                        <a:extLst>
                          <a:ext uri="{FF2B5EF4-FFF2-40B4-BE49-F238E27FC236}">
                            <a16:creationId xmlns:a16="http://schemas.microsoft.com/office/drawing/2014/main" id="{69E53BF6-0197-4670-8ACD-1D812C8176C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418" y="3124941"/>
                        <a:ext cx="1295400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2">
            <a:extLst>
              <a:ext uri="{FF2B5EF4-FFF2-40B4-BE49-F238E27FC236}">
                <a16:creationId xmlns:a16="http://schemas.microsoft.com/office/drawing/2014/main" id="{D9D061CA-E22F-467E-9E77-E663DCDD98C7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96157" y="4770269"/>
          <a:ext cx="12192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736600" imgH="203200" progId="Equation.DSMT4">
                  <p:embed/>
                </p:oleObj>
              </mc:Choice>
              <mc:Fallback>
                <p:oleObj name="Equation" r:id="rId5" imgW="736600" imgH="203200" progId="Equation.DSMT4">
                  <p:embed/>
                  <p:pic>
                    <p:nvPicPr>
                      <p:cNvPr id="34" name="Object 32">
                        <a:extLst>
                          <a:ext uri="{FF2B5EF4-FFF2-40B4-BE49-F238E27FC236}">
                            <a16:creationId xmlns:a16="http://schemas.microsoft.com/office/drawing/2014/main" id="{D9D061CA-E22F-467E-9E77-E663DCDD98C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157" y="4770269"/>
                        <a:ext cx="12192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3">
            <a:extLst>
              <a:ext uri="{FF2B5EF4-FFF2-40B4-BE49-F238E27FC236}">
                <a16:creationId xmlns:a16="http://schemas.microsoft.com/office/drawing/2014/main" id="{A26564A9-4F19-42E0-BDF4-C6A61AC5290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991557" y="4770269"/>
          <a:ext cx="588963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0" name="Equation" r:id="rId7" imgW="355292" imgH="203024" progId="Equation.DSMT4">
                  <p:embed/>
                </p:oleObj>
              </mc:Choice>
              <mc:Fallback>
                <p:oleObj name="Equation" r:id="rId7" imgW="355292" imgH="203024" progId="Equation.DSMT4">
                  <p:embed/>
                  <p:pic>
                    <p:nvPicPr>
                      <p:cNvPr id="35" name="Object 33">
                        <a:extLst>
                          <a:ext uri="{FF2B5EF4-FFF2-40B4-BE49-F238E27FC236}">
                            <a16:creationId xmlns:a16="http://schemas.microsoft.com/office/drawing/2014/main" id="{A26564A9-4F19-42E0-BDF4-C6A61AC5290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1557" y="4770269"/>
                        <a:ext cx="588963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4">
            <a:extLst>
              <a:ext uri="{FF2B5EF4-FFF2-40B4-BE49-F238E27FC236}">
                <a16:creationId xmlns:a16="http://schemas.microsoft.com/office/drawing/2014/main" id="{0FD64D42-46D0-4479-BA9B-5E1B1E0FDA2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524957" y="4770269"/>
          <a:ext cx="7366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1" name="Equation" r:id="rId9" imgW="444307" imgH="203112" progId="Equation.DSMT4">
                  <p:embed/>
                </p:oleObj>
              </mc:Choice>
              <mc:Fallback>
                <p:oleObj name="Equation" r:id="rId9" imgW="444307" imgH="203112" progId="Equation.DSMT4">
                  <p:embed/>
                  <p:pic>
                    <p:nvPicPr>
                      <p:cNvPr id="36" name="Object 34">
                        <a:extLst>
                          <a:ext uri="{FF2B5EF4-FFF2-40B4-BE49-F238E27FC236}">
                            <a16:creationId xmlns:a16="http://schemas.microsoft.com/office/drawing/2014/main" id="{0FD64D42-46D0-4479-BA9B-5E1B1E0FDA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957" y="4770269"/>
                        <a:ext cx="73660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338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  <p:bldP spid="29" grpId="0" animBg="1"/>
      <p:bldP spid="30" grpId="0"/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6" name="Rectangle 3">
            <a:extLst>
              <a:ext uri="{FF2B5EF4-FFF2-40B4-BE49-F238E27FC236}">
                <a16:creationId xmlns:a16="http://schemas.microsoft.com/office/drawing/2014/main" id="{AD86D4B5-6776-4BDA-8FF0-C90E7E30B8C2}"/>
              </a:ext>
            </a:extLst>
          </p:cNvPr>
          <p:cNvSpPr txBox="1">
            <a:spLocks noChangeArrowheads="1"/>
          </p:cNvSpPr>
          <p:nvPr/>
        </p:nvSpPr>
        <p:spPr>
          <a:xfrm>
            <a:off x="133166" y="2308194"/>
            <a:ext cx="4332302" cy="4243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When one event happening has no effect on another event happening, they are said to be independent.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	</a:t>
            </a: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 For example, the probability of event B happening is the same whether or not event A has already happened.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	 Tossing a coin and rolling a dice are independent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	For independent events:</a:t>
            </a:r>
          </a:p>
          <a:p>
            <a:pPr>
              <a:buFontTx/>
              <a:buNone/>
            </a:pPr>
            <a:endParaRPr lang="en-GB" altLang="en-US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>
              <a:buFontTx/>
              <a:buNone/>
            </a:pPr>
            <a:r>
              <a:rPr lang="en-GB" altLang="en-US" sz="1400" dirty="0">
                <a:latin typeface="Comic Sans MS" pitchFamily="66" charset="0"/>
                <a:sym typeface="Wingdings" panose="05000000000000000000" pitchFamily="2" charset="2"/>
              </a:rPr>
              <a:t>	The reverse is also true. If this rule works, then the events are independent.</a:t>
            </a:r>
            <a:endParaRPr lang="en-GB" altLang="en-US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1060881" y="549971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881" y="5499718"/>
                <a:ext cx="2516138" cy="276999"/>
              </a:xfrm>
              <a:prstGeom prst="rect">
                <a:avLst/>
              </a:prstGeom>
              <a:blipFill>
                <a:blip r:embed="rId2"/>
                <a:stretch>
                  <a:fillRect l="-1695" t="-2174" r="-2906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2219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4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4263386-AA29-400B-B01C-C6F2E9DF23CD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148396"/>
            <a:ext cx="4876800" cy="4474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Events A and B are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Mutually Exclusive</a:t>
            </a:r>
            <a:r>
              <a:rPr lang="en-GB" altLang="en-US" sz="1600" dirty="0">
                <a:latin typeface="Comic Sans MS" pitchFamily="66" charset="0"/>
              </a:rPr>
              <a:t> and P(A) = 0.2 and P(B) = 0.4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Calculate: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</a:t>
            </a:r>
          </a:p>
        </p:txBody>
      </p:sp>
      <p:graphicFrame>
        <p:nvGraphicFramePr>
          <p:cNvPr id="11" name="Object 17">
            <a:extLst>
              <a:ext uri="{FF2B5EF4-FFF2-40B4-BE49-F238E27FC236}">
                <a16:creationId xmlns:a16="http://schemas.microsoft.com/office/drawing/2014/main" id="{80ADFE2E-3F5A-443B-8F8E-E7A97D5C269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94805" y="3065756"/>
          <a:ext cx="9906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5" imgW="622030" imgH="203112" progId="Equation.DSMT4">
                  <p:embed/>
                </p:oleObj>
              </mc:Choice>
              <mc:Fallback>
                <p:oleObj name="Equation" r:id="rId5" imgW="622030" imgH="203112" progId="Equation.DSMT4">
                  <p:embed/>
                  <p:pic>
                    <p:nvPicPr>
                      <p:cNvPr id="11" name="Object 17">
                        <a:extLst>
                          <a:ext uri="{FF2B5EF4-FFF2-40B4-BE49-F238E27FC236}">
                            <a16:creationId xmlns:a16="http://schemas.microsoft.com/office/drawing/2014/main" id="{80ADFE2E-3F5A-443B-8F8E-E7A97D5C26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805" y="3065756"/>
                        <a:ext cx="9906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8">
            <a:extLst>
              <a:ext uri="{FF2B5EF4-FFF2-40B4-BE49-F238E27FC236}">
                <a16:creationId xmlns:a16="http://schemas.microsoft.com/office/drawing/2014/main" id="{2A9D2FE8-ED91-4D26-883D-8B839BC1B993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11619" y="4457685"/>
          <a:ext cx="105092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7" imgW="660113" imgH="203112" progId="Equation.DSMT4">
                  <p:embed/>
                </p:oleObj>
              </mc:Choice>
              <mc:Fallback>
                <p:oleObj name="Equation" r:id="rId7" imgW="660113" imgH="203112" progId="Equation.DSMT4">
                  <p:embed/>
                  <p:pic>
                    <p:nvPicPr>
                      <p:cNvPr id="12" name="Object 18">
                        <a:extLst>
                          <a:ext uri="{FF2B5EF4-FFF2-40B4-BE49-F238E27FC236}">
                            <a16:creationId xmlns:a16="http://schemas.microsoft.com/office/drawing/2014/main" id="{2A9D2FE8-ED91-4D26-883D-8B839BC1B99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619" y="4457685"/>
                        <a:ext cx="105092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9">
            <a:extLst>
              <a:ext uri="{FF2B5EF4-FFF2-40B4-BE49-F238E27FC236}">
                <a16:creationId xmlns:a16="http://schemas.microsoft.com/office/drawing/2014/main" id="{ECC98DE1-0929-4054-A363-CC0FFDF0B1E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568171" y="5534134"/>
          <a:ext cx="10922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9" imgW="685800" imgH="203200" progId="Equation.DSMT4">
                  <p:embed/>
                </p:oleObj>
              </mc:Choice>
              <mc:Fallback>
                <p:oleObj name="Equation" r:id="rId9" imgW="685800" imgH="203200" progId="Equation.DSMT4">
                  <p:embed/>
                  <p:pic>
                    <p:nvPicPr>
                      <p:cNvPr id="13" name="Object 19">
                        <a:extLst>
                          <a:ext uri="{FF2B5EF4-FFF2-40B4-BE49-F238E27FC236}">
                            <a16:creationId xmlns:a16="http://schemas.microsoft.com/office/drawing/2014/main" id="{ECC98DE1-0929-4054-A363-CC0FFDF0B1E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8171" y="5534134"/>
                        <a:ext cx="10922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20">
            <a:extLst>
              <a:ext uri="{FF2B5EF4-FFF2-40B4-BE49-F238E27FC236}">
                <a16:creationId xmlns:a16="http://schemas.microsoft.com/office/drawing/2014/main" id="{74CFA71E-32CF-40B7-80E3-F0A696E7B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3048000"/>
            <a:ext cx="32004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Oval 21">
            <a:extLst>
              <a:ext uri="{FF2B5EF4-FFF2-40B4-BE49-F238E27FC236}">
                <a16:creationId xmlns:a16="http://schemas.microsoft.com/office/drawing/2014/main" id="{6E5F4E03-3D52-4A71-A8F3-29597D5C85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" name="Oval 22">
            <a:extLst>
              <a:ext uri="{FF2B5EF4-FFF2-40B4-BE49-F238E27FC236}">
                <a16:creationId xmlns:a16="http://schemas.microsoft.com/office/drawing/2014/main" id="{039198C1-2946-4CE5-AFEF-35241604B5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" name="Text Box 23">
            <a:extLst>
              <a:ext uri="{FF2B5EF4-FFF2-40B4-BE49-F238E27FC236}">
                <a16:creationId xmlns:a16="http://schemas.microsoft.com/office/drawing/2014/main" id="{7D8DE322-B859-4DCA-ACA7-385596260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19405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A</a:t>
            </a:r>
          </a:p>
        </p:txBody>
      </p:sp>
      <p:sp>
        <p:nvSpPr>
          <p:cNvPr id="18" name="Text Box 24">
            <a:extLst>
              <a:ext uri="{FF2B5EF4-FFF2-40B4-BE49-F238E27FC236}">
                <a16:creationId xmlns:a16="http://schemas.microsoft.com/office/drawing/2014/main" id="{FFEEC1AE-CAEA-4B93-A7C1-57D8F4D7F5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319405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B</a:t>
            </a:r>
          </a:p>
        </p:txBody>
      </p:sp>
      <p:sp>
        <p:nvSpPr>
          <p:cNvPr id="19" name="Text Box 25">
            <a:extLst>
              <a:ext uri="{FF2B5EF4-FFF2-40B4-BE49-F238E27FC236}">
                <a16:creationId xmlns:a16="http://schemas.microsoft.com/office/drawing/2014/main" id="{A5D67096-0B0E-45E7-8346-3B121EDE03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743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20" name="Text Box 26">
            <a:extLst>
              <a:ext uri="{FF2B5EF4-FFF2-40B4-BE49-F238E27FC236}">
                <a16:creationId xmlns:a16="http://schemas.microsoft.com/office/drawing/2014/main" id="{87F8914C-A68F-4D26-BA70-F1F3277155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72745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0.2</a:t>
            </a:r>
          </a:p>
        </p:txBody>
      </p:sp>
      <p:sp>
        <p:nvSpPr>
          <p:cNvPr id="21" name="Text Box 27">
            <a:extLst>
              <a:ext uri="{FF2B5EF4-FFF2-40B4-BE49-F238E27FC236}">
                <a16:creationId xmlns:a16="http://schemas.microsoft.com/office/drawing/2014/main" id="{FD184F20-1F19-49DB-864C-1A12DB22D5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5200" y="37338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0.4</a:t>
            </a:r>
          </a:p>
        </p:txBody>
      </p:sp>
      <p:sp>
        <p:nvSpPr>
          <p:cNvPr id="22" name="Text Box 28">
            <a:extLst>
              <a:ext uri="{FF2B5EF4-FFF2-40B4-BE49-F238E27FC236}">
                <a16:creationId xmlns:a16="http://schemas.microsoft.com/office/drawing/2014/main" id="{EA3A77CA-182E-46E9-ACF4-11E7ED5782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4163" y="448945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0.4</a:t>
            </a:r>
          </a:p>
        </p:txBody>
      </p:sp>
      <p:graphicFrame>
        <p:nvGraphicFramePr>
          <p:cNvPr id="23" name="Object 29">
            <a:extLst>
              <a:ext uri="{FF2B5EF4-FFF2-40B4-BE49-F238E27FC236}">
                <a16:creationId xmlns:a16="http://schemas.microsoft.com/office/drawing/2014/main" id="{790400A1-15E4-4822-B9A7-59D9A796C64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37805" y="3065756"/>
          <a:ext cx="14763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5" name="Equation" r:id="rId11" imgW="926698" imgH="203112" progId="Equation.DSMT4">
                  <p:embed/>
                </p:oleObj>
              </mc:Choice>
              <mc:Fallback>
                <p:oleObj name="Equation" r:id="rId11" imgW="926698" imgH="203112" progId="Equation.DSMT4">
                  <p:embed/>
                  <p:pic>
                    <p:nvPicPr>
                      <p:cNvPr id="23" name="Object 29">
                        <a:extLst>
                          <a:ext uri="{FF2B5EF4-FFF2-40B4-BE49-F238E27FC236}">
                            <a16:creationId xmlns:a16="http://schemas.microsoft.com/office/drawing/2014/main" id="{790400A1-15E4-4822-B9A7-59D9A796C64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05" y="3065756"/>
                        <a:ext cx="14763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0">
            <a:extLst>
              <a:ext uri="{FF2B5EF4-FFF2-40B4-BE49-F238E27FC236}">
                <a16:creationId xmlns:a16="http://schemas.microsoft.com/office/drawing/2014/main" id="{ABE5BB01-A02B-4B21-A52D-6F797BDE415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37805" y="3370556"/>
          <a:ext cx="1071563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Equation" r:id="rId13" imgW="672516" imgH="177646" progId="Equation.DSMT4">
                  <p:embed/>
                </p:oleObj>
              </mc:Choice>
              <mc:Fallback>
                <p:oleObj name="Equation" r:id="rId13" imgW="672516" imgH="177646" progId="Equation.DSMT4">
                  <p:embed/>
                  <p:pic>
                    <p:nvPicPr>
                      <p:cNvPr id="24" name="Object 30">
                        <a:extLst>
                          <a:ext uri="{FF2B5EF4-FFF2-40B4-BE49-F238E27FC236}">
                            <a16:creationId xmlns:a16="http://schemas.microsoft.com/office/drawing/2014/main" id="{ABE5BB01-A02B-4B21-A52D-6F797BDE41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05" y="3370556"/>
                        <a:ext cx="1071563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1">
            <a:extLst>
              <a:ext uri="{FF2B5EF4-FFF2-40B4-BE49-F238E27FC236}">
                <a16:creationId xmlns:a16="http://schemas.microsoft.com/office/drawing/2014/main" id="{18069998-B151-47A5-AA18-D8BB6AA84CA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37805" y="3675356"/>
          <a:ext cx="565150" cy="284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7" name="Equation" r:id="rId15" imgW="355138" imgH="177569" progId="Equation.DSMT4">
                  <p:embed/>
                </p:oleObj>
              </mc:Choice>
              <mc:Fallback>
                <p:oleObj name="Equation" r:id="rId15" imgW="355138" imgH="177569" progId="Equation.DSMT4">
                  <p:embed/>
                  <p:pic>
                    <p:nvPicPr>
                      <p:cNvPr id="25" name="Object 31">
                        <a:extLst>
                          <a:ext uri="{FF2B5EF4-FFF2-40B4-BE49-F238E27FC236}">
                            <a16:creationId xmlns:a16="http://schemas.microsoft.com/office/drawing/2014/main" id="{18069998-B151-47A5-AA18-D8BB6AA84CA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7805" y="3675356"/>
                        <a:ext cx="565150" cy="284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2">
            <a:extLst>
              <a:ext uri="{FF2B5EF4-FFF2-40B4-BE49-F238E27FC236}">
                <a16:creationId xmlns:a16="http://schemas.microsoft.com/office/drawing/2014/main" id="{A5D585EB-E239-47A0-B901-FAF39F071EC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54619" y="4457685"/>
          <a:ext cx="7683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8" name="Equation" r:id="rId17" imgW="482391" imgH="203112" progId="Equation.DSMT4">
                  <p:embed/>
                </p:oleObj>
              </mc:Choice>
              <mc:Fallback>
                <p:oleObj name="Equation" r:id="rId17" imgW="482391" imgH="203112" progId="Equation.DSMT4">
                  <p:embed/>
                  <p:pic>
                    <p:nvPicPr>
                      <p:cNvPr id="27" name="Object 32">
                        <a:extLst>
                          <a:ext uri="{FF2B5EF4-FFF2-40B4-BE49-F238E27FC236}">
                            <a16:creationId xmlns:a16="http://schemas.microsoft.com/office/drawing/2014/main" id="{A5D585EB-E239-47A0-B901-FAF39F071EC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619" y="4457685"/>
                        <a:ext cx="7683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3">
            <a:extLst>
              <a:ext uri="{FF2B5EF4-FFF2-40B4-BE49-F238E27FC236}">
                <a16:creationId xmlns:a16="http://schemas.microsoft.com/office/drawing/2014/main" id="{A0F3FF3B-21A2-4293-A032-609E983DF154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11171" y="5534134"/>
          <a:ext cx="14763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9" name="Equation" r:id="rId19" imgW="926698" imgH="203112" progId="Equation.DSMT4">
                  <p:embed/>
                </p:oleObj>
              </mc:Choice>
              <mc:Fallback>
                <p:oleObj name="Equation" r:id="rId19" imgW="926698" imgH="203112" progId="Equation.DSMT4">
                  <p:embed/>
                  <p:pic>
                    <p:nvPicPr>
                      <p:cNvPr id="28" name="Object 33">
                        <a:extLst>
                          <a:ext uri="{FF2B5EF4-FFF2-40B4-BE49-F238E27FC236}">
                            <a16:creationId xmlns:a16="http://schemas.microsoft.com/office/drawing/2014/main" id="{A0F3FF3B-21A2-4293-A032-609E983DF1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171" y="5534134"/>
                        <a:ext cx="14763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4">
            <a:extLst>
              <a:ext uri="{FF2B5EF4-FFF2-40B4-BE49-F238E27FC236}">
                <a16:creationId xmlns:a16="http://schemas.microsoft.com/office/drawing/2014/main" id="{A7F5E02A-F2A7-4972-8768-FB75C974A1CA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54619" y="4762485"/>
          <a:ext cx="566737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Equation" r:id="rId21" imgW="355138" imgH="177569" progId="Equation.DSMT4">
                  <p:embed/>
                </p:oleObj>
              </mc:Choice>
              <mc:Fallback>
                <p:oleObj name="Equation" r:id="rId21" imgW="355138" imgH="177569" progId="Equation.DSMT4">
                  <p:embed/>
                  <p:pic>
                    <p:nvPicPr>
                      <p:cNvPr id="29" name="Object 34">
                        <a:extLst>
                          <a:ext uri="{FF2B5EF4-FFF2-40B4-BE49-F238E27FC236}">
                            <a16:creationId xmlns:a16="http://schemas.microsoft.com/office/drawing/2014/main" id="{A7F5E02A-F2A7-4972-8768-FB75C974A1C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4619" y="4762485"/>
                        <a:ext cx="566737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5">
            <a:extLst>
              <a:ext uri="{FF2B5EF4-FFF2-40B4-BE49-F238E27FC236}">
                <a16:creationId xmlns:a16="http://schemas.microsoft.com/office/drawing/2014/main" id="{34200F1A-F321-4312-9B9F-D992A90C5C21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11171" y="5838934"/>
          <a:ext cx="849313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Equation" r:id="rId23" imgW="532937" imgH="177646" progId="Equation.DSMT4">
                  <p:embed/>
                </p:oleObj>
              </mc:Choice>
              <mc:Fallback>
                <p:oleObj name="Equation" r:id="rId23" imgW="532937" imgH="177646" progId="Equation.DSMT4">
                  <p:embed/>
                  <p:pic>
                    <p:nvPicPr>
                      <p:cNvPr id="30" name="Object 35">
                        <a:extLst>
                          <a:ext uri="{FF2B5EF4-FFF2-40B4-BE49-F238E27FC236}">
                            <a16:creationId xmlns:a16="http://schemas.microsoft.com/office/drawing/2014/main" id="{34200F1A-F321-4312-9B9F-D992A90C5C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171" y="5838934"/>
                        <a:ext cx="849313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6">
            <a:extLst>
              <a:ext uri="{FF2B5EF4-FFF2-40B4-BE49-F238E27FC236}">
                <a16:creationId xmlns:a16="http://schemas.microsoft.com/office/drawing/2014/main" id="{BAB7A063-DFFA-4D8F-9575-0A5D8723B8B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11171" y="6143734"/>
          <a:ext cx="566738" cy="284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2" name="Equation" r:id="rId25" imgW="355138" imgH="177569" progId="Equation.DSMT4">
                  <p:embed/>
                </p:oleObj>
              </mc:Choice>
              <mc:Fallback>
                <p:oleObj name="Equation" r:id="rId25" imgW="355138" imgH="177569" progId="Equation.DSMT4">
                  <p:embed/>
                  <p:pic>
                    <p:nvPicPr>
                      <p:cNvPr id="31" name="Object 36">
                        <a:extLst>
                          <a:ext uri="{FF2B5EF4-FFF2-40B4-BE49-F238E27FC236}">
                            <a16:creationId xmlns:a16="http://schemas.microsoft.com/office/drawing/2014/main" id="{BAB7A063-DFFA-4D8F-9575-0A5D8723B8B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171" y="6143734"/>
                        <a:ext cx="566738" cy="284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Line 37">
            <a:extLst>
              <a:ext uri="{FF2B5EF4-FFF2-40B4-BE49-F238E27FC236}">
                <a16:creationId xmlns:a16="http://schemas.microsoft.com/office/drawing/2014/main" id="{5DDE8DAF-DE39-4F9D-AF8B-B1E98210B8A7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286000"/>
            <a:ext cx="0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Text Box 38">
            <a:extLst>
              <a:ext uri="{FF2B5EF4-FFF2-40B4-BE49-F238E27FC236}">
                <a16:creationId xmlns:a16="http://schemas.microsoft.com/office/drawing/2014/main" id="{6CFB0D61-7EE4-4EF5-A90E-2C379BF567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676400"/>
            <a:ext cx="1752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Construct a Venn Diagram</a:t>
            </a:r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9E5EA7F0-7087-4961-918A-2009BBA06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733800"/>
            <a:ext cx="533400" cy="304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B043D191-C15F-4839-895E-BD2696A23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733800"/>
            <a:ext cx="533400" cy="304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720D9189-CEEA-456C-9206-4C78463B4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95800"/>
            <a:ext cx="533400" cy="3048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43">
            <a:extLst>
              <a:ext uri="{FF2B5EF4-FFF2-40B4-BE49-F238E27FC236}">
                <a16:creationId xmlns:a16="http://schemas.microsoft.com/office/drawing/2014/main" id="{F020FE42-5FEF-4622-A518-D5BB0A3E7B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5029200"/>
            <a:ext cx="2743200" cy="5905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Mutually Exclusive, so the circles are separate</a:t>
            </a:r>
          </a:p>
        </p:txBody>
      </p:sp>
    </p:spTree>
    <p:extLst>
      <p:ext uri="{BB962C8B-B14F-4D97-AF65-F5344CB8AC3E}">
        <p14:creationId xmlns:p14="http://schemas.microsoft.com/office/powerpoint/2010/main" val="175040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/>
      <p:bldP spid="21" grpId="0"/>
      <p:bldP spid="32" grpId="0" animBg="1"/>
      <p:bldP spid="33" grpId="0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6" grpId="0" animBg="1"/>
      <p:bldP spid="3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4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7524CD11-12E6-4B7A-8443-663929B3A32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1561"/>
            <a:ext cx="5105400" cy="43944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Events C and D are </a:t>
            </a:r>
            <a:r>
              <a:rPr lang="en-GB" altLang="en-US" sz="1600" dirty="0">
                <a:solidFill>
                  <a:srgbClr val="FF0000"/>
                </a:solidFill>
                <a:latin typeface="Comic Sans MS" pitchFamily="66" charset="0"/>
              </a:rPr>
              <a:t>Independent</a:t>
            </a:r>
            <a:r>
              <a:rPr lang="en-GB" altLang="en-US" sz="1600" dirty="0">
                <a:latin typeface="Comic Sans MS" pitchFamily="66" charset="0"/>
              </a:rPr>
              <a:t> and P(C) = </a:t>
            </a:r>
            <a:r>
              <a:rPr lang="en-GB" altLang="en-US" sz="1600" baseline="30000" dirty="0">
                <a:latin typeface="Comic Sans MS" pitchFamily="66" charset="0"/>
              </a:rPr>
              <a:t>1</a:t>
            </a:r>
            <a:r>
              <a:rPr lang="en-GB" altLang="en-US" sz="160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3</a:t>
            </a:r>
            <a:r>
              <a:rPr lang="en-GB" altLang="en-US" sz="1600" dirty="0">
                <a:latin typeface="Comic Sans MS" pitchFamily="66" charset="0"/>
              </a:rPr>
              <a:t> and P(D) = </a:t>
            </a:r>
            <a:r>
              <a:rPr lang="en-GB" altLang="en-US" sz="1600" baseline="30000" dirty="0">
                <a:latin typeface="Comic Sans MS" pitchFamily="66" charset="0"/>
              </a:rPr>
              <a:t>1</a:t>
            </a:r>
            <a:r>
              <a:rPr lang="en-GB" altLang="en-US" sz="1600" dirty="0">
                <a:latin typeface="Comic Sans MS" pitchFamily="66" charset="0"/>
              </a:rPr>
              <a:t>/</a:t>
            </a:r>
            <a:r>
              <a:rPr lang="en-GB" altLang="en-US" sz="1600" baseline="-25000" dirty="0">
                <a:latin typeface="Comic Sans MS" pitchFamily="66" charset="0"/>
              </a:rPr>
              <a:t>5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Calculate: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c)</a:t>
            </a:r>
          </a:p>
        </p:txBody>
      </p:sp>
      <p:graphicFrame>
        <p:nvGraphicFramePr>
          <p:cNvPr id="39" name="Object 5">
            <a:extLst>
              <a:ext uri="{FF2B5EF4-FFF2-40B4-BE49-F238E27FC236}">
                <a16:creationId xmlns:a16="http://schemas.microsoft.com/office/drawing/2014/main" id="{1676C7E9-2B8C-4204-BC10-58732C12EE0D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20142" y="3181165"/>
          <a:ext cx="1030288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5" imgW="647419" imgH="203112" progId="Equation.DSMT4">
                  <p:embed/>
                </p:oleObj>
              </mc:Choice>
              <mc:Fallback>
                <p:oleObj name="Equation" r:id="rId5" imgW="647419" imgH="203112" progId="Equation.DSMT4">
                  <p:embed/>
                  <p:pic>
                    <p:nvPicPr>
                      <p:cNvPr id="39" name="Object 5">
                        <a:extLst>
                          <a:ext uri="{FF2B5EF4-FFF2-40B4-BE49-F238E27FC236}">
                            <a16:creationId xmlns:a16="http://schemas.microsoft.com/office/drawing/2014/main" id="{1676C7E9-2B8C-4204-BC10-58732C12EE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142" y="3181165"/>
                        <a:ext cx="1030288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6">
            <a:extLst>
              <a:ext uri="{FF2B5EF4-FFF2-40B4-BE49-F238E27FC236}">
                <a16:creationId xmlns:a16="http://schemas.microsoft.com/office/drawing/2014/main" id="{DE65A58C-9486-42AF-85E6-5910F65402CF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39840" y="4575407"/>
          <a:ext cx="109220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7" imgW="685800" imgH="203200" progId="Equation.DSMT4">
                  <p:embed/>
                </p:oleObj>
              </mc:Choice>
              <mc:Fallback>
                <p:oleObj name="Equation" r:id="rId7" imgW="685800" imgH="203200" progId="Equation.DSMT4">
                  <p:embed/>
                  <p:pic>
                    <p:nvPicPr>
                      <p:cNvPr id="40" name="Object 6">
                        <a:extLst>
                          <a:ext uri="{FF2B5EF4-FFF2-40B4-BE49-F238E27FC236}">
                            <a16:creationId xmlns:a16="http://schemas.microsoft.com/office/drawing/2014/main" id="{DE65A58C-9486-42AF-85E6-5910F65402C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840" y="4575407"/>
                        <a:ext cx="109220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7">
            <a:extLst>
              <a:ext uri="{FF2B5EF4-FFF2-40B4-BE49-F238E27FC236}">
                <a16:creationId xmlns:a16="http://schemas.microsoft.com/office/drawing/2014/main" id="{1CAA8759-317C-40BA-90D7-C8F30EDD93B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613500" y="5633374"/>
          <a:ext cx="11112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9" imgW="698197" imgH="203112" progId="Equation.DSMT4">
                  <p:embed/>
                </p:oleObj>
              </mc:Choice>
              <mc:Fallback>
                <p:oleObj name="Equation" r:id="rId9" imgW="698197" imgH="203112" progId="Equation.DSMT4">
                  <p:embed/>
                  <p:pic>
                    <p:nvPicPr>
                      <p:cNvPr id="41" name="Object 7">
                        <a:extLst>
                          <a:ext uri="{FF2B5EF4-FFF2-40B4-BE49-F238E27FC236}">
                            <a16:creationId xmlns:a16="http://schemas.microsoft.com/office/drawing/2014/main" id="{1CAA8759-317C-40BA-90D7-C8F30EDD93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3500" y="5633374"/>
                        <a:ext cx="1111250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8">
            <a:extLst>
              <a:ext uri="{FF2B5EF4-FFF2-40B4-BE49-F238E27FC236}">
                <a16:creationId xmlns:a16="http://schemas.microsoft.com/office/drawing/2014/main" id="{7BDCB54F-6BD4-4374-9B36-16647FEBC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8438" y="3048000"/>
            <a:ext cx="3200400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" name="Oval 9">
            <a:extLst>
              <a:ext uri="{FF2B5EF4-FFF2-40B4-BE49-F238E27FC236}">
                <a16:creationId xmlns:a16="http://schemas.microsoft.com/office/drawing/2014/main" id="{E0F0ACA8-A96F-4575-98C2-FDFCECD45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" name="Oval 10">
            <a:extLst>
              <a:ext uri="{FF2B5EF4-FFF2-40B4-BE49-F238E27FC236}">
                <a16:creationId xmlns:a16="http://schemas.microsoft.com/office/drawing/2014/main" id="{4B389984-60BB-48B3-A7C8-84C41B8B2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3276600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" name="Text Box 11">
            <a:extLst>
              <a:ext uri="{FF2B5EF4-FFF2-40B4-BE49-F238E27FC236}">
                <a16:creationId xmlns:a16="http://schemas.microsoft.com/office/drawing/2014/main" id="{3737BBA9-4012-4C4B-818E-A9A79DAC2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2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C</a:t>
            </a:r>
          </a:p>
        </p:txBody>
      </p:sp>
      <p:sp>
        <p:nvSpPr>
          <p:cNvPr id="46" name="Text Box 12">
            <a:extLst>
              <a:ext uri="{FF2B5EF4-FFF2-40B4-BE49-F238E27FC236}">
                <a16:creationId xmlns:a16="http://schemas.microsoft.com/office/drawing/2014/main" id="{2CA729FA-06BB-4F8E-826D-04B6BB4302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8600" y="32004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D</a:t>
            </a:r>
          </a:p>
        </p:txBody>
      </p:sp>
      <p:sp>
        <p:nvSpPr>
          <p:cNvPr id="47" name="Text Box 13">
            <a:extLst>
              <a:ext uri="{FF2B5EF4-FFF2-40B4-BE49-F238E27FC236}">
                <a16:creationId xmlns:a16="http://schemas.microsoft.com/office/drawing/2014/main" id="{3F5CADD9-F2A0-4513-9916-B41513FFA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27432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48" name="Text Box 14">
            <a:extLst>
              <a:ext uri="{FF2B5EF4-FFF2-40B4-BE49-F238E27FC236}">
                <a16:creationId xmlns:a16="http://schemas.microsoft.com/office/drawing/2014/main" id="{28EA6ED3-8D24-4C14-B166-34193658C2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3733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4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49" name="Text Box 15">
            <a:extLst>
              <a:ext uri="{FF2B5EF4-FFF2-40B4-BE49-F238E27FC236}">
                <a16:creationId xmlns:a16="http://schemas.microsoft.com/office/drawing/2014/main" id="{18D1A7D0-0307-465D-B27D-EAAD830148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3733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50" name="Text Box 16">
            <a:extLst>
              <a:ext uri="{FF2B5EF4-FFF2-40B4-BE49-F238E27FC236}">
                <a16:creationId xmlns:a16="http://schemas.microsoft.com/office/drawing/2014/main" id="{DC96F3B4-F0E7-4F0E-AB20-31E6C70CA9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24800" y="4419600"/>
            <a:ext cx="6302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8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graphicFrame>
        <p:nvGraphicFramePr>
          <p:cNvPr id="51" name="Object 17">
            <a:extLst>
              <a:ext uri="{FF2B5EF4-FFF2-40B4-BE49-F238E27FC236}">
                <a16:creationId xmlns:a16="http://schemas.microsoft.com/office/drawing/2014/main" id="{735CC5A0-EFE3-4B01-8F19-216E652A99B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82192" y="3181165"/>
          <a:ext cx="1476375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11" imgW="926698" imgH="203112" progId="Equation.DSMT4">
                  <p:embed/>
                </p:oleObj>
              </mc:Choice>
              <mc:Fallback>
                <p:oleObj name="Equation" r:id="rId11" imgW="926698" imgH="203112" progId="Equation.DSMT4">
                  <p:embed/>
                  <p:pic>
                    <p:nvPicPr>
                      <p:cNvPr id="51" name="Object 17">
                        <a:extLst>
                          <a:ext uri="{FF2B5EF4-FFF2-40B4-BE49-F238E27FC236}">
                            <a16:creationId xmlns:a16="http://schemas.microsoft.com/office/drawing/2014/main" id="{735CC5A0-EFE3-4B01-8F19-216E652A99B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192" y="3181165"/>
                        <a:ext cx="1476375" cy="32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18">
            <a:extLst>
              <a:ext uri="{FF2B5EF4-FFF2-40B4-BE49-F238E27FC236}">
                <a16:creationId xmlns:a16="http://schemas.microsoft.com/office/drawing/2014/main" id="{E4ED0782-5EF9-4486-868F-96B71BEF2272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82192" y="3485965"/>
          <a:ext cx="74771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0" name="Equation" r:id="rId13" imgW="469696" imgH="393529" progId="Equation.DSMT4">
                  <p:embed/>
                </p:oleObj>
              </mc:Choice>
              <mc:Fallback>
                <p:oleObj name="Equation" r:id="rId13" imgW="469696" imgH="393529" progId="Equation.DSMT4">
                  <p:embed/>
                  <p:pic>
                    <p:nvPicPr>
                      <p:cNvPr id="52" name="Object 18">
                        <a:extLst>
                          <a:ext uri="{FF2B5EF4-FFF2-40B4-BE49-F238E27FC236}">
                            <a16:creationId xmlns:a16="http://schemas.microsoft.com/office/drawing/2014/main" id="{E4ED0782-5EF9-4486-868F-96B71BEF227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192" y="3485965"/>
                        <a:ext cx="74771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" name="Line 25">
            <a:extLst>
              <a:ext uri="{FF2B5EF4-FFF2-40B4-BE49-F238E27FC236}">
                <a16:creationId xmlns:a16="http://schemas.microsoft.com/office/drawing/2014/main" id="{AC9143B9-D545-40CA-BCC5-46932E33F9F2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2286000"/>
            <a:ext cx="0" cy="565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Text Box 26">
            <a:extLst>
              <a:ext uri="{FF2B5EF4-FFF2-40B4-BE49-F238E27FC236}">
                <a16:creationId xmlns:a16="http://schemas.microsoft.com/office/drawing/2014/main" id="{4A4EE063-FB44-4CFB-8985-C041147E8A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1676400"/>
            <a:ext cx="17526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Construct a Venn Diagram</a:t>
            </a:r>
          </a:p>
        </p:txBody>
      </p:sp>
      <p:sp>
        <p:nvSpPr>
          <p:cNvPr id="55" name="Oval 27">
            <a:extLst>
              <a:ext uri="{FF2B5EF4-FFF2-40B4-BE49-F238E27FC236}">
                <a16:creationId xmlns:a16="http://schemas.microsoft.com/office/drawing/2014/main" id="{DD7B563A-30BC-4AD3-BB87-408262306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3733800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" name="Oval 29">
            <a:extLst>
              <a:ext uri="{FF2B5EF4-FFF2-40B4-BE49-F238E27FC236}">
                <a16:creationId xmlns:a16="http://schemas.microsoft.com/office/drawing/2014/main" id="{642DF5B5-D612-428D-8BB3-583DD4B76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4800" y="4419600"/>
            <a:ext cx="533400" cy="381000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57" name="Object 31">
            <a:extLst>
              <a:ext uri="{FF2B5EF4-FFF2-40B4-BE49-F238E27FC236}">
                <a16:creationId xmlns:a16="http://schemas.microsoft.com/office/drawing/2014/main" id="{197A15E7-AD56-4C2E-933C-B059FFFCD16B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2696592" y="3485965"/>
          <a:ext cx="5048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1" name="Equation" r:id="rId15" imgW="317225" imgH="393359" progId="Equation.DSMT4">
                  <p:embed/>
                </p:oleObj>
              </mc:Choice>
              <mc:Fallback>
                <p:oleObj name="Equation" r:id="rId15" imgW="317225" imgH="393359" progId="Equation.DSMT4">
                  <p:embed/>
                  <p:pic>
                    <p:nvPicPr>
                      <p:cNvPr id="57" name="Object 31">
                        <a:extLst>
                          <a:ext uri="{FF2B5EF4-FFF2-40B4-BE49-F238E27FC236}">
                            <a16:creationId xmlns:a16="http://schemas.microsoft.com/office/drawing/2014/main" id="{197A15E7-AD56-4C2E-933C-B059FFFCD16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6592" y="3485965"/>
                        <a:ext cx="5048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 Box 33">
            <a:extLst>
              <a:ext uri="{FF2B5EF4-FFF2-40B4-BE49-F238E27FC236}">
                <a16:creationId xmlns:a16="http://schemas.microsoft.com/office/drawing/2014/main" id="{0E15BD86-41F1-4D0D-844B-449486D81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3733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baseline="-2500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59" name="Line 37">
            <a:extLst>
              <a:ext uri="{FF2B5EF4-FFF2-40B4-BE49-F238E27FC236}">
                <a16:creationId xmlns:a16="http://schemas.microsoft.com/office/drawing/2014/main" id="{315D1224-0E00-419F-9B8B-561799C740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638800" y="4343400"/>
            <a:ext cx="457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60" name="Object 39">
            <a:extLst>
              <a:ext uri="{FF2B5EF4-FFF2-40B4-BE49-F238E27FC236}">
                <a16:creationId xmlns:a16="http://schemas.microsoft.com/office/drawing/2014/main" id="{89D3A570-4DC2-43F1-A5FF-5E3EDC9A19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5486400"/>
          <a:ext cx="782638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2" name="Equation" r:id="rId17" imgW="583947" imgH="393529" progId="Equation.DSMT4">
                  <p:embed/>
                </p:oleObj>
              </mc:Choice>
              <mc:Fallback>
                <p:oleObj name="Equation" r:id="rId17" imgW="583947" imgH="393529" progId="Equation.DSMT4">
                  <p:embed/>
                  <p:pic>
                    <p:nvPicPr>
                      <p:cNvPr id="60" name="Object 39">
                        <a:extLst>
                          <a:ext uri="{FF2B5EF4-FFF2-40B4-BE49-F238E27FC236}">
                            <a16:creationId xmlns:a16="http://schemas.microsoft.com/office/drawing/2014/main" id="{89D3A570-4DC2-43F1-A5FF-5E3EDC9A19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486400"/>
                        <a:ext cx="782638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40">
            <a:extLst>
              <a:ext uri="{FF2B5EF4-FFF2-40B4-BE49-F238E27FC236}">
                <a16:creationId xmlns:a16="http://schemas.microsoft.com/office/drawing/2014/main" id="{8C7AF548-8ABC-4F25-8DA3-D2116D8B6C0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648200" y="6019800"/>
          <a:ext cx="868363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3" name="Equation" r:id="rId19" imgW="647419" imgH="393529" progId="Equation.DSMT4">
                  <p:embed/>
                </p:oleObj>
              </mc:Choice>
              <mc:Fallback>
                <p:oleObj name="Equation" r:id="rId19" imgW="647419" imgH="393529" progId="Equation.DSMT4">
                  <p:embed/>
                  <p:pic>
                    <p:nvPicPr>
                      <p:cNvPr id="61" name="Object 40">
                        <a:extLst>
                          <a:ext uri="{FF2B5EF4-FFF2-40B4-BE49-F238E27FC236}">
                            <a16:creationId xmlns:a16="http://schemas.microsoft.com/office/drawing/2014/main" id="{8C7AF548-8ABC-4F25-8DA3-D2116D8B6C0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6019800"/>
                        <a:ext cx="868363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Line 41">
            <a:extLst>
              <a:ext uri="{FF2B5EF4-FFF2-40B4-BE49-F238E27FC236}">
                <a16:creationId xmlns:a16="http://schemas.microsoft.com/office/drawing/2014/main" id="{5E20A139-32C1-4E27-97C5-DAAEB845EA6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43800" y="4429125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63" name="Object 42">
            <a:extLst>
              <a:ext uri="{FF2B5EF4-FFF2-40B4-BE49-F238E27FC236}">
                <a16:creationId xmlns:a16="http://schemas.microsoft.com/office/drawing/2014/main" id="{A4BC10B0-A0C8-4558-9063-2D95D05E280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5495925"/>
          <a:ext cx="7842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Equation" r:id="rId21" imgW="583947" imgH="393529" progId="Equation.DSMT4">
                  <p:embed/>
                </p:oleObj>
              </mc:Choice>
              <mc:Fallback>
                <p:oleObj name="Equation" r:id="rId21" imgW="583947" imgH="393529" progId="Equation.DSMT4">
                  <p:embed/>
                  <p:pic>
                    <p:nvPicPr>
                      <p:cNvPr id="63" name="Object 42">
                        <a:extLst>
                          <a:ext uri="{FF2B5EF4-FFF2-40B4-BE49-F238E27FC236}">
                            <a16:creationId xmlns:a16="http://schemas.microsoft.com/office/drawing/2014/main" id="{A4BC10B0-A0C8-4558-9063-2D95D05E280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5495925"/>
                        <a:ext cx="78422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43">
            <a:extLst>
              <a:ext uri="{FF2B5EF4-FFF2-40B4-BE49-F238E27FC236}">
                <a16:creationId xmlns:a16="http://schemas.microsoft.com/office/drawing/2014/main" id="{94B5E201-FC6C-4B54-BF4F-9DE5784CE58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91400" y="6019800"/>
          <a:ext cx="86995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5" name="Equation" r:id="rId23" imgW="647419" imgH="393529" progId="Equation.DSMT4">
                  <p:embed/>
                </p:oleObj>
              </mc:Choice>
              <mc:Fallback>
                <p:oleObj name="Equation" r:id="rId23" imgW="647419" imgH="393529" progId="Equation.DSMT4">
                  <p:embed/>
                  <p:pic>
                    <p:nvPicPr>
                      <p:cNvPr id="64" name="Object 43">
                        <a:extLst>
                          <a:ext uri="{FF2B5EF4-FFF2-40B4-BE49-F238E27FC236}">
                            <a16:creationId xmlns:a16="http://schemas.microsoft.com/office/drawing/2014/main" id="{94B5E201-FC6C-4B54-BF4F-9DE5784CE58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6019800"/>
                        <a:ext cx="869950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 Box 44">
            <a:extLst>
              <a:ext uri="{FF2B5EF4-FFF2-40B4-BE49-F238E27FC236}">
                <a16:creationId xmlns:a16="http://schemas.microsoft.com/office/drawing/2014/main" id="{DD2AD8E9-0356-49E3-93BC-8595BB5ED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181600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P(C) = 1/3 in total so:</a:t>
            </a:r>
          </a:p>
        </p:txBody>
      </p:sp>
      <p:sp>
        <p:nvSpPr>
          <p:cNvPr id="66" name="Text Box 45">
            <a:extLst>
              <a:ext uri="{FF2B5EF4-FFF2-40B4-BE49-F238E27FC236}">
                <a16:creationId xmlns:a16="http://schemas.microsoft.com/office/drawing/2014/main" id="{77032B31-AC0B-4B97-A83E-40C0B3C7B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5191125"/>
            <a:ext cx="2209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latin typeface="Comic Sans MS" pitchFamily="66" charset="0"/>
              </a:rPr>
              <a:t>P(D) = 1/3 in total so:</a:t>
            </a:r>
          </a:p>
        </p:txBody>
      </p:sp>
      <p:graphicFrame>
        <p:nvGraphicFramePr>
          <p:cNvPr id="67" name="Object 46">
            <a:extLst>
              <a:ext uri="{FF2B5EF4-FFF2-40B4-BE49-F238E27FC236}">
                <a16:creationId xmlns:a16="http://schemas.microsoft.com/office/drawing/2014/main" id="{08881D3C-902D-4C9B-AA61-61A553FC88D5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782840" y="4423007"/>
          <a:ext cx="5048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6" name="Equation" r:id="rId25" imgW="317225" imgH="393359" progId="Equation.DSMT4">
                  <p:embed/>
                </p:oleObj>
              </mc:Choice>
              <mc:Fallback>
                <p:oleObj name="Equation" r:id="rId25" imgW="317225" imgH="393359" progId="Equation.DSMT4">
                  <p:embed/>
                  <p:pic>
                    <p:nvPicPr>
                      <p:cNvPr id="67" name="Object 46">
                        <a:extLst>
                          <a:ext uri="{FF2B5EF4-FFF2-40B4-BE49-F238E27FC236}">
                            <a16:creationId xmlns:a16="http://schemas.microsoft.com/office/drawing/2014/main" id="{08881D3C-902D-4C9B-AA61-61A553FC88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2840" y="4423007"/>
                        <a:ext cx="5048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" name="Object 47">
            <a:extLst>
              <a:ext uri="{FF2B5EF4-FFF2-40B4-BE49-F238E27FC236}">
                <a16:creationId xmlns:a16="http://schemas.microsoft.com/office/drawing/2014/main" id="{73EEC617-4902-4648-8C58-35A2D947C00E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1832700" y="5480974"/>
          <a:ext cx="5048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7" name="Equation" r:id="rId27" imgW="317225" imgH="393359" progId="Equation.DSMT4">
                  <p:embed/>
                </p:oleObj>
              </mc:Choice>
              <mc:Fallback>
                <p:oleObj name="Equation" r:id="rId27" imgW="317225" imgH="393359" progId="Equation.DSMT4">
                  <p:embed/>
                  <p:pic>
                    <p:nvPicPr>
                      <p:cNvPr id="68" name="Object 47">
                        <a:extLst>
                          <a:ext uri="{FF2B5EF4-FFF2-40B4-BE49-F238E27FC236}">
                            <a16:creationId xmlns:a16="http://schemas.microsoft.com/office/drawing/2014/main" id="{73EEC617-4902-4648-8C58-35A2D947C00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2700" y="5480974"/>
                        <a:ext cx="504825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122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3" grpId="0" animBg="1"/>
      <p:bldP spid="44" grpId="0" animBg="1"/>
      <p:bldP spid="45" grpId="0"/>
      <p:bldP spid="46" grpId="0"/>
      <p:bldP spid="47" grpId="0"/>
      <p:bldP spid="48" grpId="0"/>
      <p:bldP spid="49" grpId="0"/>
      <p:bldP spid="53" grpId="0" animBg="1"/>
      <p:bldP spid="54" grpId="0"/>
      <p:bldP spid="55" grpId="0" animBg="1"/>
      <p:bldP spid="55" grpId="1" animBg="1"/>
      <p:bldP spid="56" grpId="0" animBg="1"/>
      <p:bldP spid="58" grpId="0"/>
      <p:bldP spid="59" grpId="0" animBg="1"/>
      <p:bldP spid="62" grpId="0" animBg="1"/>
      <p:bldP spid="65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2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7524CD11-12E6-4B7A-8443-663929B3A32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476870"/>
            <a:ext cx="4021584" cy="4199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The Venn Diagram shows the number of students in a particular class that watch any of three popular TV programmes, A, B and C.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Find the probability that a student watches B or C or both.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Determine whether watching A and watching B are statistically independent.</a:t>
            </a: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F65AD42B-3409-4BE6-BACC-3D8D5DF04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289" y="1734105"/>
            <a:ext cx="3634744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" name="Oval 9">
            <a:extLst>
              <a:ext uri="{FF2B5EF4-FFF2-40B4-BE49-F238E27FC236}">
                <a16:creationId xmlns:a16="http://schemas.microsoft.com/office/drawing/2014/main" id="{8745679D-8BAD-41B5-8F77-E924AC896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498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" name="Oval 10">
            <a:extLst>
              <a:ext uri="{FF2B5EF4-FFF2-40B4-BE49-F238E27FC236}">
                <a16:creationId xmlns:a16="http://schemas.microsoft.com/office/drawing/2014/main" id="{B7ACF2E6-9314-46B9-969E-30E00F535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286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D7AC003D-5888-45BE-BD2F-8EC4FAD04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532" y="18865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E5F0D18D-3855-4EA3-A7B3-D05DCC505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956" y="176221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B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2DF306B3-28FB-42B6-803F-425234C94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6057" y="161573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84" name="Oval 10">
            <a:extLst>
              <a:ext uri="{FF2B5EF4-FFF2-40B4-BE49-F238E27FC236}">
                <a16:creationId xmlns:a16="http://schemas.microsoft.com/office/drawing/2014/main" id="{AEC77AD1-5C4E-4FAE-8A06-F8A68C994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319" y="1971582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" name="Text Box 12">
            <a:extLst>
              <a:ext uri="{FF2B5EF4-FFF2-40B4-BE49-F238E27FC236}">
                <a16:creationId xmlns:a16="http://schemas.microsoft.com/office/drawing/2014/main" id="{7A6975A5-87EC-4ED2-81EE-E4D1CAAC0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665" y="187762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/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/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/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4483" r="-3448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/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/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/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16A7B9C-7E40-4A6E-BEB7-82B450EE087F}"/>
              </a:ext>
            </a:extLst>
          </p:cNvPr>
          <p:cNvSpPr txBox="1"/>
          <p:nvPr/>
        </p:nvSpPr>
        <p:spPr>
          <a:xfrm>
            <a:off x="4900474" y="3666476"/>
            <a:ext cx="33922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There are 30 students in total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en-GB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26 watch B or C or both</a:t>
            </a: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2FAA9D97-37EB-45F4-A745-C84B65634F9D}"/>
              </a:ext>
            </a:extLst>
          </p:cNvPr>
          <p:cNvSpPr/>
          <p:nvPr/>
        </p:nvSpPr>
        <p:spPr>
          <a:xfrm>
            <a:off x="5956917" y="2308194"/>
            <a:ext cx="2157273" cy="514905"/>
          </a:xfrm>
          <a:prstGeom prst="ellipse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/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01586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Probability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recognize when events are mutually exclusive or independent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/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847E6117-EF59-4C9B-9852-5022899055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7280" y="688021"/>
                <a:ext cx="2516138" cy="276999"/>
              </a:xfrm>
              <a:prstGeom prst="rect">
                <a:avLst/>
              </a:prstGeom>
              <a:blipFill>
                <a:blip r:embed="rId2"/>
                <a:stretch>
                  <a:fillRect l="-1695" t="-2222" r="-2906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/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91C6EA66-C94C-44C0-9C04-D3BEEB979C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594" y="662868"/>
                <a:ext cx="2516138" cy="276999"/>
              </a:xfrm>
              <a:prstGeom prst="rect">
                <a:avLst/>
              </a:prstGeom>
              <a:blipFill>
                <a:blip r:embed="rId3"/>
                <a:stretch>
                  <a:fillRect l="-1942" t="-4444" r="-3155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5F574AE-5D05-4100-BA21-F9A5336D38AE}"/>
              </a:ext>
            </a:extLst>
          </p:cNvPr>
          <p:cNvSpPr txBox="1"/>
          <p:nvPr/>
        </p:nvSpPr>
        <p:spPr>
          <a:xfrm>
            <a:off x="6818051" y="337352"/>
            <a:ext cx="20890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Independent events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9A66773-E1D5-481C-95FF-EA4730E5CB57}"/>
              </a:ext>
            </a:extLst>
          </p:cNvPr>
          <p:cNvSpPr txBox="1"/>
          <p:nvPr/>
        </p:nvSpPr>
        <p:spPr>
          <a:xfrm>
            <a:off x="72500" y="321077"/>
            <a:ext cx="26388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u="sng" dirty="0">
                <a:latin typeface="Comic Sans MS" panose="030F0702030302020204" pitchFamily="66" charset="0"/>
              </a:rPr>
              <a:t>Mutually Exclusive events</a:t>
            </a:r>
          </a:p>
        </p:txBody>
      </p:sp>
      <p:sp>
        <p:nvSpPr>
          <p:cNvPr id="38" name="Rectangle 3">
            <a:extLst>
              <a:ext uri="{FF2B5EF4-FFF2-40B4-BE49-F238E27FC236}">
                <a16:creationId xmlns:a16="http://schemas.microsoft.com/office/drawing/2014/main" id="{7524CD11-12E6-4B7A-8443-663929B3A329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476870"/>
            <a:ext cx="4021584" cy="4199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The Venn Diagram shows the number of students in a particular class that watch any of three popular TV programmes, A, B and C.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a) Find the probability that a student watches B or C or both.</a:t>
            </a:r>
          </a:p>
          <a:p>
            <a:pPr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b) Determine whether watching A and watching B are statistically independent.</a:t>
            </a: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F65AD42B-3409-4BE6-BACC-3D8D5DF04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81289" y="1734105"/>
            <a:ext cx="3634744" cy="1752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0" name="Oval 9">
            <a:extLst>
              <a:ext uri="{FF2B5EF4-FFF2-40B4-BE49-F238E27FC236}">
                <a16:creationId xmlns:a16="http://schemas.microsoft.com/office/drawing/2014/main" id="{8745679D-8BAD-41B5-8F77-E924AC8960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6498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" name="Oval 10">
            <a:extLst>
              <a:ext uri="{FF2B5EF4-FFF2-40B4-BE49-F238E27FC236}">
                <a16:creationId xmlns:a16="http://schemas.microsoft.com/office/drawing/2014/main" id="{B7ACF2E6-9314-46B9-969E-30E00F535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5286" y="1962705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2" name="Text Box 11">
            <a:extLst>
              <a:ext uri="{FF2B5EF4-FFF2-40B4-BE49-F238E27FC236}">
                <a16:creationId xmlns:a16="http://schemas.microsoft.com/office/drawing/2014/main" id="{D7AC003D-5888-45BE-BD2F-8EC4FAD049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532" y="1886505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A</a:t>
            </a:r>
          </a:p>
        </p:txBody>
      </p:sp>
      <p:sp>
        <p:nvSpPr>
          <p:cNvPr id="73" name="Text Box 12">
            <a:extLst>
              <a:ext uri="{FF2B5EF4-FFF2-40B4-BE49-F238E27FC236}">
                <a16:creationId xmlns:a16="http://schemas.microsoft.com/office/drawing/2014/main" id="{E5F0D18D-3855-4EA3-A7B3-D05DCC505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1956" y="176221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B</a:t>
            </a:r>
          </a:p>
        </p:txBody>
      </p:sp>
      <p:sp>
        <p:nvSpPr>
          <p:cNvPr id="74" name="Text Box 13">
            <a:extLst>
              <a:ext uri="{FF2B5EF4-FFF2-40B4-BE49-F238E27FC236}">
                <a16:creationId xmlns:a16="http://schemas.microsoft.com/office/drawing/2014/main" id="{2DF306B3-28FB-42B6-803F-425234C94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6057" y="1615736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itchFamily="66" charset="0"/>
              </a:rPr>
              <a:t>S</a:t>
            </a:r>
          </a:p>
        </p:txBody>
      </p:sp>
      <p:sp>
        <p:nvSpPr>
          <p:cNvPr id="84" name="Oval 10">
            <a:extLst>
              <a:ext uri="{FF2B5EF4-FFF2-40B4-BE49-F238E27FC236}">
                <a16:creationId xmlns:a16="http://schemas.microsoft.com/office/drawing/2014/main" id="{AEC77AD1-5C4E-4FAE-8A06-F8A68C994E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6319" y="1971582"/>
            <a:ext cx="1295400" cy="1295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5" name="Text Box 12">
            <a:extLst>
              <a:ext uri="{FF2B5EF4-FFF2-40B4-BE49-F238E27FC236}">
                <a16:creationId xmlns:a16="http://schemas.microsoft.com/office/drawing/2014/main" id="{7A6975A5-87EC-4ED2-81EE-E4D1CAAC0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1665" y="1877627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dirty="0">
                <a:latin typeface="Comic Sans MS" pitchFamily="66" charset="0"/>
              </a:rPr>
              <a:t>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/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F8030D8B-82A7-41A4-9F38-7378808A1D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817" y="2419166"/>
                <a:ext cx="181139" cy="276999"/>
              </a:xfrm>
              <a:prstGeom prst="rect">
                <a:avLst/>
              </a:prstGeom>
              <a:blipFill>
                <a:blip r:embed="rId4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/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22FD25FF-43DE-45E7-A5AF-56A550B0F8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0388" y="2456156"/>
                <a:ext cx="181139" cy="276999"/>
              </a:xfrm>
              <a:prstGeom prst="rect">
                <a:avLst/>
              </a:prstGeom>
              <a:blipFill>
                <a:blip r:embed="rId5"/>
                <a:stretch>
                  <a:fillRect l="-30000" r="-300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/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7" name="テキスト ボックス 86">
                <a:extLst>
                  <a:ext uri="{FF2B5EF4-FFF2-40B4-BE49-F238E27FC236}">
                    <a16:creationId xmlns:a16="http://schemas.microsoft.com/office/drawing/2014/main" id="{B15225CE-F0E6-417B-BC00-F9BA36928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2384" y="2439880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4483" r="-3448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/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8" name="テキスト ボックス 87">
                <a:extLst>
                  <a:ext uri="{FF2B5EF4-FFF2-40B4-BE49-F238E27FC236}">
                    <a16:creationId xmlns:a16="http://schemas.microsoft.com/office/drawing/2014/main" id="{2FD2B126-2266-471A-99CF-7674201ED6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359" y="2450238"/>
                <a:ext cx="309380" cy="276999"/>
              </a:xfrm>
              <a:prstGeom prst="rect">
                <a:avLst/>
              </a:prstGeom>
              <a:blipFill>
                <a:blip r:embed="rId7"/>
                <a:stretch>
                  <a:fillRect l="-17647" r="-1764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/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9" name="テキスト ボックス 88">
                <a:extLst>
                  <a:ext uri="{FF2B5EF4-FFF2-40B4-BE49-F238E27FC236}">
                    <a16:creationId xmlns:a16="http://schemas.microsoft.com/office/drawing/2014/main" id="{61051384-C213-4041-842C-2D535463F1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8521" y="2442840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/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0" name="テキスト ボックス 89">
                <a:extLst>
                  <a:ext uri="{FF2B5EF4-FFF2-40B4-BE49-F238E27FC236}">
                    <a16:creationId xmlns:a16="http://schemas.microsoft.com/office/drawing/2014/main" id="{4505D421-59C6-41FD-9AA7-24910C360E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1539" y="3127901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3333" r="-2666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/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26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1C9D2727-92CE-49D0-A646-247FCF6EF0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666" y="4141433"/>
                <a:ext cx="769634" cy="46262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61E5CC6-C77D-4A6D-9076-74E8A245BDB2}"/>
                  </a:ext>
                </a:extLst>
              </p:cNvPr>
              <p:cNvSpPr txBox="1"/>
              <p:nvPr/>
            </p:nvSpPr>
            <p:spPr>
              <a:xfrm>
                <a:off x="4771747" y="3662040"/>
                <a:ext cx="975780" cy="4610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861E5CC6-C77D-4A6D-9076-74E8A245B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1747" y="3662040"/>
                <a:ext cx="975780" cy="46102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72C8AE6-2222-47F8-A7B3-294DBC6CC9F9}"/>
                  </a:ext>
                </a:extLst>
              </p:cNvPr>
              <p:cNvSpPr txBox="1"/>
              <p:nvPr/>
            </p:nvSpPr>
            <p:spPr>
              <a:xfrm>
                <a:off x="5953957" y="3663520"/>
                <a:ext cx="984116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72C8AE6-2222-47F8-A7B3-294DBC6CC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3957" y="3663520"/>
                <a:ext cx="984116" cy="46262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C367323B-F037-4B8C-8911-022BCBD69AEF}"/>
                  </a:ext>
                </a:extLst>
              </p:cNvPr>
              <p:cNvSpPr txBox="1"/>
              <p:nvPr/>
            </p:nvSpPr>
            <p:spPr>
              <a:xfrm>
                <a:off x="7082902" y="3656122"/>
                <a:ext cx="1346587" cy="46172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C367323B-F037-4B8C-8911-022BCBD69A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2902" y="3656122"/>
                <a:ext cx="1346587" cy="46172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56F09DB-832D-4C00-BF74-54482D36D3C9}"/>
                  </a:ext>
                </a:extLst>
              </p:cNvPr>
              <p:cNvSpPr txBox="1"/>
              <p:nvPr/>
            </p:nvSpPr>
            <p:spPr>
              <a:xfrm>
                <a:off x="4569040" y="4400367"/>
                <a:ext cx="2231124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)×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56F09DB-832D-4C00-BF74-54482D36D3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040" y="4400367"/>
                <a:ext cx="2231124" cy="246221"/>
              </a:xfrm>
              <a:prstGeom prst="rect">
                <a:avLst/>
              </a:prstGeom>
              <a:blipFill>
                <a:blip r:embed="rId14"/>
                <a:stretch>
                  <a:fillRect l="-1913" r="-2732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A0FCE-1487-45F4-A538-86A58FEF7AC4}"/>
                  </a:ext>
                </a:extLst>
              </p:cNvPr>
              <p:cNvSpPr txBox="1"/>
              <p:nvPr/>
            </p:nvSpPr>
            <p:spPr>
              <a:xfrm>
                <a:off x="5147569" y="4783586"/>
                <a:ext cx="1234312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06BA0FCE-1487-45F4-A538-86A58FEF7A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7569" y="4783586"/>
                <a:ext cx="1234312" cy="46262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8F22D75-BD74-4896-A46B-50FB1A5E0CA1}"/>
                  </a:ext>
                </a:extLst>
              </p:cNvPr>
              <p:cNvSpPr txBox="1"/>
              <p:nvPr/>
            </p:nvSpPr>
            <p:spPr>
              <a:xfrm>
                <a:off x="5149049" y="5450891"/>
                <a:ext cx="883447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48F22D75-BD74-4896-A46B-50FB1A5E0C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9049" y="5450891"/>
                <a:ext cx="883447" cy="46262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C2347DA-563A-41BB-9A9C-9767B78FE91E}"/>
                  </a:ext>
                </a:extLst>
              </p:cNvPr>
              <p:cNvSpPr txBox="1"/>
              <p:nvPr/>
            </p:nvSpPr>
            <p:spPr>
              <a:xfrm>
                <a:off x="5052873" y="6073807"/>
                <a:ext cx="997261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120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133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900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C2347DA-563A-41BB-9A9C-9767B78FE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2873" y="6073807"/>
                <a:ext cx="997261" cy="46262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円弧 13">
            <a:extLst>
              <a:ext uri="{FF2B5EF4-FFF2-40B4-BE49-F238E27FC236}">
                <a16:creationId xmlns:a16="http://schemas.microsoft.com/office/drawing/2014/main" id="{68722367-7DA4-4B6E-AD57-2BABBE3EF713}"/>
              </a:ext>
            </a:extLst>
          </p:cNvPr>
          <p:cNvSpPr/>
          <p:nvPr/>
        </p:nvSpPr>
        <p:spPr>
          <a:xfrm>
            <a:off x="6667130" y="4554245"/>
            <a:ext cx="301840" cy="479394"/>
          </a:xfrm>
          <a:prstGeom prst="arc">
            <a:avLst>
              <a:gd name="adj1" fmla="val 16200000"/>
              <a:gd name="adj2" fmla="val 53718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094D3653-0A2C-489F-B3CA-6EE1F399FBB7}"/>
              </a:ext>
            </a:extLst>
          </p:cNvPr>
          <p:cNvSpPr/>
          <p:nvPr/>
        </p:nvSpPr>
        <p:spPr>
          <a:xfrm>
            <a:off x="6322379" y="5123896"/>
            <a:ext cx="309239" cy="566690"/>
          </a:xfrm>
          <a:prstGeom prst="arc">
            <a:avLst>
              <a:gd name="adj1" fmla="val 16200000"/>
              <a:gd name="adj2" fmla="val 53718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円弧 35">
            <a:extLst>
              <a:ext uri="{FF2B5EF4-FFF2-40B4-BE49-F238E27FC236}">
                <a16:creationId xmlns:a16="http://schemas.microsoft.com/office/drawing/2014/main" id="{8EB5277A-ED70-4D9D-BE63-0C95E2C33362}"/>
              </a:ext>
            </a:extLst>
          </p:cNvPr>
          <p:cNvSpPr/>
          <p:nvPr/>
        </p:nvSpPr>
        <p:spPr>
          <a:xfrm>
            <a:off x="6030897" y="5737935"/>
            <a:ext cx="343270" cy="574088"/>
          </a:xfrm>
          <a:prstGeom prst="arc">
            <a:avLst>
              <a:gd name="adj1" fmla="val 16200000"/>
              <a:gd name="adj2" fmla="val 53718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8B26120D-4C61-45D8-8FFF-E8E4F2B10515}"/>
              </a:ext>
            </a:extLst>
          </p:cNvPr>
          <p:cNvSpPr txBox="1"/>
          <p:nvPr/>
        </p:nvSpPr>
        <p:spPr>
          <a:xfrm>
            <a:off x="6960093" y="4616388"/>
            <a:ext cx="12650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F1F2DFF-6004-4933-B164-030A701A2103}"/>
              </a:ext>
            </a:extLst>
          </p:cNvPr>
          <p:cNvSpPr txBox="1"/>
          <p:nvPr/>
        </p:nvSpPr>
        <p:spPr>
          <a:xfrm>
            <a:off x="6570955" y="5221549"/>
            <a:ext cx="9428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57E63B0-2D84-4F7D-A671-7FBEC82102C5}"/>
              </a:ext>
            </a:extLst>
          </p:cNvPr>
          <p:cNvSpPr txBox="1"/>
          <p:nvPr/>
        </p:nvSpPr>
        <p:spPr>
          <a:xfrm>
            <a:off x="6287817" y="5742284"/>
            <a:ext cx="16857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Convert left side to compare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633C33C-BF60-4AA5-AC6E-6B889A1B83A0}"/>
              </a:ext>
            </a:extLst>
          </p:cNvPr>
          <p:cNvSpPr txBox="1"/>
          <p:nvPr/>
        </p:nvSpPr>
        <p:spPr>
          <a:xfrm>
            <a:off x="73152" y="5437484"/>
            <a:ext cx="43891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rule for independence does not work, the events are not independent of each other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It could be that the programmes are similar types, or are on back-to-back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1527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8" grpId="0"/>
      <p:bldP spid="29" grpId="0"/>
      <p:bldP spid="30" grpId="0"/>
      <p:bldP spid="31" grpId="0"/>
      <p:bldP spid="32" grpId="0"/>
      <p:bldP spid="33" grpId="0"/>
      <p:bldP spid="14" grpId="0" animBg="1"/>
      <p:bldP spid="35" grpId="0" animBg="1"/>
      <p:bldP spid="36" grpId="0" animBg="1"/>
      <p:bldP spid="15" grpId="0"/>
      <p:bldP spid="39" grpId="0"/>
      <p:bldP spid="4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8617676-6BA0-4EDC-B99E-A4809A36A2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FF981B8-11C6-49DD-B5D6-59171C6220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15D3D7C-5930-4B3A-8D0B-20C819A4CC8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791</Words>
  <Application>Microsoft Office PowerPoint</Application>
  <PresentationFormat>On-screen Show (4:3)</PresentationFormat>
  <Paragraphs>144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Kristen ITC</vt:lpstr>
      <vt:lpstr>Segoe UI Black</vt:lpstr>
      <vt:lpstr>Wingdings</vt:lpstr>
      <vt:lpstr>Office テーマ</vt:lpstr>
      <vt:lpstr>Equation</vt:lpstr>
      <vt:lpstr>PowerPoint Presentation</vt:lpstr>
      <vt:lpstr>Probability</vt:lpstr>
      <vt:lpstr>Probability</vt:lpstr>
      <vt:lpstr>Probability</vt:lpstr>
      <vt:lpstr>Probability</vt:lpstr>
      <vt:lpstr>Probability</vt:lpstr>
      <vt:lpstr>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55</cp:revision>
  <dcterms:created xsi:type="dcterms:W3CDTF">2017-08-14T15:35:38Z</dcterms:created>
  <dcterms:modified xsi:type="dcterms:W3CDTF">2021-01-28T07:55:11Z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