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60000"/>
              </a:srgbClr>
            </a:gs>
            <a:gs pos="95000">
              <a:srgbClr val="FFCCCC">
                <a:alpha val="6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image" Target="../media/image51.png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52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" Type="http://schemas.openxmlformats.org/officeDocument/2006/relationships/image" Target="../media/image51.png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27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52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52.png"/><Relationship Id="rId7" Type="http://schemas.openxmlformats.org/officeDocument/2006/relationships/image" Target="../media/image6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5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51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5C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8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AD86D4B5-6776-4BDA-8FF0-C90E7E30B8C2}"/>
              </a:ext>
            </a:extLst>
          </p:cNvPr>
          <p:cNvSpPr txBox="1">
            <a:spLocks noChangeArrowheads="1"/>
          </p:cNvSpPr>
          <p:nvPr/>
        </p:nvSpPr>
        <p:spPr>
          <a:xfrm>
            <a:off x="133165" y="2308194"/>
            <a:ext cx="4598633" cy="3817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When 2 events cannot happen at the same time, they are </a:t>
            </a: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Mutually Exclusive</a:t>
            </a:r>
            <a:r>
              <a:rPr lang="en-GB" altLang="en-US" sz="1400" dirty="0">
                <a:latin typeface="Comic Sans MS" pitchFamily="66" charset="0"/>
              </a:rPr>
              <a:t>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</a:t>
            </a: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 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Consider the Venn Diagram to the right – if the events are mutually exclusive, they cannot both happen at the same time.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 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You can also work backwards. </a:t>
            </a:r>
            <a:r>
              <a:rPr lang="en-GB" altLang="en-US" sz="1400" u="sng" dirty="0">
                <a:latin typeface="Comic Sans MS" pitchFamily="66" charset="0"/>
                <a:sym typeface="Wingdings" pitchFamily="2" charset="2"/>
              </a:rPr>
              <a:t>If the above is true</a:t>
            </a: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 then the events are Mutually Exclusive.	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4E49D1E3-14D8-4804-94A1-647AADE47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8288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7CE4EA06-AC24-45B0-AE3B-FC0E45897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0574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27">
            <a:extLst>
              <a:ext uri="{FF2B5EF4-FFF2-40B4-BE49-F238E27FC236}">
                <a16:creationId xmlns:a16="http://schemas.microsoft.com/office/drawing/2014/main" id="{E6788FC7-F979-4413-A16E-A4F8B3184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0574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7B9E8AE1-5D7B-408D-AA6A-32717005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ECD323EB-40E8-4713-B655-0017AF62F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8D37D093-3A7F-4C8B-A782-DE0148B4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1524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graphicFrame>
        <p:nvGraphicFramePr>
          <p:cNvPr id="33" name="Object 31">
            <a:extLst>
              <a:ext uri="{FF2B5EF4-FFF2-40B4-BE49-F238E27FC236}">
                <a16:creationId xmlns:a16="http://schemas.microsoft.com/office/drawing/2014/main" id="{69E53BF6-0197-4670-8ACD-1D812C8176C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5418" y="3124941"/>
          <a:ext cx="12954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850531" imgH="203112" progId="Equation.DSMT4">
                  <p:embed/>
                </p:oleObj>
              </mc:Choice>
              <mc:Fallback>
                <p:oleObj name="Equation" r:id="rId3" imgW="850531" imgH="203112" progId="Equation.DSMT4">
                  <p:embed/>
                  <p:pic>
                    <p:nvPicPr>
                      <p:cNvPr id="33" name="Object 31">
                        <a:extLst>
                          <a:ext uri="{FF2B5EF4-FFF2-40B4-BE49-F238E27FC236}">
                            <a16:creationId xmlns:a16="http://schemas.microsoft.com/office/drawing/2014/main" id="{69E53BF6-0197-4670-8ACD-1D812C817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18" y="3124941"/>
                        <a:ext cx="12954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2">
            <a:extLst>
              <a:ext uri="{FF2B5EF4-FFF2-40B4-BE49-F238E27FC236}">
                <a16:creationId xmlns:a16="http://schemas.microsoft.com/office/drawing/2014/main" id="{D9D061CA-E22F-467E-9E77-E663DCDD98C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6157" y="4770269"/>
          <a:ext cx="1219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736600" imgH="203200" progId="Equation.DSMT4">
                  <p:embed/>
                </p:oleObj>
              </mc:Choice>
              <mc:Fallback>
                <p:oleObj name="Equation" r:id="rId5" imgW="736600" imgH="203200" progId="Equation.DSMT4">
                  <p:embed/>
                  <p:pic>
                    <p:nvPicPr>
                      <p:cNvPr id="34" name="Object 32">
                        <a:extLst>
                          <a:ext uri="{FF2B5EF4-FFF2-40B4-BE49-F238E27FC236}">
                            <a16:creationId xmlns:a16="http://schemas.microsoft.com/office/drawing/2014/main" id="{D9D061CA-E22F-467E-9E77-E663DCDD98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57" y="4770269"/>
                        <a:ext cx="1219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3">
            <a:extLst>
              <a:ext uri="{FF2B5EF4-FFF2-40B4-BE49-F238E27FC236}">
                <a16:creationId xmlns:a16="http://schemas.microsoft.com/office/drawing/2014/main" id="{A26564A9-4F19-42E0-BDF4-C6A61AC5290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991557" y="4770269"/>
          <a:ext cx="5889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355292" imgH="203024" progId="Equation.DSMT4">
                  <p:embed/>
                </p:oleObj>
              </mc:Choice>
              <mc:Fallback>
                <p:oleObj name="Equation" r:id="rId7" imgW="355292" imgH="203024" progId="Equation.DSMT4">
                  <p:embed/>
                  <p:pic>
                    <p:nvPicPr>
                      <p:cNvPr id="35" name="Object 33">
                        <a:extLst>
                          <a:ext uri="{FF2B5EF4-FFF2-40B4-BE49-F238E27FC236}">
                            <a16:creationId xmlns:a16="http://schemas.microsoft.com/office/drawing/2014/main" id="{A26564A9-4F19-42E0-BDF4-C6A61AC529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57" y="4770269"/>
                        <a:ext cx="5889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4">
            <a:extLst>
              <a:ext uri="{FF2B5EF4-FFF2-40B4-BE49-F238E27FC236}">
                <a16:creationId xmlns:a16="http://schemas.microsoft.com/office/drawing/2014/main" id="{0FD64D42-46D0-4479-BA9B-5E1B1E0FDA2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524957" y="4770269"/>
          <a:ext cx="7366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444307" imgH="203112" progId="Equation.DSMT4">
                  <p:embed/>
                </p:oleObj>
              </mc:Choice>
              <mc:Fallback>
                <p:oleObj name="Equation" r:id="rId9" imgW="444307" imgH="203112" progId="Equation.DSMT4">
                  <p:embed/>
                  <p:pic>
                    <p:nvPicPr>
                      <p:cNvPr id="36" name="Object 34">
                        <a:extLst>
                          <a:ext uri="{FF2B5EF4-FFF2-40B4-BE49-F238E27FC236}">
                            <a16:creationId xmlns:a16="http://schemas.microsoft.com/office/drawing/2014/main" id="{0FD64D42-46D0-4479-BA9B-5E1B1E0FDA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957" y="4770269"/>
                        <a:ext cx="7366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38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AD86D4B5-6776-4BDA-8FF0-C90E7E30B8C2}"/>
              </a:ext>
            </a:extLst>
          </p:cNvPr>
          <p:cNvSpPr txBox="1">
            <a:spLocks noChangeArrowheads="1"/>
          </p:cNvSpPr>
          <p:nvPr/>
        </p:nvSpPr>
        <p:spPr>
          <a:xfrm>
            <a:off x="133166" y="2308194"/>
            <a:ext cx="4332302" cy="424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When one event happening has no effect on another event happening, they are said to be independent.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</a:t>
            </a: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 For example, the probability of event B happening is the same whether or not event A has already happened.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 Tossing a coin and rolling a dice are independent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For independent events: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The reverse is also true. If this rule works, then the events are independent.</a:t>
            </a:r>
            <a:endParaRPr lang="en-GB" alt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1060881" y="549971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81" y="5499718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174" r="-290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2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4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4263386-AA29-400B-B01C-C6F2E9DF23C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148396"/>
            <a:ext cx="4876800" cy="447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Events A and B are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Mutually Exclusive</a:t>
            </a:r>
            <a:r>
              <a:rPr lang="en-GB" altLang="en-US" sz="1600" dirty="0">
                <a:latin typeface="Comic Sans MS" pitchFamily="66" charset="0"/>
              </a:rPr>
              <a:t> and P(A) = 0.2 and P(B) = 0.4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Calculate: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</a:t>
            </a:r>
          </a:p>
        </p:txBody>
      </p:sp>
      <p:graphicFrame>
        <p:nvGraphicFramePr>
          <p:cNvPr id="11" name="Object 17">
            <a:extLst>
              <a:ext uri="{FF2B5EF4-FFF2-40B4-BE49-F238E27FC236}">
                <a16:creationId xmlns:a16="http://schemas.microsoft.com/office/drawing/2014/main" id="{80ADFE2E-3F5A-443B-8F8E-E7A97D5C269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4805" y="3065756"/>
          <a:ext cx="990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11" name="Object 17">
                        <a:extLst>
                          <a:ext uri="{FF2B5EF4-FFF2-40B4-BE49-F238E27FC236}">
                            <a16:creationId xmlns:a16="http://schemas.microsoft.com/office/drawing/2014/main" id="{80ADFE2E-3F5A-443B-8F8E-E7A97D5C26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05" y="3065756"/>
                        <a:ext cx="9906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>
            <a:extLst>
              <a:ext uri="{FF2B5EF4-FFF2-40B4-BE49-F238E27FC236}">
                <a16:creationId xmlns:a16="http://schemas.microsoft.com/office/drawing/2014/main" id="{2A9D2FE8-ED91-4D26-883D-8B839BC1B99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11619" y="4457685"/>
          <a:ext cx="10509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12" name="Object 18">
                        <a:extLst>
                          <a:ext uri="{FF2B5EF4-FFF2-40B4-BE49-F238E27FC236}">
                            <a16:creationId xmlns:a16="http://schemas.microsoft.com/office/drawing/2014/main" id="{2A9D2FE8-ED91-4D26-883D-8B839BC1B9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19" y="4457685"/>
                        <a:ext cx="10509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>
            <a:extLst>
              <a:ext uri="{FF2B5EF4-FFF2-40B4-BE49-F238E27FC236}">
                <a16:creationId xmlns:a16="http://schemas.microsoft.com/office/drawing/2014/main" id="{ECC98DE1-0929-4054-A363-CC0FFDF0B1E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68171" y="5534134"/>
          <a:ext cx="1092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9" imgW="685800" imgH="203200" progId="Equation.DSMT4">
                  <p:embed/>
                </p:oleObj>
              </mc:Choice>
              <mc:Fallback>
                <p:oleObj name="Equation" r:id="rId9" imgW="685800" imgH="203200" progId="Equation.DSMT4">
                  <p:embed/>
                  <p:pic>
                    <p:nvPicPr>
                      <p:cNvPr id="13" name="Object 19">
                        <a:extLst>
                          <a:ext uri="{FF2B5EF4-FFF2-40B4-BE49-F238E27FC236}">
                            <a16:creationId xmlns:a16="http://schemas.microsoft.com/office/drawing/2014/main" id="{ECC98DE1-0929-4054-A363-CC0FFDF0B1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71" y="5534134"/>
                        <a:ext cx="1092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0">
            <a:extLst>
              <a:ext uri="{FF2B5EF4-FFF2-40B4-BE49-F238E27FC236}">
                <a16:creationId xmlns:a16="http://schemas.microsoft.com/office/drawing/2014/main" id="{74CFA71E-32CF-40B7-80E3-F0A696E7B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0480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6E5F4E03-3D52-4A71-A8F3-29597D5C8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Oval 22">
            <a:extLst>
              <a:ext uri="{FF2B5EF4-FFF2-40B4-BE49-F238E27FC236}">
                <a16:creationId xmlns:a16="http://schemas.microsoft.com/office/drawing/2014/main" id="{039198C1-2946-4CE5-AFEF-35241604B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7D8DE322-B859-4DCA-ACA7-385596260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940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FFEEC1AE-CAEA-4B93-A7C1-57D8F4D7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1940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A5D67096-0B0E-45E7-8346-3B121EDE0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20" name="Text Box 26">
            <a:extLst>
              <a:ext uri="{FF2B5EF4-FFF2-40B4-BE49-F238E27FC236}">
                <a16:creationId xmlns:a16="http://schemas.microsoft.com/office/drawing/2014/main" id="{87F8914C-A68F-4D26-BA70-F1F327715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2745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0.2</a:t>
            </a:r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FD184F20-1F19-49DB-864C-1A12DB22D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0.4</a:t>
            </a:r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EA3A77CA-182E-46E9-ACF4-11E7ED57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4163" y="448945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0.4</a:t>
            </a:r>
          </a:p>
        </p:txBody>
      </p:sp>
      <p:graphicFrame>
        <p:nvGraphicFramePr>
          <p:cNvPr id="23" name="Object 29">
            <a:extLst>
              <a:ext uri="{FF2B5EF4-FFF2-40B4-BE49-F238E27FC236}">
                <a16:creationId xmlns:a16="http://schemas.microsoft.com/office/drawing/2014/main" id="{790400A1-15E4-4822-B9A7-59D9A796C64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37805" y="3065756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1" imgW="926698" imgH="203112" progId="Equation.DSMT4">
                  <p:embed/>
                </p:oleObj>
              </mc:Choice>
              <mc:Fallback>
                <p:oleObj name="Equation" r:id="rId11" imgW="926698" imgH="203112" progId="Equation.DSMT4">
                  <p:embed/>
                  <p:pic>
                    <p:nvPicPr>
                      <p:cNvPr id="23" name="Object 29">
                        <a:extLst>
                          <a:ext uri="{FF2B5EF4-FFF2-40B4-BE49-F238E27FC236}">
                            <a16:creationId xmlns:a16="http://schemas.microsoft.com/office/drawing/2014/main" id="{790400A1-15E4-4822-B9A7-59D9A796C6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065756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0">
            <a:extLst>
              <a:ext uri="{FF2B5EF4-FFF2-40B4-BE49-F238E27FC236}">
                <a16:creationId xmlns:a16="http://schemas.microsoft.com/office/drawing/2014/main" id="{ABE5BB01-A02B-4B21-A52D-6F797BDE415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37805" y="3370556"/>
          <a:ext cx="107156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3" imgW="672516" imgH="177646" progId="Equation.DSMT4">
                  <p:embed/>
                </p:oleObj>
              </mc:Choice>
              <mc:Fallback>
                <p:oleObj name="Equation" r:id="rId13" imgW="672516" imgH="177646" progId="Equation.DSMT4">
                  <p:embed/>
                  <p:pic>
                    <p:nvPicPr>
                      <p:cNvPr id="24" name="Object 30">
                        <a:extLst>
                          <a:ext uri="{FF2B5EF4-FFF2-40B4-BE49-F238E27FC236}">
                            <a16:creationId xmlns:a16="http://schemas.microsoft.com/office/drawing/2014/main" id="{ABE5BB01-A02B-4B21-A52D-6F797BDE41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370556"/>
                        <a:ext cx="1071563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1">
            <a:extLst>
              <a:ext uri="{FF2B5EF4-FFF2-40B4-BE49-F238E27FC236}">
                <a16:creationId xmlns:a16="http://schemas.microsoft.com/office/drawing/2014/main" id="{18069998-B151-47A5-AA18-D8BB6AA84CA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37805" y="3675356"/>
          <a:ext cx="5651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5" imgW="355138" imgH="177569" progId="Equation.DSMT4">
                  <p:embed/>
                </p:oleObj>
              </mc:Choice>
              <mc:Fallback>
                <p:oleObj name="Equation" r:id="rId15" imgW="355138" imgH="177569" progId="Equation.DSMT4">
                  <p:embed/>
                  <p:pic>
                    <p:nvPicPr>
                      <p:cNvPr id="25" name="Object 31">
                        <a:extLst>
                          <a:ext uri="{FF2B5EF4-FFF2-40B4-BE49-F238E27FC236}">
                            <a16:creationId xmlns:a16="http://schemas.microsoft.com/office/drawing/2014/main" id="{18069998-B151-47A5-AA18-D8BB6AA84C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675356"/>
                        <a:ext cx="5651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2">
            <a:extLst>
              <a:ext uri="{FF2B5EF4-FFF2-40B4-BE49-F238E27FC236}">
                <a16:creationId xmlns:a16="http://schemas.microsoft.com/office/drawing/2014/main" id="{A5D585EB-E239-47A0-B901-FAF39F071EC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54619" y="4457685"/>
          <a:ext cx="7683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17" imgW="482391" imgH="203112" progId="Equation.DSMT4">
                  <p:embed/>
                </p:oleObj>
              </mc:Choice>
              <mc:Fallback>
                <p:oleObj name="Equation" r:id="rId17" imgW="482391" imgH="203112" progId="Equation.DSMT4">
                  <p:embed/>
                  <p:pic>
                    <p:nvPicPr>
                      <p:cNvPr id="27" name="Object 32">
                        <a:extLst>
                          <a:ext uri="{FF2B5EF4-FFF2-40B4-BE49-F238E27FC236}">
                            <a16:creationId xmlns:a16="http://schemas.microsoft.com/office/drawing/2014/main" id="{A5D585EB-E239-47A0-B901-FAF39F071E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619" y="4457685"/>
                        <a:ext cx="7683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3">
            <a:extLst>
              <a:ext uri="{FF2B5EF4-FFF2-40B4-BE49-F238E27FC236}">
                <a16:creationId xmlns:a16="http://schemas.microsoft.com/office/drawing/2014/main" id="{A0F3FF3B-21A2-4293-A032-609E983DF15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11171" y="5534134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19" imgW="926698" imgH="203112" progId="Equation.DSMT4">
                  <p:embed/>
                </p:oleObj>
              </mc:Choice>
              <mc:Fallback>
                <p:oleObj name="Equation" r:id="rId19" imgW="926698" imgH="203112" progId="Equation.DSMT4">
                  <p:embed/>
                  <p:pic>
                    <p:nvPicPr>
                      <p:cNvPr id="28" name="Object 33">
                        <a:extLst>
                          <a:ext uri="{FF2B5EF4-FFF2-40B4-BE49-F238E27FC236}">
                            <a16:creationId xmlns:a16="http://schemas.microsoft.com/office/drawing/2014/main" id="{A0F3FF3B-21A2-4293-A032-609E983DF1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5534134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4">
            <a:extLst>
              <a:ext uri="{FF2B5EF4-FFF2-40B4-BE49-F238E27FC236}">
                <a16:creationId xmlns:a16="http://schemas.microsoft.com/office/drawing/2014/main" id="{A7F5E02A-F2A7-4972-8768-FB75C974A1C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54619" y="4762485"/>
          <a:ext cx="566737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21" imgW="355138" imgH="177569" progId="Equation.DSMT4">
                  <p:embed/>
                </p:oleObj>
              </mc:Choice>
              <mc:Fallback>
                <p:oleObj name="Equation" r:id="rId21" imgW="355138" imgH="177569" progId="Equation.DSMT4">
                  <p:embed/>
                  <p:pic>
                    <p:nvPicPr>
                      <p:cNvPr id="29" name="Object 34">
                        <a:extLst>
                          <a:ext uri="{FF2B5EF4-FFF2-40B4-BE49-F238E27FC236}">
                            <a16:creationId xmlns:a16="http://schemas.microsoft.com/office/drawing/2014/main" id="{A7F5E02A-F2A7-4972-8768-FB75C974A1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619" y="4762485"/>
                        <a:ext cx="566737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5">
            <a:extLst>
              <a:ext uri="{FF2B5EF4-FFF2-40B4-BE49-F238E27FC236}">
                <a16:creationId xmlns:a16="http://schemas.microsoft.com/office/drawing/2014/main" id="{34200F1A-F321-4312-9B9F-D992A90C5C2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11171" y="5838934"/>
          <a:ext cx="849313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23" imgW="532937" imgH="177646" progId="Equation.DSMT4">
                  <p:embed/>
                </p:oleObj>
              </mc:Choice>
              <mc:Fallback>
                <p:oleObj name="Equation" r:id="rId23" imgW="532937" imgH="177646" progId="Equation.DSMT4">
                  <p:embed/>
                  <p:pic>
                    <p:nvPicPr>
                      <p:cNvPr id="30" name="Object 35">
                        <a:extLst>
                          <a:ext uri="{FF2B5EF4-FFF2-40B4-BE49-F238E27FC236}">
                            <a16:creationId xmlns:a16="http://schemas.microsoft.com/office/drawing/2014/main" id="{34200F1A-F321-4312-9B9F-D992A90C5C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5838934"/>
                        <a:ext cx="849313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6">
            <a:extLst>
              <a:ext uri="{FF2B5EF4-FFF2-40B4-BE49-F238E27FC236}">
                <a16:creationId xmlns:a16="http://schemas.microsoft.com/office/drawing/2014/main" id="{BAB7A063-DFFA-4D8F-9575-0A5D8723B8B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11171" y="6143734"/>
          <a:ext cx="566738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25" imgW="355138" imgH="177569" progId="Equation.DSMT4">
                  <p:embed/>
                </p:oleObj>
              </mc:Choice>
              <mc:Fallback>
                <p:oleObj name="Equation" r:id="rId25" imgW="355138" imgH="177569" progId="Equation.DSMT4">
                  <p:embed/>
                  <p:pic>
                    <p:nvPicPr>
                      <p:cNvPr id="31" name="Object 36">
                        <a:extLst>
                          <a:ext uri="{FF2B5EF4-FFF2-40B4-BE49-F238E27FC236}">
                            <a16:creationId xmlns:a16="http://schemas.microsoft.com/office/drawing/2014/main" id="{BAB7A063-DFFA-4D8F-9575-0A5D8723B8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6143734"/>
                        <a:ext cx="566738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Line 37">
            <a:extLst>
              <a:ext uri="{FF2B5EF4-FFF2-40B4-BE49-F238E27FC236}">
                <a16:creationId xmlns:a16="http://schemas.microsoft.com/office/drawing/2014/main" id="{5DDE8DAF-DE39-4F9D-AF8B-B1E98210B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286000"/>
            <a:ext cx="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38">
            <a:extLst>
              <a:ext uri="{FF2B5EF4-FFF2-40B4-BE49-F238E27FC236}">
                <a16:creationId xmlns:a16="http://schemas.microsoft.com/office/drawing/2014/main" id="{6CFB0D61-7EE4-4EF5-A90E-2C379BF56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764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Construct a Venn Diagram</a:t>
            </a:r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9E5EA7F0-7087-4961-918A-2009BBA06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733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B043D191-C15F-4839-895E-BD2696A23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733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720D9189-CEEA-456C-9206-4C78463B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95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43">
            <a:extLst>
              <a:ext uri="{FF2B5EF4-FFF2-40B4-BE49-F238E27FC236}">
                <a16:creationId xmlns:a16="http://schemas.microsoft.com/office/drawing/2014/main" id="{F020FE42-5FEF-4622-A518-D5BB0A3E7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029200"/>
            <a:ext cx="27432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Mutually Exclusive, so the circles are separate</a:t>
            </a:r>
          </a:p>
        </p:txBody>
      </p:sp>
    </p:spTree>
    <p:extLst>
      <p:ext uri="{BB962C8B-B14F-4D97-AF65-F5344CB8AC3E}">
        <p14:creationId xmlns:p14="http://schemas.microsoft.com/office/powerpoint/2010/main" val="175040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32" grpId="0" animBg="1"/>
      <p:bldP spid="33" grpId="0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4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1561"/>
            <a:ext cx="5105400" cy="4394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Events C and D are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Independent</a:t>
            </a:r>
            <a:r>
              <a:rPr lang="en-GB" altLang="en-US" sz="1600" dirty="0">
                <a:latin typeface="Comic Sans MS" pitchFamily="66" charset="0"/>
              </a:rPr>
              <a:t> and P(C) = 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3</a:t>
            </a:r>
            <a:r>
              <a:rPr lang="en-GB" altLang="en-US" sz="1600" dirty="0">
                <a:latin typeface="Comic Sans MS" pitchFamily="66" charset="0"/>
              </a:rPr>
              <a:t> and P(D) = 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5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Calculate: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</a:t>
            </a:r>
          </a:p>
        </p:txBody>
      </p:sp>
      <p:graphicFrame>
        <p:nvGraphicFramePr>
          <p:cNvPr id="39" name="Object 5">
            <a:extLst>
              <a:ext uri="{FF2B5EF4-FFF2-40B4-BE49-F238E27FC236}">
                <a16:creationId xmlns:a16="http://schemas.microsoft.com/office/drawing/2014/main" id="{1676C7E9-2B8C-4204-BC10-58732C12EE0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20142" y="3181165"/>
          <a:ext cx="10302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5" imgW="647419" imgH="203112" progId="Equation.DSMT4">
                  <p:embed/>
                </p:oleObj>
              </mc:Choice>
              <mc:Fallback>
                <p:oleObj name="Equation" r:id="rId5" imgW="647419" imgH="203112" progId="Equation.DSMT4">
                  <p:embed/>
                  <p:pic>
                    <p:nvPicPr>
                      <p:cNvPr id="39" name="Object 5">
                        <a:extLst>
                          <a:ext uri="{FF2B5EF4-FFF2-40B4-BE49-F238E27FC236}">
                            <a16:creationId xmlns:a16="http://schemas.microsoft.com/office/drawing/2014/main" id="{1676C7E9-2B8C-4204-BC10-58732C12EE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42" y="3181165"/>
                        <a:ext cx="103028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6">
            <a:extLst>
              <a:ext uri="{FF2B5EF4-FFF2-40B4-BE49-F238E27FC236}">
                <a16:creationId xmlns:a16="http://schemas.microsoft.com/office/drawing/2014/main" id="{DE65A58C-9486-42AF-85E6-5910F65402C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39840" y="4575407"/>
          <a:ext cx="1092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7" imgW="685800" imgH="203200" progId="Equation.DSMT4">
                  <p:embed/>
                </p:oleObj>
              </mc:Choice>
              <mc:Fallback>
                <p:oleObj name="Equation" r:id="rId7" imgW="685800" imgH="203200" progId="Equation.DSMT4">
                  <p:embed/>
                  <p:pic>
                    <p:nvPicPr>
                      <p:cNvPr id="40" name="Object 6">
                        <a:extLst>
                          <a:ext uri="{FF2B5EF4-FFF2-40B4-BE49-F238E27FC236}">
                            <a16:creationId xmlns:a16="http://schemas.microsoft.com/office/drawing/2014/main" id="{DE65A58C-9486-42AF-85E6-5910F65402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40" y="4575407"/>
                        <a:ext cx="1092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">
            <a:extLst>
              <a:ext uri="{FF2B5EF4-FFF2-40B4-BE49-F238E27FC236}">
                <a16:creationId xmlns:a16="http://schemas.microsoft.com/office/drawing/2014/main" id="{1CAA8759-317C-40BA-90D7-C8F30EDD93B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13500" y="5633374"/>
          <a:ext cx="11112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9" imgW="698197" imgH="203112" progId="Equation.DSMT4">
                  <p:embed/>
                </p:oleObj>
              </mc:Choice>
              <mc:Fallback>
                <p:oleObj name="Equation" r:id="rId9" imgW="698197" imgH="203112" progId="Equation.DSMT4">
                  <p:embed/>
                  <p:pic>
                    <p:nvPicPr>
                      <p:cNvPr id="41" name="Object 7">
                        <a:extLst>
                          <a:ext uri="{FF2B5EF4-FFF2-40B4-BE49-F238E27FC236}">
                            <a16:creationId xmlns:a16="http://schemas.microsoft.com/office/drawing/2014/main" id="{1CAA8759-317C-40BA-90D7-C8F30EDD93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00" y="5633374"/>
                        <a:ext cx="11112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8">
            <a:extLst>
              <a:ext uri="{FF2B5EF4-FFF2-40B4-BE49-F238E27FC236}">
                <a16:creationId xmlns:a16="http://schemas.microsoft.com/office/drawing/2014/main" id="{7BDCB54F-6BD4-4374-9B36-16647FEBC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0480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Oval 9">
            <a:extLst>
              <a:ext uri="{FF2B5EF4-FFF2-40B4-BE49-F238E27FC236}">
                <a16:creationId xmlns:a16="http://schemas.microsoft.com/office/drawing/2014/main" id="{E0F0ACA8-A96F-4575-98C2-FDFCECD45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10">
            <a:extLst>
              <a:ext uri="{FF2B5EF4-FFF2-40B4-BE49-F238E27FC236}">
                <a16:creationId xmlns:a16="http://schemas.microsoft.com/office/drawing/2014/main" id="{4B389984-60BB-48B3-A7C8-84C41B8B2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3737BBA9-4012-4C4B-818E-A9A79DAC2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46" name="Text Box 12">
            <a:extLst>
              <a:ext uri="{FF2B5EF4-FFF2-40B4-BE49-F238E27FC236}">
                <a16:creationId xmlns:a16="http://schemas.microsoft.com/office/drawing/2014/main" id="{2CA729FA-06BB-4F8E-826D-04B6BB430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3F5CADD9-F2A0-4513-9916-B41513FFA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48" name="Text Box 14">
            <a:extLst>
              <a:ext uri="{FF2B5EF4-FFF2-40B4-BE49-F238E27FC236}">
                <a16:creationId xmlns:a16="http://schemas.microsoft.com/office/drawing/2014/main" id="{28EA6ED3-8D24-4C14-B166-34193658C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49" name="Text Box 15">
            <a:extLst>
              <a:ext uri="{FF2B5EF4-FFF2-40B4-BE49-F238E27FC236}">
                <a16:creationId xmlns:a16="http://schemas.microsoft.com/office/drawing/2014/main" id="{18D1A7D0-0307-465D-B27D-EAAD83014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50" name="Text Box 16">
            <a:extLst>
              <a:ext uri="{FF2B5EF4-FFF2-40B4-BE49-F238E27FC236}">
                <a16:creationId xmlns:a16="http://schemas.microsoft.com/office/drawing/2014/main" id="{DC96F3B4-F0E7-4F0E-AB20-31E6C70CA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4196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8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graphicFrame>
        <p:nvGraphicFramePr>
          <p:cNvPr id="51" name="Object 17">
            <a:extLst>
              <a:ext uri="{FF2B5EF4-FFF2-40B4-BE49-F238E27FC236}">
                <a16:creationId xmlns:a16="http://schemas.microsoft.com/office/drawing/2014/main" id="{735CC5A0-EFE3-4B01-8F19-216E652A99B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82192" y="3181165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1" imgW="926698" imgH="203112" progId="Equation.DSMT4">
                  <p:embed/>
                </p:oleObj>
              </mc:Choice>
              <mc:Fallback>
                <p:oleObj name="Equation" r:id="rId11" imgW="926698" imgH="203112" progId="Equation.DSMT4">
                  <p:embed/>
                  <p:pic>
                    <p:nvPicPr>
                      <p:cNvPr id="51" name="Object 17">
                        <a:extLst>
                          <a:ext uri="{FF2B5EF4-FFF2-40B4-BE49-F238E27FC236}">
                            <a16:creationId xmlns:a16="http://schemas.microsoft.com/office/drawing/2014/main" id="{735CC5A0-EFE3-4B01-8F19-216E652A99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192" y="3181165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8">
            <a:extLst>
              <a:ext uri="{FF2B5EF4-FFF2-40B4-BE49-F238E27FC236}">
                <a16:creationId xmlns:a16="http://schemas.microsoft.com/office/drawing/2014/main" id="{E4ED0782-5EF9-4486-868F-96B71BEF227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82192" y="3485965"/>
          <a:ext cx="7477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3" imgW="469696" imgH="393529" progId="Equation.DSMT4">
                  <p:embed/>
                </p:oleObj>
              </mc:Choice>
              <mc:Fallback>
                <p:oleObj name="Equation" r:id="rId13" imgW="469696" imgH="393529" progId="Equation.DSMT4">
                  <p:embed/>
                  <p:pic>
                    <p:nvPicPr>
                      <p:cNvPr id="52" name="Object 18">
                        <a:extLst>
                          <a:ext uri="{FF2B5EF4-FFF2-40B4-BE49-F238E27FC236}">
                            <a16:creationId xmlns:a16="http://schemas.microsoft.com/office/drawing/2014/main" id="{E4ED0782-5EF9-4486-868F-96B71BEF22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192" y="3485965"/>
                        <a:ext cx="7477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Line 25">
            <a:extLst>
              <a:ext uri="{FF2B5EF4-FFF2-40B4-BE49-F238E27FC236}">
                <a16:creationId xmlns:a16="http://schemas.microsoft.com/office/drawing/2014/main" id="{AC9143B9-D545-40CA-BCC5-46932E33F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286000"/>
            <a:ext cx="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Text Box 26">
            <a:extLst>
              <a:ext uri="{FF2B5EF4-FFF2-40B4-BE49-F238E27FC236}">
                <a16:creationId xmlns:a16="http://schemas.microsoft.com/office/drawing/2014/main" id="{4A4EE063-FB44-4CFB-8985-C041147E8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764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Construct a Venn Diagram</a:t>
            </a:r>
          </a:p>
        </p:txBody>
      </p:sp>
      <p:sp>
        <p:nvSpPr>
          <p:cNvPr id="55" name="Oval 27">
            <a:extLst>
              <a:ext uri="{FF2B5EF4-FFF2-40B4-BE49-F238E27FC236}">
                <a16:creationId xmlns:a16="http://schemas.microsoft.com/office/drawing/2014/main" id="{DD7B563A-30BC-4AD3-BB87-408262306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733800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Oval 29">
            <a:extLst>
              <a:ext uri="{FF2B5EF4-FFF2-40B4-BE49-F238E27FC236}">
                <a16:creationId xmlns:a16="http://schemas.microsoft.com/office/drawing/2014/main" id="{642DF5B5-D612-428D-8BB3-583DD4B76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7" name="Object 31">
            <a:extLst>
              <a:ext uri="{FF2B5EF4-FFF2-40B4-BE49-F238E27FC236}">
                <a16:creationId xmlns:a16="http://schemas.microsoft.com/office/drawing/2014/main" id="{197A15E7-AD56-4C2E-933C-B059FFFCD16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696592" y="3485965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5" imgW="317225" imgH="393359" progId="Equation.DSMT4">
                  <p:embed/>
                </p:oleObj>
              </mc:Choice>
              <mc:Fallback>
                <p:oleObj name="Equation" r:id="rId15" imgW="317225" imgH="393359" progId="Equation.DSMT4">
                  <p:embed/>
                  <p:pic>
                    <p:nvPicPr>
                      <p:cNvPr id="57" name="Object 31">
                        <a:extLst>
                          <a:ext uri="{FF2B5EF4-FFF2-40B4-BE49-F238E27FC236}">
                            <a16:creationId xmlns:a16="http://schemas.microsoft.com/office/drawing/2014/main" id="{197A15E7-AD56-4C2E-933C-B059FFFCD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6592" y="3485965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 Box 33">
            <a:extLst>
              <a:ext uri="{FF2B5EF4-FFF2-40B4-BE49-F238E27FC236}">
                <a16:creationId xmlns:a16="http://schemas.microsoft.com/office/drawing/2014/main" id="{0E15BD86-41F1-4D0D-844B-449486D81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59" name="Line 37">
            <a:extLst>
              <a:ext uri="{FF2B5EF4-FFF2-40B4-BE49-F238E27FC236}">
                <a16:creationId xmlns:a16="http://schemas.microsoft.com/office/drawing/2014/main" id="{315D1224-0E00-419F-9B8B-561799C740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343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60" name="Object 39">
            <a:extLst>
              <a:ext uri="{FF2B5EF4-FFF2-40B4-BE49-F238E27FC236}">
                <a16:creationId xmlns:a16="http://schemas.microsoft.com/office/drawing/2014/main" id="{89D3A570-4DC2-43F1-A5FF-5E3EDC9A19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5486400"/>
          <a:ext cx="7826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17" imgW="583947" imgH="393529" progId="Equation.DSMT4">
                  <p:embed/>
                </p:oleObj>
              </mc:Choice>
              <mc:Fallback>
                <p:oleObj name="Equation" r:id="rId17" imgW="583947" imgH="393529" progId="Equation.DSMT4">
                  <p:embed/>
                  <p:pic>
                    <p:nvPicPr>
                      <p:cNvPr id="60" name="Object 39">
                        <a:extLst>
                          <a:ext uri="{FF2B5EF4-FFF2-40B4-BE49-F238E27FC236}">
                            <a16:creationId xmlns:a16="http://schemas.microsoft.com/office/drawing/2014/main" id="{89D3A570-4DC2-43F1-A5FF-5E3EDC9A19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86400"/>
                        <a:ext cx="7826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40">
            <a:extLst>
              <a:ext uri="{FF2B5EF4-FFF2-40B4-BE49-F238E27FC236}">
                <a16:creationId xmlns:a16="http://schemas.microsoft.com/office/drawing/2014/main" id="{8C7AF548-8ABC-4F25-8DA3-D2116D8B6C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6019800"/>
          <a:ext cx="8683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19" imgW="647419" imgH="393529" progId="Equation.DSMT4">
                  <p:embed/>
                </p:oleObj>
              </mc:Choice>
              <mc:Fallback>
                <p:oleObj name="Equation" r:id="rId19" imgW="647419" imgH="393529" progId="Equation.DSMT4">
                  <p:embed/>
                  <p:pic>
                    <p:nvPicPr>
                      <p:cNvPr id="61" name="Object 40">
                        <a:extLst>
                          <a:ext uri="{FF2B5EF4-FFF2-40B4-BE49-F238E27FC236}">
                            <a16:creationId xmlns:a16="http://schemas.microsoft.com/office/drawing/2014/main" id="{8C7AF548-8ABC-4F25-8DA3-D2116D8B6C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6019800"/>
                        <a:ext cx="8683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41">
            <a:extLst>
              <a:ext uri="{FF2B5EF4-FFF2-40B4-BE49-F238E27FC236}">
                <a16:creationId xmlns:a16="http://schemas.microsoft.com/office/drawing/2014/main" id="{5E20A139-32C1-4E27-97C5-DAAEB845EA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43800" y="4429125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63" name="Object 42">
            <a:extLst>
              <a:ext uri="{FF2B5EF4-FFF2-40B4-BE49-F238E27FC236}">
                <a16:creationId xmlns:a16="http://schemas.microsoft.com/office/drawing/2014/main" id="{A4BC10B0-A0C8-4558-9063-2D95D05E28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5495925"/>
          <a:ext cx="7842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21" imgW="583947" imgH="393529" progId="Equation.DSMT4">
                  <p:embed/>
                </p:oleObj>
              </mc:Choice>
              <mc:Fallback>
                <p:oleObj name="Equation" r:id="rId21" imgW="583947" imgH="393529" progId="Equation.DSMT4">
                  <p:embed/>
                  <p:pic>
                    <p:nvPicPr>
                      <p:cNvPr id="63" name="Object 42">
                        <a:extLst>
                          <a:ext uri="{FF2B5EF4-FFF2-40B4-BE49-F238E27FC236}">
                            <a16:creationId xmlns:a16="http://schemas.microsoft.com/office/drawing/2014/main" id="{A4BC10B0-A0C8-4558-9063-2D95D05E28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495925"/>
                        <a:ext cx="7842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43">
            <a:extLst>
              <a:ext uri="{FF2B5EF4-FFF2-40B4-BE49-F238E27FC236}">
                <a16:creationId xmlns:a16="http://schemas.microsoft.com/office/drawing/2014/main" id="{94B5E201-FC6C-4B54-BF4F-9DE5784CE5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6019800"/>
          <a:ext cx="8699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23" imgW="647419" imgH="393529" progId="Equation.DSMT4">
                  <p:embed/>
                </p:oleObj>
              </mc:Choice>
              <mc:Fallback>
                <p:oleObj name="Equation" r:id="rId23" imgW="647419" imgH="393529" progId="Equation.DSMT4">
                  <p:embed/>
                  <p:pic>
                    <p:nvPicPr>
                      <p:cNvPr id="64" name="Object 43">
                        <a:extLst>
                          <a:ext uri="{FF2B5EF4-FFF2-40B4-BE49-F238E27FC236}">
                            <a16:creationId xmlns:a16="http://schemas.microsoft.com/office/drawing/2014/main" id="{94B5E201-FC6C-4B54-BF4F-9DE5784CE5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019800"/>
                        <a:ext cx="8699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44">
            <a:extLst>
              <a:ext uri="{FF2B5EF4-FFF2-40B4-BE49-F238E27FC236}">
                <a16:creationId xmlns:a16="http://schemas.microsoft.com/office/drawing/2014/main" id="{DD2AD8E9-0356-49E3-93BC-8595BB5E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816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P(C) = 1/3 in total so:</a:t>
            </a:r>
          </a:p>
        </p:txBody>
      </p:sp>
      <p:sp>
        <p:nvSpPr>
          <p:cNvPr id="66" name="Text Box 45">
            <a:extLst>
              <a:ext uri="{FF2B5EF4-FFF2-40B4-BE49-F238E27FC236}">
                <a16:creationId xmlns:a16="http://schemas.microsoft.com/office/drawing/2014/main" id="{77032B31-AC0B-4B97-A83E-40C0B3C7B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191125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P(D) = 1/3 in total so:</a:t>
            </a:r>
          </a:p>
        </p:txBody>
      </p:sp>
      <p:graphicFrame>
        <p:nvGraphicFramePr>
          <p:cNvPr id="67" name="Object 46">
            <a:extLst>
              <a:ext uri="{FF2B5EF4-FFF2-40B4-BE49-F238E27FC236}">
                <a16:creationId xmlns:a16="http://schemas.microsoft.com/office/drawing/2014/main" id="{08881D3C-902D-4C9B-AA61-61A553FC88D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782840" y="4423007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25" imgW="317225" imgH="393359" progId="Equation.DSMT4">
                  <p:embed/>
                </p:oleObj>
              </mc:Choice>
              <mc:Fallback>
                <p:oleObj name="Equation" r:id="rId25" imgW="317225" imgH="393359" progId="Equation.DSMT4">
                  <p:embed/>
                  <p:pic>
                    <p:nvPicPr>
                      <p:cNvPr id="67" name="Object 46">
                        <a:extLst>
                          <a:ext uri="{FF2B5EF4-FFF2-40B4-BE49-F238E27FC236}">
                            <a16:creationId xmlns:a16="http://schemas.microsoft.com/office/drawing/2014/main" id="{08881D3C-902D-4C9B-AA61-61A553FC88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840" y="4423007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47">
            <a:extLst>
              <a:ext uri="{FF2B5EF4-FFF2-40B4-BE49-F238E27FC236}">
                <a16:creationId xmlns:a16="http://schemas.microsoft.com/office/drawing/2014/main" id="{73EEC617-4902-4648-8C58-35A2D947C00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832700" y="5480974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27" imgW="317225" imgH="393359" progId="Equation.DSMT4">
                  <p:embed/>
                </p:oleObj>
              </mc:Choice>
              <mc:Fallback>
                <p:oleObj name="Equation" r:id="rId27" imgW="317225" imgH="393359" progId="Equation.DSMT4">
                  <p:embed/>
                  <p:pic>
                    <p:nvPicPr>
                      <p:cNvPr id="68" name="Object 47">
                        <a:extLst>
                          <a:ext uri="{FF2B5EF4-FFF2-40B4-BE49-F238E27FC236}">
                            <a16:creationId xmlns:a16="http://schemas.microsoft.com/office/drawing/2014/main" id="{73EEC617-4902-4648-8C58-35A2D947C0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700" y="5480974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122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3" grpId="0" animBg="1"/>
      <p:bldP spid="54" grpId="0"/>
      <p:bldP spid="55" grpId="0" animBg="1"/>
      <p:bldP spid="55" grpId="1" animBg="1"/>
      <p:bldP spid="56" grpId="0" animBg="1"/>
      <p:bldP spid="58" grpId="0"/>
      <p:bldP spid="59" grpId="0" animBg="1"/>
      <p:bldP spid="62" grpId="0" animBg="1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76870"/>
            <a:ext cx="4021584" cy="419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The Venn Diagram shows the number of students in a particular class that watch any of three popular TV programmes, A, B and C.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Find the probability that a student watches B or C or both.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Determine whether watching A and watching B are statistically independent.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F65AD42B-3409-4BE6-BACC-3D8D5DF0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289" y="1734105"/>
            <a:ext cx="3634744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Oval 9">
            <a:extLst>
              <a:ext uri="{FF2B5EF4-FFF2-40B4-BE49-F238E27FC236}">
                <a16:creationId xmlns:a16="http://schemas.microsoft.com/office/drawing/2014/main" id="{8745679D-8BAD-41B5-8F77-E924AC896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498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10">
            <a:extLst>
              <a:ext uri="{FF2B5EF4-FFF2-40B4-BE49-F238E27FC236}">
                <a16:creationId xmlns:a16="http://schemas.microsoft.com/office/drawing/2014/main" id="{B7ACF2E6-9314-46B9-969E-30E00F53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286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D7AC003D-5888-45BE-BD2F-8EC4FAD0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532" y="18865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E5F0D18D-3855-4EA3-A7B3-D05DCC505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956" y="176221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2DF306B3-28FB-42B6-803F-425234C94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6057" y="161573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84" name="Oval 10">
            <a:extLst>
              <a:ext uri="{FF2B5EF4-FFF2-40B4-BE49-F238E27FC236}">
                <a16:creationId xmlns:a16="http://schemas.microsoft.com/office/drawing/2014/main" id="{AEC77AD1-5C4E-4FAE-8A06-F8A68C99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319" y="1971582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Text Box 12">
            <a:extLst>
              <a:ext uri="{FF2B5EF4-FFF2-40B4-BE49-F238E27FC236}">
                <a16:creationId xmlns:a16="http://schemas.microsoft.com/office/drawing/2014/main" id="{7A6975A5-87EC-4ED2-81EE-E4D1CAAC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665" y="187762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/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/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/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448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/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/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/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6A7B9C-7E40-4A6E-BEB7-82B450EE087F}"/>
              </a:ext>
            </a:extLst>
          </p:cNvPr>
          <p:cNvSpPr txBox="1"/>
          <p:nvPr/>
        </p:nvSpPr>
        <p:spPr>
          <a:xfrm>
            <a:off x="4900474" y="3666476"/>
            <a:ext cx="3392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30 students in total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26 watch B or C or both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FAA9D97-37EB-45F4-A745-C84B65634F9D}"/>
              </a:ext>
            </a:extLst>
          </p:cNvPr>
          <p:cNvSpPr/>
          <p:nvPr/>
        </p:nvSpPr>
        <p:spPr>
          <a:xfrm>
            <a:off x="5956917" y="2308194"/>
            <a:ext cx="2157273" cy="514905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/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58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76870"/>
            <a:ext cx="4021584" cy="419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The Venn Diagram shows the number of students in a particular class that watch any of three popular TV programmes, A, B and C.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Find the probability that a student watches B or C or both.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Determine whether watching A and watching B are statistically independent.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F65AD42B-3409-4BE6-BACC-3D8D5DF0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289" y="1734105"/>
            <a:ext cx="3634744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Oval 9">
            <a:extLst>
              <a:ext uri="{FF2B5EF4-FFF2-40B4-BE49-F238E27FC236}">
                <a16:creationId xmlns:a16="http://schemas.microsoft.com/office/drawing/2014/main" id="{8745679D-8BAD-41B5-8F77-E924AC896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498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10">
            <a:extLst>
              <a:ext uri="{FF2B5EF4-FFF2-40B4-BE49-F238E27FC236}">
                <a16:creationId xmlns:a16="http://schemas.microsoft.com/office/drawing/2014/main" id="{B7ACF2E6-9314-46B9-969E-30E00F53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286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D7AC003D-5888-45BE-BD2F-8EC4FAD0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532" y="18865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E5F0D18D-3855-4EA3-A7B3-D05DCC505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956" y="176221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2DF306B3-28FB-42B6-803F-425234C94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6057" y="161573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84" name="Oval 10">
            <a:extLst>
              <a:ext uri="{FF2B5EF4-FFF2-40B4-BE49-F238E27FC236}">
                <a16:creationId xmlns:a16="http://schemas.microsoft.com/office/drawing/2014/main" id="{AEC77AD1-5C4E-4FAE-8A06-F8A68C99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319" y="1971582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Text Box 12">
            <a:extLst>
              <a:ext uri="{FF2B5EF4-FFF2-40B4-BE49-F238E27FC236}">
                <a16:creationId xmlns:a16="http://schemas.microsoft.com/office/drawing/2014/main" id="{7A6975A5-87EC-4ED2-81EE-E4D1CAAC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665" y="187762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/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/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/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448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/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/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/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/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61E5CC6-C77D-4A6D-9076-74E8A245BDB2}"/>
                  </a:ext>
                </a:extLst>
              </p:cNvPr>
              <p:cNvSpPr txBox="1"/>
              <p:nvPr/>
            </p:nvSpPr>
            <p:spPr>
              <a:xfrm>
                <a:off x="4771747" y="3662040"/>
                <a:ext cx="97578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61E5CC6-C77D-4A6D-9076-74E8A245B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747" y="3662040"/>
                <a:ext cx="975780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72C8AE6-2222-47F8-A7B3-294DBC6CC9F9}"/>
                  </a:ext>
                </a:extLst>
              </p:cNvPr>
              <p:cNvSpPr txBox="1"/>
              <p:nvPr/>
            </p:nvSpPr>
            <p:spPr>
              <a:xfrm>
                <a:off x="5953957" y="3663520"/>
                <a:ext cx="98411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72C8AE6-2222-47F8-A7B3-294DBC6CC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957" y="3663520"/>
                <a:ext cx="984116" cy="4626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C367323B-F037-4B8C-8911-022BCBD69AEF}"/>
                  </a:ext>
                </a:extLst>
              </p:cNvPr>
              <p:cNvSpPr txBox="1"/>
              <p:nvPr/>
            </p:nvSpPr>
            <p:spPr>
              <a:xfrm>
                <a:off x="7082902" y="3656122"/>
                <a:ext cx="1346587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C367323B-F037-4B8C-8911-022BCBD69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902" y="3656122"/>
                <a:ext cx="1346587" cy="4617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56F09DB-832D-4C00-BF74-54482D36D3C9}"/>
                  </a:ext>
                </a:extLst>
              </p:cNvPr>
              <p:cNvSpPr txBox="1"/>
              <p:nvPr/>
            </p:nvSpPr>
            <p:spPr>
              <a:xfrm>
                <a:off x="4569040" y="4400367"/>
                <a:ext cx="2231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56F09DB-832D-4C00-BF74-54482D36D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40" y="4400367"/>
                <a:ext cx="2231124" cy="246221"/>
              </a:xfrm>
              <a:prstGeom prst="rect">
                <a:avLst/>
              </a:prstGeom>
              <a:blipFill>
                <a:blip r:embed="rId14"/>
                <a:stretch>
                  <a:fillRect l="-1913" r="-273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6BA0FCE-1487-45F4-A538-86A58FEF7AC4}"/>
                  </a:ext>
                </a:extLst>
              </p:cNvPr>
              <p:cNvSpPr txBox="1"/>
              <p:nvPr/>
            </p:nvSpPr>
            <p:spPr>
              <a:xfrm>
                <a:off x="5147569" y="4783586"/>
                <a:ext cx="123431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6BA0FCE-1487-45F4-A538-86A58FEF7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569" y="4783586"/>
                <a:ext cx="1234312" cy="46262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8F22D75-BD74-4896-A46B-50FB1A5E0CA1}"/>
                  </a:ext>
                </a:extLst>
              </p:cNvPr>
              <p:cNvSpPr txBox="1"/>
              <p:nvPr/>
            </p:nvSpPr>
            <p:spPr>
              <a:xfrm>
                <a:off x="5149049" y="5450891"/>
                <a:ext cx="883447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8F22D75-BD74-4896-A46B-50FB1A5E0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49" y="5450891"/>
                <a:ext cx="883447" cy="4626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C2347DA-563A-41BB-9A9C-9767B78FE91E}"/>
                  </a:ext>
                </a:extLst>
              </p:cNvPr>
              <p:cNvSpPr txBox="1"/>
              <p:nvPr/>
            </p:nvSpPr>
            <p:spPr>
              <a:xfrm>
                <a:off x="5052873" y="6073807"/>
                <a:ext cx="99726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C2347DA-563A-41BB-9A9C-9767B78F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873" y="6073807"/>
                <a:ext cx="997261" cy="4626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円弧 13">
            <a:extLst>
              <a:ext uri="{FF2B5EF4-FFF2-40B4-BE49-F238E27FC236}">
                <a16:creationId xmlns:a16="http://schemas.microsoft.com/office/drawing/2014/main" id="{68722367-7DA4-4B6E-AD57-2BABBE3EF713}"/>
              </a:ext>
            </a:extLst>
          </p:cNvPr>
          <p:cNvSpPr/>
          <p:nvPr/>
        </p:nvSpPr>
        <p:spPr>
          <a:xfrm>
            <a:off x="6667130" y="4554245"/>
            <a:ext cx="301840" cy="479394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094D3653-0A2C-489F-B3CA-6EE1F399FBB7}"/>
              </a:ext>
            </a:extLst>
          </p:cNvPr>
          <p:cNvSpPr/>
          <p:nvPr/>
        </p:nvSpPr>
        <p:spPr>
          <a:xfrm>
            <a:off x="6322379" y="5123896"/>
            <a:ext cx="309239" cy="566690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8EB5277A-ED70-4D9D-BE63-0C95E2C33362}"/>
              </a:ext>
            </a:extLst>
          </p:cNvPr>
          <p:cNvSpPr/>
          <p:nvPr/>
        </p:nvSpPr>
        <p:spPr>
          <a:xfrm>
            <a:off x="6030897" y="5737935"/>
            <a:ext cx="343270" cy="574088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B26120D-4C61-45D8-8FFF-E8E4F2B10515}"/>
              </a:ext>
            </a:extLst>
          </p:cNvPr>
          <p:cNvSpPr txBox="1"/>
          <p:nvPr/>
        </p:nvSpPr>
        <p:spPr>
          <a:xfrm>
            <a:off x="6960093" y="4616388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F1F2DFF-6004-4933-B164-030A701A2103}"/>
              </a:ext>
            </a:extLst>
          </p:cNvPr>
          <p:cNvSpPr txBox="1"/>
          <p:nvPr/>
        </p:nvSpPr>
        <p:spPr>
          <a:xfrm>
            <a:off x="6570955" y="5221549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57E63B0-2D84-4F7D-A671-7FBEC82102C5}"/>
              </a:ext>
            </a:extLst>
          </p:cNvPr>
          <p:cNvSpPr txBox="1"/>
          <p:nvPr/>
        </p:nvSpPr>
        <p:spPr>
          <a:xfrm>
            <a:off x="6287817" y="5742284"/>
            <a:ext cx="1685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Convert left side to compare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633C33C-BF60-4AA5-AC6E-6B889A1B83A0}"/>
              </a:ext>
            </a:extLst>
          </p:cNvPr>
          <p:cNvSpPr txBox="1"/>
          <p:nvPr/>
        </p:nvSpPr>
        <p:spPr>
          <a:xfrm>
            <a:off x="73152" y="5437484"/>
            <a:ext cx="43891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rule for independence does not work, the events are not independent of each other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It could be that the programmes are similar types, or are on back-to-back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52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8" grpId="0"/>
      <p:bldP spid="29" grpId="0"/>
      <p:bldP spid="30" grpId="0"/>
      <p:bldP spid="31" grpId="0"/>
      <p:bldP spid="32" grpId="0"/>
      <p:bldP spid="33" grpId="0"/>
      <p:bldP spid="14" grpId="0" animBg="1"/>
      <p:bldP spid="35" grpId="0" animBg="1"/>
      <p:bldP spid="36" grpId="0" animBg="1"/>
      <p:bldP spid="15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617676-6BA0-4EDC-B99E-A4809A36A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F981B8-11C6-49DD-B5D6-59171C6220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5D3D7C-5930-4B3A-8D0B-20C819A4CC8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791</Words>
  <Application>Microsoft Office PowerPoint</Application>
  <PresentationFormat>On-screen Show (4:3)</PresentationFormat>
  <Paragraphs>144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Equation</vt:lpstr>
      <vt:lpstr>PowerPoint Presentation</vt:lpstr>
      <vt:lpstr>Probability</vt:lpstr>
      <vt:lpstr>Probability</vt:lpstr>
      <vt:lpstr>Probability</vt:lpstr>
      <vt:lpstr>Probability</vt:lpstr>
      <vt:lpstr>Probability</vt:lpstr>
      <vt:lpstr>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55</cp:revision>
  <dcterms:created xsi:type="dcterms:W3CDTF">2017-08-14T15:35:38Z</dcterms:created>
  <dcterms:modified xsi:type="dcterms:W3CDTF">2021-01-28T07:55:11Z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