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6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108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27663" y="2562497"/>
            <a:ext cx="36576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908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051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8324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756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032863" y="21814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499463" y="4086497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66263" y="30196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 rectangle labelled S represents the Sample Space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490063" y="2562497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0328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B represents the Probability of event B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680063" y="4315097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370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A represents the Probability of event A</a:t>
            </a:r>
          </a:p>
        </p:txBody>
      </p:sp>
    </p:spTree>
    <p:extLst>
      <p:ext uri="{BB962C8B-B14F-4D97-AF65-F5344CB8AC3E}">
        <p14:creationId xmlns:p14="http://schemas.microsoft.com/office/powerpoint/2010/main" val="341279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8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2026920"/>
            <a:ext cx="23622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36271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52273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6217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6217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217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8122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8122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8122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5455920" y="2788919"/>
            <a:ext cx="1476103" cy="65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579120" y="24079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in the middle represents the Probability of A </a:t>
            </a:r>
            <a:r>
              <a:rPr lang="en-GB" altLang="en-US" u="sng">
                <a:latin typeface="Comic Sans MS" pitchFamily="66" charset="0"/>
              </a:rPr>
              <a:t>and</a:t>
            </a:r>
            <a:r>
              <a:rPr lang="en-GB" altLang="en-US">
                <a:latin typeface="Comic Sans MS" pitchFamily="66" charset="0"/>
              </a:rPr>
              <a:t> B happening together.</a:t>
            </a:r>
          </a:p>
        </p:txBody>
      </p:sp>
      <p:graphicFrame>
        <p:nvGraphicFramePr>
          <p:cNvPr id="29" name="Object 43"/>
          <p:cNvGraphicFramePr>
            <a:graphicFrameLocks noChangeAspect="1"/>
          </p:cNvGraphicFramePr>
          <p:nvPr>
            <p:extLst/>
          </p:nvPr>
        </p:nvGraphicFramePr>
        <p:xfrm>
          <a:off x="2407920" y="3122023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6" imgW="609336" imgH="203112" progId="Equation.DSMT4">
                  <p:embed/>
                </p:oleObj>
              </mc:Choice>
              <mc:Fallback>
                <p:oleObj name="Equation" r:id="rId6" imgW="609336" imgH="203112" progId="Equation.DSMT4">
                  <p:embed/>
                  <p:pic>
                    <p:nvPicPr>
                      <p:cNvPr id="2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3122023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44"/>
          <p:cNvSpPr>
            <a:spLocks noChangeShapeType="1"/>
          </p:cNvSpPr>
          <p:nvPr/>
        </p:nvSpPr>
        <p:spPr bwMode="auto">
          <a:xfrm flipV="1">
            <a:off x="5227320" y="4389120"/>
            <a:ext cx="10341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579120" y="37033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whole area represents the Probability of A </a:t>
            </a:r>
            <a:r>
              <a:rPr lang="en-GB" altLang="en-US" u="sng">
                <a:latin typeface="Comic Sans MS" pitchFamily="66" charset="0"/>
              </a:rPr>
              <a:t>or</a:t>
            </a:r>
            <a:r>
              <a:rPr lang="en-GB" altLang="en-US">
                <a:latin typeface="Comic Sans MS" pitchFamily="66" charset="0"/>
              </a:rPr>
              <a:t> B happening (or them together).</a:t>
            </a:r>
          </a:p>
        </p:txBody>
      </p:sp>
      <p:graphicFrame>
        <p:nvGraphicFramePr>
          <p:cNvPr id="32" name="Object 46"/>
          <p:cNvGraphicFramePr>
            <a:graphicFrameLocks noChangeAspect="1"/>
          </p:cNvGraphicFramePr>
          <p:nvPr>
            <p:extLst/>
          </p:nvPr>
        </p:nvGraphicFramePr>
        <p:xfrm>
          <a:off x="2407920" y="4521925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8" imgW="609336" imgH="203112" progId="Equation.DSMT4">
                  <p:embed/>
                </p:oleObj>
              </mc:Choice>
              <mc:Fallback>
                <p:oleObj name="Equation" r:id="rId8" imgW="609336" imgH="203112" progId="Equation.DSMT4">
                  <p:embed/>
                  <p:pic>
                    <p:nvPicPr>
                      <p:cNvPr id="3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4521925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47"/>
          <p:cNvSpPr>
            <a:spLocks noChangeShapeType="1"/>
          </p:cNvSpPr>
          <p:nvPr/>
        </p:nvSpPr>
        <p:spPr bwMode="auto">
          <a:xfrm flipV="1">
            <a:off x="3017520" y="342682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3017520" y="357922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855720" y="342682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‘n’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‘and’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579120" y="53035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outside of A represents the Probability of A not happening.</a:t>
            </a:r>
          </a:p>
        </p:txBody>
      </p:sp>
      <p:graphicFrame>
        <p:nvGraphicFramePr>
          <p:cNvPr id="37" name="Object 51"/>
          <p:cNvGraphicFramePr>
            <a:graphicFrameLocks noChangeAspect="1"/>
          </p:cNvGraphicFramePr>
          <p:nvPr>
            <p:extLst/>
          </p:nvPr>
        </p:nvGraphicFramePr>
        <p:xfrm>
          <a:off x="2164080" y="6087291"/>
          <a:ext cx="1644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10" imgW="939392" imgH="203112" progId="Equation.DSMT4">
                  <p:embed/>
                </p:oleObj>
              </mc:Choice>
              <mc:Fallback>
                <p:oleObj name="Equation" r:id="rId10" imgW="939392" imgH="203112" progId="Equation.DSMT4">
                  <p:embed/>
                  <p:pic>
                    <p:nvPicPr>
                      <p:cNvPr id="37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6087291"/>
                        <a:ext cx="1644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52"/>
          <p:cNvSpPr>
            <a:spLocks noChangeShapeType="1"/>
          </p:cNvSpPr>
          <p:nvPr/>
        </p:nvSpPr>
        <p:spPr bwMode="auto">
          <a:xfrm>
            <a:off x="4922520" y="5760719"/>
            <a:ext cx="1164771" cy="391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8427720" y="1798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8427720" y="3398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8427720" y="49987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V="1">
            <a:off x="3013166" y="492034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3013166" y="507274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3851366" y="492034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‘u’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‘or’</a:t>
            </a:r>
          </a:p>
        </p:txBody>
      </p:sp>
    </p:spTree>
    <p:extLst>
      <p:ext uri="{BB962C8B-B14F-4D97-AF65-F5344CB8AC3E}">
        <p14:creationId xmlns:p14="http://schemas.microsoft.com/office/powerpoint/2010/main" val="12001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30" grpId="0" animBg="1"/>
      <p:bldP spid="31" grpId="0"/>
      <p:bldP spid="33" grpId="0" animBg="1"/>
      <p:bldP spid="34" grpId="0" animBg="1"/>
      <p:bldP spid="35" grpId="0"/>
      <p:bldP spid="36" grpId="0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420189" y="3067595"/>
            <a:ext cx="3581400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an ace and a diamond.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1 card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4 aces in total, one of which has already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cards extra in ‘A’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13 diamonds, one of which has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12 extra cards in ‘D’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52 cards in total, subtract the 16 that have been used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36 cards left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411416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16"/>
          <p:cNvGraphicFramePr>
            <a:graphicFrameLocks noChangeAspect="1"/>
          </p:cNvGraphicFramePr>
          <p:nvPr>
            <p:extLst/>
          </p:nvPr>
        </p:nvGraphicFramePr>
        <p:xfrm>
          <a:off x="359137" y="29543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2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29543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689462" y="28019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graphicFrame>
        <p:nvGraphicFramePr>
          <p:cNvPr id="29" name="Object 18"/>
          <p:cNvGraphicFramePr>
            <a:graphicFrameLocks noChangeAspect="1"/>
          </p:cNvGraphicFramePr>
          <p:nvPr>
            <p:extLst/>
          </p:nvPr>
        </p:nvGraphicFramePr>
        <p:xfrm>
          <a:off x="359137" y="38687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748975" imgH="203112" progId="Equation.DSMT4">
                  <p:embed/>
                </p:oleObj>
              </mc:Choice>
              <mc:Fallback>
                <p:oleObj name="Equation" r:id="rId5" imgW="748975" imgH="203112" progId="Equation.DSMT4">
                  <p:embed/>
                  <p:pic>
                    <p:nvPicPr>
                      <p:cNvPr id="2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38687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6894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16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6038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2222862" y="40211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" name="Object 22"/>
          <p:cNvGraphicFramePr>
            <a:graphicFrameLocks noChangeAspect="1"/>
          </p:cNvGraphicFramePr>
          <p:nvPr>
            <p:extLst/>
          </p:nvPr>
        </p:nvGraphicFramePr>
        <p:xfrm>
          <a:off x="394062" y="4783183"/>
          <a:ext cx="9017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494870" imgH="203024" progId="Equation.DSMT4">
                  <p:embed/>
                </p:oleObj>
              </mc:Choice>
              <mc:Fallback>
                <p:oleObj name="Equation" r:id="rId7" imgW="494870" imgH="203024" progId="Equation.DSMT4">
                  <p:embed/>
                  <p:pic>
                    <p:nvPicPr>
                      <p:cNvPr id="3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4783183"/>
                        <a:ext cx="9017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13084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48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2990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1841862" y="49355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7" name="Object 26"/>
          <p:cNvGraphicFramePr>
            <a:graphicFrameLocks noChangeAspect="1"/>
          </p:cNvGraphicFramePr>
          <p:nvPr>
            <p:extLst/>
          </p:nvPr>
        </p:nvGraphicFramePr>
        <p:xfrm>
          <a:off x="394062" y="5697583"/>
          <a:ext cx="1387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761669" imgH="203112" progId="Equation.DSMT4">
                  <p:embed/>
                </p:oleObj>
              </mc:Choice>
              <mc:Fallback>
                <p:oleObj name="Equation" r:id="rId9" imgW="761669" imgH="203112" progId="Equation.DSMT4">
                  <p:embed/>
                  <p:pic>
                    <p:nvPicPr>
                      <p:cNvPr id="3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5697583"/>
                        <a:ext cx="1387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17656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2299062" y="58499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7562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317862" y="3335383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17862" y="4249783"/>
            <a:ext cx="3379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317862" y="5164183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Ace’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317862" y="6078583"/>
            <a:ext cx="487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Ace,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 Diamond’</a:t>
            </a:r>
          </a:p>
        </p:txBody>
      </p:sp>
      <p:sp>
        <p:nvSpPr>
          <p:cNvPr id="57" name="Oval 34"/>
          <p:cNvSpPr>
            <a:spLocks noChangeArrowheads="1"/>
          </p:cNvSpPr>
          <p:nvPr/>
        </p:nvSpPr>
        <p:spPr bwMode="auto">
          <a:xfrm>
            <a:off x="6089922" y="4461465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35"/>
          <p:cNvSpPr>
            <a:spLocks noChangeArrowheads="1"/>
          </p:cNvSpPr>
          <p:nvPr/>
        </p:nvSpPr>
        <p:spPr bwMode="auto">
          <a:xfrm>
            <a:off x="5077187" y="4389983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36"/>
          <p:cNvSpPr>
            <a:spLocks noChangeArrowheads="1"/>
          </p:cNvSpPr>
          <p:nvPr/>
        </p:nvSpPr>
        <p:spPr bwMode="auto">
          <a:xfrm>
            <a:off x="7056709" y="4399507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37"/>
          <p:cNvSpPr>
            <a:spLocks noChangeArrowheads="1"/>
          </p:cNvSpPr>
          <p:nvPr/>
        </p:nvSpPr>
        <p:spPr bwMode="auto">
          <a:xfrm>
            <a:off x="8003178" y="5473384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9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7396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 animBg="1"/>
      <p:bldP spid="34" grpId="0"/>
      <p:bldP spid="35" grpId="0"/>
      <p:bldP spid="36" grpId="0" animBg="1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514350" y="2784475"/>
            <a:ext cx="358140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choir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band.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 students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5 students in the band, in total. 2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students extra in ‘B’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7 students in the choir, 2 of which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5 more students in ‘C’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30 students in total, 10 already filled in.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20 students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65035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/>
          </p:nvPr>
        </p:nvGraphicFramePr>
        <p:xfrm>
          <a:off x="533400" y="32766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2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57200" y="2895600"/>
            <a:ext cx="381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‘Probability of not being in the band’</a:t>
            </a:r>
          </a:p>
        </p:txBody>
      </p:sp>
      <p:graphicFrame>
        <p:nvGraphicFramePr>
          <p:cNvPr id="30" name="Object 34"/>
          <p:cNvGraphicFramePr>
            <a:graphicFrameLocks noChangeAspect="1"/>
          </p:cNvGraphicFramePr>
          <p:nvPr>
            <p:extLst/>
          </p:nvPr>
        </p:nvGraphicFramePr>
        <p:xfrm>
          <a:off x="1447800" y="3276600"/>
          <a:ext cx="9477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520474" imgH="203112" progId="Equation.DSMT4">
                  <p:embed/>
                </p:oleObj>
              </mc:Choice>
              <mc:Fallback>
                <p:oleObj name="Equation" r:id="rId5" imgW="520474" imgH="203112" progId="Equation.DSMT4">
                  <p:embed/>
                  <p:pic>
                    <p:nvPicPr>
                      <p:cNvPr id="3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9477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5"/>
          <p:cNvGraphicFramePr>
            <a:graphicFrameLocks noChangeAspect="1"/>
          </p:cNvGraphicFramePr>
          <p:nvPr>
            <p:extLst/>
          </p:nvPr>
        </p:nvGraphicFramePr>
        <p:xfrm>
          <a:off x="533400" y="41148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3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6"/>
          <p:cNvGraphicFramePr>
            <a:graphicFrameLocks noChangeAspect="1"/>
          </p:cNvGraphicFramePr>
          <p:nvPr>
            <p:extLst/>
          </p:nvPr>
        </p:nvGraphicFramePr>
        <p:xfrm>
          <a:off x="1528763" y="3941763"/>
          <a:ext cx="7858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8" imgW="431613" imgH="393529" progId="Equation.DSMT4">
                  <p:embed/>
                </p:oleObj>
              </mc:Choice>
              <mc:Fallback>
                <p:oleObj name="Equation" r:id="rId8" imgW="431613" imgH="393529" progId="Equation.DSMT4">
                  <p:embed/>
                  <p:pic>
                    <p:nvPicPr>
                      <p:cNvPr id="3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3941763"/>
                        <a:ext cx="7858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7"/>
          <p:cNvGraphicFramePr>
            <a:graphicFrameLocks noChangeAspect="1"/>
          </p:cNvGraphicFramePr>
          <p:nvPr>
            <p:extLst/>
          </p:nvPr>
        </p:nvGraphicFramePr>
        <p:xfrm>
          <a:off x="533400" y="50292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0" imgW="482391" imgH="203112" progId="Equation.DSMT4">
                  <p:embed/>
                </p:oleObj>
              </mc:Choice>
              <mc:Fallback>
                <p:oleObj name="Equation" r:id="rId10" imgW="482391" imgH="203112" progId="Equation.DSMT4">
                  <p:embed/>
                  <p:pic>
                    <p:nvPicPr>
                      <p:cNvPr id="3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"/>
          <p:cNvGraphicFramePr>
            <a:graphicFrameLocks noChangeAspect="1"/>
          </p:cNvGraphicFramePr>
          <p:nvPr>
            <p:extLst/>
          </p:nvPr>
        </p:nvGraphicFramePr>
        <p:xfrm>
          <a:off x="1447800" y="4800600"/>
          <a:ext cx="393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1" imgW="215713" imgH="393359" progId="Equation.DSMT4">
                  <p:embed/>
                </p:oleObj>
              </mc:Choice>
              <mc:Fallback>
                <p:oleObj name="Equation" r:id="rId11" imgW="215713" imgH="393359" progId="Equation.DSMT4">
                  <p:embed/>
                  <p:pic>
                    <p:nvPicPr>
                      <p:cNvPr id="3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3937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19812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6" name="Object 40"/>
          <p:cNvGraphicFramePr>
            <a:graphicFrameLocks noChangeAspect="1"/>
          </p:cNvGraphicFramePr>
          <p:nvPr>
            <p:extLst/>
          </p:nvPr>
        </p:nvGraphicFramePr>
        <p:xfrm>
          <a:off x="2514600" y="4800600"/>
          <a:ext cx="254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3" imgW="139639" imgH="393529" progId="Equation.DSMT4">
                  <p:embed/>
                </p:oleObj>
              </mc:Choice>
              <mc:Fallback>
                <p:oleObj name="Equation" r:id="rId13" imgW="139639" imgH="393529" progId="Equation.DSMT4">
                  <p:embed/>
                  <p:pic>
                    <p:nvPicPr>
                      <p:cNvPr id="3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254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41"/>
          <p:cNvSpPr>
            <a:spLocks noChangeArrowheads="1"/>
          </p:cNvSpPr>
          <p:nvPr/>
        </p:nvSpPr>
        <p:spPr bwMode="auto">
          <a:xfrm>
            <a:off x="7162800" y="42672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auto">
          <a:xfrm>
            <a:off x="8077200" y="53340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auto">
          <a:xfrm>
            <a:off x="2438400" y="4724400"/>
            <a:ext cx="457200" cy="838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57200" y="6019800"/>
            <a:ext cx="7010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could also have got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by counting the parts not in the ‘B’ circle.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</p:spTree>
    <p:extLst>
      <p:ext uri="{BB962C8B-B14F-4D97-AF65-F5344CB8AC3E}">
        <p14:creationId xmlns:p14="http://schemas.microsoft.com/office/powerpoint/2010/main" val="36231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335280" y="2871651"/>
            <a:ext cx="2743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57200" y="34290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all 3 pets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457200" y="40386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2)	Then fill in the parts where 2 circles overlap. Remember to take away the middle from each.</a:t>
            </a:r>
          </a:p>
        </p:txBody>
      </p:sp>
      <p:sp>
        <p:nvSpPr>
          <p:cNvPr id="61" name="Oval 28"/>
          <p:cNvSpPr>
            <a:spLocks noChangeArrowheads="1"/>
          </p:cNvSpPr>
          <p:nvPr/>
        </p:nvSpPr>
        <p:spPr bwMode="auto">
          <a:xfrm>
            <a:off x="2913017" y="2627812"/>
            <a:ext cx="2209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29"/>
          <p:cNvSpPr>
            <a:spLocks noChangeArrowheads="1"/>
          </p:cNvSpPr>
          <p:nvPr/>
        </p:nvSpPr>
        <p:spPr bwMode="auto">
          <a:xfrm>
            <a:off x="5614851" y="2592977"/>
            <a:ext cx="2286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0"/>
          <p:cNvSpPr>
            <a:spLocks noChangeArrowheads="1"/>
          </p:cNvSpPr>
          <p:nvPr/>
        </p:nvSpPr>
        <p:spPr bwMode="auto">
          <a:xfrm>
            <a:off x="404948" y="2619103"/>
            <a:ext cx="2362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31"/>
          <p:cNvSpPr>
            <a:spLocks noChangeArrowheads="1"/>
          </p:cNvSpPr>
          <p:nvPr/>
        </p:nvSpPr>
        <p:spPr bwMode="auto">
          <a:xfrm>
            <a:off x="474617" y="2340429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2913018" y="2314303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Oval 33"/>
          <p:cNvSpPr>
            <a:spLocks noChangeArrowheads="1"/>
          </p:cNvSpPr>
          <p:nvPr/>
        </p:nvSpPr>
        <p:spPr bwMode="auto">
          <a:xfrm>
            <a:off x="5564778" y="2331720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457200" y="48768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3)	After this you can fill in the rest, based on what you have already completed</a:t>
            </a: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457200" y="5715000"/>
            <a:ext cx="3581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4)	Remember to work out how many people have no pets (add up the numbers in the circle, and subtract from 100)</a:t>
            </a:r>
          </a:p>
        </p:txBody>
      </p:sp>
      <p:sp>
        <p:nvSpPr>
          <p:cNvPr id="69" name="Text Box 36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4171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12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graphicFrame>
        <p:nvGraphicFramePr>
          <p:cNvPr id="77" name="Object 32"/>
          <p:cNvGraphicFramePr>
            <a:graphicFrameLocks noChangeAspect="1"/>
          </p:cNvGraphicFramePr>
          <p:nvPr>
            <p:extLst/>
          </p:nvPr>
        </p:nvGraphicFramePr>
        <p:xfrm>
          <a:off x="533400" y="3429000"/>
          <a:ext cx="1689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926698" imgH="203112" progId="Equation.DSMT4">
                  <p:embed/>
                </p:oleObj>
              </mc:Choice>
              <mc:Fallback>
                <p:oleObj name="Equation" r:id="rId3" imgW="926698" imgH="203112" progId="Equation.DSMT4">
                  <p:embed/>
                  <p:pic>
                    <p:nvPicPr>
                      <p:cNvPr id="7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1689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2057400" y="32766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graphicFrame>
        <p:nvGraphicFramePr>
          <p:cNvPr id="79" name="Object 34"/>
          <p:cNvGraphicFramePr>
            <a:graphicFrameLocks noChangeAspect="1"/>
          </p:cNvGraphicFramePr>
          <p:nvPr>
            <p:extLst/>
          </p:nvPr>
        </p:nvGraphicFramePr>
        <p:xfrm>
          <a:off x="533400" y="4343400"/>
          <a:ext cx="25685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1409088" imgH="203112" progId="Equation.DSMT4">
                  <p:embed/>
                </p:oleObj>
              </mc:Choice>
              <mc:Fallback>
                <p:oleObj name="Equation" r:id="rId5" imgW="1409088" imgH="203112" progId="Equation.DSMT4">
                  <p:embed/>
                  <p:pic>
                    <p:nvPicPr>
                      <p:cNvPr id="7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25685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35"/>
          <p:cNvSpPr txBox="1">
            <a:spLocks noChangeArrowheads="1"/>
          </p:cNvSpPr>
          <p:nvPr/>
        </p:nvSpPr>
        <p:spPr bwMode="auto">
          <a:xfrm>
            <a:off x="3048000" y="4191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60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1" name="Text Box 36"/>
          <p:cNvSpPr txBox="1">
            <a:spLocks noChangeArrowheads="1"/>
          </p:cNvSpPr>
          <p:nvPr/>
        </p:nvSpPr>
        <p:spPr bwMode="auto">
          <a:xfrm>
            <a:off x="3962400" y="4191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</a:t>
            </a:r>
          </a:p>
        </p:txBody>
      </p:sp>
      <p:sp>
        <p:nvSpPr>
          <p:cNvPr id="82" name="Line 37"/>
          <p:cNvSpPr>
            <a:spLocks noChangeShapeType="1"/>
          </p:cNvSpPr>
          <p:nvPr/>
        </p:nvSpPr>
        <p:spPr bwMode="auto">
          <a:xfrm>
            <a:off x="35814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3" name="Object 38"/>
          <p:cNvGraphicFramePr>
            <a:graphicFrameLocks noChangeAspect="1"/>
          </p:cNvGraphicFramePr>
          <p:nvPr>
            <p:extLst/>
          </p:nvPr>
        </p:nvGraphicFramePr>
        <p:xfrm>
          <a:off x="533400" y="5334000"/>
          <a:ext cx="2197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1206500" imgH="203200" progId="Equation.DSMT4">
                  <p:embed/>
                </p:oleObj>
              </mc:Choice>
              <mc:Fallback>
                <p:oleObj name="Equation" r:id="rId7" imgW="1206500" imgH="203200" progId="Equation.DSMT4">
                  <p:embed/>
                  <p:pic>
                    <p:nvPicPr>
                      <p:cNvPr id="83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2197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2743200" y="5181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11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5" name="Line 50"/>
          <p:cNvSpPr>
            <a:spLocks noChangeShapeType="1"/>
          </p:cNvSpPr>
          <p:nvPr/>
        </p:nvSpPr>
        <p:spPr bwMode="auto">
          <a:xfrm>
            <a:off x="2743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51"/>
          <p:cNvSpPr txBox="1">
            <a:spLocks noChangeArrowheads="1"/>
          </p:cNvSpPr>
          <p:nvPr/>
        </p:nvSpPr>
        <p:spPr bwMode="auto">
          <a:xfrm>
            <a:off x="3200400" y="3276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50</a:t>
            </a:r>
          </a:p>
        </p:txBody>
      </p:sp>
      <p:sp>
        <p:nvSpPr>
          <p:cNvPr id="87" name="Oval 52"/>
          <p:cNvSpPr>
            <a:spLocks noChangeArrowheads="1"/>
          </p:cNvSpPr>
          <p:nvPr/>
        </p:nvSpPr>
        <p:spPr bwMode="auto">
          <a:xfrm>
            <a:off x="54102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Oval 54"/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" name="Oval 55"/>
          <p:cNvSpPr>
            <a:spLocks noChangeArrowheads="1"/>
          </p:cNvSpPr>
          <p:nvPr/>
        </p:nvSpPr>
        <p:spPr bwMode="auto">
          <a:xfrm>
            <a:off x="7086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" name="Oval 56"/>
          <p:cNvSpPr>
            <a:spLocks noChangeArrowheads="1"/>
          </p:cNvSpPr>
          <p:nvPr/>
        </p:nvSpPr>
        <p:spPr bwMode="auto">
          <a:xfrm>
            <a:off x="8382000" y="5715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</p:spTree>
    <p:extLst>
      <p:ext uri="{BB962C8B-B14F-4D97-AF65-F5344CB8AC3E}">
        <p14:creationId xmlns:p14="http://schemas.microsoft.com/office/powerpoint/2010/main" val="6295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  <p:bldP spid="81" grpId="0"/>
      <p:bldP spid="82" grpId="0" animBg="1"/>
      <p:bldP spid="84" grpId="0"/>
      <p:bldP spid="85" grpId="0" animBg="1"/>
      <p:bldP spid="86" grpId="0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0" grpId="2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617676-6BA0-4EDC-B99E-A4809A36A2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F981B8-11C6-49DD-B5D6-59171C6220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5D3D7C-5930-4B3A-8D0B-20C819A4CC8B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898</Words>
  <Application>Microsoft Office PowerPoint</Application>
  <PresentationFormat>On-screen Show (4:3)</PresentationFormat>
  <Paragraphs>148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Comic Sans MS</vt:lpstr>
      <vt:lpstr>Kristen ITC</vt:lpstr>
      <vt:lpstr>Segoe UI Black</vt:lpstr>
      <vt:lpstr>Wingdings</vt:lpstr>
      <vt:lpstr>Office テーマ</vt:lpstr>
      <vt:lpstr>Equation</vt:lpstr>
      <vt:lpstr>PowerPoint Presentation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54</cp:revision>
  <dcterms:created xsi:type="dcterms:W3CDTF">2017-08-14T15:35:38Z</dcterms:created>
  <dcterms:modified xsi:type="dcterms:W3CDTF">2021-01-28T07:54:32Z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