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60000"/>
              </a:srgbClr>
            </a:gs>
            <a:gs pos="95000">
              <a:srgbClr val="FFCCCC">
                <a:alpha val="6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4.png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wmf"/><Relationship Id="rId5" Type="http://schemas.openxmlformats.org/officeDocument/2006/relationships/image" Target="../media/image6.png"/><Relationship Id="rId10" Type="http://schemas.openxmlformats.org/officeDocument/2006/relationships/oleObject" Target="../embeddings/oleObject3.bin"/><Relationship Id="rId4" Type="http://schemas.openxmlformats.org/officeDocument/2006/relationships/image" Target="../media/image5.png"/><Relationship Id="rId9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9.bin"/><Relationship Id="rId10" Type="http://schemas.openxmlformats.org/officeDocument/2006/relationships/oleObject" Target="../embeddings/oleObject12.bin"/><Relationship Id="rId4" Type="http://schemas.openxmlformats.org/officeDocument/2006/relationships/image" Target="../media/image11.wmf"/><Relationship Id="rId9" Type="http://schemas.openxmlformats.org/officeDocument/2006/relationships/image" Target="../media/image13.wmf"/><Relationship Id="rId1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5B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108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527663" y="2562497"/>
            <a:ext cx="3657600" cy="2209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2908663" y="2867297"/>
            <a:ext cx="1752600" cy="1600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val 9"/>
          <p:cNvSpPr>
            <a:spLocks noChangeArrowheads="1"/>
          </p:cNvSpPr>
          <p:nvPr/>
        </p:nvSpPr>
        <p:spPr bwMode="auto">
          <a:xfrm>
            <a:off x="4051663" y="2867297"/>
            <a:ext cx="1752600" cy="16002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832463" y="2867297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575663" y="2867297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032863" y="2181497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H="1" flipV="1">
            <a:off x="5499463" y="4086497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6566263" y="3019697"/>
            <a:ext cx="2286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A rectangle labelled S represents the Sample Space</a:t>
            </a: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 flipH="1" flipV="1">
            <a:off x="6490063" y="2562497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032863" y="5077097"/>
            <a:ext cx="2286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Circle B represents the Probability of event B</a:t>
            </a: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 flipV="1">
            <a:off x="2680063" y="4315097"/>
            <a:ext cx="762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537063" y="5077097"/>
            <a:ext cx="228600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Circle A represents the Probability of event A</a:t>
            </a:r>
          </a:p>
        </p:txBody>
      </p:sp>
    </p:spTree>
    <p:extLst>
      <p:ext uri="{BB962C8B-B14F-4D97-AF65-F5344CB8AC3E}">
        <p14:creationId xmlns:p14="http://schemas.microsoft.com/office/powerpoint/2010/main" val="341279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8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720" y="2026920"/>
            <a:ext cx="2362200" cy="148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720" y="3627120"/>
            <a:ext cx="2362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720" y="5227320"/>
            <a:ext cx="2362200" cy="148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35"/>
          <p:cNvSpPr txBox="1">
            <a:spLocks noChangeArrowheads="1"/>
          </p:cNvSpPr>
          <p:nvPr/>
        </p:nvSpPr>
        <p:spPr bwMode="auto">
          <a:xfrm>
            <a:off x="6217920" y="20269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6217920" y="37033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6217920" y="53035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24" name="Text Box 38"/>
          <p:cNvSpPr txBox="1">
            <a:spLocks noChangeArrowheads="1"/>
          </p:cNvSpPr>
          <p:nvPr/>
        </p:nvSpPr>
        <p:spPr bwMode="auto">
          <a:xfrm>
            <a:off x="8122920" y="20269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25" name="Text Box 39"/>
          <p:cNvSpPr txBox="1">
            <a:spLocks noChangeArrowheads="1"/>
          </p:cNvSpPr>
          <p:nvPr/>
        </p:nvSpPr>
        <p:spPr bwMode="auto">
          <a:xfrm>
            <a:off x="8122920" y="37033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26" name="Text Box 40"/>
          <p:cNvSpPr txBox="1">
            <a:spLocks noChangeArrowheads="1"/>
          </p:cNvSpPr>
          <p:nvPr/>
        </p:nvSpPr>
        <p:spPr bwMode="auto">
          <a:xfrm>
            <a:off x="8122920" y="53035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27" name="Line 41"/>
          <p:cNvSpPr>
            <a:spLocks noChangeShapeType="1"/>
          </p:cNvSpPr>
          <p:nvPr/>
        </p:nvSpPr>
        <p:spPr bwMode="auto">
          <a:xfrm>
            <a:off x="5455920" y="2788919"/>
            <a:ext cx="1476103" cy="653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579120" y="240792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Area in the middle represents the Probability of A </a:t>
            </a:r>
            <a:r>
              <a:rPr lang="en-GB" altLang="en-US" u="sng">
                <a:latin typeface="Comic Sans MS" pitchFamily="66" charset="0"/>
              </a:rPr>
              <a:t>and</a:t>
            </a:r>
            <a:r>
              <a:rPr lang="en-GB" altLang="en-US">
                <a:latin typeface="Comic Sans MS" pitchFamily="66" charset="0"/>
              </a:rPr>
              <a:t> B happening together.</a:t>
            </a:r>
          </a:p>
        </p:txBody>
      </p:sp>
      <p:graphicFrame>
        <p:nvGraphicFramePr>
          <p:cNvPr id="29" name="Object 43"/>
          <p:cNvGraphicFramePr>
            <a:graphicFrameLocks noChangeAspect="1"/>
          </p:cNvGraphicFramePr>
          <p:nvPr>
            <p:extLst/>
          </p:nvPr>
        </p:nvGraphicFramePr>
        <p:xfrm>
          <a:off x="2407920" y="3122023"/>
          <a:ext cx="1066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6" imgW="609336" imgH="203112" progId="Equation.DSMT4">
                  <p:embed/>
                </p:oleObj>
              </mc:Choice>
              <mc:Fallback>
                <p:oleObj name="Equation" r:id="rId6" imgW="609336" imgH="203112" progId="Equation.DSMT4">
                  <p:embed/>
                  <p:pic>
                    <p:nvPicPr>
                      <p:cNvPr id="29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7920" y="3122023"/>
                        <a:ext cx="10668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Line 44"/>
          <p:cNvSpPr>
            <a:spLocks noChangeShapeType="1"/>
          </p:cNvSpPr>
          <p:nvPr/>
        </p:nvSpPr>
        <p:spPr bwMode="auto">
          <a:xfrm flipV="1">
            <a:off x="5227320" y="4389120"/>
            <a:ext cx="103414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Text Box 45"/>
          <p:cNvSpPr txBox="1">
            <a:spLocks noChangeArrowheads="1"/>
          </p:cNvSpPr>
          <p:nvPr/>
        </p:nvSpPr>
        <p:spPr bwMode="auto">
          <a:xfrm>
            <a:off x="579120" y="370332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whole area represents the Probability of A </a:t>
            </a:r>
            <a:r>
              <a:rPr lang="en-GB" altLang="en-US" u="sng">
                <a:latin typeface="Comic Sans MS" pitchFamily="66" charset="0"/>
              </a:rPr>
              <a:t>or</a:t>
            </a:r>
            <a:r>
              <a:rPr lang="en-GB" altLang="en-US">
                <a:latin typeface="Comic Sans MS" pitchFamily="66" charset="0"/>
              </a:rPr>
              <a:t> B happening (or them together).</a:t>
            </a:r>
          </a:p>
        </p:txBody>
      </p:sp>
      <p:graphicFrame>
        <p:nvGraphicFramePr>
          <p:cNvPr id="32" name="Object 46"/>
          <p:cNvGraphicFramePr>
            <a:graphicFrameLocks noChangeAspect="1"/>
          </p:cNvGraphicFramePr>
          <p:nvPr>
            <p:extLst/>
          </p:nvPr>
        </p:nvGraphicFramePr>
        <p:xfrm>
          <a:off x="2407920" y="4521925"/>
          <a:ext cx="1066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8" imgW="609336" imgH="203112" progId="Equation.DSMT4">
                  <p:embed/>
                </p:oleObj>
              </mc:Choice>
              <mc:Fallback>
                <p:oleObj name="Equation" r:id="rId8" imgW="609336" imgH="203112" progId="Equation.DSMT4">
                  <p:embed/>
                  <p:pic>
                    <p:nvPicPr>
                      <p:cNvPr id="32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7920" y="4521925"/>
                        <a:ext cx="10668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Line 47"/>
          <p:cNvSpPr>
            <a:spLocks noChangeShapeType="1"/>
          </p:cNvSpPr>
          <p:nvPr/>
        </p:nvSpPr>
        <p:spPr bwMode="auto">
          <a:xfrm flipV="1">
            <a:off x="3017520" y="3426823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Line 48"/>
          <p:cNvSpPr>
            <a:spLocks noChangeShapeType="1"/>
          </p:cNvSpPr>
          <p:nvPr/>
        </p:nvSpPr>
        <p:spPr bwMode="auto">
          <a:xfrm>
            <a:off x="3017520" y="3579223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3855720" y="3426823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‘n’ 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‘and’</a:t>
            </a: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579120" y="5303520"/>
            <a:ext cx="4953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The area outside of A represents the Probability of A not happening.</a:t>
            </a:r>
          </a:p>
        </p:txBody>
      </p:sp>
      <p:graphicFrame>
        <p:nvGraphicFramePr>
          <p:cNvPr id="37" name="Object 51"/>
          <p:cNvGraphicFramePr>
            <a:graphicFrameLocks noChangeAspect="1"/>
          </p:cNvGraphicFramePr>
          <p:nvPr>
            <p:extLst/>
          </p:nvPr>
        </p:nvGraphicFramePr>
        <p:xfrm>
          <a:off x="2164080" y="6087291"/>
          <a:ext cx="1644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10" imgW="939392" imgH="203112" progId="Equation.DSMT4">
                  <p:embed/>
                </p:oleObj>
              </mc:Choice>
              <mc:Fallback>
                <p:oleObj name="Equation" r:id="rId10" imgW="939392" imgH="203112" progId="Equation.DSMT4">
                  <p:embed/>
                  <p:pic>
                    <p:nvPicPr>
                      <p:cNvPr id="37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4080" y="6087291"/>
                        <a:ext cx="1644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Line 52"/>
          <p:cNvSpPr>
            <a:spLocks noChangeShapeType="1"/>
          </p:cNvSpPr>
          <p:nvPr/>
        </p:nvSpPr>
        <p:spPr bwMode="auto">
          <a:xfrm>
            <a:off x="4922520" y="5760719"/>
            <a:ext cx="1164771" cy="3918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8427720" y="17983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8427720" y="33985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8427720" y="499872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42" name="Line 47"/>
          <p:cNvSpPr>
            <a:spLocks noChangeShapeType="1"/>
          </p:cNvSpPr>
          <p:nvPr/>
        </p:nvSpPr>
        <p:spPr bwMode="auto">
          <a:xfrm flipV="1">
            <a:off x="3013166" y="4920343"/>
            <a:ext cx="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3" name="Line 48"/>
          <p:cNvSpPr>
            <a:spLocks noChangeShapeType="1"/>
          </p:cNvSpPr>
          <p:nvPr/>
        </p:nvSpPr>
        <p:spPr bwMode="auto">
          <a:xfrm>
            <a:off x="3013166" y="5072743"/>
            <a:ext cx="838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Text Box 49"/>
          <p:cNvSpPr txBox="1">
            <a:spLocks noChangeArrowheads="1"/>
          </p:cNvSpPr>
          <p:nvPr/>
        </p:nvSpPr>
        <p:spPr bwMode="auto">
          <a:xfrm>
            <a:off x="3851366" y="4920343"/>
            <a:ext cx="1447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‘u’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 ‘or’</a:t>
            </a:r>
          </a:p>
        </p:txBody>
      </p:sp>
    </p:spTree>
    <p:extLst>
      <p:ext uri="{BB962C8B-B14F-4D97-AF65-F5344CB8AC3E}">
        <p14:creationId xmlns:p14="http://schemas.microsoft.com/office/powerpoint/2010/main" val="120013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30" grpId="0" animBg="1"/>
      <p:bldP spid="31" grpId="0"/>
      <p:bldP spid="33" grpId="0" animBg="1"/>
      <p:bldP spid="34" grpId="0" animBg="1"/>
      <p:bldP spid="35" grpId="0"/>
      <p:bldP spid="36" grpId="0"/>
      <p:bldP spid="38" grpId="0" animBg="1"/>
      <p:bldP spid="39" grpId="0"/>
      <p:bldP spid="40" grpId="0"/>
      <p:bldP spid="41" grpId="0"/>
      <p:bldP spid="42" grpId="0" animBg="1"/>
      <p:bldP spid="43" grpId="0" animBg="1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256903" y="2325188"/>
            <a:ext cx="8458200" cy="596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card is selected at random from a pack of 52 playing cards. Let A be the event that the card is an ace, and D be the event that the card is a diamond. Draw a Venn diagram to show this information.</a:t>
            </a:r>
          </a:p>
        </p:txBody>
      </p:sp>
      <p:sp>
        <p:nvSpPr>
          <p:cNvPr id="46" name="Rectangle 29"/>
          <p:cNvSpPr>
            <a:spLocks noChangeArrowheads="1"/>
          </p:cNvSpPr>
          <p:nvPr/>
        </p:nvSpPr>
        <p:spPr bwMode="auto">
          <a:xfrm>
            <a:off x="4153989" y="3524795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Oval 30"/>
          <p:cNvSpPr>
            <a:spLocks noChangeArrowheads="1"/>
          </p:cNvSpPr>
          <p:nvPr/>
        </p:nvSpPr>
        <p:spPr bwMode="auto">
          <a:xfrm>
            <a:off x="4611189" y="3753395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Oval 31"/>
          <p:cNvSpPr>
            <a:spLocks noChangeArrowheads="1"/>
          </p:cNvSpPr>
          <p:nvPr/>
        </p:nvSpPr>
        <p:spPr bwMode="auto">
          <a:xfrm>
            <a:off x="6058989" y="3753395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45349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50" name="Text Box 33"/>
          <p:cNvSpPr txBox="1">
            <a:spLocks noChangeArrowheads="1"/>
          </p:cNvSpPr>
          <p:nvPr/>
        </p:nvSpPr>
        <p:spPr bwMode="auto">
          <a:xfrm>
            <a:off x="77353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8497389" y="3296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52" name="Text Box 35"/>
          <p:cNvSpPr txBox="1">
            <a:spLocks noChangeArrowheads="1"/>
          </p:cNvSpPr>
          <p:nvPr/>
        </p:nvSpPr>
        <p:spPr bwMode="auto">
          <a:xfrm>
            <a:off x="420189" y="3067595"/>
            <a:ext cx="3581400" cy="3602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Always fill in the middle first. The middle represents an ace and a diamond.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1 card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2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4 aces in total, one of which has already been filled in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3 cards extra in ‘A’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3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13 diamonds, one of which has been filled in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12 extra cards in ‘D’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4)	52 cards in total, subtract the 16 that have been used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36 cards left outside the circles</a:t>
            </a:r>
            <a:endParaRPr lang="en-GB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 Box 36"/>
          <p:cNvSpPr txBox="1">
            <a:spLocks noChangeArrowheads="1"/>
          </p:cNvSpPr>
          <p:nvPr/>
        </p:nvSpPr>
        <p:spPr bwMode="auto">
          <a:xfrm>
            <a:off x="6135189" y="45153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4" name="Text Box 37"/>
          <p:cNvSpPr txBox="1">
            <a:spLocks noChangeArrowheads="1"/>
          </p:cNvSpPr>
          <p:nvPr/>
        </p:nvSpPr>
        <p:spPr bwMode="auto">
          <a:xfrm>
            <a:off x="5144589" y="4439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 Box 38"/>
          <p:cNvSpPr txBox="1">
            <a:spLocks noChangeArrowheads="1"/>
          </p:cNvSpPr>
          <p:nvPr/>
        </p:nvSpPr>
        <p:spPr bwMode="auto">
          <a:xfrm>
            <a:off x="7049589" y="443919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6" name="Text Box 39"/>
          <p:cNvSpPr txBox="1">
            <a:spLocks noChangeArrowheads="1"/>
          </p:cNvSpPr>
          <p:nvPr/>
        </p:nvSpPr>
        <p:spPr bwMode="auto">
          <a:xfrm>
            <a:off x="7963989" y="550599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4114163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/>
      <p:bldP spid="50" grpId="0"/>
      <p:bldP spid="51" grpId="0"/>
      <p:bldP spid="53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27" name="Object 16"/>
          <p:cNvGraphicFramePr>
            <a:graphicFrameLocks noChangeAspect="1"/>
          </p:cNvGraphicFramePr>
          <p:nvPr>
            <p:extLst/>
          </p:nvPr>
        </p:nvGraphicFramePr>
        <p:xfrm>
          <a:off x="359137" y="2954383"/>
          <a:ext cx="136525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748975" imgH="203112" progId="Equation.DSMT4">
                  <p:embed/>
                </p:oleObj>
              </mc:Choice>
              <mc:Fallback>
                <p:oleObj name="Equation" r:id="rId3" imgW="748975" imgH="203112" progId="Equation.DSMT4">
                  <p:embed/>
                  <p:pic>
                    <p:nvPicPr>
                      <p:cNvPr id="2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137" y="2954383"/>
                        <a:ext cx="136525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1689462" y="28019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graphicFrame>
        <p:nvGraphicFramePr>
          <p:cNvPr id="29" name="Object 18"/>
          <p:cNvGraphicFramePr>
            <a:graphicFrameLocks noChangeAspect="1"/>
          </p:cNvGraphicFramePr>
          <p:nvPr>
            <p:extLst/>
          </p:nvPr>
        </p:nvGraphicFramePr>
        <p:xfrm>
          <a:off x="359137" y="3868783"/>
          <a:ext cx="136525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748975" imgH="203112" progId="Equation.DSMT4">
                  <p:embed/>
                </p:oleObj>
              </mc:Choice>
              <mc:Fallback>
                <p:oleObj name="Equation" r:id="rId5" imgW="748975" imgH="203112" progId="Equation.DSMT4">
                  <p:embed/>
                  <p:pic>
                    <p:nvPicPr>
                      <p:cNvPr id="2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137" y="3868783"/>
                        <a:ext cx="136525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1689462" y="37163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16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2603862" y="37163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4</a:t>
            </a:r>
            <a:r>
              <a:rPr lang="en-GB" altLang="en-US">
                <a:latin typeface="Comic Sans MS" pitchFamily="66" charset="0"/>
              </a:rPr>
              <a:t> 13</a:t>
            </a:r>
          </a:p>
        </p:txBody>
      </p:sp>
      <p:sp>
        <p:nvSpPr>
          <p:cNvPr id="32" name="Line 21"/>
          <p:cNvSpPr>
            <a:spLocks noChangeShapeType="1"/>
          </p:cNvSpPr>
          <p:nvPr/>
        </p:nvSpPr>
        <p:spPr bwMode="auto">
          <a:xfrm>
            <a:off x="2222862" y="402118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3" name="Object 22"/>
          <p:cNvGraphicFramePr>
            <a:graphicFrameLocks noChangeAspect="1"/>
          </p:cNvGraphicFramePr>
          <p:nvPr>
            <p:extLst/>
          </p:nvPr>
        </p:nvGraphicFramePr>
        <p:xfrm>
          <a:off x="394062" y="4783183"/>
          <a:ext cx="9017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494870" imgH="203024" progId="Equation.DSMT4">
                  <p:embed/>
                </p:oleObj>
              </mc:Choice>
              <mc:Fallback>
                <p:oleObj name="Equation" r:id="rId7" imgW="494870" imgH="203024" progId="Equation.DSMT4">
                  <p:embed/>
                  <p:pic>
                    <p:nvPicPr>
                      <p:cNvPr id="3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62" y="4783183"/>
                        <a:ext cx="9017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1308462" y="46307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48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sp>
        <p:nvSpPr>
          <p:cNvPr id="35" name="Text Box 24"/>
          <p:cNvSpPr txBox="1">
            <a:spLocks noChangeArrowheads="1"/>
          </p:cNvSpPr>
          <p:nvPr/>
        </p:nvSpPr>
        <p:spPr bwMode="auto">
          <a:xfrm>
            <a:off x="2299062" y="46307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12</a:t>
            </a:r>
            <a:r>
              <a:rPr lang="en-GB" altLang="en-US">
                <a:latin typeface="Comic Sans MS" pitchFamily="66" charset="0"/>
              </a:rPr>
              <a:t> 13</a:t>
            </a:r>
          </a:p>
        </p:txBody>
      </p:sp>
      <p:sp>
        <p:nvSpPr>
          <p:cNvPr id="36" name="Line 25"/>
          <p:cNvSpPr>
            <a:spLocks noChangeShapeType="1"/>
          </p:cNvSpPr>
          <p:nvPr/>
        </p:nvSpPr>
        <p:spPr bwMode="auto">
          <a:xfrm>
            <a:off x="1841862" y="493558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7" name="Object 26"/>
          <p:cNvGraphicFramePr>
            <a:graphicFrameLocks noChangeAspect="1"/>
          </p:cNvGraphicFramePr>
          <p:nvPr>
            <p:extLst/>
          </p:nvPr>
        </p:nvGraphicFramePr>
        <p:xfrm>
          <a:off x="394062" y="5697583"/>
          <a:ext cx="1387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761669" imgH="203112" progId="Equation.DSMT4">
                  <p:embed/>
                </p:oleObj>
              </mc:Choice>
              <mc:Fallback>
                <p:oleObj name="Equation" r:id="rId9" imgW="761669" imgH="203112" progId="Equation.DSMT4">
                  <p:embed/>
                  <p:pic>
                    <p:nvPicPr>
                      <p:cNvPr id="3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062" y="5697583"/>
                        <a:ext cx="1387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1765662" y="55451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12</a:t>
            </a:r>
            <a:r>
              <a:rPr lang="en-GB" altLang="en-US">
                <a:latin typeface="Comic Sans MS" pitchFamily="66" charset="0"/>
              </a:rPr>
              <a:t> 52</a:t>
            </a:r>
          </a:p>
        </p:txBody>
      </p:sp>
      <p:sp>
        <p:nvSpPr>
          <p:cNvPr id="39" name="Line 28"/>
          <p:cNvSpPr>
            <a:spLocks noChangeShapeType="1"/>
          </p:cNvSpPr>
          <p:nvPr/>
        </p:nvSpPr>
        <p:spPr bwMode="auto">
          <a:xfrm>
            <a:off x="2299062" y="584998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756262" y="5545183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13</a:t>
            </a:r>
          </a:p>
        </p:txBody>
      </p: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317862" y="3335383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an Ace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a Diamond’</a:t>
            </a: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317862" y="4249783"/>
            <a:ext cx="3379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an Ace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or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a Diamond’</a:t>
            </a: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317862" y="5164183"/>
            <a:ext cx="3048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it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being an Ace’</a:t>
            </a: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317862" y="6078583"/>
            <a:ext cx="4876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‘Probability of it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not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being an Ace,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being a Diamond’</a:t>
            </a:r>
          </a:p>
        </p:txBody>
      </p:sp>
      <p:sp>
        <p:nvSpPr>
          <p:cNvPr id="57" name="Oval 34"/>
          <p:cNvSpPr>
            <a:spLocks noChangeArrowheads="1"/>
          </p:cNvSpPr>
          <p:nvPr/>
        </p:nvSpPr>
        <p:spPr bwMode="auto">
          <a:xfrm>
            <a:off x="6089922" y="4461465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8" name="Oval 35"/>
          <p:cNvSpPr>
            <a:spLocks noChangeArrowheads="1"/>
          </p:cNvSpPr>
          <p:nvPr/>
        </p:nvSpPr>
        <p:spPr bwMode="auto">
          <a:xfrm>
            <a:off x="5077187" y="4389983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" name="Oval 36"/>
          <p:cNvSpPr>
            <a:spLocks noChangeArrowheads="1"/>
          </p:cNvSpPr>
          <p:nvPr/>
        </p:nvSpPr>
        <p:spPr bwMode="auto">
          <a:xfrm>
            <a:off x="7056709" y="4399507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" name="Oval 37"/>
          <p:cNvSpPr>
            <a:spLocks noChangeArrowheads="1"/>
          </p:cNvSpPr>
          <p:nvPr/>
        </p:nvSpPr>
        <p:spPr bwMode="auto">
          <a:xfrm>
            <a:off x="8003178" y="5473384"/>
            <a:ext cx="412750" cy="422275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" name="Rectangle 29"/>
          <p:cNvSpPr>
            <a:spLocks noChangeArrowheads="1"/>
          </p:cNvSpPr>
          <p:nvPr/>
        </p:nvSpPr>
        <p:spPr bwMode="auto">
          <a:xfrm>
            <a:off x="4153989" y="3524795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" name="Oval 30"/>
          <p:cNvSpPr>
            <a:spLocks noChangeArrowheads="1"/>
          </p:cNvSpPr>
          <p:nvPr/>
        </p:nvSpPr>
        <p:spPr bwMode="auto">
          <a:xfrm>
            <a:off x="4611189" y="3753395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" name="Oval 31"/>
          <p:cNvSpPr>
            <a:spLocks noChangeArrowheads="1"/>
          </p:cNvSpPr>
          <p:nvPr/>
        </p:nvSpPr>
        <p:spPr bwMode="auto">
          <a:xfrm>
            <a:off x="6058989" y="3753395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5" name="Text Box 33"/>
          <p:cNvSpPr txBox="1">
            <a:spLocks noChangeArrowheads="1"/>
          </p:cNvSpPr>
          <p:nvPr/>
        </p:nvSpPr>
        <p:spPr bwMode="auto">
          <a:xfrm>
            <a:off x="77353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66" name="Text Box 34"/>
          <p:cNvSpPr txBox="1">
            <a:spLocks noChangeArrowheads="1"/>
          </p:cNvSpPr>
          <p:nvPr/>
        </p:nvSpPr>
        <p:spPr bwMode="auto">
          <a:xfrm>
            <a:off x="8497389" y="3296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67" name="Text Box 36"/>
          <p:cNvSpPr txBox="1">
            <a:spLocks noChangeArrowheads="1"/>
          </p:cNvSpPr>
          <p:nvPr/>
        </p:nvSpPr>
        <p:spPr bwMode="auto">
          <a:xfrm>
            <a:off x="6135189" y="45153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69" name="Text Box 38"/>
          <p:cNvSpPr txBox="1">
            <a:spLocks noChangeArrowheads="1"/>
          </p:cNvSpPr>
          <p:nvPr/>
        </p:nvSpPr>
        <p:spPr bwMode="auto">
          <a:xfrm>
            <a:off x="7049589" y="4439195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70" name="Text Box 39"/>
          <p:cNvSpPr txBox="1">
            <a:spLocks noChangeArrowheads="1"/>
          </p:cNvSpPr>
          <p:nvPr/>
        </p:nvSpPr>
        <p:spPr bwMode="auto">
          <a:xfrm>
            <a:off x="7963989" y="5505995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36</a:t>
            </a:r>
          </a:p>
        </p:txBody>
      </p:sp>
      <p:sp>
        <p:nvSpPr>
          <p:cNvPr id="71" name="Rectangle 3"/>
          <p:cNvSpPr txBox="1">
            <a:spLocks noChangeArrowheads="1"/>
          </p:cNvSpPr>
          <p:nvPr/>
        </p:nvSpPr>
        <p:spPr>
          <a:xfrm>
            <a:off x="256903" y="2325188"/>
            <a:ext cx="8458200" cy="596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card is selected at random from a pack of 52 playing cards. Let A be the event that the card is an ace, and D be the event that the card is a diamond. Draw a Venn diagram to show this information.</a:t>
            </a:r>
          </a:p>
        </p:txBody>
      </p:sp>
      <p:sp>
        <p:nvSpPr>
          <p:cNvPr id="72" name="Text Box 32"/>
          <p:cNvSpPr txBox="1">
            <a:spLocks noChangeArrowheads="1"/>
          </p:cNvSpPr>
          <p:nvPr/>
        </p:nvSpPr>
        <p:spPr bwMode="auto">
          <a:xfrm>
            <a:off x="4534989" y="38295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 Box 37"/>
          <p:cNvSpPr txBox="1">
            <a:spLocks noChangeArrowheads="1"/>
          </p:cNvSpPr>
          <p:nvPr/>
        </p:nvSpPr>
        <p:spPr bwMode="auto">
          <a:xfrm>
            <a:off x="5144589" y="443919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7396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0" grpId="0"/>
      <p:bldP spid="31" grpId="0"/>
      <p:bldP spid="32" grpId="0" animBg="1"/>
      <p:bldP spid="34" grpId="0"/>
      <p:bldP spid="35" grpId="0"/>
      <p:bldP spid="36" grpId="0" animBg="1"/>
      <p:bldP spid="38" grpId="0"/>
      <p:bldP spid="39" grpId="0" animBg="1"/>
      <p:bldP spid="40" grpId="0"/>
      <p:bldP spid="41" grpId="0"/>
      <p:bldP spid="42" grpId="0"/>
      <p:bldP spid="43" grpId="0"/>
      <p:bldP spid="44" grpId="0"/>
      <p:bldP spid="57" grpId="0" animBg="1"/>
      <p:bldP spid="57" grpId="1" animBg="1"/>
      <p:bldP spid="57" grpId="2" animBg="1"/>
      <p:bldP spid="57" grpId="3" animBg="1"/>
      <p:bldP spid="58" grpId="0" animBg="1"/>
      <p:bldP spid="58" grpId="1" animBg="1"/>
      <p:bldP spid="59" grpId="0" animBg="1"/>
      <p:bldP spid="59" grpId="1" animBg="1"/>
      <p:bldP spid="59" grpId="2" animBg="1"/>
      <p:bldP spid="59" grpId="3" animBg="1"/>
      <p:bldP spid="59" grpId="4" animBg="1"/>
      <p:bldP spid="60" grpId="0" animBg="1"/>
      <p:bldP spid="6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>
          <a:xfrm>
            <a:off x="161108" y="2238103"/>
            <a:ext cx="8458200" cy="5181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In a class of 30 students, 7 are in the choir, 5 are in the school band and 2 are in both the choir and the band. Draw a Venn diagram to show this information.</a:t>
            </a:r>
          </a:p>
        </p:txBody>
      </p: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4267200" y="3429000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" name="Oval 6"/>
          <p:cNvSpPr>
            <a:spLocks noChangeArrowheads="1"/>
          </p:cNvSpPr>
          <p:nvPr/>
        </p:nvSpPr>
        <p:spPr bwMode="auto">
          <a:xfrm>
            <a:off x="4724400" y="3657600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Oval 7"/>
          <p:cNvSpPr>
            <a:spLocks noChangeArrowheads="1"/>
          </p:cNvSpPr>
          <p:nvPr/>
        </p:nvSpPr>
        <p:spPr bwMode="auto">
          <a:xfrm>
            <a:off x="6172200" y="3657600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46482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50" name="Text Box 9"/>
          <p:cNvSpPr txBox="1">
            <a:spLocks noChangeArrowheads="1"/>
          </p:cNvSpPr>
          <p:nvPr/>
        </p:nvSpPr>
        <p:spPr bwMode="auto">
          <a:xfrm>
            <a:off x="78486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8610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514350" y="2784475"/>
            <a:ext cx="3581400" cy="3389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Always fill in the middle first. The middle represents choir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and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band.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 students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2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5 students in the band, in total. 2 are already on the diagram.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3 students extra in ‘B’</a:t>
            </a:r>
          </a:p>
          <a:p>
            <a:pPr eaLnBrk="1" hangingPunct="1">
              <a:spcBef>
                <a:spcPct val="50000"/>
              </a:spcBef>
              <a:buFontTx/>
              <a:buAutoNum type="arabicParenR" startAt="3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 are 7 students in the choir, 2 of which are already on the diagram.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	 5 more students in ‘C’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4)	30 students in total, 10 already filled in.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20 students outside the circles</a:t>
            </a:r>
            <a:endParaRPr lang="en-GB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6248400" y="4419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4" name="Text Box 13"/>
          <p:cNvSpPr txBox="1">
            <a:spLocks noChangeArrowheads="1"/>
          </p:cNvSpPr>
          <p:nvPr/>
        </p:nvSpPr>
        <p:spPr bwMode="auto">
          <a:xfrm>
            <a:off x="52578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 Box 14"/>
          <p:cNvSpPr txBox="1">
            <a:spLocks noChangeArrowheads="1"/>
          </p:cNvSpPr>
          <p:nvPr/>
        </p:nvSpPr>
        <p:spPr bwMode="auto">
          <a:xfrm>
            <a:off x="7162800" y="4343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8077200" y="5410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65035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 animBg="1"/>
      <p:bldP spid="49" grpId="0"/>
      <p:bldP spid="50" grpId="0"/>
      <p:bldP spid="51" grpId="0"/>
      <p:bldP spid="53" grpId="0"/>
      <p:bldP spid="5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267200" y="3429000"/>
            <a:ext cx="4343400" cy="2362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4724400" y="3657600"/>
            <a:ext cx="19812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6172200" y="3657600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46482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848600" y="3733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610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248400" y="44196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2578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7162800" y="434340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8077200" y="5410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graphicFrame>
        <p:nvGraphicFramePr>
          <p:cNvPr id="28" name="Object 17"/>
          <p:cNvGraphicFramePr>
            <a:graphicFrameLocks noChangeAspect="1"/>
          </p:cNvGraphicFramePr>
          <p:nvPr>
            <p:extLst/>
          </p:nvPr>
        </p:nvGraphicFramePr>
        <p:xfrm>
          <a:off x="533400" y="3276600"/>
          <a:ext cx="879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482391" imgH="203112" progId="Equation.DSMT4">
                  <p:embed/>
                </p:oleObj>
              </mc:Choice>
              <mc:Fallback>
                <p:oleObj name="Equation" r:id="rId3" imgW="482391" imgH="203112" progId="Equation.DSMT4">
                  <p:embed/>
                  <p:pic>
                    <p:nvPicPr>
                      <p:cNvPr id="2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76600"/>
                        <a:ext cx="879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457200" y="2895600"/>
            <a:ext cx="3810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‘Probability of not being in the band’</a:t>
            </a:r>
          </a:p>
        </p:txBody>
      </p:sp>
      <p:graphicFrame>
        <p:nvGraphicFramePr>
          <p:cNvPr id="30" name="Object 34"/>
          <p:cNvGraphicFramePr>
            <a:graphicFrameLocks noChangeAspect="1"/>
          </p:cNvGraphicFramePr>
          <p:nvPr>
            <p:extLst/>
          </p:nvPr>
        </p:nvGraphicFramePr>
        <p:xfrm>
          <a:off x="1447800" y="3276600"/>
          <a:ext cx="9477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520474" imgH="203112" progId="Equation.DSMT4">
                  <p:embed/>
                </p:oleObj>
              </mc:Choice>
              <mc:Fallback>
                <p:oleObj name="Equation" r:id="rId5" imgW="520474" imgH="203112" progId="Equation.DSMT4">
                  <p:embed/>
                  <p:pic>
                    <p:nvPicPr>
                      <p:cNvPr id="3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76600"/>
                        <a:ext cx="94773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5"/>
          <p:cNvGraphicFramePr>
            <a:graphicFrameLocks noChangeAspect="1"/>
          </p:cNvGraphicFramePr>
          <p:nvPr>
            <p:extLst/>
          </p:nvPr>
        </p:nvGraphicFramePr>
        <p:xfrm>
          <a:off x="533400" y="4114800"/>
          <a:ext cx="879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Equation" r:id="rId7" imgW="482391" imgH="203112" progId="Equation.DSMT4">
                  <p:embed/>
                </p:oleObj>
              </mc:Choice>
              <mc:Fallback>
                <p:oleObj name="Equation" r:id="rId7" imgW="482391" imgH="203112" progId="Equation.DSMT4">
                  <p:embed/>
                  <p:pic>
                    <p:nvPicPr>
                      <p:cNvPr id="3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14800"/>
                        <a:ext cx="879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6"/>
          <p:cNvGraphicFramePr>
            <a:graphicFrameLocks noChangeAspect="1"/>
          </p:cNvGraphicFramePr>
          <p:nvPr>
            <p:extLst/>
          </p:nvPr>
        </p:nvGraphicFramePr>
        <p:xfrm>
          <a:off x="1528763" y="3941763"/>
          <a:ext cx="785812" cy="715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tion" r:id="rId8" imgW="431613" imgH="393529" progId="Equation.DSMT4">
                  <p:embed/>
                </p:oleObj>
              </mc:Choice>
              <mc:Fallback>
                <p:oleObj name="Equation" r:id="rId8" imgW="431613" imgH="393529" progId="Equation.DSMT4">
                  <p:embed/>
                  <p:pic>
                    <p:nvPicPr>
                      <p:cNvPr id="3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3941763"/>
                        <a:ext cx="785812" cy="715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7"/>
          <p:cNvGraphicFramePr>
            <a:graphicFrameLocks noChangeAspect="1"/>
          </p:cNvGraphicFramePr>
          <p:nvPr>
            <p:extLst/>
          </p:nvPr>
        </p:nvGraphicFramePr>
        <p:xfrm>
          <a:off x="533400" y="5029200"/>
          <a:ext cx="8794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10" imgW="482391" imgH="203112" progId="Equation.DSMT4">
                  <p:embed/>
                </p:oleObj>
              </mc:Choice>
              <mc:Fallback>
                <p:oleObj name="Equation" r:id="rId10" imgW="482391" imgH="203112" progId="Equation.DSMT4">
                  <p:embed/>
                  <p:pic>
                    <p:nvPicPr>
                      <p:cNvPr id="3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029200"/>
                        <a:ext cx="8794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8"/>
          <p:cNvGraphicFramePr>
            <a:graphicFrameLocks noChangeAspect="1"/>
          </p:cNvGraphicFramePr>
          <p:nvPr>
            <p:extLst/>
          </p:nvPr>
        </p:nvGraphicFramePr>
        <p:xfrm>
          <a:off x="1447800" y="4800600"/>
          <a:ext cx="3937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11" imgW="215713" imgH="393359" progId="Equation.DSMT4">
                  <p:embed/>
                </p:oleObj>
              </mc:Choice>
              <mc:Fallback>
                <p:oleObj name="Equation" r:id="rId11" imgW="215713" imgH="393359" progId="Equation.DSMT4">
                  <p:embed/>
                  <p:pic>
                    <p:nvPicPr>
                      <p:cNvPr id="3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800600"/>
                        <a:ext cx="3937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1981200" y="518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6" name="Object 40"/>
          <p:cNvGraphicFramePr>
            <a:graphicFrameLocks noChangeAspect="1"/>
          </p:cNvGraphicFramePr>
          <p:nvPr>
            <p:extLst/>
          </p:nvPr>
        </p:nvGraphicFramePr>
        <p:xfrm>
          <a:off x="2514600" y="4800600"/>
          <a:ext cx="2540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13" imgW="139639" imgH="393529" progId="Equation.DSMT4">
                  <p:embed/>
                </p:oleObj>
              </mc:Choice>
              <mc:Fallback>
                <p:oleObj name="Equation" r:id="rId13" imgW="139639" imgH="393529" progId="Equation.DSMT4">
                  <p:embed/>
                  <p:pic>
                    <p:nvPicPr>
                      <p:cNvPr id="3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800600"/>
                        <a:ext cx="2540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Oval 41"/>
          <p:cNvSpPr>
            <a:spLocks noChangeArrowheads="1"/>
          </p:cNvSpPr>
          <p:nvPr/>
        </p:nvSpPr>
        <p:spPr bwMode="auto">
          <a:xfrm>
            <a:off x="7162800" y="4267200"/>
            <a:ext cx="457200" cy="4572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" name="Oval 42"/>
          <p:cNvSpPr>
            <a:spLocks noChangeArrowheads="1"/>
          </p:cNvSpPr>
          <p:nvPr/>
        </p:nvSpPr>
        <p:spPr bwMode="auto">
          <a:xfrm>
            <a:off x="8077200" y="5334000"/>
            <a:ext cx="457200" cy="4572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Oval 43"/>
          <p:cNvSpPr>
            <a:spLocks noChangeArrowheads="1"/>
          </p:cNvSpPr>
          <p:nvPr/>
        </p:nvSpPr>
        <p:spPr bwMode="auto">
          <a:xfrm>
            <a:off x="2438400" y="4724400"/>
            <a:ext cx="457200" cy="8382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Text Box 44"/>
          <p:cNvSpPr txBox="1">
            <a:spLocks noChangeArrowheads="1"/>
          </p:cNvSpPr>
          <p:nvPr/>
        </p:nvSpPr>
        <p:spPr bwMode="auto">
          <a:xfrm>
            <a:off x="457200" y="6019800"/>
            <a:ext cx="70104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You could also have got 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25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600" baseline="-25000">
                <a:solidFill>
                  <a:srgbClr val="FF0000"/>
                </a:solidFill>
                <a:latin typeface="Comic Sans MS" pitchFamily="66" charset="0"/>
              </a:rPr>
              <a:t>30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 by counting the parts not in the ‘B’ circle.</a:t>
            </a:r>
          </a:p>
        </p:txBody>
      </p:sp>
      <p:sp>
        <p:nvSpPr>
          <p:cNvPr id="41" name="Rectangle 3"/>
          <p:cNvSpPr txBox="1">
            <a:spLocks noChangeArrowheads="1"/>
          </p:cNvSpPr>
          <p:nvPr/>
        </p:nvSpPr>
        <p:spPr>
          <a:xfrm>
            <a:off x="161108" y="2238103"/>
            <a:ext cx="8458200" cy="5181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In a class of 30 students, 7 are in the choir, 5 are in the school band and 2 are in both the choir and the band. Draw a Venn diagram to show this information.</a:t>
            </a:r>
          </a:p>
        </p:txBody>
      </p:sp>
    </p:spTree>
    <p:extLst>
      <p:ext uri="{BB962C8B-B14F-4D97-AF65-F5344CB8AC3E}">
        <p14:creationId xmlns:p14="http://schemas.microsoft.com/office/powerpoint/2010/main" val="362314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5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83029" y="2151017"/>
            <a:ext cx="8458200" cy="1097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vet surveys 100 clients. She finds out the following: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25 have dogs		53 have cats		40 have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15 have dogs and cats	10 have cats and fish		11 have dogs and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7 have dogs, cats and fish</a:t>
            </a: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4419600" y="3124200"/>
            <a:ext cx="4343400" cy="2971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" name="Oval 6"/>
          <p:cNvSpPr>
            <a:spLocks noChangeArrowheads="1"/>
          </p:cNvSpPr>
          <p:nvPr/>
        </p:nvSpPr>
        <p:spPr bwMode="auto">
          <a:xfrm>
            <a:off x="5029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4800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7848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87630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63246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49" name="Oval 16"/>
          <p:cNvSpPr>
            <a:spLocks noChangeArrowheads="1"/>
          </p:cNvSpPr>
          <p:nvPr/>
        </p:nvSpPr>
        <p:spPr bwMode="auto">
          <a:xfrm>
            <a:off x="6172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Oval 17"/>
          <p:cNvSpPr>
            <a:spLocks noChangeArrowheads="1"/>
          </p:cNvSpPr>
          <p:nvPr/>
        </p:nvSpPr>
        <p:spPr bwMode="auto">
          <a:xfrm>
            <a:off x="5638800" y="42672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" name="Text Box 18"/>
          <p:cNvSpPr txBox="1">
            <a:spLocks noChangeArrowheads="1"/>
          </p:cNvSpPr>
          <p:nvPr/>
        </p:nvSpPr>
        <p:spPr bwMode="auto">
          <a:xfrm>
            <a:off x="7086600" y="5715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</a:t>
            </a:r>
          </a:p>
        </p:txBody>
      </p:sp>
      <p:sp>
        <p:nvSpPr>
          <p:cNvPr id="52" name="Text Box 19"/>
          <p:cNvSpPr txBox="1">
            <a:spLocks noChangeArrowheads="1"/>
          </p:cNvSpPr>
          <p:nvPr/>
        </p:nvSpPr>
        <p:spPr bwMode="auto">
          <a:xfrm>
            <a:off x="6324600" y="3810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53" name="Text Box 20"/>
          <p:cNvSpPr txBox="1">
            <a:spLocks noChangeArrowheads="1"/>
          </p:cNvSpPr>
          <p:nvPr/>
        </p:nvSpPr>
        <p:spPr bwMode="auto">
          <a:xfrm>
            <a:off x="67818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4" name="Text Box 21"/>
          <p:cNvSpPr txBox="1">
            <a:spLocks noChangeArrowheads="1"/>
          </p:cNvSpPr>
          <p:nvPr/>
        </p:nvSpPr>
        <p:spPr bwMode="auto">
          <a:xfrm>
            <a:off x="58674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5" name="Text Box 22"/>
          <p:cNvSpPr txBox="1">
            <a:spLocks noChangeArrowheads="1"/>
          </p:cNvSpPr>
          <p:nvPr/>
        </p:nvSpPr>
        <p:spPr bwMode="auto">
          <a:xfrm>
            <a:off x="7010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35</a:t>
            </a:r>
          </a:p>
        </p:txBody>
      </p:sp>
      <p:sp>
        <p:nvSpPr>
          <p:cNvPr id="56" name="Text Box 23"/>
          <p:cNvSpPr txBox="1">
            <a:spLocks noChangeArrowheads="1"/>
          </p:cNvSpPr>
          <p:nvPr/>
        </p:nvSpPr>
        <p:spPr bwMode="auto">
          <a:xfrm>
            <a:off x="53340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57" name="Text Box 24"/>
          <p:cNvSpPr txBox="1">
            <a:spLocks noChangeArrowheads="1"/>
          </p:cNvSpPr>
          <p:nvPr/>
        </p:nvSpPr>
        <p:spPr bwMode="auto">
          <a:xfrm>
            <a:off x="62484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26</a:t>
            </a:r>
          </a:p>
        </p:txBody>
      </p:sp>
      <p:sp>
        <p:nvSpPr>
          <p:cNvPr id="58" name="Oval 25"/>
          <p:cNvSpPr>
            <a:spLocks noChangeArrowheads="1"/>
          </p:cNvSpPr>
          <p:nvPr/>
        </p:nvSpPr>
        <p:spPr bwMode="auto">
          <a:xfrm>
            <a:off x="335280" y="2871651"/>
            <a:ext cx="2743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457200" y="34290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Always fill in the middle first. The middle represents all 3 pets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457200" y="4038600"/>
            <a:ext cx="3581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2)	Then fill in the parts where 2 circles overlap. Remember to take away the middle from each.</a:t>
            </a:r>
          </a:p>
        </p:txBody>
      </p:sp>
      <p:sp>
        <p:nvSpPr>
          <p:cNvPr id="61" name="Oval 28"/>
          <p:cNvSpPr>
            <a:spLocks noChangeArrowheads="1"/>
          </p:cNvSpPr>
          <p:nvPr/>
        </p:nvSpPr>
        <p:spPr bwMode="auto">
          <a:xfrm>
            <a:off x="2913017" y="2627812"/>
            <a:ext cx="22098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" name="Oval 29"/>
          <p:cNvSpPr>
            <a:spLocks noChangeArrowheads="1"/>
          </p:cNvSpPr>
          <p:nvPr/>
        </p:nvSpPr>
        <p:spPr bwMode="auto">
          <a:xfrm>
            <a:off x="5614851" y="2592977"/>
            <a:ext cx="2286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" name="Oval 30"/>
          <p:cNvSpPr>
            <a:spLocks noChangeArrowheads="1"/>
          </p:cNvSpPr>
          <p:nvPr/>
        </p:nvSpPr>
        <p:spPr bwMode="auto">
          <a:xfrm>
            <a:off x="404948" y="2619103"/>
            <a:ext cx="23622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4" name="Oval 31"/>
          <p:cNvSpPr>
            <a:spLocks noChangeArrowheads="1"/>
          </p:cNvSpPr>
          <p:nvPr/>
        </p:nvSpPr>
        <p:spPr bwMode="auto">
          <a:xfrm>
            <a:off x="474617" y="2340429"/>
            <a:ext cx="1524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5" name="Oval 32"/>
          <p:cNvSpPr>
            <a:spLocks noChangeArrowheads="1"/>
          </p:cNvSpPr>
          <p:nvPr/>
        </p:nvSpPr>
        <p:spPr bwMode="auto">
          <a:xfrm>
            <a:off x="2913018" y="2314303"/>
            <a:ext cx="1524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6" name="Oval 33"/>
          <p:cNvSpPr>
            <a:spLocks noChangeArrowheads="1"/>
          </p:cNvSpPr>
          <p:nvPr/>
        </p:nvSpPr>
        <p:spPr bwMode="auto">
          <a:xfrm>
            <a:off x="5564778" y="2331720"/>
            <a:ext cx="1524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457200" y="4876800"/>
            <a:ext cx="3581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3)	After this you can fill in the rest, based on what you have already completed</a:t>
            </a:r>
          </a:p>
        </p:txBody>
      </p:sp>
      <p:sp>
        <p:nvSpPr>
          <p:cNvPr id="68" name="Text Box 35"/>
          <p:cNvSpPr txBox="1">
            <a:spLocks noChangeArrowheads="1"/>
          </p:cNvSpPr>
          <p:nvPr/>
        </p:nvSpPr>
        <p:spPr bwMode="auto">
          <a:xfrm>
            <a:off x="457200" y="5715000"/>
            <a:ext cx="35814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4)	Remember to work out how many people have no pets (add up the numbers in the circle, and subtract from 100)</a:t>
            </a:r>
          </a:p>
        </p:txBody>
      </p:sp>
      <p:sp>
        <p:nvSpPr>
          <p:cNvPr id="69" name="Text Box 36"/>
          <p:cNvSpPr txBox="1">
            <a:spLocks noChangeArrowheads="1"/>
          </p:cNvSpPr>
          <p:nvPr/>
        </p:nvSpPr>
        <p:spPr bwMode="auto">
          <a:xfrm>
            <a:off x="8305800" y="5715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54171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2" grpId="0"/>
      <p:bldP spid="53" grpId="0"/>
      <p:bldP spid="54" grpId="0"/>
      <p:bldP spid="55" grpId="0"/>
      <p:bldP spid="56" grpId="0"/>
      <p:bldP spid="57" grpId="0"/>
      <p:bldP spid="58" grpId="0" animBg="1"/>
      <p:bldP spid="58" grpId="1" animBg="1"/>
      <p:bldP spid="59" grpId="0"/>
      <p:bldP spid="60" grpId="0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/>
      <p:bldP spid="68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Venn diagrams can be used as a visual representation of events happening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4419600" y="3124200"/>
            <a:ext cx="4343400" cy="2971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5029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Text Box 7"/>
          <p:cNvSpPr txBox="1">
            <a:spLocks noChangeArrowheads="1"/>
          </p:cNvSpPr>
          <p:nvPr/>
        </p:nvSpPr>
        <p:spPr bwMode="auto">
          <a:xfrm>
            <a:off x="4800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7848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87630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38" name="Text Box 10"/>
          <p:cNvSpPr txBox="1">
            <a:spLocks noChangeArrowheads="1"/>
          </p:cNvSpPr>
          <p:nvPr/>
        </p:nvSpPr>
        <p:spPr bwMode="auto">
          <a:xfrm>
            <a:off x="6324600" y="4343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172200" y="33528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" name="Oval 12"/>
          <p:cNvSpPr>
            <a:spLocks noChangeArrowheads="1"/>
          </p:cNvSpPr>
          <p:nvPr/>
        </p:nvSpPr>
        <p:spPr bwMode="auto">
          <a:xfrm>
            <a:off x="5638800" y="4267200"/>
            <a:ext cx="1752600" cy="1676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7086600" y="5715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F</a:t>
            </a:r>
          </a:p>
        </p:txBody>
      </p:sp>
      <p:sp>
        <p:nvSpPr>
          <p:cNvPr id="70" name="Text Box 14"/>
          <p:cNvSpPr txBox="1">
            <a:spLocks noChangeArrowheads="1"/>
          </p:cNvSpPr>
          <p:nvPr/>
        </p:nvSpPr>
        <p:spPr bwMode="auto">
          <a:xfrm>
            <a:off x="6324600" y="3810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1" name="Text Box 15"/>
          <p:cNvSpPr txBox="1">
            <a:spLocks noChangeArrowheads="1"/>
          </p:cNvSpPr>
          <p:nvPr/>
        </p:nvSpPr>
        <p:spPr bwMode="auto">
          <a:xfrm>
            <a:off x="67818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72" name="Text Box 16"/>
          <p:cNvSpPr txBox="1">
            <a:spLocks noChangeArrowheads="1"/>
          </p:cNvSpPr>
          <p:nvPr/>
        </p:nvSpPr>
        <p:spPr bwMode="auto">
          <a:xfrm>
            <a:off x="5867400" y="4572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3" name="Text Box 17"/>
          <p:cNvSpPr txBox="1">
            <a:spLocks noChangeArrowheads="1"/>
          </p:cNvSpPr>
          <p:nvPr/>
        </p:nvSpPr>
        <p:spPr bwMode="auto">
          <a:xfrm>
            <a:off x="7010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35</a:t>
            </a:r>
          </a:p>
        </p:txBody>
      </p:sp>
      <p:sp>
        <p:nvSpPr>
          <p:cNvPr id="74" name="Text Box 18"/>
          <p:cNvSpPr txBox="1">
            <a:spLocks noChangeArrowheads="1"/>
          </p:cNvSpPr>
          <p:nvPr/>
        </p:nvSpPr>
        <p:spPr bwMode="auto">
          <a:xfrm>
            <a:off x="53340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5" name="Text Box 19"/>
          <p:cNvSpPr txBox="1">
            <a:spLocks noChangeArrowheads="1"/>
          </p:cNvSpPr>
          <p:nvPr/>
        </p:nvSpPr>
        <p:spPr bwMode="auto">
          <a:xfrm>
            <a:off x="62484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26</a:t>
            </a:r>
          </a:p>
        </p:txBody>
      </p:sp>
      <p:sp>
        <p:nvSpPr>
          <p:cNvPr id="76" name="Text Box 31"/>
          <p:cNvSpPr txBox="1">
            <a:spLocks noChangeArrowheads="1"/>
          </p:cNvSpPr>
          <p:nvPr/>
        </p:nvSpPr>
        <p:spPr bwMode="auto">
          <a:xfrm>
            <a:off x="8305800" y="5715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graphicFrame>
        <p:nvGraphicFramePr>
          <p:cNvPr id="77" name="Object 32"/>
          <p:cNvGraphicFramePr>
            <a:graphicFrameLocks noChangeAspect="1"/>
          </p:cNvGraphicFramePr>
          <p:nvPr>
            <p:extLst/>
          </p:nvPr>
        </p:nvGraphicFramePr>
        <p:xfrm>
          <a:off x="533400" y="3429000"/>
          <a:ext cx="16891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926698" imgH="203112" progId="Equation.DSMT4">
                  <p:embed/>
                </p:oleObj>
              </mc:Choice>
              <mc:Fallback>
                <p:oleObj name="Equation" r:id="rId3" imgW="926698" imgH="203112" progId="Equation.DSMT4">
                  <p:embed/>
                  <p:pic>
                    <p:nvPicPr>
                      <p:cNvPr id="77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429000"/>
                        <a:ext cx="16891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Text Box 33"/>
          <p:cNvSpPr txBox="1">
            <a:spLocks noChangeArrowheads="1"/>
          </p:cNvSpPr>
          <p:nvPr/>
        </p:nvSpPr>
        <p:spPr bwMode="auto">
          <a:xfrm>
            <a:off x="2057400" y="3276600"/>
            <a:ext cx="685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6</a:t>
            </a:r>
            <a:r>
              <a:rPr lang="en-GB" altLang="en-US">
                <a:latin typeface="Comic Sans MS" pitchFamily="66" charset="0"/>
              </a:rPr>
              <a:t> 100</a:t>
            </a:r>
          </a:p>
        </p:txBody>
      </p:sp>
      <p:graphicFrame>
        <p:nvGraphicFramePr>
          <p:cNvPr id="79" name="Object 34"/>
          <p:cNvGraphicFramePr>
            <a:graphicFrameLocks noChangeAspect="1"/>
          </p:cNvGraphicFramePr>
          <p:nvPr>
            <p:extLst/>
          </p:nvPr>
        </p:nvGraphicFramePr>
        <p:xfrm>
          <a:off x="533400" y="4343400"/>
          <a:ext cx="256857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1409088" imgH="203112" progId="Equation.DSMT4">
                  <p:embed/>
                </p:oleObj>
              </mc:Choice>
              <mc:Fallback>
                <p:oleObj name="Equation" r:id="rId5" imgW="1409088" imgH="203112" progId="Equation.DSMT4">
                  <p:embed/>
                  <p:pic>
                    <p:nvPicPr>
                      <p:cNvPr id="79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43400"/>
                        <a:ext cx="2568575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 Box 35"/>
          <p:cNvSpPr txBox="1">
            <a:spLocks noChangeArrowheads="1"/>
          </p:cNvSpPr>
          <p:nvPr/>
        </p:nvSpPr>
        <p:spPr bwMode="auto">
          <a:xfrm>
            <a:off x="3048000" y="4191000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60</a:t>
            </a:r>
            <a:r>
              <a:rPr lang="en-GB" altLang="en-US">
                <a:latin typeface="Comic Sans MS" pitchFamily="66" charset="0"/>
              </a:rPr>
              <a:t> 100</a:t>
            </a:r>
          </a:p>
        </p:txBody>
      </p:sp>
      <p:sp>
        <p:nvSpPr>
          <p:cNvPr id="81" name="Text Box 36"/>
          <p:cNvSpPr txBox="1">
            <a:spLocks noChangeArrowheads="1"/>
          </p:cNvSpPr>
          <p:nvPr/>
        </p:nvSpPr>
        <p:spPr bwMode="auto">
          <a:xfrm>
            <a:off x="3962400" y="419100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5</a:t>
            </a:r>
          </a:p>
        </p:txBody>
      </p:sp>
      <p:sp>
        <p:nvSpPr>
          <p:cNvPr id="82" name="Line 37"/>
          <p:cNvSpPr>
            <a:spLocks noChangeShapeType="1"/>
          </p:cNvSpPr>
          <p:nvPr/>
        </p:nvSpPr>
        <p:spPr bwMode="auto">
          <a:xfrm>
            <a:off x="35814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3" name="Object 38"/>
          <p:cNvGraphicFramePr>
            <a:graphicFrameLocks noChangeAspect="1"/>
          </p:cNvGraphicFramePr>
          <p:nvPr>
            <p:extLst/>
          </p:nvPr>
        </p:nvGraphicFramePr>
        <p:xfrm>
          <a:off x="533400" y="5334000"/>
          <a:ext cx="21971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1206500" imgH="203200" progId="Equation.DSMT4">
                  <p:embed/>
                </p:oleObj>
              </mc:Choice>
              <mc:Fallback>
                <p:oleObj name="Equation" r:id="rId7" imgW="1206500" imgH="203200" progId="Equation.DSMT4">
                  <p:embed/>
                  <p:pic>
                    <p:nvPicPr>
                      <p:cNvPr id="83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34000"/>
                        <a:ext cx="2197100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ext Box 39"/>
          <p:cNvSpPr txBox="1">
            <a:spLocks noChangeArrowheads="1"/>
          </p:cNvSpPr>
          <p:nvPr/>
        </p:nvSpPr>
        <p:spPr bwMode="auto">
          <a:xfrm>
            <a:off x="2743200" y="5181600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11</a:t>
            </a:r>
            <a:r>
              <a:rPr lang="en-GB" altLang="en-US">
                <a:latin typeface="Comic Sans MS" pitchFamily="66" charset="0"/>
              </a:rPr>
              <a:t> 100</a:t>
            </a:r>
          </a:p>
        </p:txBody>
      </p:sp>
      <p:sp>
        <p:nvSpPr>
          <p:cNvPr id="85" name="Line 50"/>
          <p:cNvSpPr>
            <a:spLocks noChangeShapeType="1"/>
          </p:cNvSpPr>
          <p:nvPr/>
        </p:nvSpPr>
        <p:spPr bwMode="auto">
          <a:xfrm>
            <a:off x="2743200" y="3581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Text Box 51"/>
          <p:cNvSpPr txBox="1">
            <a:spLocks noChangeArrowheads="1"/>
          </p:cNvSpPr>
          <p:nvPr/>
        </p:nvSpPr>
        <p:spPr bwMode="auto">
          <a:xfrm>
            <a:off x="3200400" y="3276600"/>
            <a:ext cx="533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u="sng">
                <a:latin typeface="Comic Sans MS" pitchFamily="66" charset="0"/>
              </a:rPr>
              <a:t>3</a:t>
            </a:r>
            <a:r>
              <a:rPr lang="en-GB" altLang="en-US">
                <a:latin typeface="Comic Sans MS" pitchFamily="66" charset="0"/>
              </a:rPr>
              <a:t> 50</a:t>
            </a:r>
          </a:p>
        </p:txBody>
      </p:sp>
      <p:sp>
        <p:nvSpPr>
          <p:cNvPr id="87" name="Oval 52"/>
          <p:cNvSpPr>
            <a:spLocks noChangeArrowheads="1"/>
          </p:cNvSpPr>
          <p:nvPr/>
        </p:nvSpPr>
        <p:spPr bwMode="auto">
          <a:xfrm>
            <a:off x="5410200" y="3810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" name="Oval 54"/>
          <p:cNvSpPr>
            <a:spLocks noChangeArrowheads="1"/>
          </p:cNvSpPr>
          <p:nvPr/>
        </p:nvSpPr>
        <p:spPr bwMode="auto">
          <a:xfrm>
            <a:off x="6324600" y="3810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" name="Oval 55"/>
          <p:cNvSpPr>
            <a:spLocks noChangeArrowheads="1"/>
          </p:cNvSpPr>
          <p:nvPr/>
        </p:nvSpPr>
        <p:spPr bwMode="auto">
          <a:xfrm>
            <a:off x="7086600" y="3810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" name="Oval 56"/>
          <p:cNvSpPr>
            <a:spLocks noChangeArrowheads="1"/>
          </p:cNvSpPr>
          <p:nvPr/>
        </p:nvSpPr>
        <p:spPr bwMode="auto">
          <a:xfrm>
            <a:off x="8382000" y="5715000"/>
            <a:ext cx="3810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>
          <a:xfrm>
            <a:off x="283029" y="2151017"/>
            <a:ext cx="8458200" cy="1097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A vet surveys 100 clients. She finds out the following: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25 have dogs		53 have cats		40 have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15 have dogs and cats	10 have cats and fish		11 have dogs and fish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7 have dogs, cats and fish</a:t>
            </a:r>
          </a:p>
        </p:txBody>
      </p:sp>
    </p:spTree>
    <p:extLst>
      <p:ext uri="{BB962C8B-B14F-4D97-AF65-F5344CB8AC3E}">
        <p14:creationId xmlns:p14="http://schemas.microsoft.com/office/powerpoint/2010/main" val="62956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/>
      <p:bldP spid="80" grpId="0"/>
      <p:bldP spid="81" grpId="0"/>
      <p:bldP spid="82" grpId="0" animBg="1"/>
      <p:bldP spid="84" grpId="0"/>
      <p:bldP spid="85" grpId="0" animBg="1"/>
      <p:bldP spid="86" grpId="0"/>
      <p:bldP spid="87" grpId="0" animBg="1"/>
      <p:bldP spid="87" grpId="1" animBg="1"/>
      <p:bldP spid="87" grpId="2" animBg="1"/>
      <p:bldP spid="87" grpId="3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0" grpId="2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617676-6BA0-4EDC-B99E-A4809A36A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F981B8-11C6-49DD-B5D6-59171C6220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5D3D7C-5930-4B3A-8D0B-20C819A4CC8B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898</Words>
  <Application>Microsoft Office PowerPoint</Application>
  <PresentationFormat>On-screen Show (4:3)</PresentationFormat>
  <Paragraphs>148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Comic Sans MS</vt:lpstr>
      <vt:lpstr>Kristen ITC</vt:lpstr>
      <vt:lpstr>Segoe UI Black</vt:lpstr>
      <vt:lpstr>Wingdings</vt:lpstr>
      <vt:lpstr>Office テーマ</vt:lpstr>
      <vt:lpstr>Equation</vt:lpstr>
      <vt:lpstr>PowerPoint Presentation</vt:lpstr>
      <vt:lpstr>Probability</vt:lpstr>
      <vt:lpstr>Probability</vt:lpstr>
      <vt:lpstr>Probability</vt:lpstr>
      <vt:lpstr>Probability</vt:lpstr>
      <vt:lpstr>Probability</vt:lpstr>
      <vt:lpstr>Probability</vt:lpstr>
      <vt:lpstr>Probability</vt:lpstr>
      <vt:lpstr>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54</cp:revision>
  <dcterms:created xsi:type="dcterms:W3CDTF">2017-08-14T15:35:38Z</dcterms:created>
  <dcterms:modified xsi:type="dcterms:W3CDTF">2021-01-28T07:54:32Z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