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60000"/>
              </a:srgbClr>
            </a:gs>
            <a:gs pos="95000">
              <a:srgbClr val="FFCCCC">
                <a:alpha val="6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104618" y="987622"/>
            <a:ext cx="4917051" cy="231601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u="sng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Statistics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Probability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64940" y="3544383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1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67246"/>
            <a:ext cx="3788229" cy="4809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1) A bag contains three red balls, four yellow balls and two blue balls. A ball is chosen at random from the bag. Write down the probability that the ball is: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Blue		b) Yellow</a:t>
            </a: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c) Not red	d) Green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2) Three coins are flipped. Write down all the possible outcomes.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776652" y="1345474"/>
            <a:ext cx="3788229" cy="4809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Comic Sans MS" panose="030F0702030302020204" pitchFamily="66" charset="0"/>
              </a:rPr>
              <a:t>3) Poppy rolls a dice. She keeps rolling until she gets a 6. Work out the probability that she rolls the dice: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Exactly three times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Less than 3 times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More than three times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71452" y="2987040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452" y="2987040"/>
                <a:ext cx="332142" cy="4970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91692" y="2973977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92" y="2973977"/>
                <a:ext cx="332142" cy="49705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795" y="3396343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95" y="3396343"/>
                <a:ext cx="332142" cy="497059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17818" y="3513908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818" y="3513908"/>
                <a:ext cx="37542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2697" y="4872446"/>
                <a:ext cx="780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𝑯𝑯𝑯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97" y="4872446"/>
                <a:ext cx="78098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7051" y="5216434"/>
                <a:ext cx="7505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𝑯𝑯𝑻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51" y="5216434"/>
                <a:ext cx="75052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1404" y="5577839"/>
                <a:ext cx="744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𝑯𝑻𝑯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4" y="5577839"/>
                <a:ext cx="74411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10639" y="4872446"/>
                <a:ext cx="744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𝑻𝑯𝑯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39" y="4872446"/>
                <a:ext cx="74411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06284" y="5590902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𝑻𝑻𝑯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84" y="5590902"/>
                <a:ext cx="70724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10638" y="5220789"/>
                <a:ext cx="670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𝑻𝑻𝑻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38" y="5220789"/>
                <a:ext cx="67037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46660" y="4872445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𝑯𝑻𝑻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660" y="4872445"/>
                <a:ext cx="70724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42306" y="5225143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𝑻𝑯𝑻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306" y="5225143"/>
                <a:ext cx="70724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432767" y="2660468"/>
                <a:ext cx="65114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𝟐𝟏𝟔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767" y="2660468"/>
                <a:ext cx="651140" cy="6183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45533" y="3439885"/>
                <a:ext cx="51328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533" y="3439885"/>
                <a:ext cx="513281" cy="6127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41773" y="4167050"/>
                <a:ext cx="65114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𝟐𝟏𝟔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773" y="4167050"/>
                <a:ext cx="651140" cy="61831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21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5A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4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experiment is a repeatable process that gives rise to a number of outcomes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event is a collection of one or more outcomes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sample space is the set of all possible outcomes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018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5577" y="24100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Two spinners are numbered 1-4. Both are spun and the sum of the numbers (x) is calculated. Find P(x = 5) and P(x &gt; 5)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28128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22032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15936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9840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28128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22032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15936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9840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8128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2032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15936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840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8128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22032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5936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9840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984069" y="3261359"/>
            <a:ext cx="2438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984069" y="378840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>
            <a:off x="984069" y="431545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984069" y="484250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>
            <a:off x="984069" y="5369559"/>
            <a:ext cx="2438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>
            <a:off x="984069" y="3261359"/>
            <a:ext cx="0" cy="2108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15936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>
            <a:off x="22032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36"/>
          <p:cNvSpPr>
            <a:spLocks noChangeShapeType="1"/>
          </p:cNvSpPr>
          <p:nvPr/>
        </p:nvSpPr>
        <p:spPr bwMode="auto">
          <a:xfrm>
            <a:off x="28128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3422469" y="3261359"/>
            <a:ext cx="0" cy="2108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11364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</a:t>
            </a:r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17460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</a:t>
            </a:r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23556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3</a:t>
            </a:r>
          </a:p>
        </p:txBody>
      </p:sp>
      <p:sp>
        <p:nvSpPr>
          <p:cNvPr id="35" name="Text Box 42"/>
          <p:cNvSpPr txBox="1">
            <a:spLocks noChangeArrowheads="1"/>
          </p:cNvSpPr>
          <p:nvPr/>
        </p:nvSpPr>
        <p:spPr bwMode="auto">
          <a:xfrm>
            <a:off x="29652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36" name="Text Box 43"/>
          <p:cNvSpPr txBox="1">
            <a:spLocks noChangeArrowheads="1"/>
          </p:cNvSpPr>
          <p:nvPr/>
        </p:nvSpPr>
        <p:spPr bwMode="auto">
          <a:xfrm>
            <a:off x="603069" y="49377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</a:t>
            </a:r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603069" y="44043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</a:t>
            </a:r>
          </a:p>
        </p:txBody>
      </p:sp>
      <p:sp>
        <p:nvSpPr>
          <p:cNvPr id="38" name="Text Box 45"/>
          <p:cNvSpPr txBox="1">
            <a:spLocks noChangeArrowheads="1"/>
          </p:cNvSpPr>
          <p:nvPr/>
        </p:nvSpPr>
        <p:spPr bwMode="auto">
          <a:xfrm>
            <a:off x="603069" y="3870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3</a:t>
            </a: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603069" y="33375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40" name="Text Box 48"/>
          <p:cNvSpPr txBox="1">
            <a:spLocks noChangeArrowheads="1"/>
          </p:cNvSpPr>
          <p:nvPr/>
        </p:nvSpPr>
        <p:spPr bwMode="auto">
          <a:xfrm>
            <a:off x="1517469" y="5775959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Spinner 1</a:t>
            </a:r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 rot="-5400000">
            <a:off x="-242274" y="4106702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Spinner 2</a:t>
            </a:r>
          </a:p>
        </p:txBody>
      </p:sp>
      <p:sp>
        <p:nvSpPr>
          <p:cNvPr id="42" name="Text Box 50"/>
          <p:cNvSpPr txBox="1">
            <a:spLocks noChangeArrowheads="1"/>
          </p:cNvSpPr>
          <p:nvPr/>
        </p:nvSpPr>
        <p:spPr bwMode="auto">
          <a:xfrm>
            <a:off x="3879669" y="3413759"/>
            <a:ext cx="5029200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Draw a sample space to show the outcomes.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P(x = 5) =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P(x &gt; 5) =</a:t>
            </a:r>
          </a:p>
        </p:txBody>
      </p:sp>
      <p:sp>
        <p:nvSpPr>
          <p:cNvPr id="43" name="Text Box 52"/>
          <p:cNvSpPr txBox="1">
            <a:spLocks noChangeArrowheads="1"/>
          </p:cNvSpPr>
          <p:nvPr/>
        </p:nvSpPr>
        <p:spPr bwMode="auto">
          <a:xfrm>
            <a:off x="4961709" y="4108268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</a:t>
            </a:r>
          </a:p>
        </p:txBody>
      </p:sp>
      <p:sp>
        <p:nvSpPr>
          <p:cNvPr id="44" name="Text Box 53"/>
          <p:cNvSpPr txBox="1">
            <a:spLocks noChangeArrowheads="1"/>
          </p:cNvSpPr>
          <p:nvPr/>
        </p:nvSpPr>
        <p:spPr bwMode="auto">
          <a:xfrm>
            <a:off x="4961709" y="4413068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16</a:t>
            </a:r>
          </a:p>
        </p:txBody>
      </p:sp>
      <p:sp>
        <p:nvSpPr>
          <p:cNvPr id="45" name="Text Box 54"/>
          <p:cNvSpPr txBox="1">
            <a:spLocks noChangeArrowheads="1"/>
          </p:cNvSpPr>
          <p:nvPr/>
        </p:nvSpPr>
        <p:spPr bwMode="auto">
          <a:xfrm>
            <a:off x="5577841" y="410826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</a:t>
            </a:r>
          </a:p>
        </p:txBody>
      </p:sp>
      <p:sp>
        <p:nvSpPr>
          <p:cNvPr id="46" name="Text Box 55"/>
          <p:cNvSpPr txBox="1">
            <a:spLocks noChangeArrowheads="1"/>
          </p:cNvSpPr>
          <p:nvPr/>
        </p:nvSpPr>
        <p:spPr bwMode="auto">
          <a:xfrm>
            <a:off x="5577841" y="441306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47" name="Text Box 56"/>
          <p:cNvSpPr txBox="1">
            <a:spLocks noChangeArrowheads="1"/>
          </p:cNvSpPr>
          <p:nvPr/>
        </p:nvSpPr>
        <p:spPr bwMode="auto">
          <a:xfrm>
            <a:off x="5303521" y="4234542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=</a:t>
            </a:r>
          </a:p>
        </p:txBody>
      </p:sp>
      <p:sp>
        <p:nvSpPr>
          <p:cNvPr id="48" name="Oval 59"/>
          <p:cNvSpPr>
            <a:spLocks noChangeArrowheads="1"/>
          </p:cNvSpPr>
          <p:nvPr/>
        </p:nvSpPr>
        <p:spPr bwMode="auto">
          <a:xfrm>
            <a:off x="1593669" y="3261359"/>
            <a:ext cx="18288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Oval 60"/>
          <p:cNvSpPr>
            <a:spLocks noChangeArrowheads="1"/>
          </p:cNvSpPr>
          <p:nvPr/>
        </p:nvSpPr>
        <p:spPr bwMode="auto">
          <a:xfrm>
            <a:off x="2203269" y="3794759"/>
            <a:ext cx="12192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Oval 61"/>
          <p:cNvSpPr>
            <a:spLocks noChangeArrowheads="1"/>
          </p:cNvSpPr>
          <p:nvPr/>
        </p:nvSpPr>
        <p:spPr bwMode="auto">
          <a:xfrm>
            <a:off x="2812869" y="43281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Oval 62"/>
          <p:cNvSpPr>
            <a:spLocks noChangeArrowheads="1"/>
          </p:cNvSpPr>
          <p:nvPr/>
        </p:nvSpPr>
        <p:spPr bwMode="auto">
          <a:xfrm>
            <a:off x="984069" y="32613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" name="Oval 63"/>
          <p:cNvSpPr>
            <a:spLocks noChangeArrowheads="1"/>
          </p:cNvSpPr>
          <p:nvPr/>
        </p:nvSpPr>
        <p:spPr bwMode="auto">
          <a:xfrm>
            <a:off x="1593669" y="37947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Oval 64"/>
          <p:cNvSpPr>
            <a:spLocks noChangeArrowheads="1"/>
          </p:cNvSpPr>
          <p:nvPr/>
        </p:nvSpPr>
        <p:spPr bwMode="auto">
          <a:xfrm>
            <a:off x="2203269" y="43281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" name="Oval 65"/>
          <p:cNvSpPr>
            <a:spLocks noChangeArrowheads="1"/>
          </p:cNvSpPr>
          <p:nvPr/>
        </p:nvSpPr>
        <p:spPr bwMode="auto">
          <a:xfrm>
            <a:off x="2812869" y="48615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" name="Text Box 66"/>
          <p:cNvSpPr txBox="1">
            <a:spLocks noChangeArrowheads="1"/>
          </p:cNvSpPr>
          <p:nvPr/>
        </p:nvSpPr>
        <p:spPr bwMode="auto">
          <a:xfrm>
            <a:off x="5022669" y="531875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</a:t>
            </a:r>
          </a:p>
        </p:txBody>
      </p:sp>
      <p:sp>
        <p:nvSpPr>
          <p:cNvPr id="56" name="Text Box 67"/>
          <p:cNvSpPr txBox="1">
            <a:spLocks noChangeArrowheads="1"/>
          </p:cNvSpPr>
          <p:nvPr/>
        </p:nvSpPr>
        <p:spPr bwMode="auto">
          <a:xfrm>
            <a:off x="5022669" y="562355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16</a:t>
            </a:r>
          </a:p>
        </p:txBody>
      </p:sp>
      <p:sp>
        <p:nvSpPr>
          <p:cNvPr id="57" name="Text Box 68"/>
          <p:cNvSpPr txBox="1">
            <a:spLocks noChangeArrowheads="1"/>
          </p:cNvSpPr>
          <p:nvPr/>
        </p:nvSpPr>
        <p:spPr bwMode="auto">
          <a:xfrm>
            <a:off x="5656217" y="533617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</a:p>
        </p:txBody>
      </p:sp>
      <p:sp>
        <p:nvSpPr>
          <p:cNvPr id="58" name="Text Box 69"/>
          <p:cNvSpPr txBox="1">
            <a:spLocks noChangeArrowheads="1"/>
          </p:cNvSpPr>
          <p:nvPr/>
        </p:nvSpPr>
        <p:spPr bwMode="auto">
          <a:xfrm>
            <a:off x="5656217" y="564097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</a:t>
            </a:r>
          </a:p>
        </p:txBody>
      </p:sp>
      <p:sp>
        <p:nvSpPr>
          <p:cNvPr id="59" name="Text Box 70"/>
          <p:cNvSpPr txBox="1">
            <a:spLocks noChangeArrowheads="1"/>
          </p:cNvSpPr>
          <p:nvPr/>
        </p:nvSpPr>
        <p:spPr bwMode="auto">
          <a:xfrm>
            <a:off x="5364480" y="546245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18067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8" grpId="0" animBg="1"/>
      <p:bldP spid="49" grpId="0" animBg="1"/>
      <p:bldP spid="50" grpId="0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/>
      <p:bldP spid="56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2846" y="2203269"/>
            <a:ext cx="3117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The table shows the time taken, in minutes, for a group of students to complete a number puzzle.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1" name="Table 60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627018" y="3544387"/>
              <a:ext cx="2778034" cy="23839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89017">
                      <a:extLst>
                        <a:ext uri="{9D8B030D-6E8A-4147-A177-3AD203B41FA5}">
                          <a16:colId xmlns:a16="http://schemas.microsoft.com/office/drawing/2014/main" val="1760157816"/>
                        </a:ext>
                      </a:extLst>
                    </a:gridCol>
                    <a:gridCol w="1389017">
                      <a:extLst>
                        <a:ext uri="{9D8B030D-6E8A-4147-A177-3AD203B41FA5}">
                          <a16:colId xmlns:a16="http://schemas.microsoft.com/office/drawing/2014/main" val="3831721318"/>
                        </a:ext>
                      </a:extLst>
                    </a:gridCol>
                  </a:tblGrid>
                  <a:tr h="3973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00434448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&lt;7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521998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01513217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&lt;11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177330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&lt;13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465746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≤15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510730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1" name="Table 6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8745591"/>
                  </p:ext>
                </p:extLst>
              </p:nvPr>
            </p:nvGraphicFramePr>
            <p:xfrm>
              <a:off x="627018" y="3544387"/>
              <a:ext cx="2778034" cy="23839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89017">
                      <a:extLst>
                        <a:ext uri="{9D8B030D-6E8A-4147-A177-3AD203B41FA5}">
                          <a16:colId xmlns:a16="http://schemas.microsoft.com/office/drawing/2014/main" val="1760157816"/>
                        </a:ext>
                      </a:extLst>
                    </a:gridCol>
                    <a:gridCol w="1389017">
                      <a:extLst>
                        <a:ext uri="{9D8B030D-6E8A-4147-A177-3AD203B41FA5}">
                          <a16:colId xmlns:a16="http://schemas.microsoft.com/office/drawing/2014/main" val="3831721318"/>
                        </a:ext>
                      </a:extLst>
                    </a:gridCol>
                  </a:tblGrid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1538" r="-100437" b="-5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00434448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100000" r="-100437" b="-4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521998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203077" r="-100437" b="-31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01513217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303077" r="-100437" b="-21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177330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396970" r="-100437" b="-1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465746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504615" r="-100437" b="-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510730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2" name="TextBox 61"/>
          <p:cNvSpPr txBox="1"/>
          <p:nvPr/>
        </p:nvSpPr>
        <p:spPr>
          <a:xfrm>
            <a:off x="4093029" y="1828800"/>
            <a:ext cx="4606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a) Estimate the probability that a student completed the puzzle in under 9 minutes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88676" y="3505201"/>
            <a:ext cx="4606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b) Estimate the probability that a student completed the puzzle in 10 minutes or more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We will need to include half of the 9-11 group…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6240" y="2595154"/>
                <a:ext cx="60664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40" y="2595154"/>
                <a:ext cx="606640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618309" y="3927566"/>
            <a:ext cx="2786742" cy="81860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13955" y="4937760"/>
            <a:ext cx="2786742" cy="98842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210594" y="5003074"/>
                <a:ext cx="606641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594" y="5003074"/>
                <a:ext cx="606641" cy="584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14948" y="5730240"/>
                <a:ext cx="46397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948" y="5730240"/>
                <a:ext cx="463973" cy="578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78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5" grpId="0" animBg="1"/>
      <p:bldP spid="65" grpId="1" animBg="1"/>
      <p:bldP spid="66" grpId="0" animBg="1"/>
      <p:bldP spid="66" grpId="1" animBg="1"/>
      <p:bldP spid="67" grpId="0"/>
      <p:bldP spid="6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617676-6BA0-4EDC-B99E-A4809A36A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F981B8-11C6-49DD-B5D6-59171C6220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5D3D7C-5930-4B3A-8D0B-20C819A4CC8B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8db98b4-7c56-4667-9532-fea666d1edab"/>
    <ds:schemaRef ds:uri="http://schemas.microsoft.com/office/2006/documentManagement/types"/>
    <ds:schemaRef ds:uri="00eee050-7eda-4a68-8825-514e694f5f0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429</Words>
  <Application>Microsoft Office PowerPoint</Application>
  <PresentationFormat>On-screen Show (4:3)</PresentationFormat>
  <Paragraphs>114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Probability</vt:lpstr>
      <vt:lpstr>Probability</vt:lpstr>
      <vt:lpstr>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53</cp:revision>
  <dcterms:created xsi:type="dcterms:W3CDTF">2017-08-14T15:35:38Z</dcterms:created>
  <dcterms:modified xsi:type="dcterms:W3CDTF">2021-01-28T07:53:52Z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