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58" r:id="rId4"/>
    <p:sldId id="262" r:id="rId5"/>
    <p:sldId id="269" r:id="rId6"/>
    <p:sldId id="270" r:id="rId7"/>
    <p:sldId id="263" r:id="rId8"/>
    <p:sldId id="264" r:id="rId9"/>
    <p:sldId id="279" r:id="rId10"/>
    <p:sldId id="280" r:id="rId11"/>
    <p:sldId id="281" r:id="rId12"/>
    <p:sldId id="282" r:id="rId13"/>
    <p:sldId id="283" r:id="rId14"/>
    <p:sldId id="284" r:id="rId15"/>
    <p:sldId id="285" r:id="rId16"/>
    <p:sldId id="265" r:id="rId17"/>
    <p:sldId id="266" r:id="rId18"/>
    <p:sldId id="290" r:id="rId19"/>
    <p:sldId id="291" r:id="rId20"/>
    <p:sldId id="292" r:id="rId21"/>
    <p:sldId id="293" r:id="rId22"/>
    <p:sldId id="294" r:id="rId23"/>
    <p:sldId id="267" r:id="rId24"/>
    <p:sldId id="268" r:id="rId25"/>
    <p:sldId id="297" r:id="rId2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CCCC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170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Relationship Id="rId4" Type="http://schemas.openxmlformats.org/officeDocument/2006/relationships/image" Target="../media/image26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9.wmf"/><Relationship Id="rId2" Type="http://schemas.openxmlformats.org/officeDocument/2006/relationships/image" Target="../media/image28.wmf"/><Relationship Id="rId1" Type="http://schemas.openxmlformats.org/officeDocument/2006/relationships/image" Target="../media/image27.wmf"/><Relationship Id="rId5" Type="http://schemas.openxmlformats.org/officeDocument/2006/relationships/image" Target="../media/image31.wmf"/><Relationship Id="rId4" Type="http://schemas.openxmlformats.org/officeDocument/2006/relationships/image" Target="../media/image30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34.wmf"/><Relationship Id="rId2" Type="http://schemas.openxmlformats.org/officeDocument/2006/relationships/image" Target="../media/image33.wmf"/><Relationship Id="rId1" Type="http://schemas.openxmlformats.org/officeDocument/2006/relationships/image" Target="../media/image32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37.wmf"/><Relationship Id="rId2" Type="http://schemas.openxmlformats.org/officeDocument/2006/relationships/image" Target="../media/image36.wmf"/><Relationship Id="rId1" Type="http://schemas.openxmlformats.org/officeDocument/2006/relationships/image" Target="../media/image35.wmf"/><Relationship Id="rId4" Type="http://schemas.openxmlformats.org/officeDocument/2006/relationships/image" Target="../media/image38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46.wmf"/><Relationship Id="rId3" Type="http://schemas.openxmlformats.org/officeDocument/2006/relationships/image" Target="../media/image41.wmf"/><Relationship Id="rId7" Type="http://schemas.openxmlformats.org/officeDocument/2006/relationships/image" Target="../media/image45.wmf"/><Relationship Id="rId2" Type="http://schemas.openxmlformats.org/officeDocument/2006/relationships/image" Target="../media/image40.wmf"/><Relationship Id="rId1" Type="http://schemas.openxmlformats.org/officeDocument/2006/relationships/image" Target="../media/image39.wmf"/><Relationship Id="rId6" Type="http://schemas.openxmlformats.org/officeDocument/2006/relationships/image" Target="../media/image44.wmf"/><Relationship Id="rId11" Type="http://schemas.openxmlformats.org/officeDocument/2006/relationships/image" Target="../media/image49.wmf"/><Relationship Id="rId5" Type="http://schemas.openxmlformats.org/officeDocument/2006/relationships/image" Target="../media/image43.wmf"/><Relationship Id="rId10" Type="http://schemas.openxmlformats.org/officeDocument/2006/relationships/image" Target="../media/image48.wmf"/><Relationship Id="rId4" Type="http://schemas.openxmlformats.org/officeDocument/2006/relationships/image" Target="../media/image42.wmf"/><Relationship Id="rId9" Type="http://schemas.openxmlformats.org/officeDocument/2006/relationships/image" Target="../media/image47.w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57.wmf"/><Relationship Id="rId3" Type="http://schemas.openxmlformats.org/officeDocument/2006/relationships/image" Target="../media/image52.wmf"/><Relationship Id="rId7" Type="http://schemas.openxmlformats.org/officeDocument/2006/relationships/image" Target="../media/image56.wmf"/><Relationship Id="rId12" Type="http://schemas.openxmlformats.org/officeDocument/2006/relationships/image" Target="../media/image61.wmf"/><Relationship Id="rId2" Type="http://schemas.openxmlformats.org/officeDocument/2006/relationships/image" Target="../media/image51.wmf"/><Relationship Id="rId1" Type="http://schemas.openxmlformats.org/officeDocument/2006/relationships/image" Target="../media/image50.wmf"/><Relationship Id="rId6" Type="http://schemas.openxmlformats.org/officeDocument/2006/relationships/image" Target="../media/image55.wmf"/><Relationship Id="rId11" Type="http://schemas.openxmlformats.org/officeDocument/2006/relationships/image" Target="../media/image60.wmf"/><Relationship Id="rId5" Type="http://schemas.openxmlformats.org/officeDocument/2006/relationships/image" Target="../media/image54.wmf"/><Relationship Id="rId10" Type="http://schemas.openxmlformats.org/officeDocument/2006/relationships/image" Target="../media/image59.wmf"/><Relationship Id="rId4" Type="http://schemas.openxmlformats.org/officeDocument/2006/relationships/image" Target="../media/image53.wmf"/><Relationship Id="rId9" Type="http://schemas.openxmlformats.org/officeDocument/2006/relationships/image" Target="../media/image58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64.wmf"/><Relationship Id="rId2" Type="http://schemas.openxmlformats.org/officeDocument/2006/relationships/image" Target="../media/image63.wmf"/><Relationship Id="rId1" Type="http://schemas.openxmlformats.org/officeDocument/2006/relationships/image" Target="../media/image62.wmf"/><Relationship Id="rId4" Type="http://schemas.openxmlformats.org/officeDocument/2006/relationships/image" Target="../media/image65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93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66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268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59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139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65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977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38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14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038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77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0000"/>
            </a:gs>
            <a:gs pos="7000">
              <a:srgbClr val="FFCCCC">
                <a:alpha val="60000"/>
              </a:srgbClr>
            </a:gs>
            <a:gs pos="95000">
              <a:srgbClr val="FFCCCC">
                <a:alpha val="60000"/>
              </a:srgbClr>
            </a:gs>
            <a:gs pos="100000">
              <a:srgbClr val="FF0000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0C350-365A-4F35-859D-17F134836970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973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wmf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24.wmf"/><Relationship Id="rId5" Type="http://schemas.openxmlformats.org/officeDocument/2006/relationships/oleObject" Target="../embeddings/oleObject5.bin"/><Relationship Id="rId10" Type="http://schemas.openxmlformats.org/officeDocument/2006/relationships/image" Target="../media/image26.wmf"/><Relationship Id="rId4" Type="http://schemas.openxmlformats.org/officeDocument/2006/relationships/image" Target="../media/image23.wmf"/><Relationship Id="rId9" Type="http://schemas.openxmlformats.org/officeDocument/2006/relationships/oleObject" Target="../embeddings/oleObject7.bin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.bin"/><Relationship Id="rId13" Type="http://schemas.openxmlformats.org/officeDocument/2006/relationships/oleObject" Target="../embeddings/oleObject14.bin"/><Relationship Id="rId3" Type="http://schemas.openxmlformats.org/officeDocument/2006/relationships/oleObject" Target="../embeddings/oleObject8.bin"/><Relationship Id="rId7" Type="http://schemas.openxmlformats.org/officeDocument/2006/relationships/oleObject" Target="../embeddings/oleObject10.bin"/><Relationship Id="rId12" Type="http://schemas.openxmlformats.org/officeDocument/2006/relationships/image" Target="../media/image30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28.wmf"/><Relationship Id="rId11" Type="http://schemas.openxmlformats.org/officeDocument/2006/relationships/oleObject" Target="../embeddings/oleObject13.bin"/><Relationship Id="rId5" Type="http://schemas.openxmlformats.org/officeDocument/2006/relationships/oleObject" Target="../embeddings/oleObject9.bin"/><Relationship Id="rId10" Type="http://schemas.openxmlformats.org/officeDocument/2006/relationships/oleObject" Target="../embeddings/oleObject12.bin"/><Relationship Id="rId4" Type="http://schemas.openxmlformats.org/officeDocument/2006/relationships/image" Target="../media/image27.wmf"/><Relationship Id="rId9" Type="http://schemas.openxmlformats.org/officeDocument/2006/relationships/image" Target="../media/image29.wmf"/><Relationship Id="rId14" Type="http://schemas.openxmlformats.org/officeDocument/2006/relationships/image" Target="../media/image31.w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wmf"/><Relationship Id="rId3" Type="http://schemas.openxmlformats.org/officeDocument/2006/relationships/oleObject" Target="../embeddings/oleObject15.bin"/><Relationship Id="rId7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33.wmf"/><Relationship Id="rId5" Type="http://schemas.openxmlformats.org/officeDocument/2006/relationships/oleObject" Target="../embeddings/oleObject16.bin"/><Relationship Id="rId4" Type="http://schemas.openxmlformats.org/officeDocument/2006/relationships/image" Target="../media/image32.w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wmf"/><Relationship Id="rId3" Type="http://schemas.openxmlformats.org/officeDocument/2006/relationships/oleObject" Target="../embeddings/oleObject18.bin"/><Relationship Id="rId7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36.wmf"/><Relationship Id="rId5" Type="http://schemas.openxmlformats.org/officeDocument/2006/relationships/oleObject" Target="../embeddings/oleObject19.bin"/><Relationship Id="rId10" Type="http://schemas.openxmlformats.org/officeDocument/2006/relationships/image" Target="../media/image38.wmf"/><Relationship Id="rId4" Type="http://schemas.openxmlformats.org/officeDocument/2006/relationships/image" Target="../media/image35.wmf"/><Relationship Id="rId9" Type="http://schemas.openxmlformats.org/officeDocument/2006/relationships/oleObject" Target="../embeddings/oleObject21.bin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wmf"/><Relationship Id="rId13" Type="http://schemas.openxmlformats.org/officeDocument/2006/relationships/oleObject" Target="../embeddings/oleObject26.bin"/><Relationship Id="rId18" Type="http://schemas.openxmlformats.org/officeDocument/2006/relationships/image" Target="../media/image45.wmf"/><Relationship Id="rId26" Type="http://schemas.openxmlformats.org/officeDocument/2006/relationships/image" Target="../media/image49.wmf"/><Relationship Id="rId3" Type="http://schemas.openxmlformats.org/officeDocument/2006/relationships/image" Target="../media/image51.png"/><Relationship Id="rId21" Type="http://schemas.openxmlformats.org/officeDocument/2006/relationships/oleObject" Target="../embeddings/oleObject30.bin"/><Relationship Id="rId7" Type="http://schemas.openxmlformats.org/officeDocument/2006/relationships/oleObject" Target="../embeddings/oleObject23.bin"/><Relationship Id="rId12" Type="http://schemas.openxmlformats.org/officeDocument/2006/relationships/image" Target="../media/image42.wmf"/><Relationship Id="rId17" Type="http://schemas.openxmlformats.org/officeDocument/2006/relationships/oleObject" Target="../embeddings/oleObject28.bin"/><Relationship Id="rId25" Type="http://schemas.openxmlformats.org/officeDocument/2006/relationships/oleObject" Target="../embeddings/oleObject32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4.wmf"/><Relationship Id="rId20" Type="http://schemas.openxmlformats.org/officeDocument/2006/relationships/image" Target="../media/image46.wmf"/><Relationship Id="rId1" Type="http://schemas.openxmlformats.org/officeDocument/2006/relationships/vmlDrawing" Target="../drawings/vmlDrawing6.vml"/><Relationship Id="rId6" Type="http://schemas.openxmlformats.org/officeDocument/2006/relationships/image" Target="../media/image39.wmf"/><Relationship Id="rId11" Type="http://schemas.openxmlformats.org/officeDocument/2006/relationships/oleObject" Target="../embeddings/oleObject25.bin"/><Relationship Id="rId24" Type="http://schemas.openxmlformats.org/officeDocument/2006/relationships/image" Target="../media/image48.wmf"/><Relationship Id="rId5" Type="http://schemas.openxmlformats.org/officeDocument/2006/relationships/oleObject" Target="../embeddings/oleObject22.bin"/><Relationship Id="rId15" Type="http://schemas.openxmlformats.org/officeDocument/2006/relationships/oleObject" Target="../embeddings/oleObject27.bin"/><Relationship Id="rId23" Type="http://schemas.openxmlformats.org/officeDocument/2006/relationships/oleObject" Target="../embeddings/oleObject31.bin"/><Relationship Id="rId10" Type="http://schemas.openxmlformats.org/officeDocument/2006/relationships/image" Target="../media/image41.wmf"/><Relationship Id="rId19" Type="http://schemas.openxmlformats.org/officeDocument/2006/relationships/oleObject" Target="../embeddings/oleObject29.bin"/><Relationship Id="rId4" Type="http://schemas.openxmlformats.org/officeDocument/2006/relationships/image" Target="../media/image52.png"/><Relationship Id="rId9" Type="http://schemas.openxmlformats.org/officeDocument/2006/relationships/oleObject" Target="../embeddings/oleObject24.bin"/><Relationship Id="rId14" Type="http://schemas.openxmlformats.org/officeDocument/2006/relationships/image" Target="../media/image43.wmf"/><Relationship Id="rId22" Type="http://schemas.openxmlformats.org/officeDocument/2006/relationships/image" Target="../media/image47.w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51.wmf"/><Relationship Id="rId13" Type="http://schemas.openxmlformats.org/officeDocument/2006/relationships/oleObject" Target="../embeddings/oleObject37.bin"/><Relationship Id="rId18" Type="http://schemas.openxmlformats.org/officeDocument/2006/relationships/image" Target="../media/image56.wmf"/><Relationship Id="rId26" Type="http://schemas.openxmlformats.org/officeDocument/2006/relationships/image" Target="../media/image60.wmf"/><Relationship Id="rId3" Type="http://schemas.openxmlformats.org/officeDocument/2006/relationships/image" Target="../media/image51.png"/><Relationship Id="rId21" Type="http://schemas.openxmlformats.org/officeDocument/2006/relationships/oleObject" Target="../embeddings/oleObject41.bin"/><Relationship Id="rId7" Type="http://schemas.openxmlformats.org/officeDocument/2006/relationships/oleObject" Target="../embeddings/oleObject34.bin"/><Relationship Id="rId12" Type="http://schemas.openxmlformats.org/officeDocument/2006/relationships/image" Target="../media/image53.wmf"/><Relationship Id="rId17" Type="http://schemas.openxmlformats.org/officeDocument/2006/relationships/oleObject" Target="../embeddings/oleObject39.bin"/><Relationship Id="rId25" Type="http://schemas.openxmlformats.org/officeDocument/2006/relationships/oleObject" Target="../embeddings/oleObject43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55.wmf"/><Relationship Id="rId20" Type="http://schemas.openxmlformats.org/officeDocument/2006/relationships/image" Target="../media/image57.wmf"/><Relationship Id="rId1" Type="http://schemas.openxmlformats.org/officeDocument/2006/relationships/vmlDrawing" Target="../drawings/vmlDrawing7.vml"/><Relationship Id="rId6" Type="http://schemas.openxmlformats.org/officeDocument/2006/relationships/image" Target="../media/image50.wmf"/><Relationship Id="rId11" Type="http://schemas.openxmlformats.org/officeDocument/2006/relationships/oleObject" Target="../embeddings/oleObject36.bin"/><Relationship Id="rId24" Type="http://schemas.openxmlformats.org/officeDocument/2006/relationships/image" Target="../media/image59.wmf"/><Relationship Id="rId5" Type="http://schemas.openxmlformats.org/officeDocument/2006/relationships/oleObject" Target="../embeddings/oleObject33.bin"/><Relationship Id="rId15" Type="http://schemas.openxmlformats.org/officeDocument/2006/relationships/oleObject" Target="../embeddings/oleObject38.bin"/><Relationship Id="rId23" Type="http://schemas.openxmlformats.org/officeDocument/2006/relationships/oleObject" Target="../embeddings/oleObject42.bin"/><Relationship Id="rId28" Type="http://schemas.openxmlformats.org/officeDocument/2006/relationships/image" Target="../media/image61.wmf"/><Relationship Id="rId10" Type="http://schemas.openxmlformats.org/officeDocument/2006/relationships/image" Target="../media/image52.wmf"/><Relationship Id="rId19" Type="http://schemas.openxmlformats.org/officeDocument/2006/relationships/oleObject" Target="../embeddings/oleObject40.bin"/><Relationship Id="rId4" Type="http://schemas.openxmlformats.org/officeDocument/2006/relationships/image" Target="../media/image52.png"/><Relationship Id="rId9" Type="http://schemas.openxmlformats.org/officeDocument/2006/relationships/oleObject" Target="../embeddings/oleObject35.bin"/><Relationship Id="rId14" Type="http://schemas.openxmlformats.org/officeDocument/2006/relationships/image" Target="../media/image54.wmf"/><Relationship Id="rId22" Type="http://schemas.openxmlformats.org/officeDocument/2006/relationships/image" Target="../media/image58.wmf"/><Relationship Id="rId27" Type="http://schemas.openxmlformats.org/officeDocument/2006/relationships/oleObject" Target="../embeddings/oleObject44.bin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9.png"/><Relationship Id="rId3" Type="http://schemas.openxmlformats.org/officeDocument/2006/relationships/image" Target="../media/image52.png"/><Relationship Id="rId7" Type="http://schemas.openxmlformats.org/officeDocument/2006/relationships/image" Target="../media/image68.png"/><Relationship Id="rId2" Type="http://schemas.openxmlformats.org/officeDocument/2006/relationships/image" Target="../media/image5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7.png"/><Relationship Id="rId5" Type="http://schemas.openxmlformats.org/officeDocument/2006/relationships/image" Target="../media/image66.png"/><Relationship Id="rId10" Type="http://schemas.openxmlformats.org/officeDocument/2006/relationships/image" Target="../media/image71.png"/><Relationship Id="rId4" Type="http://schemas.openxmlformats.org/officeDocument/2006/relationships/image" Target="../media/image65.png"/><Relationship Id="rId9" Type="http://schemas.openxmlformats.org/officeDocument/2006/relationships/image" Target="../media/image70.png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9.png"/><Relationship Id="rId13" Type="http://schemas.openxmlformats.org/officeDocument/2006/relationships/image" Target="../media/image74.png"/><Relationship Id="rId3" Type="http://schemas.openxmlformats.org/officeDocument/2006/relationships/image" Target="../media/image52.png"/><Relationship Id="rId7" Type="http://schemas.openxmlformats.org/officeDocument/2006/relationships/image" Target="../media/image68.png"/><Relationship Id="rId12" Type="http://schemas.openxmlformats.org/officeDocument/2006/relationships/image" Target="../media/image73.png"/><Relationship Id="rId17" Type="http://schemas.openxmlformats.org/officeDocument/2006/relationships/image" Target="../media/image78.png"/><Relationship Id="rId2" Type="http://schemas.openxmlformats.org/officeDocument/2006/relationships/image" Target="../media/image51.png"/><Relationship Id="rId16" Type="http://schemas.openxmlformats.org/officeDocument/2006/relationships/image" Target="../media/image7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7.png"/><Relationship Id="rId11" Type="http://schemas.openxmlformats.org/officeDocument/2006/relationships/image" Target="../media/image72.png"/><Relationship Id="rId5" Type="http://schemas.openxmlformats.org/officeDocument/2006/relationships/image" Target="../media/image66.png"/><Relationship Id="rId15" Type="http://schemas.openxmlformats.org/officeDocument/2006/relationships/image" Target="../media/image76.png"/><Relationship Id="rId10" Type="http://schemas.openxmlformats.org/officeDocument/2006/relationships/image" Target="../media/image71.png"/><Relationship Id="rId4" Type="http://schemas.openxmlformats.org/officeDocument/2006/relationships/image" Target="../media/image65.png"/><Relationship Id="rId9" Type="http://schemas.openxmlformats.org/officeDocument/2006/relationships/image" Target="../media/image70.png"/><Relationship Id="rId14" Type="http://schemas.openxmlformats.org/officeDocument/2006/relationships/image" Target="../media/image75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4.wmf"/><Relationship Id="rId3" Type="http://schemas.openxmlformats.org/officeDocument/2006/relationships/oleObject" Target="../embeddings/oleObject45.bin"/><Relationship Id="rId7" Type="http://schemas.openxmlformats.org/officeDocument/2006/relationships/oleObject" Target="../embeddings/oleObject4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63.wmf"/><Relationship Id="rId11" Type="http://schemas.openxmlformats.org/officeDocument/2006/relationships/image" Target="../media/image79.png"/><Relationship Id="rId5" Type="http://schemas.openxmlformats.org/officeDocument/2006/relationships/oleObject" Target="../embeddings/oleObject46.bin"/><Relationship Id="rId10" Type="http://schemas.openxmlformats.org/officeDocument/2006/relationships/image" Target="../media/image65.wmf"/><Relationship Id="rId4" Type="http://schemas.openxmlformats.org/officeDocument/2006/relationships/image" Target="../media/image62.wmf"/><Relationship Id="rId9" Type="http://schemas.openxmlformats.org/officeDocument/2006/relationships/oleObject" Target="../embeddings/oleObject48.bin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.bin"/><Relationship Id="rId3" Type="http://schemas.openxmlformats.org/officeDocument/2006/relationships/image" Target="../media/image20.png"/><Relationship Id="rId7" Type="http://schemas.openxmlformats.org/officeDocument/2006/relationships/image" Target="../media/image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11" Type="http://schemas.openxmlformats.org/officeDocument/2006/relationships/image" Target="../media/image3.wmf"/><Relationship Id="rId5" Type="http://schemas.openxmlformats.org/officeDocument/2006/relationships/image" Target="../media/image22.png"/><Relationship Id="rId10" Type="http://schemas.openxmlformats.org/officeDocument/2006/relationships/oleObject" Target="../embeddings/oleObject3.bin"/><Relationship Id="rId4" Type="http://schemas.openxmlformats.org/officeDocument/2006/relationships/image" Target="../media/image21.png"/><Relationship Id="rId9" Type="http://schemas.openxmlformats.org/officeDocument/2006/relationships/image" Target="../media/image2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951BC11E-75C5-4612-8041-02DDC84458DD}"/>
              </a:ext>
            </a:extLst>
          </p:cNvPr>
          <p:cNvSpPr/>
          <p:nvPr/>
        </p:nvSpPr>
        <p:spPr>
          <a:xfrm>
            <a:off x="2104618" y="987622"/>
            <a:ext cx="4917051" cy="2316019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8000" b="1" u="sng" dirty="0">
                <a:ln w="38100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7030A0"/>
                </a:solidFill>
                <a:latin typeface="Kristen ITC" panose="03050502040202030202" pitchFamily="66" charset="0"/>
                <a:ea typeface="Segoe UI Black" panose="020B0A02040204020203" pitchFamily="34" charset="0"/>
                <a:cs typeface="Segoe UI Black" panose="020B0A02040204020203" pitchFamily="34" charset="0"/>
              </a:rPr>
              <a:t>Statistics</a:t>
            </a:r>
          </a:p>
          <a:p>
            <a:pPr algn="ctr"/>
            <a:r>
              <a:rPr lang="en-US" altLang="ja-JP" sz="6600" b="1" dirty="0">
                <a:ln w="38100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7030A0"/>
                </a:solidFill>
                <a:latin typeface="Kristen ITC" panose="03050502040202030202" pitchFamily="66" charset="0"/>
                <a:ea typeface="Segoe UI Black" panose="020B0A02040204020203" pitchFamily="34" charset="0"/>
                <a:cs typeface="Segoe UI Black" panose="020B0A02040204020203" pitchFamily="34" charset="0"/>
              </a:rPr>
              <a:t>Probability</a:t>
            </a:r>
            <a:endParaRPr lang="ja-JP" altLang="en-US" sz="6600" b="1" dirty="0">
              <a:ln w="38100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rgbClr val="7030A0"/>
              </a:solidFill>
              <a:latin typeface="Kristen ITC" panose="03050502040202030202" pitchFamily="66" charset="0"/>
              <a:cs typeface="Segoe UI Black" panose="020B0A02040204020203" pitchFamily="34" charset="0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CD70DD23-DBB1-48AE-BCF2-1500DD51E942}"/>
              </a:ext>
            </a:extLst>
          </p:cNvPr>
          <p:cNvSpPr txBox="1"/>
          <p:nvPr/>
        </p:nvSpPr>
        <p:spPr>
          <a:xfrm>
            <a:off x="2264940" y="3544383"/>
            <a:ext cx="472065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>
                <a:latin typeface="Arial Black" panose="020B0A04020102020204" pitchFamily="34" charset="0"/>
              </a:rPr>
              <a:t>Twitter: @Owen134866</a:t>
            </a:r>
          </a:p>
          <a:p>
            <a:pPr algn="ctr"/>
            <a:endParaRPr lang="en-US" dirty="0">
              <a:latin typeface="Arial Black" panose="020B0A04020102020204" pitchFamily="34" charset="0"/>
            </a:endParaRPr>
          </a:p>
          <a:p>
            <a:pPr algn="ctr"/>
            <a:r>
              <a:rPr lang="en-US" dirty="0">
                <a:latin typeface="Arial Black" panose="020B0A04020102020204" pitchFamily="34" charset="0"/>
              </a:rPr>
              <a:t>www.mathsfreeresourcelibrary.com</a:t>
            </a:r>
            <a:endParaRPr lang="en-GB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17632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Probability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Venn diagrams can be used as a visual representation of events happening</a:t>
            </a:r>
            <a:endParaRPr lang="en-GB" sz="1600" b="1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5B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5" name="Rectangle 3"/>
          <p:cNvSpPr txBox="1">
            <a:spLocks noChangeArrowheads="1"/>
          </p:cNvSpPr>
          <p:nvPr/>
        </p:nvSpPr>
        <p:spPr>
          <a:xfrm>
            <a:off x="256903" y="2325188"/>
            <a:ext cx="8458200" cy="596537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None/>
            </a:pPr>
            <a:r>
              <a:rPr lang="en-GB" altLang="en-US" sz="1800" dirty="0">
                <a:latin typeface="Comic Sans MS" pitchFamily="66" charset="0"/>
              </a:rPr>
              <a:t>	</a:t>
            </a:r>
            <a:r>
              <a:rPr lang="en-GB" altLang="en-US" sz="1600" dirty="0">
                <a:latin typeface="Comic Sans MS" pitchFamily="66" charset="0"/>
              </a:rPr>
              <a:t>A card is selected at random from a pack of 52 playing cards. Let A be the event that the card is an ace, and D be the event that the card is a diamond. Draw a Venn diagram to show this information.</a:t>
            </a:r>
          </a:p>
        </p:txBody>
      </p:sp>
      <p:sp>
        <p:nvSpPr>
          <p:cNvPr id="46" name="Rectangle 29"/>
          <p:cNvSpPr>
            <a:spLocks noChangeArrowheads="1"/>
          </p:cNvSpPr>
          <p:nvPr/>
        </p:nvSpPr>
        <p:spPr bwMode="auto">
          <a:xfrm>
            <a:off x="4153989" y="3524795"/>
            <a:ext cx="4343400" cy="23622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" name="Oval 30"/>
          <p:cNvSpPr>
            <a:spLocks noChangeArrowheads="1"/>
          </p:cNvSpPr>
          <p:nvPr/>
        </p:nvSpPr>
        <p:spPr bwMode="auto">
          <a:xfrm>
            <a:off x="4611189" y="3753395"/>
            <a:ext cx="1981200" cy="1905000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8" name="Oval 31"/>
          <p:cNvSpPr>
            <a:spLocks noChangeArrowheads="1"/>
          </p:cNvSpPr>
          <p:nvPr/>
        </p:nvSpPr>
        <p:spPr bwMode="auto">
          <a:xfrm>
            <a:off x="6058989" y="3753395"/>
            <a:ext cx="1905000" cy="1905000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9" name="Text Box 32"/>
          <p:cNvSpPr txBox="1">
            <a:spLocks noChangeArrowheads="1"/>
          </p:cNvSpPr>
          <p:nvPr/>
        </p:nvSpPr>
        <p:spPr bwMode="auto">
          <a:xfrm>
            <a:off x="4534989" y="3829595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dirty="0">
                <a:latin typeface="Comic Sans MS" pitchFamily="66" charset="0"/>
              </a:rPr>
              <a:t>A</a:t>
            </a:r>
          </a:p>
        </p:txBody>
      </p:sp>
      <p:sp>
        <p:nvSpPr>
          <p:cNvPr id="50" name="Text Box 33"/>
          <p:cNvSpPr txBox="1">
            <a:spLocks noChangeArrowheads="1"/>
          </p:cNvSpPr>
          <p:nvPr/>
        </p:nvSpPr>
        <p:spPr bwMode="auto">
          <a:xfrm>
            <a:off x="7735389" y="3829595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D</a:t>
            </a:r>
          </a:p>
        </p:txBody>
      </p:sp>
      <p:sp>
        <p:nvSpPr>
          <p:cNvPr id="51" name="Text Box 34"/>
          <p:cNvSpPr txBox="1">
            <a:spLocks noChangeArrowheads="1"/>
          </p:cNvSpPr>
          <p:nvPr/>
        </p:nvSpPr>
        <p:spPr bwMode="auto">
          <a:xfrm>
            <a:off x="8497389" y="3296195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S</a:t>
            </a:r>
          </a:p>
        </p:txBody>
      </p:sp>
      <p:sp>
        <p:nvSpPr>
          <p:cNvPr id="52" name="Text Box 35"/>
          <p:cNvSpPr txBox="1">
            <a:spLocks noChangeArrowheads="1"/>
          </p:cNvSpPr>
          <p:nvPr/>
        </p:nvSpPr>
        <p:spPr bwMode="auto">
          <a:xfrm>
            <a:off x="420189" y="3067595"/>
            <a:ext cx="3581400" cy="3602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AutoNum type="arabicParenR"/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Always fill in the middle first. The middle represents an ace and a diamond.</a:t>
            </a:r>
          </a:p>
          <a:p>
            <a:pPr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	</a:t>
            </a: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 1 card</a:t>
            </a:r>
          </a:p>
          <a:p>
            <a:pPr eaLnBrk="1" hangingPunct="1">
              <a:spcBef>
                <a:spcPct val="50000"/>
              </a:spcBef>
              <a:buFontTx/>
              <a:buAutoNum type="arabicParenR" startAt="2"/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There are 4 aces in total, one of which has already been filled in</a:t>
            </a:r>
          </a:p>
          <a:p>
            <a:pPr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	 3 cards extra in ‘A’</a:t>
            </a:r>
          </a:p>
          <a:p>
            <a:pPr eaLnBrk="1" hangingPunct="1">
              <a:spcBef>
                <a:spcPct val="50000"/>
              </a:spcBef>
              <a:buFontTx/>
              <a:buAutoNum type="arabicParenR" startAt="3"/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There are 13 diamonds, one of which has been filled in</a:t>
            </a:r>
          </a:p>
          <a:p>
            <a:pPr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	 12 extra cards in ‘D’</a:t>
            </a:r>
          </a:p>
          <a:p>
            <a:pPr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4)	52 cards in total, subtract the 16 that have been used</a:t>
            </a:r>
          </a:p>
          <a:p>
            <a:pPr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	</a:t>
            </a: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 36 cards left outside the circles</a:t>
            </a:r>
            <a:endParaRPr lang="en-GB" altLang="en-US" sz="14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3" name="Text Box 36"/>
          <p:cNvSpPr txBox="1">
            <a:spLocks noChangeArrowheads="1"/>
          </p:cNvSpPr>
          <p:nvPr/>
        </p:nvSpPr>
        <p:spPr bwMode="auto">
          <a:xfrm>
            <a:off x="6135189" y="4515395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1</a:t>
            </a:r>
          </a:p>
        </p:txBody>
      </p:sp>
      <p:sp>
        <p:nvSpPr>
          <p:cNvPr id="54" name="Text Box 37"/>
          <p:cNvSpPr txBox="1">
            <a:spLocks noChangeArrowheads="1"/>
          </p:cNvSpPr>
          <p:nvPr/>
        </p:nvSpPr>
        <p:spPr bwMode="auto">
          <a:xfrm>
            <a:off x="5144589" y="4439195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3</a:t>
            </a:r>
          </a:p>
        </p:txBody>
      </p:sp>
      <p:sp>
        <p:nvSpPr>
          <p:cNvPr id="55" name="Text Box 38"/>
          <p:cNvSpPr txBox="1">
            <a:spLocks noChangeArrowheads="1"/>
          </p:cNvSpPr>
          <p:nvPr/>
        </p:nvSpPr>
        <p:spPr bwMode="auto">
          <a:xfrm>
            <a:off x="7049589" y="4439195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12</a:t>
            </a:r>
          </a:p>
        </p:txBody>
      </p:sp>
      <p:sp>
        <p:nvSpPr>
          <p:cNvPr id="56" name="Text Box 39"/>
          <p:cNvSpPr txBox="1">
            <a:spLocks noChangeArrowheads="1"/>
          </p:cNvSpPr>
          <p:nvPr/>
        </p:nvSpPr>
        <p:spPr bwMode="auto">
          <a:xfrm>
            <a:off x="7963989" y="5505995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36</a:t>
            </a:r>
          </a:p>
        </p:txBody>
      </p:sp>
    </p:spTree>
    <p:extLst>
      <p:ext uri="{BB962C8B-B14F-4D97-AF65-F5344CB8AC3E}">
        <p14:creationId xmlns:p14="http://schemas.microsoft.com/office/powerpoint/2010/main" val="3454140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5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5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5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 animBg="1"/>
      <p:bldP spid="47" grpId="0" animBg="1"/>
      <p:bldP spid="48" grpId="0" animBg="1"/>
      <p:bldP spid="49" grpId="0"/>
      <p:bldP spid="50" grpId="0"/>
      <p:bldP spid="51" grpId="0"/>
      <p:bldP spid="53" grpId="0"/>
      <p:bldP spid="54" grpId="0"/>
      <p:bldP spid="5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Probability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Venn diagrams can be used as a visual representation of events happening</a:t>
            </a:r>
            <a:endParaRPr lang="en-GB" sz="1600" b="1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5B</a:t>
            </a:r>
            <a:endParaRPr lang="en-GB" dirty="0">
              <a:latin typeface="Comic Sans MS" panose="030F0702030302020204" pitchFamily="66" charset="0"/>
            </a:endParaRPr>
          </a:p>
        </p:txBody>
      </p:sp>
      <p:graphicFrame>
        <p:nvGraphicFramePr>
          <p:cNvPr id="2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50940548"/>
              </p:ext>
            </p:extLst>
          </p:nvPr>
        </p:nvGraphicFramePr>
        <p:xfrm>
          <a:off x="359137" y="2954383"/>
          <a:ext cx="1365250" cy="369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18" name="Equation" r:id="rId3" imgW="748975" imgH="203112" progId="Equation.DSMT4">
                  <p:embed/>
                </p:oleObj>
              </mc:Choice>
              <mc:Fallback>
                <p:oleObj name="Equation" r:id="rId3" imgW="748975" imgH="203112" progId="Equation.DSMT4">
                  <p:embed/>
                  <p:pic>
                    <p:nvPicPr>
                      <p:cNvPr id="17424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9137" y="2954383"/>
                        <a:ext cx="1365250" cy="369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" name="Text Box 17"/>
          <p:cNvSpPr txBox="1">
            <a:spLocks noChangeArrowheads="1"/>
          </p:cNvSpPr>
          <p:nvPr/>
        </p:nvSpPr>
        <p:spPr bwMode="auto">
          <a:xfrm>
            <a:off x="1689462" y="2801983"/>
            <a:ext cx="533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u="sng">
                <a:latin typeface="Comic Sans MS" pitchFamily="66" charset="0"/>
              </a:rPr>
              <a:t>1</a:t>
            </a:r>
            <a:r>
              <a:rPr lang="en-GB" altLang="en-US">
                <a:latin typeface="Comic Sans MS" pitchFamily="66" charset="0"/>
              </a:rPr>
              <a:t> 52</a:t>
            </a:r>
          </a:p>
        </p:txBody>
      </p:sp>
      <p:graphicFrame>
        <p:nvGraphicFramePr>
          <p:cNvPr id="2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22311837"/>
              </p:ext>
            </p:extLst>
          </p:nvPr>
        </p:nvGraphicFramePr>
        <p:xfrm>
          <a:off x="359137" y="3868783"/>
          <a:ext cx="1365250" cy="369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19" name="Equation" r:id="rId5" imgW="748975" imgH="203112" progId="Equation.DSMT4">
                  <p:embed/>
                </p:oleObj>
              </mc:Choice>
              <mc:Fallback>
                <p:oleObj name="Equation" r:id="rId5" imgW="748975" imgH="203112" progId="Equation.DSMT4">
                  <p:embed/>
                  <p:pic>
                    <p:nvPicPr>
                      <p:cNvPr id="17426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9137" y="3868783"/>
                        <a:ext cx="1365250" cy="369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" name="Text Box 19"/>
          <p:cNvSpPr txBox="1">
            <a:spLocks noChangeArrowheads="1"/>
          </p:cNvSpPr>
          <p:nvPr/>
        </p:nvSpPr>
        <p:spPr bwMode="auto">
          <a:xfrm>
            <a:off x="1689462" y="3716383"/>
            <a:ext cx="533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u="sng">
                <a:latin typeface="Comic Sans MS" pitchFamily="66" charset="0"/>
              </a:rPr>
              <a:t>16</a:t>
            </a:r>
            <a:r>
              <a:rPr lang="en-GB" altLang="en-US">
                <a:latin typeface="Comic Sans MS" pitchFamily="66" charset="0"/>
              </a:rPr>
              <a:t> 52</a:t>
            </a:r>
          </a:p>
        </p:txBody>
      </p:sp>
      <p:sp>
        <p:nvSpPr>
          <p:cNvPr id="31" name="Text Box 20"/>
          <p:cNvSpPr txBox="1">
            <a:spLocks noChangeArrowheads="1"/>
          </p:cNvSpPr>
          <p:nvPr/>
        </p:nvSpPr>
        <p:spPr bwMode="auto">
          <a:xfrm>
            <a:off x="2603862" y="3716383"/>
            <a:ext cx="533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u="sng">
                <a:latin typeface="Comic Sans MS" pitchFamily="66" charset="0"/>
              </a:rPr>
              <a:t>4</a:t>
            </a:r>
            <a:r>
              <a:rPr lang="en-GB" altLang="en-US">
                <a:latin typeface="Comic Sans MS" pitchFamily="66" charset="0"/>
              </a:rPr>
              <a:t> 13</a:t>
            </a:r>
          </a:p>
        </p:txBody>
      </p:sp>
      <p:sp>
        <p:nvSpPr>
          <p:cNvPr id="32" name="Line 21"/>
          <p:cNvSpPr>
            <a:spLocks noChangeShapeType="1"/>
          </p:cNvSpPr>
          <p:nvPr/>
        </p:nvSpPr>
        <p:spPr bwMode="auto">
          <a:xfrm>
            <a:off x="2222862" y="4021183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graphicFrame>
        <p:nvGraphicFramePr>
          <p:cNvPr id="33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31173666"/>
              </p:ext>
            </p:extLst>
          </p:nvPr>
        </p:nvGraphicFramePr>
        <p:xfrm>
          <a:off x="394062" y="4783183"/>
          <a:ext cx="901700" cy="369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0" name="Equation" r:id="rId7" imgW="494870" imgH="203024" progId="Equation.DSMT4">
                  <p:embed/>
                </p:oleObj>
              </mc:Choice>
              <mc:Fallback>
                <p:oleObj name="Equation" r:id="rId7" imgW="494870" imgH="203024" progId="Equation.DSMT4">
                  <p:embed/>
                  <p:pic>
                    <p:nvPicPr>
                      <p:cNvPr id="1743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4062" y="4783183"/>
                        <a:ext cx="901700" cy="369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" name="Text Box 23"/>
          <p:cNvSpPr txBox="1">
            <a:spLocks noChangeArrowheads="1"/>
          </p:cNvSpPr>
          <p:nvPr/>
        </p:nvSpPr>
        <p:spPr bwMode="auto">
          <a:xfrm>
            <a:off x="1308462" y="4630783"/>
            <a:ext cx="533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u="sng">
                <a:latin typeface="Comic Sans MS" pitchFamily="66" charset="0"/>
              </a:rPr>
              <a:t>48</a:t>
            </a:r>
            <a:r>
              <a:rPr lang="en-GB" altLang="en-US">
                <a:latin typeface="Comic Sans MS" pitchFamily="66" charset="0"/>
              </a:rPr>
              <a:t> 52</a:t>
            </a:r>
          </a:p>
        </p:txBody>
      </p:sp>
      <p:sp>
        <p:nvSpPr>
          <p:cNvPr id="35" name="Text Box 24"/>
          <p:cNvSpPr txBox="1">
            <a:spLocks noChangeArrowheads="1"/>
          </p:cNvSpPr>
          <p:nvPr/>
        </p:nvSpPr>
        <p:spPr bwMode="auto">
          <a:xfrm>
            <a:off x="2299062" y="4630783"/>
            <a:ext cx="533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u="sng">
                <a:latin typeface="Comic Sans MS" pitchFamily="66" charset="0"/>
              </a:rPr>
              <a:t>12</a:t>
            </a:r>
            <a:r>
              <a:rPr lang="en-GB" altLang="en-US">
                <a:latin typeface="Comic Sans MS" pitchFamily="66" charset="0"/>
              </a:rPr>
              <a:t> 13</a:t>
            </a:r>
          </a:p>
        </p:txBody>
      </p:sp>
      <p:sp>
        <p:nvSpPr>
          <p:cNvPr id="36" name="Line 25"/>
          <p:cNvSpPr>
            <a:spLocks noChangeShapeType="1"/>
          </p:cNvSpPr>
          <p:nvPr/>
        </p:nvSpPr>
        <p:spPr bwMode="auto">
          <a:xfrm>
            <a:off x="1841862" y="4935583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graphicFrame>
        <p:nvGraphicFramePr>
          <p:cNvPr id="37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64319134"/>
              </p:ext>
            </p:extLst>
          </p:nvPr>
        </p:nvGraphicFramePr>
        <p:xfrm>
          <a:off x="394062" y="5697583"/>
          <a:ext cx="1387475" cy="369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1" name="Equation" r:id="rId9" imgW="761669" imgH="203112" progId="Equation.DSMT4">
                  <p:embed/>
                </p:oleObj>
              </mc:Choice>
              <mc:Fallback>
                <p:oleObj name="Equation" r:id="rId9" imgW="761669" imgH="203112" progId="Equation.DSMT4">
                  <p:embed/>
                  <p:pic>
                    <p:nvPicPr>
                      <p:cNvPr id="17434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4062" y="5697583"/>
                        <a:ext cx="1387475" cy="369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" name="Text Box 27"/>
          <p:cNvSpPr txBox="1">
            <a:spLocks noChangeArrowheads="1"/>
          </p:cNvSpPr>
          <p:nvPr/>
        </p:nvSpPr>
        <p:spPr bwMode="auto">
          <a:xfrm>
            <a:off x="1765662" y="5545183"/>
            <a:ext cx="533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u="sng">
                <a:latin typeface="Comic Sans MS" pitchFamily="66" charset="0"/>
              </a:rPr>
              <a:t>12</a:t>
            </a:r>
            <a:r>
              <a:rPr lang="en-GB" altLang="en-US">
                <a:latin typeface="Comic Sans MS" pitchFamily="66" charset="0"/>
              </a:rPr>
              <a:t> 52</a:t>
            </a:r>
          </a:p>
        </p:txBody>
      </p:sp>
      <p:sp>
        <p:nvSpPr>
          <p:cNvPr id="39" name="Line 28"/>
          <p:cNvSpPr>
            <a:spLocks noChangeShapeType="1"/>
          </p:cNvSpPr>
          <p:nvPr/>
        </p:nvSpPr>
        <p:spPr bwMode="auto">
          <a:xfrm>
            <a:off x="2299062" y="5849983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0" name="Text Box 29"/>
          <p:cNvSpPr txBox="1">
            <a:spLocks noChangeArrowheads="1"/>
          </p:cNvSpPr>
          <p:nvPr/>
        </p:nvSpPr>
        <p:spPr bwMode="auto">
          <a:xfrm>
            <a:off x="2756262" y="5545183"/>
            <a:ext cx="533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u="sng">
                <a:latin typeface="Comic Sans MS" pitchFamily="66" charset="0"/>
              </a:rPr>
              <a:t>3</a:t>
            </a:r>
            <a:r>
              <a:rPr lang="en-GB" altLang="en-US">
                <a:latin typeface="Comic Sans MS" pitchFamily="66" charset="0"/>
              </a:rPr>
              <a:t> 13</a:t>
            </a:r>
          </a:p>
        </p:txBody>
      </p:sp>
      <p:sp>
        <p:nvSpPr>
          <p:cNvPr id="41" name="Text Box 30"/>
          <p:cNvSpPr txBox="1">
            <a:spLocks noChangeArrowheads="1"/>
          </p:cNvSpPr>
          <p:nvPr/>
        </p:nvSpPr>
        <p:spPr bwMode="auto">
          <a:xfrm>
            <a:off x="317862" y="3335383"/>
            <a:ext cx="33528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‘Probability of an Ace </a:t>
            </a:r>
            <a:r>
              <a:rPr lang="en-GB" altLang="en-US" sz="1400" u="sng">
                <a:solidFill>
                  <a:srgbClr val="FF0000"/>
                </a:solidFill>
                <a:latin typeface="Comic Sans MS" pitchFamily="66" charset="0"/>
              </a:rPr>
              <a:t>and</a:t>
            </a: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 a Diamond’</a:t>
            </a:r>
          </a:p>
        </p:txBody>
      </p:sp>
      <p:sp>
        <p:nvSpPr>
          <p:cNvPr id="42" name="Text Box 31"/>
          <p:cNvSpPr txBox="1">
            <a:spLocks noChangeArrowheads="1"/>
          </p:cNvSpPr>
          <p:nvPr/>
        </p:nvSpPr>
        <p:spPr bwMode="auto">
          <a:xfrm>
            <a:off x="317862" y="4249783"/>
            <a:ext cx="337978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‘Probability of an Ace </a:t>
            </a:r>
            <a:r>
              <a:rPr lang="en-GB" altLang="en-US" sz="1400" u="sng">
                <a:solidFill>
                  <a:srgbClr val="FF0000"/>
                </a:solidFill>
                <a:latin typeface="Comic Sans MS" pitchFamily="66" charset="0"/>
              </a:rPr>
              <a:t>or</a:t>
            </a: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 a Diamond’</a:t>
            </a:r>
          </a:p>
        </p:txBody>
      </p:sp>
      <p:sp>
        <p:nvSpPr>
          <p:cNvPr id="43" name="Text Box 32"/>
          <p:cNvSpPr txBox="1">
            <a:spLocks noChangeArrowheads="1"/>
          </p:cNvSpPr>
          <p:nvPr/>
        </p:nvSpPr>
        <p:spPr bwMode="auto">
          <a:xfrm>
            <a:off x="317862" y="5164183"/>
            <a:ext cx="3048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‘Probability of it </a:t>
            </a:r>
            <a:r>
              <a:rPr lang="en-GB" altLang="en-US" sz="1400" u="sng">
                <a:solidFill>
                  <a:srgbClr val="FF0000"/>
                </a:solidFill>
                <a:latin typeface="Comic Sans MS" pitchFamily="66" charset="0"/>
              </a:rPr>
              <a:t>not</a:t>
            </a: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 being an Ace’</a:t>
            </a:r>
          </a:p>
        </p:txBody>
      </p:sp>
      <p:sp>
        <p:nvSpPr>
          <p:cNvPr id="44" name="Text Box 33"/>
          <p:cNvSpPr txBox="1">
            <a:spLocks noChangeArrowheads="1"/>
          </p:cNvSpPr>
          <p:nvPr/>
        </p:nvSpPr>
        <p:spPr bwMode="auto">
          <a:xfrm>
            <a:off x="317862" y="6078583"/>
            <a:ext cx="48768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‘Probability of it </a:t>
            </a:r>
            <a:r>
              <a:rPr lang="en-GB" altLang="en-US" sz="1400" u="sng">
                <a:solidFill>
                  <a:srgbClr val="FF0000"/>
                </a:solidFill>
                <a:latin typeface="Comic Sans MS" pitchFamily="66" charset="0"/>
              </a:rPr>
              <a:t>not</a:t>
            </a: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 being an Ace, </a:t>
            </a:r>
            <a:r>
              <a:rPr lang="en-GB" altLang="en-US" sz="1400" u="sng">
                <a:solidFill>
                  <a:srgbClr val="FF0000"/>
                </a:solidFill>
                <a:latin typeface="Comic Sans MS" pitchFamily="66" charset="0"/>
              </a:rPr>
              <a:t>and</a:t>
            </a: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 being a Diamond’</a:t>
            </a:r>
          </a:p>
        </p:txBody>
      </p:sp>
      <p:sp>
        <p:nvSpPr>
          <p:cNvPr id="57" name="Oval 34"/>
          <p:cNvSpPr>
            <a:spLocks noChangeArrowheads="1"/>
          </p:cNvSpPr>
          <p:nvPr/>
        </p:nvSpPr>
        <p:spPr bwMode="auto">
          <a:xfrm>
            <a:off x="6089922" y="4461465"/>
            <a:ext cx="412750" cy="422275"/>
          </a:xfrm>
          <a:prstGeom prst="ellips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8" name="Oval 35"/>
          <p:cNvSpPr>
            <a:spLocks noChangeArrowheads="1"/>
          </p:cNvSpPr>
          <p:nvPr/>
        </p:nvSpPr>
        <p:spPr bwMode="auto">
          <a:xfrm>
            <a:off x="5077187" y="4389983"/>
            <a:ext cx="412750" cy="422275"/>
          </a:xfrm>
          <a:prstGeom prst="ellips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9" name="Oval 36"/>
          <p:cNvSpPr>
            <a:spLocks noChangeArrowheads="1"/>
          </p:cNvSpPr>
          <p:nvPr/>
        </p:nvSpPr>
        <p:spPr bwMode="auto">
          <a:xfrm>
            <a:off x="7056709" y="4399507"/>
            <a:ext cx="412750" cy="422275"/>
          </a:xfrm>
          <a:prstGeom prst="ellips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0" name="Oval 37"/>
          <p:cNvSpPr>
            <a:spLocks noChangeArrowheads="1"/>
          </p:cNvSpPr>
          <p:nvPr/>
        </p:nvSpPr>
        <p:spPr bwMode="auto">
          <a:xfrm>
            <a:off x="8003178" y="5473384"/>
            <a:ext cx="412750" cy="422275"/>
          </a:xfrm>
          <a:prstGeom prst="ellips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1" name="Rectangle 29"/>
          <p:cNvSpPr>
            <a:spLocks noChangeArrowheads="1"/>
          </p:cNvSpPr>
          <p:nvPr/>
        </p:nvSpPr>
        <p:spPr bwMode="auto">
          <a:xfrm>
            <a:off x="4153989" y="3524795"/>
            <a:ext cx="4343400" cy="23622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2" name="Oval 30"/>
          <p:cNvSpPr>
            <a:spLocks noChangeArrowheads="1"/>
          </p:cNvSpPr>
          <p:nvPr/>
        </p:nvSpPr>
        <p:spPr bwMode="auto">
          <a:xfrm>
            <a:off x="4611189" y="3753395"/>
            <a:ext cx="1981200" cy="1905000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3" name="Oval 31"/>
          <p:cNvSpPr>
            <a:spLocks noChangeArrowheads="1"/>
          </p:cNvSpPr>
          <p:nvPr/>
        </p:nvSpPr>
        <p:spPr bwMode="auto">
          <a:xfrm>
            <a:off x="6058989" y="3753395"/>
            <a:ext cx="1905000" cy="1905000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5" name="Text Box 33"/>
          <p:cNvSpPr txBox="1">
            <a:spLocks noChangeArrowheads="1"/>
          </p:cNvSpPr>
          <p:nvPr/>
        </p:nvSpPr>
        <p:spPr bwMode="auto">
          <a:xfrm>
            <a:off x="7735389" y="3829595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D</a:t>
            </a:r>
          </a:p>
        </p:txBody>
      </p:sp>
      <p:sp>
        <p:nvSpPr>
          <p:cNvPr id="66" name="Text Box 34"/>
          <p:cNvSpPr txBox="1">
            <a:spLocks noChangeArrowheads="1"/>
          </p:cNvSpPr>
          <p:nvPr/>
        </p:nvSpPr>
        <p:spPr bwMode="auto">
          <a:xfrm>
            <a:off x="8497389" y="3296195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S</a:t>
            </a:r>
          </a:p>
        </p:txBody>
      </p:sp>
      <p:sp>
        <p:nvSpPr>
          <p:cNvPr id="67" name="Text Box 36"/>
          <p:cNvSpPr txBox="1">
            <a:spLocks noChangeArrowheads="1"/>
          </p:cNvSpPr>
          <p:nvPr/>
        </p:nvSpPr>
        <p:spPr bwMode="auto">
          <a:xfrm>
            <a:off x="6135189" y="4515395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1</a:t>
            </a:r>
          </a:p>
        </p:txBody>
      </p:sp>
      <p:sp>
        <p:nvSpPr>
          <p:cNvPr id="69" name="Text Box 38"/>
          <p:cNvSpPr txBox="1">
            <a:spLocks noChangeArrowheads="1"/>
          </p:cNvSpPr>
          <p:nvPr/>
        </p:nvSpPr>
        <p:spPr bwMode="auto">
          <a:xfrm>
            <a:off x="7049589" y="4439195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12</a:t>
            </a:r>
          </a:p>
        </p:txBody>
      </p:sp>
      <p:sp>
        <p:nvSpPr>
          <p:cNvPr id="70" name="Text Box 39"/>
          <p:cNvSpPr txBox="1">
            <a:spLocks noChangeArrowheads="1"/>
          </p:cNvSpPr>
          <p:nvPr/>
        </p:nvSpPr>
        <p:spPr bwMode="auto">
          <a:xfrm>
            <a:off x="7963989" y="5505995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36</a:t>
            </a:r>
          </a:p>
        </p:txBody>
      </p:sp>
      <p:sp>
        <p:nvSpPr>
          <p:cNvPr id="71" name="Rectangle 3"/>
          <p:cNvSpPr txBox="1">
            <a:spLocks noChangeArrowheads="1"/>
          </p:cNvSpPr>
          <p:nvPr/>
        </p:nvSpPr>
        <p:spPr>
          <a:xfrm>
            <a:off x="256903" y="2325188"/>
            <a:ext cx="8458200" cy="596537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None/>
            </a:pPr>
            <a:r>
              <a:rPr lang="en-GB" altLang="en-US" sz="1800" dirty="0">
                <a:latin typeface="Comic Sans MS" pitchFamily="66" charset="0"/>
              </a:rPr>
              <a:t>	</a:t>
            </a:r>
            <a:r>
              <a:rPr lang="en-GB" altLang="en-US" sz="1600" dirty="0">
                <a:latin typeface="Comic Sans MS" pitchFamily="66" charset="0"/>
              </a:rPr>
              <a:t>A card is selected at random from a pack of 52 playing cards. Let A be the event that the card is an ace, and D be the event that the card is a diamond. Draw a Venn diagram to show this information.</a:t>
            </a:r>
          </a:p>
        </p:txBody>
      </p:sp>
      <p:sp>
        <p:nvSpPr>
          <p:cNvPr id="72" name="Text Box 32"/>
          <p:cNvSpPr txBox="1">
            <a:spLocks noChangeArrowheads="1"/>
          </p:cNvSpPr>
          <p:nvPr/>
        </p:nvSpPr>
        <p:spPr bwMode="auto">
          <a:xfrm>
            <a:off x="4534989" y="3829595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dirty="0">
                <a:latin typeface="Comic Sans MS" pitchFamily="66" charset="0"/>
              </a:rPr>
              <a:t>A</a:t>
            </a:r>
          </a:p>
        </p:txBody>
      </p:sp>
      <p:sp>
        <p:nvSpPr>
          <p:cNvPr id="73" name="Text Box 37"/>
          <p:cNvSpPr txBox="1">
            <a:spLocks noChangeArrowheads="1"/>
          </p:cNvSpPr>
          <p:nvPr/>
        </p:nvSpPr>
        <p:spPr bwMode="auto">
          <a:xfrm>
            <a:off x="5144589" y="4439195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2885153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3" presetClass="exit" presetSubtype="1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xit" presetSubtype="1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4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3" presetClass="entr" presetSubtype="1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30" grpId="0"/>
      <p:bldP spid="31" grpId="0"/>
      <p:bldP spid="32" grpId="0" animBg="1"/>
      <p:bldP spid="34" grpId="0"/>
      <p:bldP spid="35" grpId="0"/>
      <p:bldP spid="36" grpId="0" animBg="1"/>
      <p:bldP spid="38" grpId="0"/>
      <p:bldP spid="39" grpId="0" animBg="1"/>
      <p:bldP spid="40" grpId="0"/>
      <p:bldP spid="41" grpId="0"/>
      <p:bldP spid="42" grpId="0"/>
      <p:bldP spid="43" grpId="0"/>
      <p:bldP spid="44" grpId="0"/>
      <p:bldP spid="57" grpId="0" animBg="1"/>
      <p:bldP spid="57" grpId="1" animBg="1"/>
      <p:bldP spid="57" grpId="2" animBg="1"/>
      <p:bldP spid="57" grpId="3" animBg="1"/>
      <p:bldP spid="58" grpId="0" animBg="1"/>
      <p:bldP spid="58" grpId="1" animBg="1"/>
      <p:bldP spid="59" grpId="0" animBg="1"/>
      <p:bldP spid="59" grpId="1" animBg="1"/>
      <p:bldP spid="59" grpId="2" animBg="1"/>
      <p:bldP spid="59" grpId="3" animBg="1"/>
      <p:bldP spid="59" grpId="4" animBg="1"/>
      <p:bldP spid="60" grpId="0" animBg="1"/>
      <p:bldP spid="60" grpId="1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Probability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Venn diagrams can be used as a visual representation of events happening</a:t>
            </a:r>
            <a:endParaRPr lang="en-GB" sz="1600" b="1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5B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5" name="Rectangle 3"/>
          <p:cNvSpPr txBox="1">
            <a:spLocks noChangeArrowheads="1"/>
          </p:cNvSpPr>
          <p:nvPr/>
        </p:nvSpPr>
        <p:spPr>
          <a:xfrm>
            <a:off x="161108" y="2238103"/>
            <a:ext cx="8458200" cy="51815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None/>
            </a:pPr>
            <a:r>
              <a:rPr lang="en-GB" altLang="en-US" sz="1800" dirty="0">
                <a:latin typeface="Comic Sans MS" pitchFamily="66" charset="0"/>
              </a:rPr>
              <a:t>	</a:t>
            </a:r>
            <a:r>
              <a:rPr lang="en-GB" altLang="en-US" sz="1600" dirty="0">
                <a:latin typeface="Comic Sans MS" pitchFamily="66" charset="0"/>
              </a:rPr>
              <a:t>In a class of 30 students, 7 are in the choir, 5 are in the school band and 2 are in both the choir and the band. Draw a Venn diagram to show this information.</a:t>
            </a:r>
          </a:p>
        </p:txBody>
      </p:sp>
      <p:sp>
        <p:nvSpPr>
          <p:cNvPr id="46" name="Rectangle 5"/>
          <p:cNvSpPr>
            <a:spLocks noChangeArrowheads="1"/>
          </p:cNvSpPr>
          <p:nvPr/>
        </p:nvSpPr>
        <p:spPr bwMode="auto">
          <a:xfrm>
            <a:off x="4267200" y="3429000"/>
            <a:ext cx="4343400" cy="23622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" name="Oval 6"/>
          <p:cNvSpPr>
            <a:spLocks noChangeArrowheads="1"/>
          </p:cNvSpPr>
          <p:nvPr/>
        </p:nvSpPr>
        <p:spPr bwMode="auto">
          <a:xfrm>
            <a:off x="4724400" y="3657600"/>
            <a:ext cx="1981200" cy="1905000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8" name="Oval 7"/>
          <p:cNvSpPr>
            <a:spLocks noChangeArrowheads="1"/>
          </p:cNvSpPr>
          <p:nvPr/>
        </p:nvSpPr>
        <p:spPr bwMode="auto">
          <a:xfrm>
            <a:off x="6172200" y="3657600"/>
            <a:ext cx="1905000" cy="1905000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9" name="Text Box 8"/>
          <p:cNvSpPr txBox="1">
            <a:spLocks noChangeArrowheads="1"/>
          </p:cNvSpPr>
          <p:nvPr/>
        </p:nvSpPr>
        <p:spPr bwMode="auto">
          <a:xfrm>
            <a:off x="4648200" y="3733800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B</a:t>
            </a:r>
          </a:p>
        </p:txBody>
      </p:sp>
      <p:sp>
        <p:nvSpPr>
          <p:cNvPr id="50" name="Text Box 9"/>
          <p:cNvSpPr txBox="1">
            <a:spLocks noChangeArrowheads="1"/>
          </p:cNvSpPr>
          <p:nvPr/>
        </p:nvSpPr>
        <p:spPr bwMode="auto">
          <a:xfrm>
            <a:off x="7848600" y="3733800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C</a:t>
            </a:r>
          </a:p>
        </p:txBody>
      </p:sp>
      <p:sp>
        <p:nvSpPr>
          <p:cNvPr id="51" name="Text Box 10"/>
          <p:cNvSpPr txBox="1">
            <a:spLocks noChangeArrowheads="1"/>
          </p:cNvSpPr>
          <p:nvPr/>
        </p:nvSpPr>
        <p:spPr bwMode="auto">
          <a:xfrm>
            <a:off x="8610600" y="3200400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S</a:t>
            </a:r>
          </a:p>
        </p:txBody>
      </p:sp>
      <p:sp>
        <p:nvSpPr>
          <p:cNvPr id="52" name="Text Box 11"/>
          <p:cNvSpPr txBox="1">
            <a:spLocks noChangeArrowheads="1"/>
          </p:cNvSpPr>
          <p:nvPr/>
        </p:nvSpPr>
        <p:spPr bwMode="auto">
          <a:xfrm>
            <a:off x="514350" y="2784475"/>
            <a:ext cx="3581400" cy="3389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AutoNum type="arabicParenR"/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Always fill in the middle first. The middle represents choir </a:t>
            </a:r>
            <a:r>
              <a:rPr lang="en-GB" altLang="en-US" sz="1400" u="sng">
                <a:solidFill>
                  <a:srgbClr val="FF0000"/>
                </a:solidFill>
                <a:latin typeface="Comic Sans MS" pitchFamily="66" charset="0"/>
              </a:rPr>
              <a:t>and</a:t>
            </a: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 band.</a:t>
            </a:r>
          </a:p>
          <a:p>
            <a:pPr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	</a:t>
            </a: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 2 students</a:t>
            </a:r>
          </a:p>
          <a:p>
            <a:pPr eaLnBrk="1" hangingPunct="1">
              <a:spcBef>
                <a:spcPct val="50000"/>
              </a:spcBef>
              <a:buFontTx/>
              <a:buAutoNum type="arabicParenR" startAt="2"/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There are 5 students in the band, in total. 2 are already on the diagram.</a:t>
            </a:r>
          </a:p>
          <a:p>
            <a:pPr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	 3 students extra in ‘B’</a:t>
            </a:r>
          </a:p>
          <a:p>
            <a:pPr eaLnBrk="1" hangingPunct="1">
              <a:spcBef>
                <a:spcPct val="50000"/>
              </a:spcBef>
              <a:buFontTx/>
              <a:buAutoNum type="arabicParenR" startAt="3"/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There are 7 students in the choir, 2 of which are already on the diagram.</a:t>
            </a:r>
          </a:p>
          <a:p>
            <a:pPr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	 5 more students in ‘C’</a:t>
            </a:r>
          </a:p>
          <a:p>
            <a:pPr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4)	30 students in total, 10 already filled in.</a:t>
            </a:r>
          </a:p>
          <a:p>
            <a:pPr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	</a:t>
            </a: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 20 students outside the circles</a:t>
            </a:r>
            <a:endParaRPr lang="en-GB" altLang="en-US" sz="14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3" name="Text Box 12"/>
          <p:cNvSpPr txBox="1">
            <a:spLocks noChangeArrowheads="1"/>
          </p:cNvSpPr>
          <p:nvPr/>
        </p:nvSpPr>
        <p:spPr bwMode="auto">
          <a:xfrm>
            <a:off x="6248400" y="4419600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2</a:t>
            </a:r>
          </a:p>
        </p:txBody>
      </p:sp>
      <p:sp>
        <p:nvSpPr>
          <p:cNvPr id="54" name="Text Box 13"/>
          <p:cNvSpPr txBox="1">
            <a:spLocks noChangeArrowheads="1"/>
          </p:cNvSpPr>
          <p:nvPr/>
        </p:nvSpPr>
        <p:spPr bwMode="auto">
          <a:xfrm>
            <a:off x="5257800" y="4343400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3</a:t>
            </a:r>
          </a:p>
        </p:txBody>
      </p:sp>
      <p:sp>
        <p:nvSpPr>
          <p:cNvPr id="55" name="Text Box 14"/>
          <p:cNvSpPr txBox="1">
            <a:spLocks noChangeArrowheads="1"/>
          </p:cNvSpPr>
          <p:nvPr/>
        </p:nvSpPr>
        <p:spPr bwMode="auto">
          <a:xfrm>
            <a:off x="7162800" y="43434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5</a:t>
            </a:r>
          </a:p>
        </p:txBody>
      </p:sp>
      <p:sp>
        <p:nvSpPr>
          <p:cNvPr id="56" name="Text Box 15"/>
          <p:cNvSpPr txBox="1">
            <a:spLocks noChangeArrowheads="1"/>
          </p:cNvSpPr>
          <p:nvPr/>
        </p:nvSpPr>
        <p:spPr bwMode="auto">
          <a:xfrm>
            <a:off x="8077200" y="54102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20</a:t>
            </a:r>
          </a:p>
        </p:txBody>
      </p:sp>
    </p:spTree>
    <p:extLst>
      <p:ext uri="{BB962C8B-B14F-4D97-AF65-F5344CB8AC3E}">
        <p14:creationId xmlns:p14="http://schemas.microsoft.com/office/powerpoint/2010/main" val="37028708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5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5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5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 animBg="1"/>
      <p:bldP spid="47" grpId="0" animBg="1"/>
      <p:bldP spid="48" grpId="0" animBg="1"/>
      <p:bldP spid="49" grpId="0"/>
      <p:bldP spid="50" grpId="0"/>
      <p:bldP spid="51" grpId="0"/>
      <p:bldP spid="53" grpId="0"/>
      <p:bldP spid="54" grpId="0"/>
      <p:bldP spid="5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Probability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Venn diagrams can be used as a visual representation of events happening</a:t>
            </a:r>
            <a:endParaRPr lang="en-GB" sz="1600" b="1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5B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18" name="Rectangle 5"/>
          <p:cNvSpPr>
            <a:spLocks noChangeArrowheads="1"/>
          </p:cNvSpPr>
          <p:nvPr/>
        </p:nvSpPr>
        <p:spPr bwMode="auto">
          <a:xfrm>
            <a:off x="4267200" y="3429000"/>
            <a:ext cx="4343400" cy="23622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9" name="Oval 6"/>
          <p:cNvSpPr>
            <a:spLocks noChangeArrowheads="1"/>
          </p:cNvSpPr>
          <p:nvPr/>
        </p:nvSpPr>
        <p:spPr bwMode="auto">
          <a:xfrm>
            <a:off x="4724400" y="3657600"/>
            <a:ext cx="1981200" cy="1905000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0" name="Oval 7"/>
          <p:cNvSpPr>
            <a:spLocks noChangeArrowheads="1"/>
          </p:cNvSpPr>
          <p:nvPr/>
        </p:nvSpPr>
        <p:spPr bwMode="auto">
          <a:xfrm>
            <a:off x="6172200" y="3657600"/>
            <a:ext cx="1905000" cy="1905000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1" name="Text Box 8"/>
          <p:cNvSpPr txBox="1">
            <a:spLocks noChangeArrowheads="1"/>
          </p:cNvSpPr>
          <p:nvPr/>
        </p:nvSpPr>
        <p:spPr bwMode="auto">
          <a:xfrm>
            <a:off x="4648200" y="3733800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B</a:t>
            </a:r>
          </a:p>
        </p:txBody>
      </p:sp>
      <p:sp>
        <p:nvSpPr>
          <p:cNvPr id="22" name="Text Box 9"/>
          <p:cNvSpPr txBox="1">
            <a:spLocks noChangeArrowheads="1"/>
          </p:cNvSpPr>
          <p:nvPr/>
        </p:nvSpPr>
        <p:spPr bwMode="auto">
          <a:xfrm>
            <a:off x="7848600" y="3733800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C</a:t>
            </a:r>
          </a:p>
        </p:txBody>
      </p:sp>
      <p:sp>
        <p:nvSpPr>
          <p:cNvPr id="23" name="Text Box 10"/>
          <p:cNvSpPr txBox="1">
            <a:spLocks noChangeArrowheads="1"/>
          </p:cNvSpPr>
          <p:nvPr/>
        </p:nvSpPr>
        <p:spPr bwMode="auto">
          <a:xfrm>
            <a:off x="8610600" y="3200400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S</a:t>
            </a:r>
          </a:p>
        </p:txBody>
      </p:sp>
      <p:sp>
        <p:nvSpPr>
          <p:cNvPr id="24" name="Text Box 12"/>
          <p:cNvSpPr txBox="1">
            <a:spLocks noChangeArrowheads="1"/>
          </p:cNvSpPr>
          <p:nvPr/>
        </p:nvSpPr>
        <p:spPr bwMode="auto">
          <a:xfrm>
            <a:off x="6248400" y="4419600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2</a:t>
            </a:r>
          </a:p>
        </p:txBody>
      </p:sp>
      <p:sp>
        <p:nvSpPr>
          <p:cNvPr id="25" name="Text Box 13"/>
          <p:cNvSpPr txBox="1">
            <a:spLocks noChangeArrowheads="1"/>
          </p:cNvSpPr>
          <p:nvPr/>
        </p:nvSpPr>
        <p:spPr bwMode="auto">
          <a:xfrm>
            <a:off x="5257800" y="4343400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3</a:t>
            </a:r>
          </a:p>
        </p:txBody>
      </p:sp>
      <p:sp>
        <p:nvSpPr>
          <p:cNvPr id="26" name="Text Box 14"/>
          <p:cNvSpPr txBox="1">
            <a:spLocks noChangeArrowheads="1"/>
          </p:cNvSpPr>
          <p:nvPr/>
        </p:nvSpPr>
        <p:spPr bwMode="auto">
          <a:xfrm>
            <a:off x="7162800" y="43434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5</a:t>
            </a:r>
          </a:p>
        </p:txBody>
      </p:sp>
      <p:sp>
        <p:nvSpPr>
          <p:cNvPr id="27" name="Text Box 15"/>
          <p:cNvSpPr txBox="1">
            <a:spLocks noChangeArrowheads="1"/>
          </p:cNvSpPr>
          <p:nvPr/>
        </p:nvSpPr>
        <p:spPr bwMode="auto">
          <a:xfrm>
            <a:off x="8077200" y="54102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20</a:t>
            </a:r>
          </a:p>
        </p:txBody>
      </p:sp>
      <p:graphicFrame>
        <p:nvGraphicFramePr>
          <p:cNvPr id="2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73481435"/>
              </p:ext>
            </p:extLst>
          </p:nvPr>
        </p:nvGraphicFramePr>
        <p:xfrm>
          <a:off x="533400" y="3276600"/>
          <a:ext cx="879475" cy="369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00" name="Equation" r:id="rId3" imgW="482391" imgH="203112" progId="Equation.DSMT4">
                  <p:embed/>
                </p:oleObj>
              </mc:Choice>
              <mc:Fallback>
                <p:oleObj name="Equation" r:id="rId3" imgW="482391" imgH="203112" progId="Equation.DSMT4">
                  <p:embed/>
                  <p:pic>
                    <p:nvPicPr>
                      <p:cNvPr id="19473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3276600"/>
                        <a:ext cx="879475" cy="369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" name="Text Box 31"/>
          <p:cNvSpPr txBox="1">
            <a:spLocks noChangeArrowheads="1"/>
          </p:cNvSpPr>
          <p:nvPr/>
        </p:nvSpPr>
        <p:spPr bwMode="auto">
          <a:xfrm>
            <a:off x="457200" y="2895600"/>
            <a:ext cx="3810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‘Probability of not being in the band’</a:t>
            </a:r>
          </a:p>
        </p:txBody>
      </p:sp>
      <p:graphicFrame>
        <p:nvGraphicFramePr>
          <p:cNvPr id="30" name="Object 3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8592312"/>
              </p:ext>
            </p:extLst>
          </p:nvPr>
        </p:nvGraphicFramePr>
        <p:xfrm>
          <a:off x="1447800" y="3276600"/>
          <a:ext cx="947738" cy="369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01" name="Equation" r:id="rId5" imgW="520474" imgH="203112" progId="Equation.DSMT4">
                  <p:embed/>
                </p:oleObj>
              </mc:Choice>
              <mc:Fallback>
                <p:oleObj name="Equation" r:id="rId5" imgW="520474" imgH="203112" progId="Equation.DSMT4">
                  <p:embed/>
                  <p:pic>
                    <p:nvPicPr>
                      <p:cNvPr id="19490" name="Object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3276600"/>
                        <a:ext cx="947738" cy="369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" name="Object 3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88257297"/>
              </p:ext>
            </p:extLst>
          </p:nvPr>
        </p:nvGraphicFramePr>
        <p:xfrm>
          <a:off x="533400" y="4114800"/>
          <a:ext cx="879475" cy="369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02" name="Equation" r:id="rId7" imgW="482391" imgH="203112" progId="Equation.DSMT4">
                  <p:embed/>
                </p:oleObj>
              </mc:Choice>
              <mc:Fallback>
                <p:oleObj name="Equation" r:id="rId7" imgW="482391" imgH="203112" progId="Equation.DSMT4">
                  <p:embed/>
                  <p:pic>
                    <p:nvPicPr>
                      <p:cNvPr id="19491" name="Object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4114800"/>
                        <a:ext cx="879475" cy="369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" name="Object 3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43962296"/>
              </p:ext>
            </p:extLst>
          </p:nvPr>
        </p:nvGraphicFramePr>
        <p:xfrm>
          <a:off x="1528763" y="3941763"/>
          <a:ext cx="785812" cy="715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03" name="Equation" r:id="rId8" imgW="431613" imgH="393529" progId="Equation.DSMT4">
                  <p:embed/>
                </p:oleObj>
              </mc:Choice>
              <mc:Fallback>
                <p:oleObj name="Equation" r:id="rId8" imgW="431613" imgH="393529" progId="Equation.DSMT4">
                  <p:embed/>
                  <p:pic>
                    <p:nvPicPr>
                      <p:cNvPr id="19492" name="Object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8763" y="3941763"/>
                        <a:ext cx="785812" cy="7159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" name="Object 3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6122363"/>
              </p:ext>
            </p:extLst>
          </p:nvPr>
        </p:nvGraphicFramePr>
        <p:xfrm>
          <a:off x="533400" y="5029200"/>
          <a:ext cx="879475" cy="369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04" name="Equation" r:id="rId10" imgW="482391" imgH="203112" progId="Equation.DSMT4">
                  <p:embed/>
                </p:oleObj>
              </mc:Choice>
              <mc:Fallback>
                <p:oleObj name="Equation" r:id="rId10" imgW="482391" imgH="203112" progId="Equation.DSMT4">
                  <p:embed/>
                  <p:pic>
                    <p:nvPicPr>
                      <p:cNvPr id="19493" name="Object 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5029200"/>
                        <a:ext cx="879475" cy="369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" name="Object 3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29700820"/>
              </p:ext>
            </p:extLst>
          </p:nvPr>
        </p:nvGraphicFramePr>
        <p:xfrm>
          <a:off x="1447800" y="4800600"/>
          <a:ext cx="393700" cy="715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05" name="Equation" r:id="rId11" imgW="215713" imgH="393359" progId="Equation.DSMT4">
                  <p:embed/>
                </p:oleObj>
              </mc:Choice>
              <mc:Fallback>
                <p:oleObj name="Equation" r:id="rId11" imgW="215713" imgH="393359" progId="Equation.DSMT4">
                  <p:embed/>
                  <p:pic>
                    <p:nvPicPr>
                      <p:cNvPr id="19494" name="Object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4800600"/>
                        <a:ext cx="393700" cy="715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" name="Line 39"/>
          <p:cNvSpPr>
            <a:spLocks noChangeShapeType="1"/>
          </p:cNvSpPr>
          <p:nvPr/>
        </p:nvSpPr>
        <p:spPr bwMode="auto">
          <a:xfrm>
            <a:off x="1981200" y="51816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graphicFrame>
        <p:nvGraphicFramePr>
          <p:cNvPr id="36" name="Object 4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20306418"/>
              </p:ext>
            </p:extLst>
          </p:nvPr>
        </p:nvGraphicFramePr>
        <p:xfrm>
          <a:off x="2514600" y="4800600"/>
          <a:ext cx="254000" cy="715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06" name="Equation" r:id="rId13" imgW="139639" imgH="393529" progId="Equation.DSMT4">
                  <p:embed/>
                </p:oleObj>
              </mc:Choice>
              <mc:Fallback>
                <p:oleObj name="Equation" r:id="rId13" imgW="139639" imgH="393529" progId="Equation.DSMT4">
                  <p:embed/>
                  <p:pic>
                    <p:nvPicPr>
                      <p:cNvPr id="19496" name="Object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4600" y="4800600"/>
                        <a:ext cx="254000" cy="715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" name="Oval 41"/>
          <p:cNvSpPr>
            <a:spLocks noChangeArrowheads="1"/>
          </p:cNvSpPr>
          <p:nvPr/>
        </p:nvSpPr>
        <p:spPr bwMode="auto">
          <a:xfrm>
            <a:off x="7162800" y="4267200"/>
            <a:ext cx="457200" cy="457200"/>
          </a:xfrm>
          <a:prstGeom prst="ellips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8" name="Oval 42"/>
          <p:cNvSpPr>
            <a:spLocks noChangeArrowheads="1"/>
          </p:cNvSpPr>
          <p:nvPr/>
        </p:nvSpPr>
        <p:spPr bwMode="auto">
          <a:xfrm>
            <a:off x="8077200" y="5334000"/>
            <a:ext cx="457200" cy="457200"/>
          </a:xfrm>
          <a:prstGeom prst="ellips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9" name="Oval 43"/>
          <p:cNvSpPr>
            <a:spLocks noChangeArrowheads="1"/>
          </p:cNvSpPr>
          <p:nvPr/>
        </p:nvSpPr>
        <p:spPr bwMode="auto">
          <a:xfrm>
            <a:off x="2438400" y="4724400"/>
            <a:ext cx="457200" cy="838200"/>
          </a:xfrm>
          <a:prstGeom prst="ellips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0" name="Text Box 44"/>
          <p:cNvSpPr txBox="1">
            <a:spLocks noChangeArrowheads="1"/>
          </p:cNvSpPr>
          <p:nvPr/>
        </p:nvSpPr>
        <p:spPr bwMode="auto">
          <a:xfrm>
            <a:off x="457200" y="6019800"/>
            <a:ext cx="7010400" cy="3460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You could also have got </a:t>
            </a:r>
            <a:r>
              <a:rPr lang="en-GB" altLang="en-US" sz="1600" baseline="30000">
                <a:solidFill>
                  <a:srgbClr val="FF0000"/>
                </a:solidFill>
                <a:latin typeface="Comic Sans MS" pitchFamily="66" charset="0"/>
              </a:rPr>
              <a:t>25</a:t>
            </a: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/</a:t>
            </a:r>
            <a:r>
              <a:rPr lang="en-GB" altLang="en-US" sz="1600" baseline="-25000">
                <a:solidFill>
                  <a:srgbClr val="FF0000"/>
                </a:solidFill>
                <a:latin typeface="Comic Sans MS" pitchFamily="66" charset="0"/>
              </a:rPr>
              <a:t>30</a:t>
            </a: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 by counting the parts not in the ‘B’ circle.</a:t>
            </a:r>
          </a:p>
        </p:txBody>
      </p:sp>
      <p:sp>
        <p:nvSpPr>
          <p:cNvPr id="41" name="Rectangle 3"/>
          <p:cNvSpPr txBox="1">
            <a:spLocks noChangeArrowheads="1"/>
          </p:cNvSpPr>
          <p:nvPr/>
        </p:nvSpPr>
        <p:spPr>
          <a:xfrm>
            <a:off x="161108" y="2238103"/>
            <a:ext cx="8458200" cy="51815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None/>
            </a:pPr>
            <a:r>
              <a:rPr lang="en-GB" altLang="en-US" sz="1800" dirty="0">
                <a:latin typeface="Comic Sans MS" pitchFamily="66" charset="0"/>
              </a:rPr>
              <a:t>	</a:t>
            </a:r>
            <a:r>
              <a:rPr lang="en-GB" altLang="en-US" sz="1600" dirty="0">
                <a:latin typeface="Comic Sans MS" pitchFamily="66" charset="0"/>
              </a:rPr>
              <a:t>In a class of 30 students, 7 are in the choir, 5 are in the school band and 2 are in both the choir and the band. Draw a Venn diagram to show this information.</a:t>
            </a:r>
          </a:p>
        </p:txBody>
      </p:sp>
    </p:spTree>
    <p:extLst>
      <p:ext uri="{BB962C8B-B14F-4D97-AF65-F5344CB8AC3E}">
        <p14:creationId xmlns:p14="http://schemas.microsoft.com/office/powerpoint/2010/main" val="2315432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5" grpId="0" animBg="1"/>
      <p:bldP spid="37" grpId="0" animBg="1"/>
      <p:bldP spid="38" grpId="0" animBg="1"/>
      <p:bldP spid="39" grpId="0" animBg="1"/>
      <p:bldP spid="4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Probability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Venn diagrams can be used as a visual representation of events happening</a:t>
            </a:r>
            <a:endParaRPr lang="en-GB" sz="1600" b="1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5B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Rectangle 3"/>
          <p:cNvSpPr txBox="1">
            <a:spLocks noChangeArrowheads="1"/>
          </p:cNvSpPr>
          <p:nvPr/>
        </p:nvSpPr>
        <p:spPr>
          <a:xfrm>
            <a:off x="283029" y="2151017"/>
            <a:ext cx="8458200" cy="109728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None/>
            </a:pPr>
            <a:r>
              <a:rPr lang="en-GB" altLang="en-US" sz="1800" dirty="0">
                <a:latin typeface="Comic Sans MS" pitchFamily="66" charset="0"/>
              </a:rPr>
              <a:t>	</a:t>
            </a:r>
            <a:r>
              <a:rPr lang="en-GB" altLang="en-US" sz="1600" dirty="0">
                <a:latin typeface="Comic Sans MS" pitchFamily="66" charset="0"/>
              </a:rPr>
              <a:t>A vet surveys 100 clients. She finds out the following:</a:t>
            </a:r>
          </a:p>
          <a:p>
            <a:pPr>
              <a:buFontTx/>
              <a:buNone/>
            </a:pPr>
            <a:r>
              <a:rPr lang="en-GB" altLang="en-US" sz="1600" dirty="0">
                <a:latin typeface="Comic Sans MS" pitchFamily="66" charset="0"/>
              </a:rPr>
              <a:t>	25 have dogs		53 have cats		40 have fish</a:t>
            </a:r>
          </a:p>
          <a:p>
            <a:pPr>
              <a:buFontTx/>
              <a:buNone/>
            </a:pPr>
            <a:r>
              <a:rPr lang="en-GB" altLang="en-US" sz="1600" dirty="0">
                <a:latin typeface="Comic Sans MS" pitchFamily="66" charset="0"/>
              </a:rPr>
              <a:t>	15 have dogs and cats	10 have cats and fish		11 have dogs and fish</a:t>
            </a:r>
          </a:p>
          <a:p>
            <a:pPr>
              <a:buFontTx/>
              <a:buNone/>
            </a:pPr>
            <a:r>
              <a:rPr lang="en-GB" altLang="en-US" sz="1600" dirty="0">
                <a:latin typeface="Comic Sans MS" pitchFamily="66" charset="0"/>
              </a:rPr>
              <a:t>	7 have dogs, cats and fish</a:t>
            </a:r>
          </a:p>
        </p:txBody>
      </p:sp>
      <p:sp>
        <p:nvSpPr>
          <p:cNvPr id="43" name="Rectangle 5"/>
          <p:cNvSpPr>
            <a:spLocks noChangeArrowheads="1"/>
          </p:cNvSpPr>
          <p:nvPr/>
        </p:nvSpPr>
        <p:spPr bwMode="auto">
          <a:xfrm>
            <a:off x="4419600" y="3124200"/>
            <a:ext cx="4343400" cy="29718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4" name="Oval 6"/>
          <p:cNvSpPr>
            <a:spLocks noChangeArrowheads="1"/>
          </p:cNvSpPr>
          <p:nvPr/>
        </p:nvSpPr>
        <p:spPr bwMode="auto">
          <a:xfrm>
            <a:off x="5029200" y="3352800"/>
            <a:ext cx="1752600" cy="1676400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5" name="Text Box 8"/>
          <p:cNvSpPr txBox="1">
            <a:spLocks noChangeArrowheads="1"/>
          </p:cNvSpPr>
          <p:nvPr/>
        </p:nvSpPr>
        <p:spPr bwMode="auto">
          <a:xfrm>
            <a:off x="4800600" y="3429000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D</a:t>
            </a:r>
          </a:p>
        </p:txBody>
      </p:sp>
      <p:sp>
        <p:nvSpPr>
          <p:cNvPr id="46" name="Text Box 9"/>
          <p:cNvSpPr txBox="1">
            <a:spLocks noChangeArrowheads="1"/>
          </p:cNvSpPr>
          <p:nvPr/>
        </p:nvSpPr>
        <p:spPr bwMode="auto">
          <a:xfrm>
            <a:off x="7848600" y="3429000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C</a:t>
            </a:r>
          </a:p>
        </p:txBody>
      </p:sp>
      <p:sp>
        <p:nvSpPr>
          <p:cNvPr id="47" name="Text Box 10"/>
          <p:cNvSpPr txBox="1">
            <a:spLocks noChangeArrowheads="1"/>
          </p:cNvSpPr>
          <p:nvPr/>
        </p:nvSpPr>
        <p:spPr bwMode="auto">
          <a:xfrm>
            <a:off x="8763000" y="3200400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S</a:t>
            </a:r>
          </a:p>
        </p:txBody>
      </p:sp>
      <p:sp>
        <p:nvSpPr>
          <p:cNvPr id="48" name="Text Box 12"/>
          <p:cNvSpPr txBox="1">
            <a:spLocks noChangeArrowheads="1"/>
          </p:cNvSpPr>
          <p:nvPr/>
        </p:nvSpPr>
        <p:spPr bwMode="auto">
          <a:xfrm>
            <a:off x="6324600" y="4343400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7</a:t>
            </a:r>
          </a:p>
        </p:txBody>
      </p:sp>
      <p:sp>
        <p:nvSpPr>
          <p:cNvPr id="49" name="Oval 16"/>
          <p:cNvSpPr>
            <a:spLocks noChangeArrowheads="1"/>
          </p:cNvSpPr>
          <p:nvPr/>
        </p:nvSpPr>
        <p:spPr bwMode="auto">
          <a:xfrm>
            <a:off x="6172200" y="3352800"/>
            <a:ext cx="1752600" cy="1676400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0" name="Oval 17"/>
          <p:cNvSpPr>
            <a:spLocks noChangeArrowheads="1"/>
          </p:cNvSpPr>
          <p:nvPr/>
        </p:nvSpPr>
        <p:spPr bwMode="auto">
          <a:xfrm>
            <a:off x="5638800" y="4267200"/>
            <a:ext cx="1752600" cy="1676400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" name="Text Box 18"/>
          <p:cNvSpPr txBox="1">
            <a:spLocks noChangeArrowheads="1"/>
          </p:cNvSpPr>
          <p:nvPr/>
        </p:nvSpPr>
        <p:spPr bwMode="auto">
          <a:xfrm>
            <a:off x="7086600" y="5715000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F</a:t>
            </a:r>
          </a:p>
        </p:txBody>
      </p:sp>
      <p:sp>
        <p:nvSpPr>
          <p:cNvPr id="52" name="Text Box 19"/>
          <p:cNvSpPr txBox="1">
            <a:spLocks noChangeArrowheads="1"/>
          </p:cNvSpPr>
          <p:nvPr/>
        </p:nvSpPr>
        <p:spPr bwMode="auto">
          <a:xfrm>
            <a:off x="6324600" y="3810000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8</a:t>
            </a:r>
          </a:p>
        </p:txBody>
      </p:sp>
      <p:sp>
        <p:nvSpPr>
          <p:cNvPr id="53" name="Text Box 20"/>
          <p:cNvSpPr txBox="1">
            <a:spLocks noChangeArrowheads="1"/>
          </p:cNvSpPr>
          <p:nvPr/>
        </p:nvSpPr>
        <p:spPr bwMode="auto">
          <a:xfrm>
            <a:off x="6781800" y="4572000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3</a:t>
            </a:r>
          </a:p>
        </p:txBody>
      </p:sp>
      <p:sp>
        <p:nvSpPr>
          <p:cNvPr id="54" name="Text Box 21"/>
          <p:cNvSpPr txBox="1">
            <a:spLocks noChangeArrowheads="1"/>
          </p:cNvSpPr>
          <p:nvPr/>
        </p:nvSpPr>
        <p:spPr bwMode="auto">
          <a:xfrm>
            <a:off x="5867400" y="4572000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4</a:t>
            </a:r>
          </a:p>
        </p:txBody>
      </p:sp>
      <p:sp>
        <p:nvSpPr>
          <p:cNvPr id="55" name="Text Box 22"/>
          <p:cNvSpPr txBox="1">
            <a:spLocks noChangeArrowheads="1"/>
          </p:cNvSpPr>
          <p:nvPr/>
        </p:nvSpPr>
        <p:spPr bwMode="auto">
          <a:xfrm>
            <a:off x="7010400" y="38100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35</a:t>
            </a:r>
          </a:p>
        </p:txBody>
      </p:sp>
      <p:sp>
        <p:nvSpPr>
          <p:cNvPr id="56" name="Text Box 23"/>
          <p:cNvSpPr txBox="1">
            <a:spLocks noChangeArrowheads="1"/>
          </p:cNvSpPr>
          <p:nvPr/>
        </p:nvSpPr>
        <p:spPr bwMode="auto">
          <a:xfrm>
            <a:off x="5334000" y="38100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6</a:t>
            </a:r>
          </a:p>
        </p:txBody>
      </p:sp>
      <p:sp>
        <p:nvSpPr>
          <p:cNvPr id="57" name="Text Box 24"/>
          <p:cNvSpPr txBox="1">
            <a:spLocks noChangeArrowheads="1"/>
          </p:cNvSpPr>
          <p:nvPr/>
        </p:nvSpPr>
        <p:spPr bwMode="auto">
          <a:xfrm>
            <a:off x="6248400" y="51816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26</a:t>
            </a:r>
          </a:p>
        </p:txBody>
      </p:sp>
      <p:sp>
        <p:nvSpPr>
          <p:cNvPr id="58" name="Oval 25"/>
          <p:cNvSpPr>
            <a:spLocks noChangeArrowheads="1"/>
          </p:cNvSpPr>
          <p:nvPr/>
        </p:nvSpPr>
        <p:spPr bwMode="auto">
          <a:xfrm>
            <a:off x="335280" y="2871651"/>
            <a:ext cx="2743200" cy="381000"/>
          </a:xfrm>
          <a:prstGeom prst="ellips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9" name="Text Box 26"/>
          <p:cNvSpPr txBox="1">
            <a:spLocks noChangeArrowheads="1"/>
          </p:cNvSpPr>
          <p:nvPr/>
        </p:nvSpPr>
        <p:spPr bwMode="auto">
          <a:xfrm>
            <a:off x="457200" y="3429000"/>
            <a:ext cx="35814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AutoNum type="arabicParenR"/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Always fill in the middle first. The middle represents all 3 pets</a:t>
            </a:r>
          </a:p>
        </p:txBody>
      </p:sp>
      <p:sp>
        <p:nvSpPr>
          <p:cNvPr id="60" name="Text Box 27"/>
          <p:cNvSpPr txBox="1">
            <a:spLocks noChangeArrowheads="1"/>
          </p:cNvSpPr>
          <p:nvPr/>
        </p:nvSpPr>
        <p:spPr bwMode="auto">
          <a:xfrm>
            <a:off x="457200" y="4038600"/>
            <a:ext cx="3581400" cy="730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2)	Then fill in the parts where 2 circles overlap. Remember to take away the middle from each.</a:t>
            </a:r>
          </a:p>
        </p:txBody>
      </p:sp>
      <p:sp>
        <p:nvSpPr>
          <p:cNvPr id="61" name="Oval 28"/>
          <p:cNvSpPr>
            <a:spLocks noChangeArrowheads="1"/>
          </p:cNvSpPr>
          <p:nvPr/>
        </p:nvSpPr>
        <p:spPr bwMode="auto">
          <a:xfrm>
            <a:off x="2913017" y="2627812"/>
            <a:ext cx="2209800" cy="381000"/>
          </a:xfrm>
          <a:prstGeom prst="ellips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2" name="Oval 29"/>
          <p:cNvSpPr>
            <a:spLocks noChangeArrowheads="1"/>
          </p:cNvSpPr>
          <p:nvPr/>
        </p:nvSpPr>
        <p:spPr bwMode="auto">
          <a:xfrm>
            <a:off x="5614851" y="2592977"/>
            <a:ext cx="2286000" cy="381000"/>
          </a:xfrm>
          <a:prstGeom prst="ellips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3" name="Oval 30"/>
          <p:cNvSpPr>
            <a:spLocks noChangeArrowheads="1"/>
          </p:cNvSpPr>
          <p:nvPr/>
        </p:nvSpPr>
        <p:spPr bwMode="auto">
          <a:xfrm>
            <a:off x="404948" y="2619103"/>
            <a:ext cx="2362200" cy="381000"/>
          </a:xfrm>
          <a:prstGeom prst="ellips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4" name="Oval 31"/>
          <p:cNvSpPr>
            <a:spLocks noChangeArrowheads="1"/>
          </p:cNvSpPr>
          <p:nvPr/>
        </p:nvSpPr>
        <p:spPr bwMode="auto">
          <a:xfrm>
            <a:off x="474617" y="2340429"/>
            <a:ext cx="1524000" cy="381000"/>
          </a:xfrm>
          <a:prstGeom prst="ellips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5" name="Oval 32"/>
          <p:cNvSpPr>
            <a:spLocks noChangeArrowheads="1"/>
          </p:cNvSpPr>
          <p:nvPr/>
        </p:nvSpPr>
        <p:spPr bwMode="auto">
          <a:xfrm>
            <a:off x="2913018" y="2314303"/>
            <a:ext cx="1524000" cy="381000"/>
          </a:xfrm>
          <a:prstGeom prst="ellips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6" name="Oval 33"/>
          <p:cNvSpPr>
            <a:spLocks noChangeArrowheads="1"/>
          </p:cNvSpPr>
          <p:nvPr/>
        </p:nvSpPr>
        <p:spPr bwMode="auto">
          <a:xfrm>
            <a:off x="5564778" y="2331720"/>
            <a:ext cx="1524000" cy="381000"/>
          </a:xfrm>
          <a:prstGeom prst="ellips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7" name="Text Box 34"/>
          <p:cNvSpPr txBox="1">
            <a:spLocks noChangeArrowheads="1"/>
          </p:cNvSpPr>
          <p:nvPr/>
        </p:nvSpPr>
        <p:spPr bwMode="auto">
          <a:xfrm>
            <a:off x="457200" y="4876800"/>
            <a:ext cx="3581400" cy="730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3)	After this you can fill in the rest, based on what you have already completed</a:t>
            </a:r>
          </a:p>
        </p:txBody>
      </p:sp>
      <p:sp>
        <p:nvSpPr>
          <p:cNvPr id="68" name="Text Box 35"/>
          <p:cNvSpPr txBox="1">
            <a:spLocks noChangeArrowheads="1"/>
          </p:cNvSpPr>
          <p:nvPr/>
        </p:nvSpPr>
        <p:spPr bwMode="auto">
          <a:xfrm>
            <a:off x="457200" y="5715000"/>
            <a:ext cx="3581400" cy="942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4)	Remember to work out how many people have no pets (add up the numbers in the circle, and subtract from 100)</a:t>
            </a:r>
          </a:p>
        </p:txBody>
      </p:sp>
      <p:sp>
        <p:nvSpPr>
          <p:cNvPr id="69" name="Text Box 36"/>
          <p:cNvSpPr txBox="1">
            <a:spLocks noChangeArrowheads="1"/>
          </p:cNvSpPr>
          <p:nvPr/>
        </p:nvSpPr>
        <p:spPr bwMode="auto">
          <a:xfrm>
            <a:off x="8305800" y="57150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11</a:t>
            </a:r>
          </a:p>
        </p:txBody>
      </p:sp>
    </p:spTree>
    <p:extLst>
      <p:ext uri="{BB962C8B-B14F-4D97-AF65-F5344CB8AC3E}">
        <p14:creationId xmlns:p14="http://schemas.microsoft.com/office/powerpoint/2010/main" val="20616779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1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1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6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1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/>
      <p:bldP spid="52" grpId="0"/>
      <p:bldP spid="53" grpId="0"/>
      <p:bldP spid="54" grpId="0"/>
      <p:bldP spid="55" grpId="0"/>
      <p:bldP spid="56" grpId="0"/>
      <p:bldP spid="57" grpId="0"/>
      <p:bldP spid="58" grpId="0" animBg="1"/>
      <p:bldP spid="58" grpId="1" animBg="1"/>
      <p:bldP spid="59" grpId="0"/>
      <p:bldP spid="60" grpId="0"/>
      <p:bldP spid="61" grpId="0" animBg="1"/>
      <p:bldP spid="61" grpId="1" animBg="1"/>
      <p:bldP spid="62" grpId="0" animBg="1"/>
      <p:bldP spid="62" grpId="1" animBg="1"/>
      <p:bldP spid="63" grpId="0" animBg="1"/>
      <p:bldP spid="63" grpId="1" animBg="1"/>
      <p:bldP spid="64" grpId="0" animBg="1"/>
      <p:bldP spid="64" grpId="1" animBg="1"/>
      <p:bldP spid="65" grpId="0" animBg="1"/>
      <p:bldP spid="65" grpId="1" animBg="1"/>
      <p:bldP spid="66" grpId="0" animBg="1"/>
      <p:bldP spid="66" grpId="1" animBg="1"/>
      <p:bldP spid="67" grpId="0"/>
      <p:bldP spid="68" grpId="0"/>
      <p:bldP spid="6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Probability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Venn diagrams can be used as a visual representation of events happening</a:t>
            </a:r>
            <a:endParaRPr lang="en-GB" sz="1600" b="1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5B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3" name="Rectangle 5"/>
          <p:cNvSpPr>
            <a:spLocks noChangeArrowheads="1"/>
          </p:cNvSpPr>
          <p:nvPr/>
        </p:nvSpPr>
        <p:spPr bwMode="auto">
          <a:xfrm>
            <a:off x="4419600" y="3124200"/>
            <a:ext cx="4343400" cy="29718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4" name="Oval 6"/>
          <p:cNvSpPr>
            <a:spLocks noChangeArrowheads="1"/>
          </p:cNvSpPr>
          <p:nvPr/>
        </p:nvSpPr>
        <p:spPr bwMode="auto">
          <a:xfrm>
            <a:off x="5029200" y="3352800"/>
            <a:ext cx="1752600" cy="1676400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5" name="Text Box 7"/>
          <p:cNvSpPr txBox="1">
            <a:spLocks noChangeArrowheads="1"/>
          </p:cNvSpPr>
          <p:nvPr/>
        </p:nvSpPr>
        <p:spPr bwMode="auto">
          <a:xfrm>
            <a:off x="4800600" y="3429000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D</a:t>
            </a:r>
          </a:p>
        </p:txBody>
      </p:sp>
      <p:sp>
        <p:nvSpPr>
          <p:cNvPr id="36" name="Text Box 8"/>
          <p:cNvSpPr txBox="1">
            <a:spLocks noChangeArrowheads="1"/>
          </p:cNvSpPr>
          <p:nvPr/>
        </p:nvSpPr>
        <p:spPr bwMode="auto">
          <a:xfrm>
            <a:off x="7848600" y="3429000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C</a:t>
            </a:r>
          </a:p>
        </p:txBody>
      </p:sp>
      <p:sp>
        <p:nvSpPr>
          <p:cNvPr id="37" name="Text Box 9"/>
          <p:cNvSpPr txBox="1">
            <a:spLocks noChangeArrowheads="1"/>
          </p:cNvSpPr>
          <p:nvPr/>
        </p:nvSpPr>
        <p:spPr bwMode="auto">
          <a:xfrm>
            <a:off x="8763000" y="3200400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S</a:t>
            </a:r>
          </a:p>
        </p:txBody>
      </p:sp>
      <p:sp>
        <p:nvSpPr>
          <p:cNvPr id="38" name="Text Box 10"/>
          <p:cNvSpPr txBox="1">
            <a:spLocks noChangeArrowheads="1"/>
          </p:cNvSpPr>
          <p:nvPr/>
        </p:nvSpPr>
        <p:spPr bwMode="auto">
          <a:xfrm>
            <a:off x="6324600" y="4343400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7</a:t>
            </a:r>
          </a:p>
        </p:txBody>
      </p:sp>
      <p:sp>
        <p:nvSpPr>
          <p:cNvPr id="39" name="Oval 11"/>
          <p:cNvSpPr>
            <a:spLocks noChangeArrowheads="1"/>
          </p:cNvSpPr>
          <p:nvPr/>
        </p:nvSpPr>
        <p:spPr bwMode="auto">
          <a:xfrm>
            <a:off x="6172200" y="3352800"/>
            <a:ext cx="1752600" cy="1676400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0" name="Oval 12"/>
          <p:cNvSpPr>
            <a:spLocks noChangeArrowheads="1"/>
          </p:cNvSpPr>
          <p:nvPr/>
        </p:nvSpPr>
        <p:spPr bwMode="auto">
          <a:xfrm>
            <a:off x="5638800" y="4267200"/>
            <a:ext cx="1752600" cy="1676400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1" name="Text Box 13"/>
          <p:cNvSpPr txBox="1">
            <a:spLocks noChangeArrowheads="1"/>
          </p:cNvSpPr>
          <p:nvPr/>
        </p:nvSpPr>
        <p:spPr bwMode="auto">
          <a:xfrm>
            <a:off x="7086600" y="5715000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F</a:t>
            </a:r>
          </a:p>
        </p:txBody>
      </p:sp>
      <p:sp>
        <p:nvSpPr>
          <p:cNvPr id="70" name="Text Box 14"/>
          <p:cNvSpPr txBox="1">
            <a:spLocks noChangeArrowheads="1"/>
          </p:cNvSpPr>
          <p:nvPr/>
        </p:nvSpPr>
        <p:spPr bwMode="auto">
          <a:xfrm>
            <a:off x="6324600" y="3810000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8</a:t>
            </a:r>
          </a:p>
        </p:txBody>
      </p:sp>
      <p:sp>
        <p:nvSpPr>
          <p:cNvPr id="71" name="Text Box 15"/>
          <p:cNvSpPr txBox="1">
            <a:spLocks noChangeArrowheads="1"/>
          </p:cNvSpPr>
          <p:nvPr/>
        </p:nvSpPr>
        <p:spPr bwMode="auto">
          <a:xfrm>
            <a:off x="6781800" y="4572000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3</a:t>
            </a:r>
          </a:p>
        </p:txBody>
      </p:sp>
      <p:sp>
        <p:nvSpPr>
          <p:cNvPr id="72" name="Text Box 16"/>
          <p:cNvSpPr txBox="1">
            <a:spLocks noChangeArrowheads="1"/>
          </p:cNvSpPr>
          <p:nvPr/>
        </p:nvSpPr>
        <p:spPr bwMode="auto">
          <a:xfrm>
            <a:off x="5867400" y="4572000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4</a:t>
            </a:r>
          </a:p>
        </p:txBody>
      </p:sp>
      <p:sp>
        <p:nvSpPr>
          <p:cNvPr id="73" name="Text Box 17"/>
          <p:cNvSpPr txBox="1">
            <a:spLocks noChangeArrowheads="1"/>
          </p:cNvSpPr>
          <p:nvPr/>
        </p:nvSpPr>
        <p:spPr bwMode="auto">
          <a:xfrm>
            <a:off x="7010400" y="38100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35</a:t>
            </a:r>
          </a:p>
        </p:txBody>
      </p:sp>
      <p:sp>
        <p:nvSpPr>
          <p:cNvPr id="74" name="Text Box 18"/>
          <p:cNvSpPr txBox="1">
            <a:spLocks noChangeArrowheads="1"/>
          </p:cNvSpPr>
          <p:nvPr/>
        </p:nvSpPr>
        <p:spPr bwMode="auto">
          <a:xfrm>
            <a:off x="5334000" y="38100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6</a:t>
            </a:r>
          </a:p>
        </p:txBody>
      </p:sp>
      <p:sp>
        <p:nvSpPr>
          <p:cNvPr id="75" name="Text Box 19"/>
          <p:cNvSpPr txBox="1">
            <a:spLocks noChangeArrowheads="1"/>
          </p:cNvSpPr>
          <p:nvPr/>
        </p:nvSpPr>
        <p:spPr bwMode="auto">
          <a:xfrm>
            <a:off x="6248400" y="51816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26</a:t>
            </a:r>
          </a:p>
        </p:txBody>
      </p:sp>
      <p:sp>
        <p:nvSpPr>
          <p:cNvPr id="76" name="Text Box 31"/>
          <p:cNvSpPr txBox="1">
            <a:spLocks noChangeArrowheads="1"/>
          </p:cNvSpPr>
          <p:nvPr/>
        </p:nvSpPr>
        <p:spPr bwMode="auto">
          <a:xfrm>
            <a:off x="8305800" y="57150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11</a:t>
            </a:r>
          </a:p>
        </p:txBody>
      </p:sp>
      <p:graphicFrame>
        <p:nvGraphicFramePr>
          <p:cNvPr id="77" name="Object 3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43967532"/>
              </p:ext>
            </p:extLst>
          </p:nvPr>
        </p:nvGraphicFramePr>
        <p:xfrm>
          <a:off x="533400" y="3429000"/>
          <a:ext cx="1689100" cy="369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33" name="Equation" r:id="rId3" imgW="926698" imgH="203112" progId="Equation.DSMT4">
                  <p:embed/>
                </p:oleObj>
              </mc:Choice>
              <mc:Fallback>
                <p:oleObj name="Equation" r:id="rId3" imgW="926698" imgH="203112" progId="Equation.DSMT4">
                  <p:embed/>
                  <p:pic>
                    <p:nvPicPr>
                      <p:cNvPr id="21536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3429000"/>
                        <a:ext cx="1689100" cy="369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8" name="Text Box 33"/>
          <p:cNvSpPr txBox="1">
            <a:spLocks noChangeArrowheads="1"/>
          </p:cNvSpPr>
          <p:nvPr/>
        </p:nvSpPr>
        <p:spPr bwMode="auto">
          <a:xfrm>
            <a:off x="2057400" y="3276600"/>
            <a:ext cx="6858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u="sng">
                <a:latin typeface="Comic Sans MS" pitchFamily="66" charset="0"/>
              </a:rPr>
              <a:t>6</a:t>
            </a:r>
            <a:r>
              <a:rPr lang="en-GB" altLang="en-US">
                <a:latin typeface="Comic Sans MS" pitchFamily="66" charset="0"/>
              </a:rPr>
              <a:t> 100</a:t>
            </a:r>
          </a:p>
        </p:txBody>
      </p:sp>
      <p:graphicFrame>
        <p:nvGraphicFramePr>
          <p:cNvPr id="79" name="Object 3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96020144"/>
              </p:ext>
            </p:extLst>
          </p:nvPr>
        </p:nvGraphicFramePr>
        <p:xfrm>
          <a:off x="533400" y="4343400"/>
          <a:ext cx="2568575" cy="369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34" name="Equation" r:id="rId5" imgW="1409088" imgH="203112" progId="Equation.DSMT4">
                  <p:embed/>
                </p:oleObj>
              </mc:Choice>
              <mc:Fallback>
                <p:oleObj name="Equation" r:id="rId5" imgW="1409088" imgH="203112" progId="Equation.DSMT4">
                  <p:embed/>
                  <p:pic>
                    <p:nvPicPr>
                      <p:cNvPr id="21538" name="Object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4343400"/>
                        <a:ext cx="2568575" cy="369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0" name="Text Box 35"/>
          <p:cNvSpPr txBox="1">
            <a:spLocks noChangeArrowheads="1"/>
          </p:cNvSpPr>
          <p:nvPr/>
        </p:nvSpPr>
        <p:spPr bwMode="auto">
          <a:xfrm>
            <a:off x="3048000" y="4191000"/>
            <a:ext cx="6096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u="sng">
                <a:latin typeface="Comic Sans MS" pitchFamily="66" charset="0"/>
              </a:rPr>
              <a:t>60</a:t>
            </a:r>
            <a:r>
              <a:rPr lang="en-GB" altLang="en-US">
                <a:latin typeface="Comic Sans MS" pitchFamily="66" charset="0"/>
              </a:rPr>
              <a:t> 100</a:t>
            </a:r>
          </a:p>
        </p:txBody>
      </p:sp>
      <p:sp>
        <p:nvSpPr>
          <p:cNvPr id="81" name="Text Box 36"/>
          <p:cNvSpPr txBox="1">
            <a:spLocks noChangeArrowheads="1"/>
          </p:cNvSpPr>
          <p:nvPr/>
        </p:nvSpPr>
        <p:spPr bwMode="auto">
          <a:xfrm>
            <a:off x="3962400" y="4191000"/>
            <a:ext cx="457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u="sng">
                <a:latin typeface="Comic Sans MS" pitchFamily="66" charset="0"/>
              </a:rPr>
              <a:t>3</a:t>
            </a:r>
            <a:r>
              <a:rPr lang="en-GB" altLang="en-US">
                <a:latin typeface="Comic Sans MS" pitchFamily="66" charset="0"/>
              </a:rPr>
              <a:t> 5</a:t>
            </a:r>
          </a:p>
        </p:txBody>
      </p:sp>
      <p:sp>
        <p:nvSpPr>
          <p:cNvPr id="82" name="Line 37"/>
          <p:cNvSpPr>
            <a:spLocks noChangeShapeType="1"/>
          </p:cNvSpPr>
          <p:nvPr/>
        </p:nvSpPr>
        <p:spPr bwMode="auto">
          <a:xfrm>
            <a:off x="3581400" y="44958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graphicFrame>
        <p:nvGraphicFramePr>
          <p:cNvPr id="83" name="Object 3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35292725"/>
              </p:ext>
            </p:extLst>
          </p:nvPr>
        </p:nvGraphicFramePr>
        <p:xfrm>
          <a:off x="533400" y="5334000"/>
          <a:ext cx="2197100" cy="369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35" name="Equation" r:id="rId7" imgW="1206500" imgH="203200" progId="Equation.DSMT4">
                  <p:embed/>
                </p:oleObj>
              </mc:Choice>
              <mc:Fallback>
                <p:oleObj name="Equation" r:id="rId7" imgW="1206500" imgH="203200" progId="Equation.DSMT4">
                  <p:embed/>
                  <p:pic>
                    <p:nvPicPr>
                      <p:cNvPr id="21542" name="Object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5334000"/>
                        <a:ext cx="2197100" cy="369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4" name="Text Box 39"/>
          <p:cNvSpPr txBox="1">
            <a:spLocks noChangeArrowheads="1"/>
          </p:cNvSpPr>
          <p:nvPr/>
        </p:nvSpPr>
        <p:spPr bwMode="auto">
          <a:xfrm>
            <a:off x="2743200" y="5181600"/>
            <a:ext cx="6096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u="sng">
                <a:latin typeface="Comic Sans MS" pitchFamily="66" charset="0"/>
              </a:rPr>
              <a:t>11</a:t>
            </a:r>
            <a:r>
              <a:rPr lang="en-GB" altLang="en-US">
                <a:latin typeface="Comic Sans MS" pitchFamily="66" charset="0"/>
              </a:rPr>
              <a:t> 100</a:t>
            </a:r>
          </a:p>
        </p:txBody>
      </p:sp>
      <p:sp>
        <p:nvSpPr>
          <p:cNvPr id="85" name="Line 50"/>
          <p:cNvSpPr>
            <a:spLocks noChangeShapeType="1"/>
          </p:cNvSpPr>
          <p:nvPr/>
        </p:nvSpPr>
        <p:spPr bwMode="auto">
          <a:xfrm>
            <a:off x="2743200" y="35814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6" name="Text Box 51"/>
          <p:cNvSpPr txBox="1">
            <a:spLocks noChangeArrowheads="1"/>
          </p:cNvSpPr>
          <p:nvPr/>
        </p:nvSpPr>
        <p:spPr bwMode="auto">
          <a:xfrm>
            <a:off x="3200400" y="3276600"/>
            <a:ext cx="533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u="sng">
                <a:latin typeface="Comic Sans MS" pitchFamily="66" charset="0"/>
              </a:rPr>
              <a:t>3</a:t>
            </a:r>
            <a:r>
              <a:rPr lang="en-GB" altLang="en-US">
                <a:latin typeface="Comic Sans MS" pitchFamily="66" charset="0"/>
              </a:rPr>
              <a:t> 50</a:t>
            </a:r>
          </a:p>
        </p:txBody>
      </p:sp>
      <p:sp>
        <p:nvSpPr>
          <p:cNvPr id="87" name="Oval 52"/>
          <p:cNvSpPr>
            <a:spLocks noChangeArrowheads="1"/>
          </p:cNvSpPr>
          <p:nvPr/>
        </p:nvSpPr>
        <p:spPr bwMode="auto">
          <a:xfrm>
            <a:off x="5410200" y="3810000"/>
            <a:ext cx="381000" cy="381000"/>
          </a:xfrm>
          <a:prstGeom prst="ellips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8" name="Oval 54"/>
          <p:cNvSpPr>
            <a:spLocks noChangeArrowheads="1"/>
          </p:cNvSpPr>
          <p:nvPr/>
        </p:nvSpPr>
        <p:spPr bwMode="auto">
          <a:xfrm>
            <a:off x="6324600" y="3810000"/>
            <a:ext cx="381000" cy="381000"/>
          </a:xfrm>
          <a:prstGeom prst="ellips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9" name="Oval 55"/>
          <p:cNvSpPr>
            <a:spLocks noChangeArrowheads="1"/>
          </p:cNvSpPr>
          <p:nvPr/>
        </p:nvSpPr>
        <p:spPr bwMode="auto">
          <a:xfrm>
            <a:off x="7086600" y="3810000"/>
            <a:ext cx="381000" cy="381000"/>
          </a:xfrm>
          <a:prstGeom prst="ellips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0" name="Oval 56"/>
          <p:cNvSpPr>
            <a:spLocks noChangeArrowheads="1"/>
          </p:cNvSpPr>
          <p:nvPr/>
        </p:nvSpPr>
        <p:spPr bwMode="auto">
          <a:xfrm>
            <a:off x="8382000" y="5715000"/>
            <a:ext cx="381000" cy="381000"/>
          </a:xfrm>
          <a:prstGeom prst="ellips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1" name="Rectangle 3"/>
          <p:cNvSpPr txBox="1">
            <a:spLocks noChangeArrowheads="1"/>
          </p:cNvSpPr>
          <p:nvPr/>
        </p:nvSpPr>
        <p:spPr>
          <a:xfrm>
            <a:off x="283029" y="2151017"/>
            <a:ext cx="8458200" cy="109728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None/>
            </a:pPr>
            <a:r>
              <a:rPr lang="en-GB" altLang="en-US" sz="1800" dirty="0">
                <a:latin typeface="Comic Sans MS" pitchFamily="66" charset="0"/>
              </a:rPr>
              <a:t>	</a:t>
            </a:r>
            <a:r>
              <a:rPr lang="en-GB" altLang="en-US" sz="1600" dirty="0">
                <a:latin typeface="Comic Sans MS" pitchFamily="66" charset="0"/>
              </a:rPr>
              <a:t>A vet surveys 100 clients. She finds out the following:</a:t>
            </a:r>
          </a:p>
          <a:p>
            <a:pPr>
              <a:buFontTx/>
              <a:buNone/>
            </a:pPr>
            <a:r>
              <a:rPr lang="en-GB" altLang="en-US" sz="1600" dirty="0">
                <a:latin typeface="Comic Sans MS" pitchFamily="66" charset="0"/>
              </a:rPr>
              <a:t>	25 have dogs		53 have cats		40 have fish</a:t>
            </a:r>
          </a:p>
          <a:p>
            <a:pPr>
              <a:buFontTx/>
              <a:buNone/>
            </a:pPr>
            <a:r>
              <a:rPr lang="en-GB" altLang="en-US" sz="1600" dirty="0">
                <a:latin typeface="Comic Sans MS" pitchFamily="66" charset="0"/>
              </a:rPr>
              <a:t>	15 have dogs and cats	10 have cats and fish		11 have dogs and fish</a:t>
            </a:r>
          </a:p>
          <a:p>
            <a:pPr>
              <a:buFontTx/>
              <a:buNone/>
            </a:pPr>
            <a:r>
              <a:rPr lang="en-GB" altLang="en-US" sz="1600" dirty="0">
                <a:latin typeface="Comic Sans MS" pitchFamily="66" charset="0"/>
              </a:rPr>
              <a:t>	7 have dogs, cats and fish</a:t>
            </a:r>
          </a:p>
        </p:txBody>
      </p:sp>
    </p:spTree>
    <p:extLst>
      <p:ext uri="{BB962C8B-B14F-4D97-AF65-F5344CB8AC3E}">
        <p14:creationId xmlns:p14="http://schemas.microsoft.com/office/powerpoint/2010/main" val="860745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xit" presetSubtype="1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6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9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2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5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" grpId="0"/>
      <p:bldP spid="80" grpId="0"/>
      <p:bldP spid="81" grpId="0"/>
      <p:bldP spid="82" grpId="0" animBg="1"/>
      <p:bldP spid="84" grpId="0"/>
      <p:bldP spid="85" grpId="0" animBg="1"/>
      <p:bldP spid="86" grpId="0"/>
      <p:bldP spid="87" grpId="0" animBg="1"/>
      <p:bldP spid="87" grpId="1" animBg="1"/>
      <p:bldP spid="87" grpId="2" animBg="1"/>
      <p:bldP spid="87" grpId="3" animBg="1"/>
      <p:bldP spid="88" grpId="0" animBg="1"/>
      <p:bldP spid="88" grpId="1" animBg="1"/>
      <p:bldP spid="89" grpId="0" animBg="1"/>
      <p:bldP spid="89" grpId="1" animBg="1"/>
      <p:bldP spid="90" grpId="0" animBg="1"/>
      <p:bldP spid="90" grpId="1" animBg="1"/>
      <p:bldP spid="90" grpId="2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D534ED17-D63C-4126-B40A-2040C05E6301}"/>
              </a:ext>
            </a:extLst>
          </p:cNvPr>
          <p:cNvSpPr/>
          <p:nvPr/>
        </p:nvSpPr>
        <p:spPr>
          <a:xfrm>
            <a:off x="1493882" y="2319273"/>
            <a:ext cx="6138540" cy="2100575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6600" b="1" dirty="0">
                <a:ln w="38100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7030A0"/>
                </a:solidFill>
                <a:latin typeface="Kristen ITC" panose="03050502040202030202" pitchFamily="66" charset="0"/>
                <a:ea typeface="Segoe UI Black" panose="020B0A02040204020203" pitchFamily="34" charset="0"/>
                <a:cs typeface="Segoe UI Black" panose="020B0A02040204020203" pitchFamily="34" charset="0"/>
              </a:rPr>
              <a:t>Teachings for </a:t>
            </a:r>
          </a:p>
          <a:p>
            <a:pPr algn="ctr"/>
            <a:r>
              <a:rPr lang="en-US" altLang="ja-JP" sz="6600" b="1" dirty="0">
                <a:ln w="38100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7030A0"/>
                </a:solidFill>
                <a:latin typeface="Kristen ITC" panose="03050502040202030202" pitchFamily="66" charset="0"/>
                <a:ea typeface="Segoe UI Black" panose="020B0A02040204020203" pitchFamily="34" charset="0"/>
                <a:cs typeface="Segoe UI Black" panose="020B0A02040204020203" pitchFamily="34" charset="0"/>
              </a:rPr>
              <a:t>Exercise 5C</a:t>
            </a:r>
            <a:endParaRPr lang="ja-JP" altLang="en-US" sz="6600" b="1" dirty="0">
              <a:ln w="38100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rgbClr val="7030A0"/>
              </a:solidFill>
              <a:latin typeface="Kristen ITC" panose="03050502040202030202" pitchFamily="66" charset="0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44878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Probability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need to recognize when events are mutually exclusive or independent</a:t>
            </a:r>
            <a:endParaRPr lang="en-GB" sz="1600" b="1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5C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6" name="Rectangle 3">
            <a:extLst>
              <a:ext uri="{FF2B5EF4-FFF2-40B4-BE49-F238E27FC236}">
                <a16:creationId xmlns:a16="http://schemas.microsoft.com/office/drawing/2014/main" id="{AD86D4B5-6776-4BDA-8FF0-C90E7E30B8C2}"/>
              </a:ext>
            </a:extLst>
          </p:cNvPr>
          <p:cNvSpPr txBox="1">
            <a:spLocks noChangeArrowheads="1"/>
          </p:cNvSpPr>
          <p:nvPr/>
        </p:nvSpPr>
        <p:spPr>
          <a:xfrm>
            <a:off x="133165" y="2308194"/>
            <a:ext cx="4598633" cy="38179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None/>
            </a:pPr>
            <a:r>
              <a:rPr lang="en-GB" altLang="en-US" sz="1400" dirty="0">
                <a:latin typeface="Comic Sans MS" pitchFamily="66" charset="0"/>
              </a:rPr>
              <a:t>	When 2 events cannot happen at the same time, they are </a:t>
            </a:r>
            <a:r>
              <a:rPr lang="en-GB" altLang="en-US" sz="1400" dirty="0">
                <a:solidFill>
                  <a:srgbClr val="FF0000"/>
                </a:solidFill>
                <a:latin typeface="Comic Sans MS" pitchFamily="66" charset="0"/>
              </a:rPr>
              <a:t>Mutually Exclusive</a:t>
            </a:r>
            <a:r>
              <a:rPr lang="en-GB" altLang="en-US" sz="1400" dirty="0">
                <a:latin typeface="Comic Sans MS" pitchFamily="66" charset="0"/>
              </a:rPr>
              <a:t>.</a:t>
            </a:r>
          </a:p>
          <a:p>
            <a:pPr>
              <a:buFontTx/>
              <a:buNone/>
            </a:pPr>
            <a:endParaRPr lang="en-GB" altLang="en-US" sz="1400" dirty="0">
              <a:latin typeface="Comic Sans MS" pitchFamily="66" charset="0"/>
            </a:endParaRPr>
          </a:p>
          <a:p>
            <a:pPr>
              <a:buFontTx/>
              <a:buNone/>
            </a:pPr>
            <a:r>
              <a:rPr lang="en-GB" altLang="en-US" sz="1400" dirty="0">
                <a:latin typeface="Comic Sans MS" pitchFamily="66" charset="0"/>
              </a:rPr>
              <a:t>	</a:t>
            </a:r>
            <a:r>
              <a:rPr lang="en-GB" altLang="en-US" sz="1400" dirty="0">
                <a:latin typeface="Comic Sans MS" pitchFamily="66" charset="0"/>
                <a:sym typeface="Wingdings" pitchFamily="2" charset="2"/>
              </a:rPr>
              <a:t> </a:t>
            </a:r>
          </a:p>
          <a:p>
            <a:pPr>
              <a:buFontTx/>
              <a:buNone/>
            </a:pPr>
            <a:endParaRPr lang="en-GB" altLang="en-US" sz="1400" dirty="0">
              <a:latin typeface="Comic Sans MS" pitchFamily="66" charset="0"/>
              <a:sym typeface="Wingdings" pitchFamily="2" charset="2"/>
            </a:endParaRPr>
          </a:p>
          <a:p>
            <a:pPr>
              <a:buFontTx/>
              <a:buNone/>
            </a:pPr>
            <a:r>
              <a:rPr lang="en-GB" altLang="en-US" sz="1400" dirty="0">
                <a:latin typeface="Comic Sans MS" pitchFamily="66" charset="0"/>
                <a:sym typeface="Wingdings" pitchFamily="2" charset="2"/>
              </a:rPr>
              <a:t>	Consider the Venn Diagram to the right – if the events are mutually exclusive, they cannot both happen at the same time.</a:t>
            </a:r>
          </a:p>
          <a:p>
            <a:pPr>
              <a:buFontTx/>
              <a:buNone/>
            </a:pPr>
            <a:endParaRPr lang="en-GB" altLang="en-US" sz="1400" dirty="0">
              <a:latin typeface="Comic Sans MS" pitchFamily="66" charset="0"/>
              <a:sym typeface="Wingdings" pitchFamily="2" charset="2"/>
            </a:endParaRPr>
          </a:p>
          <a:p>
            <a:pPr>
              <a:buFontTx/>
              <a:buNone/>
            </a:pPr>
            <a:r>
              <a:rPr lang="en-GB" altLang="en-US" sz="1400" dirty="0">
                <a:latin typeface="Comic Sans MS" pitchFamily="66" charset="0"/>
                <a:sym typeface="Wingdings" pitchFamily="2" charset="2"/>
              </a:rPr>
              <a:t>	 </a:t>
            </a:r>
          </a:p>
          <a:p>
            <a:pPr>
              <a:buFontTx/>
              <a:buNone/>
            </a:pPr>
            <a:endParaRPr lang="en-GB" altLang="en-US" sz="1400" dirty="0">
              <a:latin typeface="Comic Sans MS" pitchFamily="66" charset="0"/>
              <a:sym typeface="Wingdings" pitchFamily="2" charset="2"/>
            </a:endParaRPr>
          </a:p>
          <a:p>
            <a:pPr>
              <a:buFontTx/>
              <a:buNone/>
            </a:pPr>
            <a:r>
              <a:rPr lang="en-GB" altLang="en-US" sz="1400" dirty="0">
                <a:latin typeface="Comic Sans MS" pitchFamily="66" charset="0"/>
                <a:sym typeface="Wingdings" pitchFamily="2" charset="2"/>
              </a:rPr>
              <a:t>	You can also work backwards. </a:t>
            </a:r>
            <a:r>
              <a:rPr lang="en-GB" altLang="en-US" sz="1400" u="sng" dirty="0">
                <a:latin typeface="Comic Sans MS" pitchFamily="66" charset="0"/>
                <a:sym typeface="Wingdings" pitchFamily="2" charset="2"/>
              </a:rPr>
              <a:t>If the above is true</a:t>
            </a:r>
            <a:r>
              <a:rPr lang="en-GB" altLang="en-US" sz="1400" dirty="0">
                <a:latin typeface="Comic Sans MS" pitchFamily="66" charset="0"/>
                <a:sym typeface="Wingdings" pitchFamily="2" charset="2"/>
              </a:rPr>
              <a:t> then the events are Mutually Exclusive.	</a:t>
            </a:r>
            <a:endParaRPr lang="en-GB" altLang="en-US" sz="1400" dirty="0">
              <a:latin typeface="Comic Sans MS" pitchFamily="66" charset="0"/>
            </a:endParaRPr>
          </a:p>
        </p:txBody>
      </p:sp>
      <p:sp>
        <p:nvSpPr>
          <p:cNvPr id="27" name="Rectangle 25">
            <a:extLst>
              <a:ext uri="{FF2B5EF4-FFF2-40B4-BE49-F238E27FC236}">
                <a16:creationId xmlns:a16="http://schemas.microsoft.com/office/drawing/2014/main" id="{4E49D1E3-14D8-4804-94A1-647AADE474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1828800"/>
            <a:ext cx="3200400" cy="17526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8" name="Oval 26">
            <a:extLst>
              <a:ext uri="{FF2B5EF4-FFF2-40B4-BE49-F238E27FC236}">
                <a16:creationId xmlns:a16="http://schemas.microsoft.com/office/drawing/2014/main" id="{7CE4EA06-AC24-45B0-AE3B-FC0E45897E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5000" y="2057400"/>
            <a:ext cx="1295400" cy="1295400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9" name="Oval 27">
            <a:extLst>
              <a:ext uri="{FF2B5EF4-FFF2-40B4-BE49-F238E27FC236}">
                <a16:creationId xmlns:a16="http://schemas.microsoft.com/office/drawing/2014/main" id="{E6788FC7-F979-4413-A16E-A4F8B3184E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62800" y="2057400"/>
            <a:ext cx="1295400" cy="1295400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0" name="Text Box 28">
            <a:extLst>
              <a:ext uri="{FF2B5EF4-FFF2-40B4-BE49-F238E27FC236}">
                <a16:creationId xmlns:a16="http://schemas.microsoft.com/office/drawing/2014/main" id="{7B9E8AE1-5D7B-408D-AA6A-3271700550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2600" y="1981200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A</a:t>
            </a:r>
          </a:p>
        </p:txBody>
      </p:sp>
      <p:sp>
        <p:nvSpPr>
          <p:cNvPr id="31" name="Text Box 29">
            <a:extLst>
              <a:ext uri="{FF2B5EF4-FFF2-40B4-BE49-F238E27FC236}">
                <a16:creationId xmlns:a16="http://schemas.microsoft.com/office/drawing/2014/main" id="{ECD323EB-40E8-4713-B655-0017AF62F4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29600" y="1981200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B</a:t>
            </a:r>
          </a:p>
        </p:txBody>
      </p:sp>
      <p:sp>
        <p:nvSpPr>
          <p:cNvPr id="32" name="Text Box 30">
            <a:extLst>
              <a:ext uri="{FF2B5EF4-FFF2-40B4-BE49-F238E27FC236}">
                <a16:creationId xmlns:a16="http://schemas.microsoft.com/office/drawing/2014/main" id="{8D37D093-3A7F-4C8B-A782-DE0148B440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86800" y="1524000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S</a:t>
            </a:r>
          </a:p>
        </p:txBody>
      </p:sp>
      <p:graphicFrame>
        <p:nvGraphicFramePr>
          <p:cNvPr id="33" name="Object 31">
            <a:extLst>
              <a:ext uri="{FF2B5EF4-FFF2-40B4-BE49-F238E27FC236}">
                <a16:creationId xmlns:a16="http://schemas.microsoft.com/office/drawing/2014/main" id="{69E53BF6-0197-4670-8ACD-1D812C8176C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8946269"/>
              </p:ext>
            </p:extLst>
          </p:nvPr>
        </p:nvGraphicFramePr>
        <p:xfrm>
          <a:off x="695418" y="3124941"/>
          <a:ext cx="1295400" cy="309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62" name="Equation" r:id="rId3" imgW="850531" imgH="203112" progId="Equation.DSMT4">
                  <p:embed/>
                </p:oleObj>
              </mc:Choice>
              <mc:Fallback>
                <p:oleObj name="Equation" r:id="rId3" imgW="850531" imgH="203112" progId="Equation.DSMT4">
                  <p:embed/>
                  <p:pic>
                    <p:nvPicPr>
                      <p:cNvPr id="55327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5418" y="3124941"/>
                        <a:ext cx="1295400" cy="309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" name="Object 32">
            <a:extLst>
              <a:ext uri="{FF2B5EF4-FFF2-40B4-BE49-F238E27FC236}">
                <a16:creationId xmlns:a16="http://schemas.microsoft.com/office/drawing/2014/main" id="{D9D061CA-E22F-467E-9E77-E663DCDD98C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81923932"/>
              </p:ext>
            </p:extLst>
          </p:nvPr>
        </p:nvGraphicFramePr>
        <p:xfrm>
          <a:off x="696157" y="4770269"/>
          <a:ext cx="1219200" cy="336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63" name="Equation" r:id="rId5" imgW="736600" imgH="203200" progId="Equation.DSMT4">
                  <p:embed/>
                </p:oleObj>
              </mc:Choice>
              <mc:Fallback>
                <p:oleObj name="Equation" r:id="rId5" imgW="736600" imgH="203200" progId="Equation.DSMT4">
                  <p:embed/>
                  <p:pic>
                    <p:nvPicPr>
                      <p:cNvPr id="55328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6157" y="4770269"/>
                        <a:ext cx="1219200" cy="336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" name="Object 33">
            <a:extLst>
              <a:ext uri="{FF2B5EF4-FFF2-40B4-BE49-F238E27FC236}">
                <a16:creationId xmlns:a16="http://schemas.microsoft.com/office/drawing/2014/main" id="{A26564A9-4F19-42E0-BDF4-C6A61AC5290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91678270"/>
              </p:ext>
            </p:extLst>
          </p:nvPr>
        </p:nvGraphicFramePr>
        <p:xfrm>
          <a:off x="1991557" y="4770269"/>
          <a:ext cx="588963" cy="336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64" name="Equation" r:id="rId7" imgW="355292" imgH="203024" progId="Equation.DSMT4">
                  <p:embed/>
                </p:oleObj>
              </mc:Choice>
              <mc:Fallback>
                <p:oleObj name="Equation" r:id="rId7" imgW="355292" imgH="203024" progId="Equation.DSMT4">
                  <p:embed/>
                  <p:pic>
                    <p:nvPicPr>
                      <p:cNvPr id="55329" name="Object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91557" y="4770269"/>
                        <a:ext cx="588963" cy="336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" name="Object 34">
            <a:extLst>
              <a:ext uri="{FF2B5EF4-FFF2-40B4-BE49-F238E27FC236}">
                <a16:creationId xmlns:a16="http://schemas.microsoft.com/office/drawing/2014/main" id="{0FD64D42-46D0-4479-BA9B-5E1B1E0FDA2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57109398"/>
              </p:ext>
            </p:extLst>
          </p:nvPr>
        </p:nvGraphicFramePr>
        <p:xfrm>
          <a:off x="2524957" y="4770269"/>
          <a:ext cx="736600" cy="336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65" name="Equation" r:id="rId9" imgW="444307" imgH="203112" progId="Equation.DSMT4">
                  <p:embed/>
                </p:oleObj>
              </mc:Choice>
              <mc:Fallback>
                <p:oleObj name="Equation" r:id="rId9" imgW="444307" imgH="203112" progId="Equation.DSMT4">
                  <p:embed/>
                  <p:pic>
                    <p:nvPicPr>
                      <p:cNvPr id="55330" name="Object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24957" y="4770269"/>
                        <a:ext cx="736600" cy="336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45777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2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8" grpId="0" animBg="1"/>
      <p:bldP spid="29" grpId="0" animBg="1"/>
      <p:bldP spid="30" grpId="0"/>
      <p:bldP spid="31" grpId="0"/>
      <p:bldP spid="3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Probability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need to recognize when events are mutually exclusive or independent</a:t>
            </a:r>
            <a:endParaRPr lang="en-GB" sz="1600" b="1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5C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6" name="Rectangle 3">
            <a:extLst>
              <a:ext uri="{FF2B5EF4-FFF2-40B4-BE49-F238E27FC236}">
                <a16:creationId xmlns:a16="http://schemas.microsoft.com/office/drawing/2014/main" id="{AD86D4B5-6776-4BDA-8FF0-C90E7E30B8C2}"/>
              </a:ext>
            </a:extLst>
          </p:cNvPr>
          <p:cNvSpPr txBox="1">
            <a:spLocks noChangeArrowheads="1"/>
          </p:cNvSpPr>
          <p:nvPr/>
        </p:nvSpPr>
        <p:spPr>
          <a:xfrm>
            <a:off x="133166" y="2308194"/>
            <a:ext cx="4332302" cy="424352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None/>
            </a:pPr>
            <a:r>
              <a:rPr lang="en-GB" altLang="en-US" sz="1400" dirty="0">
                <a:latin typeface="Comic Sans MS" pitchFamily="66" charset="0"/>
              </a:rPr>
              <a:t>	When one event happening has no effect on another event happening, they are said to be independent.</a:t>
            </a:r>
          </a:p>
          <a:p>
            <a:pPr>
              <a:buFontTx/>
              <a:buNone/>
            </a:pPr>
            <a:endParaRPr lang="en-GB" altLang="en-US" sz="1400" dirty="0">
              <a:latin typeface="Comic Sans MS" pitchFamily="66" charset="0"/>
            </a:endParaRPr>
          </a:p>
          <a:p>
            <a:pPr>
              <a:buFontTx/>
              <a:buNone/>
            </a:pPr>
            <a:r>
              <a:rPr lang="en-GB" altLang="en-US" sz="1400" dirty="0">
                <a:latin typeface="Comic Sans MS" pitchFamily="66" charset="0"/>
              </a:rPr>
              <a:t>	</a:t>
            </a:r>
            <a:r>
              <a:rPr lang="en-GB" altLang="en-US" sz="1400" dirty="0">
                <a:latin typeface="Comic Sans MS" pitchFamily="66" charset="0"/>
                <a:sym typeface="Wingdings" panose="05000000000000000000" pitchFamily="2" charset="2"/>
              </a:rPr>
              <a:t> For example, the probability of event B happening is the same whether or not event A has already happened.</a:t>
            </a:r>
          </a:p>
          <a:p>
            <a:pPr>
              <a:buFontTx/>
              <a:buNone/>
            </a:pPr>
            <a:endParaRPr lang="en-GB" altLang="en-US" sz="1400" dirty="0">
              <a:latin typeface="Comic Sans MS" pitchFamily="66" charset="0"/>
              <a:sym typeface="Wingdings" panose="05000000000000000000" pitchFamily="2" charset="2"/>
            </a:endParaRPr>
          </a:p>
          <a:p>
            <a:pPr>
              <a:buFontTx/>
              <a:buNone/>
            </a:pPr>
            <a:r>
              <a:rPr lang="en-GB" altLang="en-US" sz="1400" dirty="0">
                <a:latin typeface="Comic Sans MS" pitchFamily="66" charset="0"/>
                <a:sym typeface="Wingdings" panose="05000000000000000000" pitchFamily="2" charset="2"/>
              </a:rPr>
              <a:t>	 Tossing a coin and rolling a dice are independent</a:t>
            </a:r>
          </a:p>
          <a:p>
            <a:pPr>
              <a:buFontTx/>
              <a:buNone/>
            </a:pPr>
            <a:endParaRPr lang="en-GB" altLang="en-US" sz="1400" dirty="0">
              <a:latin typeface="Comic Sans MS" pitchFamily="66" charset="0"/>
              <a:sym typeface="Wingdings" panose="05000000000000000000" pitchFamily="2" charset="2"/>
            </a:endParaRPr>
          </a:p>
          <a:p>
            <a:pPr>
              <a:buFontTx/>
              <a:buNone/>
            </a:pPr>
            <a:r>
              <a:rPr lang="en-GB" altLang="en-US" sz="1400" dirty="0">
                <a:latin typeface="Comic Sans MS" pitchFamily="66" charset="0"/>
                <a:sym typeface="Wingdings" panose="05000000000000000000" pitchFamily="2" charset="2"/>
              </a:rPr>
              <a:t>	For independent events:</a:t>
            </a:r>
          </a:p>
          <a:p>
            <a:pPr>
              <a:buFontTx/>
              <a:buNone/>
            </a:pPr>
            <a:endParaRPr lang="en-GB" altLang="en-US" sz="1400" dirty="0">
              <a:latin typeface="Comic Sans MS" pitchFamily="66" charset="0"/>
              <a:sym typeface="Wingdings" panose="05000000000000000000" pitchFamily="2" charset="2"/>
            </a:endParaRPr>
          </a:p>
          <a:p>
            <a:pPr>
              <a:buFontTx/>
              <a:buNone/>
            </a:pPr>
            <a:r>
              <a:rPr lang="en-GB" altLang="en-US" sz="1400" dirty="0">
                <a:latin typeface="Comic Sans MS" pitchFamily="66" charset="0"/>
                <a:sym typeface="Wingdings" panose="05000000000000000000" pitchFamily="2" charset="2"/>
              </a:rPr>
              <a:t>	The reverse is also true. If this rule works, then the events are independent.</a:t>
            </a:r>
            <a:endParaRPr lang="en-GB" altLang="en-US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847E6117-EF59-4C9B-9852-50228990557A}"/>
                  </a:ext>
                </a:extLst>
              </p:cNvPr>
              <p:cNvSpPr txBox="1"/>
              <p:nvPr/>
            </p:nvSpPr>
            <p:spPr>
              <a:xfrm>
                <a:off x="1060881" y="5499718"/>
                <a:ext cx="251613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∩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)×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𝐵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847E6117-EF59-4C9B-9852-50228990557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0881" y="5499718"/>
                <a:ext cx="2516138" cy="276999"/>
              </a:xfrm>
              <a:prstGeom prst="rect">
                <a:avLst/>
              </a:prstGeom>
              <a:blipFill>
                <a:blip r:embed="rId2"/>
                <a:stretch>
                  <a:fillRect l="-1695" t="-2174" r="-2906" b="-326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618489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Probability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need to recognize when events are mutually exclusive or independent</a:t>
            </a:r>
            <a:endParaRPr lang="en-GB" sz="1600" b="1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5C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847E6117-EF59-4C9B-9852-50228990557A}"/>
                  </a:ext>
                </a:extLst>
              </p:cNvPr>
              <p:cNvSpPr txBox="1"/>
              <p:nvPr/>
            </p:nvSpPr>
            <p:spPr>
              <a:xfrm>
                <a:off x="6547280" y="688021"/>
                <a:ext cx="251613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∩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)×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𝐵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847E6117-EF59-4C9B-9852-50228990557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47280" y="688021"/>
                <a:ext cx="2516138" cy="276999"/>
              </a:xfrm>
              <a:prstGeom prst="rect">
                <a:avLst/>
              </a:prstGeom>
              <a:blipFill>
                <a:blip r:embed="rId3"/>
                <a:stretch>
                  <a:fillRect l="-1695" t="-2222" r="-2906" b="-3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91C6EA66-C94C-44C0-9C04-D3BEEB979CEA}"/>
                  </a:ext>
                </a:extLst>
              </p:cNvPr>
              <p:cNvSpPr txBox="1"/>
              <p:nvPr/>
            </p:nvSpPr>
            <p:spPr>
              <a:xfrm>
                <a:off x="174594" y="662868"/>
                <a:ext cx="251613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∪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𝐵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91C6EA66-C94C-44C0-9C04-D3BEEB979CE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4594" y="662868"/>
                <a:ext cx="2516138" cy="276999"/>
              </a:xfrm>
              <a:prstGeom prst="rect">
                <a:avLst/>
              </a:prstGeom>
              <a:blipFill>
                <a:blip r:embed="rId4"/>
                <a:stretch>
                  <a:fillRect l="-1942" t="-4444" r="-3155" b="-3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F5F574AE-5D05-4100-BA21-F9A5336D38AE}"/>
              </a:ext>
            </a:extLst>
          </p:cNvPr>
          <p:cNvSpPr txBox="1"/>
          <p:nvPr/>
        </p:nvSpPr>
        <p:spPr>
          <a:xfrm>
            <a:off x="6818051" y="337352"/>
            <a:ext cx="208903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u="sng" dirty="0">
                <a:latin typeface="Comic Sans MS" panose="030F0702030302020204" pitchFamily="66" charset="0"/>
              </a:rPr>
              <a:t>Independent events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79A66773-E1D5-481C-95FF-EA4730E5CB57}"/>
              </a:ext>
            </a:extLst>
          </p:cNvPr>
          <p:cNvSpPr txBox="1"/>
          <p:nvPr/>
        </p:nvSpPr>
        <p:spPr>
          <a:xfrm>
            <a:off x="72500" y="321077"/>
            <a:ext cx="263886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u="sng" dirty="0">
                <a:latin typeface="Comic Sans MS" panose="030F0702030302020204" pitchFamily="66" charset="0"/>
              </a:rPr>
              <a:t>Mutually Exclusive events</a:t>
            </a:r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14263386-AA29-400B-B01C-C6F2E9DF23CD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148396"/>
            <a:ext cx="4876800" cy="44743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None/>
            </a:pPr>
            <a:r>
              <a:rPr lang="en-GB" altLang="en-US" sz="1600" dirty="0">
                <a:latin typeface="Comic Sans MS" pitchFamily="66" charset="0"/>
              </a:rPr>
              <a:t>	Events A and B are </a:t>
            </a:r>
            <a:r>
              <a:rPr lang="en-GB" altLang="en-US" sz="1600" dirty="0">
                <a:solidFill>
                  <a:srgbClr val="FF0000"/>
                </a:solidFill>
                <a:latin typeface="Comic Sans MS" pitchFamily="66" charset="0"/>
              </a:rPr>
              <a:t>Mutually Exclusive</a:t>
            </a:r>
            <a:r>
              <a:rPr lang="en-GB" altLang="en-US" sz="1600" dirty="0">
                <a:latin typeface="Comic Sans MS" pitchFamily="66" charset="0"/>
              </a:rPr>
              <a:t> and P(A) = 0.2 and P(B) = 0.4</a:t>
            </a:r>
          </a:p>
          <a:p>
            <a:pPr>
              <a:buFontTx/>
              <a:buNone/>
            </a:pPr>
            <a:r>
              <a:rPr lang="en-GB" altLang="en-US" sz="1600" dirty="0">
                <a:latin typeface="Comic Sans MS" pitchFamily="66" charset="0"/>
              </a:rPr>
              <a:t>	Calculate:</a:t>
            </a:r>
          </a:p>
          <a:p>
            <a:pPr>
              <a:buFontTx/>
              <a:buNone/>
            </a:pPr>
            <a:r>
              <a:rPr lang="en-GB" altLang="en-US" sz="1600" dirty="0">
                <a:latin typeface="Comic Sans MS" pitchFamily="66" charset="0"/>
              </a:rPr>
              <a:t>	a)</a:t>
            </a:r>
          </a:p>
          <a:p>
            <a:pPr>
              <a:buFontTx/>
              <a:buNone/>
            </a:pPr>
            <a:endParaRPr lang="en-GB" altLang="en-US" sz="1600" dirty="0">
              <a:latin typeface="Comic Sans MS" pitchFamily="66" charset="0"/>
            </a:endParaRPr>
          </a:p>
          <a:p>
            <a:pPr>
              <a:buFontTx/>
              <a:buNone/>
            </a:pPr>
            <a:endParaRPr lang="en-GB" altLang="en-US" sz="1600" dirty="0">
              <a:latin typeface="Comic Sans MS" pitchFamily="66" charset="0"/>
            </a:endParaRPr>
          </a:p>
          <a:p>
            <a:pPr>
              <a:buFontTx/>
              <a:buNone/>
            </a:pPr>
            <a:endParaRPr lang="en-GB" altLang="en-US" sz="1600" dirty="0">
              <a:latin typeface="Comic Sans MS" pitchFamily="66" charset="0"/>
            </a:endParaRPr>
          </a:p>
          <a:p>
            <a:pPr>
              <a:buFontTx/>
              <a:buNone/>
            </a:pPr>
            <a:r>
              <a:rPr lang="en-GB" altLang="en-US" sz="1600" dirty="0">
                <a:latin typeface="Comic Sans MS" pitchFamily="66" charset="0"/>
              </a:rPr>
              <a:t>	b)</a:t>
            </a:r>
          </a:p>
          <a:p>
            <a:pPr>
              <a:buFontTx/>
              <a:buNone/>
            </a:pPr>
            <a:endParaRPr lang="en-GB" altLang="en-US" sz="1600" dirty="0">
              <a:latin typeface="Comic Sans MS" pitchFamily="66" charset="0"/>
            </a:endParaRPr>
          </a:p>
          <a:p>
            <a:pPr>
              <a:buFontTx/>
              <a:buNone/>
            </a:pPr>
            <a:r>
              <a:rPr lang="en-GB" altLang="en-US" sz="1600" dirty="0">
                <a:latin typeface="Comic Sans MS" pitchFamily="66" charset="0"/>
              </a:rPr>
              <a:t>	</a:t>
            </a:r>
          </a:p>
          <a:p>
            <a:pPr>
              <a:buFontTx/>
              <a:buNone/>
            </a:pPr>
            <a:r>
              <a:rPr lang="en-GB" altLang="en-US" sz="1600" dirty="0">
                <a:latin typeface="Comic Sans MS" pitchFamily="66" charset="0"/>
              </a:rPr>
              <a:t>	c)</a:t>
            </a:r>
          </a:p>
        </p:txBody>
      </p:sp>
      <p:graphicFrame>
        <p:nvGraphicFramePr>
          <p:cNvPr id="11" name="Object 17">
            <a:extLst>
              <a:ext uri="{FF2B5EF4-FFF2-40B4-BE49-F238E27FC236}">
                <a16:creationId xmlns:a16="http://schemas.microsoft.com/office/drawing/2014/main" id="{80ADFE2E-3F5A-443B-8F8E-E7A97D5C269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04346430"/>
              </p:ext>
            </p:extLst>
          </p:nvPr>
        </p:nvGraphicFramePr>
        <p:xfrm>
          <a:off x="594805" y="3065756"/>
          <a:ext cx="990600" cy="323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66" name="Equation" r:id="rId5" imgW="622030" imgH="203112" progId="Equation.DSMT4">
                  <p:embed/>
                </p:oleObj>
              </mc:Choice>
              <mc:Fallback>
                <p:oleObj name="Equation" r:id="rId5" imgW="622030" imgH="203112" progId="Equation.DSMT4">
                  <p:embed/>
                  <p:pic>
                    <p:nvPicPr>
                      <p:cNvPr id="58385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805" y="3065756"/>
                        <a:ext cx="990600" cy="323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8">
            <a:extLst>
              <a:ext uri="{FF2B5EF4-FFF2-40B4-BE49-F238E27FC236}">
                <a16:creationId xmlns:a16="http://schemas.microsoft.com/office/drawing/2014/main" id="{2A9D2FE8-ED91-4D26-883D-8B839BC1B99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54588038"/>
              </p:ext>
            </p:extLst>
          </p:nvPr>
        </p:nvGraphicFramePr>
        <p:xfrm>
          <a:off x="611619" y="4457685"/>
          <a:ext cx="1050925" cy="323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67" name="Equation" r:id="rId7" imgW="660113" imgH="203112" progId="Equation.DSMT4">
                  <p:embed/>
                </p:oleObj>
              </mc:Choice>
              <mc:Fallback>
                <p:oleObj name="Equation" r:id="rId7" imgW="660113" imgH="203112" progId="Equation.DSMT4">
                  <p:embed/>
                  <p:pic>
                    <p:nvPicPr>
                      <p:cNvPr id="58386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619" y="4457685"/>
                        <a:ext cx="1050925" cy="323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9">
            <a:extLst>
              <a:ext uri="{FF2B5EF4-FFF2-40B4-BE49-F238E27FC236}">
                <a16:creationId xmlns:a16="http://schemas.microsoft.com/office/drawing/2014/main" id="{ECC98DE1-0929-4054-A363-CC0FFDF0B1E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43315107"/>
              </p:ext>
            </p:extLst>
          </p:nvPr>
        </p:nvGraphicFramePr>
        <p:xfrm>
          <a:off x="568171" y="5534134"/>
          <a:ext cx="1092200" cy="323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68" name="Equation" r:id="rId9" imgW="685800" imgH="203200" progId="Equation.DSMT4">
                  <p:embed/>
                </p:oleObj>
              </mc:Choice>
              <mc:Fallback>
                <p:oleObj name="Equation" r:id="rId9" imgW="685800" imgH="203200" progId="Equation.DSMT4">
                  <p:embed/>
                  <p:pic>
                    <p:nvPicPr>
                      <p:cNvPr id="58387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8171" y="5534134"/>
                        <a:ext cx="1092200" cy="323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Rectangle 20">
            <a:extLst>
              <a:ext uri="{FF2B5EF4-FFF2-40B4-BE49-F238E27FC236}">
                <a16:creationId xmlns:a16="http://schemas.microsoft.com/office/drawing/2014/main" id="{74CFA71E-32CF-40B7-80E3-F0A696E7B6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78438" y="3048000"/>
            <a:ext cx="3200400" cy="17526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5" name="Oval 21">
            <a:extLst>
              <a:ext uri="{FF2B5EF4-FFF2-40B4-BE49-F238E27FC236}">
                <a16:creationId xmlns:a16="http://schemas.microsoft.com/office/drawing/2014/main" id="{6E5F4E03-3D52-4A71-A8F3-29597D5C85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3276600"/>
            <a:ext cx="1295400" cy="1295400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6" name="Oval 22">
            <a:extLst>
              <a:ext uri="{FF2B5EF4-FFF2-40B4-BE49-F238E27FC236}">
                <a16:creationId xmlns:a16="http://schemas.microsoft.com/office/drawing/2014/main" id="{039198C1-2946-4CE5-AFEF-35241604B5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4200" y="3276600"/>
            <a:ext cx="1295400" cy="1295400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7" name="Text Box 23">
            <a:extLst>
              <a:ext uri="{FF2B5EF4-FFF2-40B4-BE49-F238E27FC236}">
                <a16:creationId xmlns:a16="http://schemas.microsoft.com/office/drawing/2014/main" id="{7D8DE322-B859-4DCA-ACA7-385596260E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0" y="3194050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A</a:t>
            </a:r>
          </a:p>
        </p:txBody>
      </p:sp>
      <p:sp>
        <p:nvSpPr>
          <p:cNvPr id="18" name="Text Box 24">
            <a:extLst>
              <a:ext uri="{FF2B5EF4-FFF2-40B4-BE49-F238E27FC236}">
                <a16:creationId xmlns:a16="http://schemas.microsoft.com/office/drawing/2014/main" id="{FFEEC1AE-CAEA-4B93-A7C1-57D8F4D7F5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01000" y="3194050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B</a:t>
            </a:r>
          </a:p>
        </p:txBody>
      </p:sp>
      <p:sp>
        <p:nvSpPr>
          <p:cNvPr id="19" name="Text Box 25">
            <a:extLst>
              <a:ext uri="{FF2B5EF4-FFF2-40B4-BE49-F238E27FC236}">
                <a16:creationId xmlns:a16="http://schemas.microsoft.com/office/drawing/2014/main" id="{A5D67096-0B0E-45E7-8346-3B121EDE03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58200" y="2743200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S</a:t>
            </a:r>
          </a:p>
        </p:txBody>
      </p:sp>
      <p:sp>
        <p:nvSpPr>
          <p:cNvPr id="20" name="Text Box 26">
            <a:extLst>
              <a:ext uri="{FF2B5EF4-FFF2-40B4-BE49-F238E27FC236}">
                <a16:creationId xmlns:a16="http://schemas.microsoft.com/office/drawing/2014/main" id="{87F8914C-A68F-4D26-BA70-F1F3277155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7400" y="372745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0.2</a:t>
            </a:r>
          </a:p>
        </p:txBody>
      </p:sp>
      <p:sp>
        <p:nvSpPr>
          <p:cNvPr id="21" name="Text Box 27">
            <a:extLst>
              <a:ext uri="{FF2B5EF4-FFF2-40B4-BE49-F238E27FC236}">
                <a16:creationId xmlns:a16="http://schemas.microsoft.com/office/drawing/2014/main" id="{FD184F20-1F19-49DB-864C-1A12DB22D5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5200" y="37338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0.4</a:t>
            </a:r>
          </a:p>
        </p:txBody>
      </p:sp>
      <p:sp>
        <p:nvSpPr>
          <p:cNvPr id="22" name="Text Box 28">
            <a:extLst>
              <a:ext uri="{FF2B5EF4-FFF2-40B4-BE49-F238E27FC236}">
                <a16:creationId xmlns:a16="http://schemas.microsoft.com/office/drawing/2014/main" id="{EA3A77CA-182E-46E9-ACF4-11E7ED5782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04163" y="448945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0.4</a:t>
            </a:r>
          </a:p>
        </p:txBody>
      </p:sp>
      <p:graphicFrame>
        <p:nvGraphicFramePr>
          <p:cNvPr id="23" name="Object 29">
            <a:extLst>
              <a:ext uri="{FF2B5EF4-FFF2-40B4-BE49-F238E27FC236}">
                <a16:creationId xmlns:a16="http://schemas.microsoft.com/office/drawing/2014/main" id="{790400A1-15E4-4822-B9A7-59D9A796C64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64642888"/>
              </p:ext>
            </p:extLst>
          </p:nvPr>
        </p:nvGraphicFramePr>
        <p:xfrm>
          <a:off x="1737805" y="3065756"/>
          <a:ext cx="1476375" cy="323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69" name="Equation" r:id="rId11" imgW="926698" imgH="203112" progId="Equation.DSMT4">
                  <p:embed/>
                </p:oleObj>
              </mc:Choice>
              <mc:Fallback>
                <p:oleObj name="Equation" r:id="rId11" imgW="926698" imgH="203112" progId="Equation.DSMT4">
                  <p:embed/>
                  <p:pic>
                    <p:nvPicPr>
                      <p:cNvPr id="58397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37805" y="3065756"/>
                        <a:ext cx="1476375" cy="323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30">
            <a:extLst>
              <a:ext uri="{FF2B5EF4-FFF2-40B4-BE49-F238E27FC236}">
                <a16:creationId xmlns:a16="http://schemas.microsoft.com/office/drawing/2014/main" id="{ABE5BB01-A02B-4B21-A52D-6F797BDE415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55207094"/>
              </p:ext>
            </p:extLst>
          </p:nvPr>
        </p:nvGraphicFramePr>
        <p:xfrm>
          <a:off x="1737805" y="3370556"/>
          <a:ext cx="1071563" cy="284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70" name="Equation" r:id="rId13" imgW="672516" imgH="177646" progId="Equation.DSMT4">
                  <p:embed/>
                </p:oleObj>
              </mc:Choice>
              <mc:Fallback>
                <p:oleObj name="Equation" r:id="rId13" imgW="672516" imgH="177646" progId="Equation.DSMT4">
                  <p:embed/>
                  <p:pic>
                    <p:nvPicPr>
                      <p:cNvPr id="58398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37805" y="3370556"/>
                        <a:ext cx="1071563" cy="284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31">
            <a:extLst>
              <a:ext uri="{FF2B5EF4-FFF2-40B4-BE49-F238E27FC236}">
                <a16:creationId xmlns:a16="http://schemas.microsoft.com/office/drawing/2014/main" id="{18069998-B151-47A5-AA18-D8BB6AA84CA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4011292"/>
              </p:ext>
            </p:extLst>
          </p:nvPr>
        </p:nvGraphicFramePr>
        <p:xfrm>
          <a:off x="1737805" y="3675356"/>
          <a:ext cx="565150" cy="284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71" name="Equation" r:id="rId15" imgW="355138" imgH="177569" progId="Equation.DSMT4">
                  <p:embed/>
                </p:oleObj>
              </mc:Choice>
              <mc:Fallback>
                <p:oleObj name="Equation" r:id="rId15" imgW="355138" imgH="177569" progId="Equation.DSMT4">
                  <p:embed/>
                  <p:pic>
                    <p:nvPicPr>
                      <p:cNvPr id="58399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37805" y="3675356"/>
                        <a:ext cx="565150" cy="284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32">
            <a:extLst>
              <a:ext uri="{FF2B5EF4-FFF2-40B4-BE49-F238E27FC236}">
                <a16:creationId xmlns:a16="http://schemas.microsoft.com/office/drawing/2014/main" id="{A5D585EB-E239-47A0-B901-FAF39F071EC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00566047"/>
              </p:ext>
            </p:extLst>
          </p:nvPr>
        </p:nvGraphicFramePr>
        <p:xfrm>
          <a:off x="1754619" y="4457685"/>
          <a:ext cx="768350" cy="323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72" name="Equation" r:id="rId17" imgW="482391" imgH="203112" progId="Equation.DSMT4">
                  <p:embed/>
                </p:oleObj>
              </mc:Choice>
              <mc:Fallback>
                <p:oleObj name="Equation" r:id="rId17" imgW="482391" imgH="203112" progId="Equation.DSMT4">
                  <p:embed/>
                  <p:pic>
                    <p:nvPicPr>
                      <p:cNvPr id="58400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4619" y="4457685"/>
                        <a:ext cx="768350" cy="323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33">
            <a:extLst>
              <a:ext uri="{FF2B5EF4-FFF2-40B4-BE49-F238E27FC236}">
                <a16:creationId xmlns:a16="http://schemas.microsoft.com/office/drawing/2014/main" id="{A0F3FF3B-21A2-4293-A032-609E983DF15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66638029"/>
              </p:ext>
            </p:extLst>
          </p:nvPr>
        </p:nvGraphicFramePr>
        <p:xfrm>
          <a:off x="1711171" y="5534134"/>
          <a:ext cx="1476375" cy="323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73" name="Equation" r:id="rId19" imgW="926698" imgH="203112" progId="Equation.DSMT4">
                  <p:embed/>
                </p:oleObj>
              </mc:Choice>
              <mc:Fallback>
                <p:oleObj name="Equation" r:id="rId19" imgW="926698" imgH="203112" progId="Equation.DSMT4">
                  <p:embed/>
                  <p:pic>
                    <p:nvPicPr>
                      <p:cNvPr id="58401" name="Object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11171" y="5534134"/>
                        <a:ext cx="1476375" cy="323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Object 34">
            <a:extLst>
              <a:ext uri="{FF2B5EF4-FFF2-40B4-BE49-F238E27FC236}">
                <a16:creationId xmlns:a16="http://schemas.microsoft.com/office/drawing/2014/main" id="{A7F5E02A-F2A7-4972-8768-FB75C974A1C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34656096"/>
              </p:ext>
            </p:extLst>
          </p:nvPr>
        </p:nvGraphicFramePr>
        <p:xfrm>
          <a:off x="1754619" y="4762485"/>
          <a:ext cx="566737" cy="284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74" name="Equation" r:id="rId21" imgW="355138" imgH="177569" progId="Equation.DSMT4">
                  <p:embed/>
                </p:oleObj>
              </mc:Choice>
              <mc:Fallback>
                <p:oleObj name="Equation" r:id="rId21" imgW="355138" imgH="177569" progId="Equation.DSMT4">
                  <p:embed/>
                  <p:pic>
                    <p:nvPicPr>
                      <p:cNvPr id="58402" name="Object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4619" y="4762485"/>
                        <a:ext cx="566737" cy="284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" name="Object 35">
            <a:extLst>
              <a:ext uri="{FF2B5EF4-FFF2-40B4-BE49-F238E27FC236}">
                <a16:creationId xmlns:a16="http://schemas.microsoft.com/office/drawing/2014/main" id="{34200F1A-F321-4312-9B9F-D992A90C5C2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88656503"/>
              </p:ext>
            </p:extLst>
          </p:nvPr>
        </p:nvGraphicFramePr>
        <p:xfrm>
          <a:off x="1711171" y="5838934"/>
          <a:ext cx="849313" cy="284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75" name="Equation" r:id="rId23" imgW="532937" imgH="177646" progId="Equation.DSMT4">
                  <p:embed/>
                </p:oleObj>
              </mc:Choice>
              <mc:Fallback>
                <p:oleObj name="Equation" r:id="rId23" imgW="532937" imgH="177646" progId="Equation.DSMT4">
                  <p:embed/>
                  <p:pic>
                    <p:nvPicPr>
                      <p:cNvPr id="58403" name="Object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11171" y="5838934"/>
                        <a:ext cx="849313" cy="284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" name="Object 36">
            <a:extLst>
              <a:ext uri="{FF2B5EF4-FFF2-40B4-BE49-F238E27FC236}">
                <a16:creationId xmlns:a16="http://schemas.microsoft.com/office/drawing/2014/main" id="{BAB7A063-DFFA-4D8F-9575-0A5D8723B8B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55963551"/>
              </p:ext>
            </p:extLst>
          </p:nvPr>
        </p:nvGraphicFramePr>
        <p:xfrm>
          <a:off x="1711171" y="6143734"/>
          <a:ext cx="566738" cy="284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76" name="Equation" r:id="rId25" imgW="355138" imgH="177569" progId="Equation.DSMT4">
                  <p:embed/>
                </p:oleObj>
              </mc:Choice>
              <mc:Fallback>
                <p:oleObj name="Equation" r:id="rId25" imgW="355138" imgH="177569" progId="Equation.DSMT4">
                  <p:embed/>
                  <p:pic>
                    <p:nvPicPr>
                      <p:cNvPr id="58404" name="Object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11171" y="6143734"/>
                        <a:ext cx="566738" cy="284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" name="Line 37">
            <a:extLst>
              <a:ext uri="{FF2B5EF4-FFF2-40B4-BE49-F238E27FC236}">
                <a16:creationId xmlns:a16="http://schemas.microsoft.com/office/drawing/2014/main" id="{5DDE8DAF-DE39-4F9D-AF8B-B1E98210B8A7}"/>
              </a:ext>
            </a:extLst>
          </p:cNvPr>
          <p:cNvSpPr>
            <a:spLocks noChangeShapeType="1"/>
          </p:cNvSpPr>
          <p:nvPr/>
        </p:nvSpPr>
        <p:spPr bwMode="auto">
          <a:xfrm>
            <a:off x="6934200" y="2286000"/>
            <a:ext cx="0" cy="5651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3" name="Text Box 38">
            <a:extLst>
              <a:ext uri="{FF2B5EF4-FFF2-40B4-BE49-F238E27FC236}">
                <a16:creationId xmlns:a16="http://schemas.microsoft.com/office/drawing/2014/main" id="{6CFB0D61-7EE4-4EF5-A90E-2C379BF567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0" y="1676400"/>
            <a:ext cx="17526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Construct a Venn Diagram</a:t>
            </a:r>
          </a:p>
        </p:txBody>
      </p:sp>
      <p:sp>
        <p:nvSpPr>
          <p:cNvPr id="34" name="Oval 40">
            <a:extLst>
              <a:ext uri="{FF2B5EF4-FFF2-40B4-BE49-F238E27FC236}">
                <a16:creationId xmlns:a16="http://schemas.microsoft.com/office/drawing/2014/main" id="{9E5EA7F0-7087-4961-918A-2009BBA06A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7400" y="3733800"/>
            <a:ext cx="533400" cy="304800"/>
          </a:xfrm>
          <a:prstGeom prst="ellips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5" name="Oval 41">
            <a:extLst>
              <a:ext uri="{FF2B5EF4-FFF2-40B4-BE49-F238E27FC236}">
                <a16:creationId xmlns:a16="http://schemas.microsoft.com/office/drawing/2014/main" id="{B043D191-C15F-4839-895E-BD2696A23C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5200" y="3733800"/>
            <a:ext cx="533400" cy="304800"/>
          </a:xfrm>
          <a:prstGeom prst="ellips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6" name="Oval 42">
            <a:extLst>
              <a:ext uri="{FF2B5EF4-FFF2-40B4-BE49-F238E27FC236}">
                <a16:creationId xmlns:a16="http://schemas.microsoft.com/office/drawing/2014/main" id="{720D9189-CEEA-456C-9206-4C78463B44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4495800"/>
            <a:ext cx="533400" cy="304800"/>
          </a:xfrm>
          <a:prstGeom prst="ellips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7" name="Text Box 43">
            <a:extLst>
              <a:ext uri="{FF2B5EF4-FFF2-40B4-BE49-F238E27FC236}">
                <a16:creationId xmlns:a16="http://schemas.microsoft.com/office/drawing/2014/main" id="{F020FE42-5FEF-4622-A518-D5BB0A3E7B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2600" y="5029200"/>
            <a:ext cx="2743200" cy="5905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Mutually Exclusive, so the circles are separate</a:t>
            </a:r>
          </a:p>
        </p:txBody>
      </p:sp>
    </p:spTree>
    <p:extLst>
      <p:ext uri="{BB962C8B-B14F-4D97-AF65-F5344CB8AC3E}">
        <p14:creationId xmlns:p14="http://schemas.microsoft.com/office/powerpoint/2010/main" val="313319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3" presetClass="exit" presetSubtype="1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6" dur="500"/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6" grpId="0" animBg="1"/>
      <p:bldP spid="17" grpId="0"/>
      <p:bldP spid="18" grpId="0"/>
      <p:bldP spid="19" grpId="0"/>
      <p:bldP spid="20" grpId="0"/>
      <p:bldP spid="21" grpId="0"/>
      <p:bldP spid="32" grpId="0" animBg="1"/>
      <p:bldP spid="33" grpId="0"/>
      <p:bldP spid="34" grpId="0" animBg="1"/>
      <p:bldP spid="34" grpId="1" animBg="1"/>
      <p:bldP spid="34" grpId="2" animBg="1"/>
      <p:bldP spid="34" grpId="3" animBg="1"/>
      <p:bldP spid="35" grpId="0" animBg="1"/>
      <p:bldP spid="35" grpId="1" animBg="1"/>
      <p:bldP spid="36" grpId="0" animBg="1"/>
      <p:bldP spid="3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0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Prior Knowledge Check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367246"/>
            <a:ext cx="3788229" cy="48097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dirty="0">
                <a:latin typeface="Comic Sans MS" panose="030F0702030302020204" pitchFamily="66" charset="0"/>
              </a:rPr>
              <a:t>1) A bag contains three red balls, four yellow balls and two blue balls. A ball is chosen at random from the bag. Write down the probability that the ball is:</a:t>
            </a:r>
          </a:p>
          <a:p>
            <a:pPr marL="0" indent="0">
              <a:buNone/>
            </a:pPr>
            <a:endParaRPr lang="en-US" sz="1800" dirty="0">
              <a:latin typeface="Comic Sans MS" panose="030F0702030302020204" pitchFamily="66" charset="0"/>
            </a:endParaRPr>
          </a:p>
          <a:p>
            <a:pPr marL="342900" indent="-342900">
              <a:buAutoNum type="alphaLcParenR"/>
            </a:pPr>
            <a:r>
              <a:rPr lang="en-US" sz="1800" dirty="0">
                <a:latin typeface="Comic Sans MS" panose="030F0702030302020204" pitchFamily="66" charset="0"/>
              </a:rPr>
              <a:t>Blue		b) Yellow</a:t>
            </a:r>
          </a:p>
          <a:p>
            <a:pPr marL="0" indent="0">
              <a:buNone/>
            </a:pPr>
            <a:r>
              <a:rPr lang="en-US" sz="1800" dirty="0">
                <a:latin typeface="Comic Sans MS" panose="030F0702030302020204" pitchFamily="66" charset="0"/>
              </a:rPr>
              <a:t>c) Not red	d) Green</a:t>
            </a:r>
          </a:p>
          <a:p>
            <a:pPr marL="0" indent="0">
              <a:buNone/>
            </a:pPr>
            <a:endParaRPr lang="en-US" sz="18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US" sz="1800" dirty="0">
                <a:latin typeface="Comic Sans MS" panose="030F0702030302020204" pitchFamily="66" charset="0"/>
              </a:rPr>
              <a:t>2) Three coins are flipped. Write down all the possible outcomes.</a:t>
            </a:r>
            <a:endParaRPr lang="en-GB" sz="1800" dirty="0">
              <a:latin typeface="Comic Sans MS" panose="030F0702030302020204" pitchFamily="66" charset="0"/>
            </a:endParaRPr>
          </a:p>
        </p:txBody>
      </p:sp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 txBox="1">
            <a:spLocks/>
          </p:cNvSpPr>
          <p:nvPr/>
        </p:nvSpPr>
        <p:spPr>
          <a:xfrm>
            <a:off x="4776652" y="1345474"/>
            <a:ext cx="3788229" cy="48097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1800" dirty="0">
                <a:latin typeface="Comic Sans MS" panose="030F0702030302020204" pitchFamily="66" charset="0"/>
              </a:rPr>
              <a:t>3) Poppy rolls a dice. She keeps rolling until she gets a 6. Work out the probability that she rolls the dice: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1800" dirty="0">
              <a:latin typeface="Comic Sans MS" panose="030F0702030302020204" pitchFamily="66" charset="0"/>
            </a:endParaRPr>
          </a:p>
          <a:p>
            <a:pPr marL="342900" indent="-342900">
              <a:buFont typeface="Arial" panose="020B0604020202020204" pitchFamily="34" charset="0"/>
              <a:buAutoNum type="alphaLcParenR"/>
            </a:pPr>
            <a:r>
              <a:rPr lang="en-US" sz="1800" dirty="0">
                <a:latin typeface="Comic Sans MS" panose="030F0702030302020204" pitchFamily="66" charset="0"/>
              </a:rPr>
              <a:t>Exactly three times</a:t>
            </a:r>
          </a:p>
          <a:p>
            <a:pPr marL="342900" indent="-342900">
              <a:buFont typeface="Arial" panose="020B0604020202020204" pitchFamily="34" charset="0"/>
              <a:buAutoNum type="alphaLcParenR"/>
            </a:pPr>
            <a:endParaRPr lang="en-US" sz="1800" dirty="0">
              <a:latin typeface="Comic Sans MS" panose="030F0702030302020204" pitchFamily="66" charset="0"/>
            </a:endParaRPr>
          </a:p>
          <a:p>
            <a:pPr marL="342900" indent="-342900">
              <a:buFont typeface="Arial" panose="020B0604020202020204" pitchFamily="34" charset="0"/>
              <a:buAutoNum type="alphaLcParenR"/>
            </a:pPr>
            <a:r>
              <a:rPr lang="en-US" sz="1800" dirty="0">
                <a:latin typeface="Comic Sans MS" panose="030F0702030302020204" pitchFamily="66" charset="0"/>
              </a:rPr>
              <a:t>Less than 3 times</a:t>
            </a:r>
          </a:p>
          <a:p>
            <a:pPr marL="342900" indent="-342900">
              <a:buFont typeface="Arial" panose="020B0604020202020204" pitchFamily="34" charset="0"/>
              <a:buAutoNum type="alphaLcParenR"/>
            </a:pPr>
            <a:endParaRPr lang="en-US" sz="1800" dirty="0">
              <a:latin typeface="Comic Sans MS" panose="030F0702030302020204" pitchFamily="66" charset="0"/>
            </a:endParaRPr>
          </a:p>
          <a:p>
            <a:pPr marL="342900" indent="-342900">
              <a:buFont typeface="Arial" panose="020B0604020202020204" pitchFamily="34" charset="0"/>
              <a:buAutoNum type="alphaLcParenR"/>
            </a:pPr>
            <a:r>
              <a:rPr lang="en-US" sz="1800" dirty="0">
                <a:latin typeface="Comic Sans MS" panose="030F0702030302020204" pitchFamily="66" charset="0"/>
              </a:rPr>
              <a:t>More than three times</a:t>
            </a:r>
            <a:endParaRPr lang="en-GB" sz="18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271452" y="2987040"/>
                <a:ext cx="332142" cy="49705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num>
                        <m:den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𝟗</m:t>
                          </m:r>
                        </m:den>
                      </m:f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71452" y="2987040"/>
                <a:ext cx="332142" cy="49705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3191692" y="2973977"/>
                <a:ext cx="332142" cy="49705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num>
                        <m:den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𝟗</m:t>
                          </m:r>
                        </m:den>
                      </m:f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91692" y="2973977"/>
                <a:ext cx="332142" cy="497059"/>
              </a:xfrm>
              <a:prstGeom prst="rect">
                <a:avLst/>
              </a:prstGeom>
              <a:blipFill>
                <a:blip r:embed="rId3"/>
                <a:stretch>
                  <a:fillRect b="-12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619795" y="3396343"/>
                <a:ext cx="332142" cy="49705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num>
                        <m:den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den>
                      </m:f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9795" y="3396343"/>
                <a:ext cx="332142" cy="497059"/>
              </a:xfrm>
              <a:prstGeom prst="rect">
                <a:avLst/>
              </a:prstGeom>
              <a:blipFill>
                <a:blip r:embed="rId4"/>
                <a:stretch>
                  <a:fillRect b="-12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3217818" y="3513908"/>
                <a:ext cx="37542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en-GB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17818" y="3513908"/>
                <a:ext cx="375423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352697" y="4872446"/>
                <a:ext cx="78098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𝑯𝑯𝑯</m:t>
                      </m:r>
                    </m:oMath>
                  </m:oMathPara>
                </a14:m>
                <a:endParaRPr lang="en-GB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2697" y="4872446"/>
                <a:ext cx="780983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357051" y="5216434"/>
                <a:ext cx="75052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𝑯𝑯𝑻</m:t>
                      </m:r>
                    </m:oMath>
                  </m:oMathPara>
                </a14:m>
                <a:endParaRPr lang="en-GB" b="1" i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7051" y="5216434"/>
                <a:ext cx="750526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361404" y="5577839"/>
                <a:ext cx="74411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𝑯𝑻𝑯</m:t>
                      </m:r>
                    </m:oMath>
                  </m:oMathPara>
                </a14:m>
                <a:endParaRPr lang="en-GB" b="1" i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1404" y="5577839"/>
                <a:ext cx="744114" cy="3693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1310639" y="4872446"/>
                <a:ext cx="74411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𝑻𝑯𝑯</m:t>
                      </m:r>
                    </m:oMath>
                  </m:oMathPara>
                </a14:m>
                <a:endParaRPr lang="en-GB" b="1" i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10639" y="4872446"/>
                <a:ext cx="744114" cy="3693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1306284" y="5590902"/>
                <a:ext cx="70724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𝑻𝑻𝑯</m:t>
                      </m:r>
                    </m:oMath>
                  </m:oMathPara>
                </a14:m>
                <a:endParaRPr lang="en-GB" b="1" i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06284" y="5590902"/>
                <a:ext cx="707245" cy="36933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1310638" y="5220789"/>
                <a:ext cx="67037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𝑻𝑻𝑻</m:t>
                      </m:r>
                    </m:oMath>
                  </m:oMathPara>
                </a14:m>
                <a:endParaRPr lang="en-GB" b="1" i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10638" y="5220789"/>
                <a:ext cx="670376" cy="36933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2146660" y="4872445"/>
                <a:ext cx="70724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𝑯𝑻𝑻</m:t>
                      </m:r>
                    </m:oMath>
                  </m:oMathPara>
                </a14:m>
                <a:endParaRPr lang="en-GB" b="1" i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46660" y="4872445"/>
                <a:ext cx="707245" cy="36933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2142306" y="5225143"/>
                <a:ext cx="70724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𝑻𝑯𝑻</m:t>
                      </m:r>
                    </m:oMath>
                  </m:oMathPara>
                </a14:m>
                <a:endParaRPr lang="en-GB" b="1" i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42306" y="5225143"/>
                <a:ext cx="707245" cy="369332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7432767" y="2660468"/>
                <a:ext cx="651140" cy="61831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𝟐𝟓</m:t>
                          </m:r>
                        </m:num>
                        <m:den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𝟐𝟏𝟔</m:t>
                          </m:r>
                        </m:den>
                      </m:f>
                    </m:oMath>
                  </m:oMathPara>
                </a14:m>
                <a:endParaRPr lang="en-GB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32767" y="2660468"/>
                <a:ext cx="651140" cy="618311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7245533" y="3439885"/>
                <a:ext cx="513281" cy="6127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𝟏𝟏</m:t>
                          </m:r>
                        </m:num>
                        <m:den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𝟑𝟔</m:t>
                          </m:r>
                        </m:den>
                      </m:f>
                    </m:oMath>
                  </m:oMathPara>
                </a14:m>
                <a:endParaRPr lang="en-GB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45533" y="3439885"/>
                <a:ext cx="513281" cy="612732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7641773" y="4167050"/>
                <a:ext cx="651140" cy="61831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𝟏𝟐𝟓</m:t>
                          </m:r>
                        </m:num>
                        <m:den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𝟐𝟏𝟔</m:t>
                          </m:r>
                        </m:den>
                      </m:f>
                    </m:oMath>
                  </m:oMathPara>
                </a14:m>
                <a:endParaRPr lang="en-GB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41773" y="4167050"/>
                <a:ext cx="651140" cy="618311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89593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2" grpId="0"/>
      <p:bldP spid="13" grpId="0"/>
      <p:bldP spid="14" grpId="0"/>
      <p:bldP spid="15" grpId="0"/>
      <p:bldP spid="16" grpId="0"/>
      <p:bldP spid="17" grpId="0"/>
      <p:bldP spid="19" grpId="0"/>
      <p:bldP spid="20" grpId="0"/>
      <p:bldP spid="21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Probability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need to recognize when events are mutually exclusive or independent</a:t>
            </a:r>
            <a:endParaRPr lang="en-GB" sz="1600" b="1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5C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847E6117-EF59-4C9B-9852-50228990557A}"/>
                  </a:ext>
                </a:extLst>
              </p:cNvPr>
              <p:cNvSpPr txBox="1"/>
              <p:nvPr/>
            </p:nvSpPr>
            <p:spPr>
              <a:xfrm>
                <a:off x="6547280" y="688021"/>
                <a:ext cx="251613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∩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)×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𝐵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847E6117-EF59-4C9B-9852-50228990557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47280" y="688021"/>
                <a:ext cx="2516138" cy="276999"/>
              </a:xfrm>
              <a:prstGeom prst="rect">
                <a:avLst/>
              </a:prstGeom>
              <a:blipFill>
                <a:blip r:embed="rId3"/>
                <a:stretch>
                  <a:fillRect l="-1695" t="-2222" r="-2906" b="-3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91C6EA66-C94C-44C0-9C04-D3BEEB979CEA}"/>
                  </a:ext>
                </a:extLst>
              </p:cNvPr>
              <p:cNvSpPr txBox="1"/>
              <p:nvPr/>
            </p:nvSpPr>
            <p:spPr>
              <a:xfrm>
                <a:off x="174594" y="662868"/>
                <a:ext cx="251613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∪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𝐵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91C6EA66-C94C-44C0-9C04-D3BEEB979CE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4594" y="662868"/>
                <a:ext cx="2516138" cy="276999"/>
              </a:xfrm>
              <a:prstGeom prst="rect">
                <a:avLst/>
              </a:prstGeom>
              <a:blipFill>
                <a:blip r:embed="rId4"/>
                <a:stretch>
                  <a:fillRect l="-1942" t="-4444" r="-3155" b="-3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F5F574AE-5D05-4100-BA21-F9A5336D38AE}"/>
              </a:ext>
            </a:extLst>
          </p:cNvPr>
          <p:cNvSpPr txBox="1"/>
          <p:nvPr/>
        </p:nvSpPr>
        <p:spPr>
          <a:xfrm>
            <a:off x="6818051" y="337352"/>
            <a:ext cx="208903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u="sng" dirty="0">
                <a:latin typeface="Comic Sans MS" panose="030F0702030302020204" pitchFamily="66" charset="0"/>
              </a:rPr>
              <a:t>Independent events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79A66773-E1D5-481C-95FF-EA4730E5CB57}"/>
              </a:ext>
            </a:extLst>
          </p:cNvPr>
          <p:cNvSpPr txBox="1"/>
          <p:nvPr/>
        </p:nvSpPr>
        <p:spPr>
          <a:xfrm>
            <a:off x="72500" y="321077"/>
            <a:ext cx="263886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u="sng" dirty="0">
                <a:latin typeface="Comic Sans MS" panose="030F0702030302020204" pitchFamily="66" charset="0"/>
              </a:rPr>
              <a:t>Mutually Exclusive events</a:t>
            </a:r>
          </a:p>
        </p:txBody>
      </p:sp>
      <p:sp>
        <p:nvSpPr>
          <p:cNvPr id="38" name="Rectangle 3">
            <a:extLst>
              <a:ext uri="{FF2B5EF4-FFF2-40B4-BE49-F238E27FC236}">
                <a16:creationId xmlns:a16="http://schemas.microsoft.com/office/drawing/2014/main" id="{7524CD11-12E6-4B7A-8443-663929B3A329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1561"/>
            <a:ext cx="5105400" cy="43944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None/>
            </a:pPr>
            <a:r>
              <a:rPr lang="en-GB" altLang="en-US" sz="1600" dirty="0">
                <a:latin typeface="Comic Sans MS" pitchFamily="66" charset="0"/>
              </a:rPr>
              <a:t>	Events C and D are </a:t>
            </a:r>
            <a:r>
              <a:rPr lang="en-GB" altLang="en-US" sz="1600" dirty="0">
                <a:solidFill>
                  <a:srgbClr val="FF0000"/>
                </a:solidFill>
                <a:latin typeface="Comic Sans MS" pitchFamily="66" charset="0"/>
              </a:rPr>
              <a:t>Independent</a:t>
            </a:r>
            <a:r>
              <a:rPr lang="en-GB" altLang="en-US" sz="1600" dirty="0">
                <a:latin typeface="Comic Sans MS" pitchFamily="66" charset="0"/>
              </a:rPr>
              <a:t> and P(C) = </a:t>
            </a:r>
            <a:r>
              <a:rPr lang="en-GB" altLang="en-US" sz="1600" baseline="30000" dirty="0">
                <a:latin typeface="Comic Sans MS" pitchFamily="66" charset="0"/>
              </a:rPr>
              <a:t>1</a:t>
            </a:r>
            <a:r>
              <a:rPr lang="en-GB" altLang="en-US" sz="1600" dirty="0">
                <a:latin typeface="Comic Sans MS" pitchFamily="66" charset="0"/>
              </a:rPr>
              <a:t>/</a:t>
            </a:r>
            <a:r>
              <a:rPr lang="en-GB" altLang="en-US" sz="1600" baseline="-25000" dirty="0">
                <a:latin typeface="Comic Sans MS" pitchFamily="66" charset="0"/>
              </a:rPr>
              <a:t>3</a:t>
            </a:r>
            <a:r>
              <a:rPr lang="en-GB" altLang="en-US" sz="1600" dirty="0">
                <a:latin typeface="Comic Sans MS" pitchFamily="66" charset="0"/>
              </a:rPr>
              <a:t> and P(D) = </a:t>
            </a:r>
            <a:r>
              <a:rPr lang="en-GB" altLang="en-US" sz="1600" baseline="30000" dirty="0">
                <a:latin typeface="Comic Sans MS" pitchFamily="66" charset="0"/>
              </a:rPr>
              <a:t>1</a:t>
            </a:r>
            <a:r>
              <a:rPr lang="en-GB" altLang="en-US" sz="1600" dirty="0">
                <a:latin typeface="Comic Sans MS" pitchFamily="66" charset="0"/>
              </a:rPr>
              <a:t>/</a:t>
            </a:r>
            <a:r>
              <a:rPr lang="en-GB" altLang="en-US" sz="1600" baseline="-25000" dirty="0">
                <a:latin typeface="Comic Sans MS" pitchFamily="66" charset="0"/>
              </a:rPr>
              <a:t>5</a:t>
            </a:r>
          </a:p>
          <a:p>
            <a:pPr>
              <a:buFontTx/>
              <a:buNone/>
            </a:pPr>
            <a:r>
              <a:rPr lang="en-GB" altLang="en-US" sz="1600" dirty="0">
                <a:latin typeface="Comic Sans MS" pitchFamily="66" charset="0"/>
              </a:rPr>
              <a:t>	Calculate:</a:t>
            </a:r>
          </a:p>
          <a:p>
            <a:pPr>
              <a:buFontTx/>
              <a:buNone/>
            </a:pPr>
            <a:r>
              <a:rPr lang="en-GB" altLang="en-US" sz="1600" dirty="0">
                <a:latin typeface="Comic Sans MS" pitchFamily="66" charset="0"/>
              </a:rPr>
              <a:t>	a)</a:t>
            </a:r>
          </a:p>
          <a:p>
            <a:pPr>
              <a:buFontTx/>
              <a:buNone/>
            </a:pPr>
            <a:endParaRPr lang="en-GB" altLang="en-US" sz="1600" dirty="0">
              <a:latin typeface="Comic Sans MS" pitchFamily="66" charset="0"/>
            </a:endParaRPr>
          </a:p>
          <a:p>
            <a:pPr>
              <a:buFontTx/>
              <a:buNone/>
            </a:pPr>
            <a:endParaRPr lang="en-GB" altLang="en-US" sz="1600" dirty="0">
              <a:latin typeface="Comic Sans MS" pitchFamily="66" charset="0"/>
            </a:endParaRPr>
          </a:p>
          <a:p>
            <a:pPr>
              <a:buFontTx/>
              <a:buNone/>
            </a:pPr>
            <a:r>
              <a:rPr lang="en-GB" altLang="en-US" sz="1600" dirty="0">
                <a:latin typeface="Comic Sans MS" pitchFamily="66" charset="0"/>
              </a:rPr>
              <a:t>	</a:t>
            </a:r>
          </a:p>
          <a:p>
            <a:pPr>
              <a:buFontTx/>
              <a:buNone/>
            </a:pPr>
            <a:r>
              <a:rPr lang="en-GB" altLang="en-US" sz="1600" dirty="0">
                <a:latin typeface="Comic Sans MS" pitchFamily="66" charset="0"/>
              </a:rPr>
              <a:t>	b)</a:t>
            </a:r>
          </a:p>
          <a:p>
            <a:pPr>
              <a:buFontTx/>
              <a:buNone/>
            </a:pPr>
            <a:endParaRPr lang="en-GB" altLang="en-US" sz="1600" dirty="0">
              <a:latin typeface="Comic Sans MS" pitchFamily="66" charset="0"/>
            </a:endParaRPr>
          </a:p>
          <a:p>
            <a:pPr>
              <a:buFontTx/>
              <a:buNone/>
            </a:pPr>
            <a:r>
              <a:rPr lang="en-GB" altLang="en-US" sz="1600" dirty="0">
                <a:latin typeface="Comic Sans MS" pitchFamily="66" charset="0"/>
              </a:rPr>
              <a:t>	</a:t>
            </a:r>
          </a:p>
          <a:p>
            <a:pPr>
              <a:buFontTx/>
              <a:buNone/>
            </a:pPr>
            <a:r>
              <a:rPr lang="en-GB" altLang="en-US" sz="1600" dirty="0">
                <a:latin typeface="Comic Sans MS" pitchFamily="66" charset="0"/>
              </a:rPr>
              <a:t>	c)</a:t>
            </a:r>
          </a:p>
        </p:txBody>
      </p:sp>
      <p:graphicFrame>
        <p:nvGraphicFramePr>
          <p:cNvPr id="39" name="Object 5">
            <a:extLst>
              <a:ext uri="{FF2B5EF4-FFF2-40B4-BE49-F238E27FC236}">
                <a16:creationId xmlns:a16="http://schemas.microsoft.com/office/drawing/2014/main" id="{1676C7E9-2B8C-4204-BC10-58732C12EE0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65432511"/>
              </p:ext>
            </p:extLst>
          </p:nvPr>
        </p:nvGraphicFramePr>
        <p:xfrm>
          <a:off x="620142" y="3181165"/>
          <a:ext cx="1030288" cy="323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82" name="Equation" r:id="rId5" imgW="647419" imgH="203112" progId="Equation.DSMT4">
                  <p:embed/>
                </p:oleObj>
              </mc:Choice>
              <mc:Fallback>
                <p:oleObj name="Equation" r:id="rId5" imgW="647419" imgH="203112" progId="Equation.DSMT4">
                  <p:embed/>
                  <p:pic>
                    <p:nvPicPr>
                      <p:cNvPr id="59397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0142" y="3181165"/>
                        <a:ext cx="1030288" cy="323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" name="Object 6">
            <a:extLst>
              <a:ext uri="{FF2B5EF4-FFF2-40B4-BE49-F238E27FC236}">
                <a16:creationId xmlns:a16="http://schemas.microsoft.com/office/drawing/2014/main" id="{DE65A58C-9486-42AF-85E6-5910F65402C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35824130"/>
              </p:ext>
            </p:extLst>
          </p:nvPr>
        </p:nvGraphicFramePr>
        <p:xfrm>
          <a:off x="639840" y="4575407"/>
          <a:ext cx="1092200" cy="323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83" name="Equation" r:id="rId7" imgW="685800" imgH="203200" progId="Equation.DSMT4">
                  <p:embed/>
                </p:oleObj>
              </mc:Choice>
              <mc:Fallback>
                <p:oleObj name="Equation" r:id="rId7" imgW="685800" imgH="203200" progId="Equation.DSMT4">
                  <p:embed/>
                  <p:pic>
                    <p:nvPicPr>
                      <p:cNvPr id="59398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9840" y="4575407"/>
                        <a:ext cx="1092200" cy="323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" name="Object 7">
            <a:extLst>
              <a:ext uri="{FF2B5EF4-FFF2-40B4-BE49-F238E27FC236}">
                <a16:creationId xmlns:a16="http://schemas.microsoft.com/office/drawing/2014/main" id="{1CAA8759-317C-40BA-90D7-C8F30EDD93B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61789098"/>
              </p:ext>
            </p:extLst>
          </p:nvPr>
        </p:nvGraphicFramePr>
        <p:xfrm>
          <a:off x="613500" y="5633374"/>
          <a:ext cx="1111250" cy="323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84" name="Equation" r:id="rId9" imgW="698197" imgH="203112" progId="Equation.DSMT4">
                  <p:embed/>
                </p:oleObj>
              </mc:Choice>
              <mc:Fallback>
                <p:oleObj name="Equation" r:id="rId9" imgW="698197" imgH="203112" progId="Equation.DSMT4">
                  <p:embed/>
                  <p:pic>
                    <p:nvPicPr>
                      <p:cNvPr id="59399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3500" y="5633374"/>
                        <a:ext cx="1111250" cy="323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" name="Rectangle 8">
            <a:extLst>
              <a:ext uri="{FF2B5EF4-FFF2-40B4-BE49-F238E27FC236}">
                <a16:creationId xmlns:a16="http://schemas.microsoft.com/office/drawing/2014/main" id="{7BDCB54F-6BD4-4374-9B36-16647FEBC8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78438" y="3048000"/>
            <a:ext cx="3200400" cy="17526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3" name="Oval 9">
            <a:extLst>
              <a:ext uri="{FF2B5EF4-FFF2-40B4-BE49-F238E27FC236}">
                <a16:creationId xmlns:a16="http://schemas.microsoft.com/office/drawing/2014/main" id="{E0F0ACA8-A96F-4575-98C2-FDFCECD450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1200" y="3276600"/>
            <a:ext cx="1295400" cy="1295400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4" name="Oval 10">
            <a:extLst>
              <a:ext uri="{FF2B5EF4-FFF2-40B4-BE49-F238E27FC236}">
                <a16:creationId xmlns:a16="http://schemas.microsoft.com/office/drawing/2014/main" id="{4B389984-60BB-48B3-A7C8-84C41B8B28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05600" y="3276600"/>
            <a:ext cx="1295400" cy="1295400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5" name="Text Box 11">
            <a:extLst>
              <a:ext uri="{FF2B5EF4-FFF2-40B4-BE49-F238E27FC236}">
                <a16:creationId xmlns:a16="http://schemas.microsoft.com/office/drawing/2014/main" id="{3737BBA9-4012-4C4B-818E-A9A79DAC28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2600" y="3200400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C</a:t>
            </a:r>
          </a:p>
        </p:txBody>
      </p:sp>
      <p:sp>
        <p:nvSpPr>
          <p:cNvPr id="46" name="Text Box 12">
            <a:extLst>
              <a:ext uri="{FF2B5EF4-FFF2-40B4-BE49-F238E27FC236}">
                <a16:creationId xmlns:a16="http://schemas.microsoft.com/office/drawing/2014/main" id="{2CA729FA-06BB-4F8E-826D-04B6BB4302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48600" y="3200400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D</a:t>
            </a:r>
          </a:p>
        </p:txBody>
      </p:sp>
      <p:sp>
        <p:nvSpPr>
          <p:cNvPr id="47" name="Text Box 13">
            <a:extLst>
              <a:ext uri="{FF2B5EF4-FFF2-40B4-BE49-F238E27FC236}">
                <a16:creationId xmlns:a16="http://schemas.microsoft.com/office/drawing/2014/main" id="{3F5CADD9-F2A0-4513-9916-B41513FFA7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58200" y="2743200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S</a:t>
            </a:r>
          </a:p>
        </p:txBody>
      </p:sp>
      <p:sp>
        <p:nvSpPr>
          <p:cNvPr id="48" name="Text Box 14">
            <a:extLst>
              <a:ext uri="{FF2B5EF4-FFF2-40B4-BE49-F238E27FC236}">
                <a16:creationId xmlns:a16="http://schemas.microsoft.com/office/drawing/2014/main" id="{28EA6ED3-8D24-4C14-B166-34193658C2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9800" y="3733800"/>
            <a:ext cx="609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baseline="30000">
                <a:solidFill>
                  <a:srgbClr val="FF0000"/>
                </a:solidFill>
                <a:latin typeface="Comic Sans MS" pitchFamily="66" charset="0"/>
              </a:rPr>
              <a:t>4</a:t>
            </a: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/</a:t>
            </a:r>
            <a:r>
              <a:rPr lang="en-GB" altLang="en-US" baseline="-25000">
                <a:solidFill>
                  <a:srgbClr val="FF0000"/>
                </a:solidFill>
                <a:latin typeface="Comic Sans MS" pitchFamily="66" charset="0"/>
              </a:rPr>
              <a:t>15</a:t>
            </a:r>
          </a:p>
        </p:txBody>
      </p:sp>
      <p:sp>
        <p:nvSpPr>
          <p:cNvPr id="49" name="Text Box 15">
            <a:extLst>
              <a:ext uri="{FF2B5EF4-FFF2-40B4-BE49-F238E27FC236}">
                <a16:creationId xmlns:a16="http://schemas.microsoft.com/office/drawing/2014/main" id="{18D1A7D0-0307-465D-B27D-EAAD830148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9000" y="3733800"/>
            <a:ext cx="609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baseline="30000">
                <a:solidFill>
                  <a:srgbClr val="FF0000"/>
                </a:solidFill>
                <a:latin typeface="Comic Sans MS" pitchFamily="66" charset="0"/>
              </a:rPr>
              <a:t>2</a:t>
            </a: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/</a:t>
            </a:r>
            <a:r>
              <a:rPr lang="en-GB" altLang="en-US" baseline="-25000">
                <a:solidFill>
                  <a:srgbClr val="FF0000"/>
                </a:solidFill>
                <a:latin typeface="Comic Sans MS" pitchFamily="66" charset="0"/>
              </a:rPr>
              <a:t>15</a:t>
            </a:r>
          </a:p>
        </p:txBody>
      </p:sp>
      <p:sp>
        <p:nvSpPr>
          <p:cNvPr id="50" name="Text Box 16">
            <a:extLst>
              <a:ext uri="{FF2B5EF4-FFF2-40B4-BE49-F238E27FC236}">
                <a16:creationId xmlns:a16="http://schemas.microsoft.com/office/drawing/2014/main" id="{DC96F3B4-F0E7-4F0E-AB20-31E6C70CA9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24800" y="4419600"/>
            <a:ext cx="6302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baseline="30000">
                <a:solidFill>
                  <a:srgbClr val="FF0000"/>
                </a:solidFill>
                <a:latin typeface="Comic Sans MS" pitchFamily="66" charset="0"/>
              </a:rPr>
              <a:t>8</a:t>
            </a: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/</a:t>
            </a:r>
            <a:r>
              <a:rPr lang="en-GB" altLang="en-US" baseline="-25000">
                <a:solidFill>
                  <a:srgbClr val="FF0000"/>
                </a:solidFill>
                <a:latin typeface="Comic Sans MS" pitchFamily="66" charset="0"/>
              </a:rPr>
              <a:t>15</a:t>
            </a:r>
          </a:p>
        </p:txBody>
      </p:sp>
      <p:graphicFrame>
        <p:nvGraphicFramePr>
          <p:cNvPr id="51" name="Object 17">
            <a:extLst>
              <a:ext uri="{FF2B5EF4-FFF2-40B4-BE49-F238E27FC236}">
                <a16:creationId xmlns:a16="http://schemas.microsoft.com/office/drawing/2014/main" id="{735CC5A0-EFE3-4B01-8F19-216E652A99B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48621680"/>
              </p:ext>
            </p:extLst>
          </p:nvPr>
        </p:nvGraphicFramePr>
        <p:xfrm>
          <a:off x="1782192" y="3181165"/>
          <a:ext cx="1476375" cy="323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85" name="Equation" r:id="rId11" imgW="926698" imgH="203112" progId="Equation.DSMT4">
                  <p:embed/>
                </p:oleObj>
              </mc:Choice>
              <mc:Fallback>
                <p:oleObj name="Equation" r:id="rId11" imgW="926698" imgH="203112" progId="Equation.DSMT4">
                  <p:embed/>
                  <p:pic>
                    <p:nvPicPr>
                      <p:cNvPr id="59409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82192" y="3181165"/>
                        <a:ext cx="1476375" cy="323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" name="Object 18">
            <a:extLst>
              <a:ext uri="{FF2B5EF4-FFF2-40B4-BE49-F238E27FC236}">
                <a16:creationId xmlns:a16="http://schemas.microsoft.com/office/drawing/2014/main" id="{E4ED0782-5EF9-4486-868F-96B71BEF227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69207343"/>
              </p:ext>
            </p:extLst>
          </p:nvPr>
        </p:nvGraphicFramePr>
        <p:xfrm>
          <a:off x="1782192" y="3485965"/>
          <a:ext cx="747713" cy="628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86" name="Equation" r:id="rId13" imgW="469696" imgH="393529" progId="Equation.DSMT4">
                  <p:embed/>
                </p:oleObj>
              </mc:Choice>
              <mc:Fallback>
                <p:oleObj name="Equation" r:id="rId13" imgW="469696" imgH="393529" progId="Equation.DSMT4">
                  <p:embed/>
                  <p:pic>
                    <p:nvPicPr>
                      <p:cNvPr id="5941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82192" y="3485965"/>
                        <a:ext cx="747713" cy="628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3" name="Line 25">
            <a:extLst>
              <a:ext uri="{FF2B5EF4-FFF2-40B4-BE49-F238E27FC236}">
                <a16:creationId xmlns:a16="http://schemas.microsoft.com/office/drawing/2014/main" id="{AC9143B9-D545-40CA-BCC5-46932E33F9F2}"/>
              </a:ext>
            </a:extLst>
          </p:cNvPr>
          <p:cNvSpPr>
            <a:spLocks noChangeShapeType="1"/>
          </p:cNvSpPr>
          <p:nvPr/>
        </p:nvSpPr>
        <p:spPr bwMode="auto">
          <a:xfrm>
            <a:off x="6934200" y="2286000"/>
            <a:ext cx="0" cy="5651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4" name="Text Box 26">
            <a:extLst>
              <a:ext uri="{FF2B5EF4-FFF2-40B4-BE49-F238E27FC236}">
                <a16:creationId xmlns:a16="http://schemas.microsoft.com/office/drawing/2014/main" id="{4A4EE063-FB44-4CFB-8985-C041147E8A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0" y="1676400"/>
            <a:ext cx="17526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Construct a Venn Diagram</a:t>
            </a:r>
          </a:p>
        </p:txBody>
      </p:sp>
      <p:sp>
        <p:nvSpPr>
          <p:cNvPr id="55" name="Oval 27">
            <a:extLst>
              <a:ext uri="{FF2B5EF4-FFF2-40B4-BE49-F238E27FC236}">
                <a16:creationId xmlns:a16="http://schemas.microsoft.com/office/drawing/2014/main" id="{DD7B563A-30BC-4AD3-BB87-4082623066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9800" y="3733800"/>
            <a:ext cx="533400" cy="381000"/>
          </a:xfrm>
          <a:prstGeom prst="ellips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6" name="Oval 29">
            <a:extLst>
              <a:ext uri="{FF2B5EF4-FFF2-40B4-BE49-F238E27FC236}">
                <a16:creationId xmlns:a16="http://schemas.microsoft.com/office/drawing/2014/main" id="{642DF5B5-D612-428D-8BB3-583DD4B76B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4419600"/>
            <a:ext cx="533400" cy="381000"/>
          </a:xfrm>
          <a:prstGeom prst="ellips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graphicFrame>
        <p:nvGraphicFramePr>
          <p:cNvPr id="57" name="Object 31">
            <a:extLst>
              <a:ext uri="{FF2B5EF4-FFF2-40B4-BE49-F238E27FC236}">
                <a16:creationId xmlns:a16="http://schemas.microsoft.com/office/drawing/2014/main" id="{197A15E7-AD56-4C2E-933C-B059FFFCD16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55665487"/>
              </p:ext>
            </p:extLst>
          </p:nvPr>
        </p:nvGraphicFramePr>
        <p:xfrm>
          <a:off x="2696592" y="3485965"/>
          <a:ext cx="504825" cy="628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87" name="Equation" r:id="rId15" imgW="317225" imgH="393359" progId="Equation.DSMT4">
                  <p:embed/>
                </p:oleObj>
              </mc:Choice>
              <mc:Fallback>
                <p:oleObj name="Equation" r:id="rId15" imgW="317225" imgH="393359" progId="Equation.DSMT4">
                  <p:embed/>
                  <p:pic>
                    <p:nvPicPr>
                      <p:cNvPr id="59423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96592" y="3485965"/>
                        <a:ext cx="504825" cy="628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8" name="Text Box 33">
            <a:extLst>
              <a:ext uri="{FF2B5EF4-FFF2-40B4-BE49-F238E27FC236}">
                <a16:creationId xmlns:a16="http://schemas.microsoft.com/office/drawing/2014/main" id="{0E15BD86-41F1-4D0D-844B-449486D813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29400" y="3733800"/>
            <a:ext cx="609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baseline="30000">
                <a:solidFill>
                  <a:srgbClr val="FF0000"/>
                </a:solidFill>
                <a:latin typeface="Comic Sans MS" pitchFamily="66" charset="0"/>
              </a:rPr>
              <a:t>1</a:t>
            </a: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/</a:t>
            </a:r>
            <a:r>
              <a:rPr lang="en-GB" altLang="en-US" baseline="-25000">
                <a:solidFill>
                  <a:srgbClr val="FF0000"/>
                </a:solidFill>
                <a:latin typeface="Comic Sans MS" pitchFamily="66" charset="0"/>
              </a:rPr>
              <a:t>15</a:t>
            </a:r>
          </a:p>
        </p:txBody>
      </p:sp>
      <p:sp>
        <p:nvSpPr>
          <p:cNvPr id="59" name="Line 37">
            <a:extLst>
              <a:ext uri="{FF2B5EF4-FFF2-40B4-BE49-F238E27FC236}">
                <a16:creationId xmlns:a16="http://schemas.microsoft.com/office/drawing/2014/main" id="{315D1224-0E00-419F-9B8B-561799C7406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638800" y="4343400"/>
            <a:ext cx="4572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graphicFrame>
        <p:nvGraphicFramePr>
          <p:cNvPr id="60" name="Object 39">
            <a:extLst>
              <a:ext uri="{FF2B5EF4-FFF2-40B4-BE49-F238E27FC236}">
                <a16:creationId xmlns:a16="http://schemas.microsoft.com/office/drawing/2014/main" id="{89D3A570-4DC2-43F1-A5FF-5E3EDC9A193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648200" y="5486400"/>
          <a:ext cx="782638" cy="528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88" name="Equation" r:id="rId17" imgW="583947" imgH="393529" progId="Equation.DSMT4">
                  <p:embed/>
                </p:oleObj>
              </mc:Choice>
              <mc:Fallback>
                <p:oleObj name="Equation" r:id="rId17" imgW="583947" imgH="393529" progId="Equation.DSMT4">
                  <p:embed/>
                  <p:pic>
                    <p:nvPicPr>
                      <p:cNvPr id="59431" name="Object 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8200" y="5486400"/>
                        <a:ext cx="782638" cy="528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" name="Object 40">
            <a:extLst>
              <a:ext uri="{FF2B5EF4-FFF2-40B4-BE49-F238E27FC236}">
                <a16:creationId xmlns:a16="http://schemas.microsoft.com/office/drawing/2014/main" id="{8C7AF548-8ABC-4F25-8DA3-D2116D8B6C0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648200" y="6019800"/>
          <a:ext cx="868363" cy="528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89" name="Equation" r:id="rId19" imgW="647419" imgH="393529" progId="Equation.DSMT4">
                  <p:embed/>
                </p:oleObj>
              </mc:Choice>
              <mc:Fallback>
                <p:oleObj name="Equation" r:id="rId19" imgW="647419" imgH="393529" progId="Equation.DSMT4">
                  <p:embed/>
                  <p:pic>
                    <p:nvPicPr>
                      <p:cNvPr id="59432" name="Object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8200" y="6019800"/>
                        <a:ext cx="868363" cy="528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2" name="Line 41">
            <a:extLst>
              <a:ext uri="{FF2B5EF4-FFF2-40B4-BE49-F238E27FC236}">
                <a16:creationId xmlns:a16="http://schemas.microsoft.com/office/drawing/2014/main" id="{5E20A139-32C1-4E27-97C5-DAAEB845EA60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7543800" y="4429125"/>
            <a:ext cx="4572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graphicFrame>
        <p:nvGraphicFramePr>
          <p:cNvPr id="63" name="Object 42">
            <a:extLst>
              <a:ext uri="{FF2B5EF4-FFF2-40B4-BE49-F238E27FC236}">
                <a16:creationId xmlns:a16="http://schemas.microsoft.com/office/drawing/2014/main" id="{A4BC10B0-A0C8-4558-9063-2D95D05E280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391400" y="5495925"/>
          <a:ext cx="784225" cy="528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90" name="Equation" r:id="rId21" imgW="583947" imgH="393529" progId="Equation.DSMT4">
                  <p:embed/>
                </p:oleObj>
              </mc:Choice>
              <mc:Fallback>
                <p:oleObj name="Equation" r:id="rId21" imgW="583947" imgH="393529" progId="Equation.DSMT4">
                  <p:embed/>
                  <p:pic>
                    <p:nvPicPr>
                      <p:cNvPr id="59434" name="Object 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91400" y="5495925"/>
                        <a:ext cx="784225" cy="528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4" name="Object 43">
            <a:extLst>
              <a:ext uri="{FF2B5EF4-FFF2-40B4-BE49-F238E27FC236}">
                <a16:creationId xmlns:a16="http://schemas.microsoft.com/office/drawing/2014/main" id="{94B5E201-FC6C-4B54-BF4F-9DE5784CE58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391400" y="6019800"/>
          <a:ext cx="869950" cy="528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91" name="Equation" r:id="rId23" imgW="647419" imgH="393529" progId="Equation.DSMT4">
                  <p:embed/>
                </p:oleObj>
              </mc:Choice>
              <mc:Fallback>
                <p:oleObj name="Equation" r:id="rId23" imgW="647419" imgH="393529" progId="Equation.DSMT4">
                  <p:embed/>
                  <p:pic>
                    <p:nvPicPr>
                      <p:cNvPr id="59435" name="Object 4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91400" y="6019800"/>
                        <a:ext cx="869950" cy="528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5" name="Text Box 44">
            <a:extLst>
              <a:ext uri="{FF2B5EF4-FFF2-40B4-BE49-F238E27FC236}">
                <a16:creationId xmlns:a16="http://schemas.microsoft.com/office/drawing/2014/main" id="{DD2AD8E9-0356-49E3-93BC-8595BB5EDB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5181600"/>
            <a:ext cx="2209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600">
                <a:latin typeface="Comic Sans MS" pitchFamily="66" charset="0"/>
              </a:rPr>
              <a:t>P(C) = 1/3 in total so:</a:t>
            </a:r>
          </a:p>
        </p:txBody>
      </p:sp>
      <p:sp>
        <p:nvSpPr>
          <p:cNvPr id="66" name="Text Box 45">
            <a:extLst>
              <a:ext uri="{FF2B5EF4-FFF2-40B4-BE49-F238E27FC236}">
                <a16:creationId xmlns:a16="http://schemas.microsoft.com/office/drawing/2014/main" id="{77032B31-AC0B-4B97-A83E-40C0B3C7B2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81800" y="5191125"/>
            <a:ext cx="2209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600">
                <a:latin typeface="Comic Sans MS" pitchFamily="66" charset="0"/>
              </a:rPr>
              <a:t>P(D) = 1/3 in total so:</a:t>
            </a:r>
          </a:p>
        </p:txBody>
      </p:sp>
      <p:graphicFrame>
        <p:nvGraphicFramePr>
          <p:cNvPr id="67" name="Object 46">
            <a:extLst>
              <a:ext uri="{FF2B5EF4-FFF2-40B4-BE49-F238E27FC236}">
                <a16:creationId xmlns:a16="http://schemas.microsoft.com/office/drawing/2014/main" id="{08881D3C-902D-4C9B-AA61-61A553FC88D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56176591"/>
              </p:ext>
            </p:extLst>
          </p:nvPr>
        </p:nvGraphicFramePr>
        <p:xfrm>
          <a:off x="1782840" y="4423007"/>
          <a:ext cx="504825" cy="628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92" name="Equation" r:id="rId25" imgW="317225" imgH="393359" progId="Equation.DSMT4">
                  <p:embed/>
                </p:oleObj>
              </mc:Choice>
              <mc:Fallback>
                <p:oleObj name="Equation" r:id="rId25" imgW="317225" imgH="393359" progId="Equation.DSMT4">
                  <p:embed/>
                  <p:pic>
                    <p:nvPicPr>
                      <p:cNvPr id="59438" name="Object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82840" y="4423007"/>
                        <a:ext cx="504825" cy="628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8" name="Object 47">
            <a:extLst>
              <a:ext uri="{FF2B5EF4-FFF2-40B4-BE49-F238E27FC236}">
                <a16:creationId xmlns:a16="http://schemas.microsoft.com/office/drawing/2014/main" id="{73EEC617-4902-4648-8C58-35A2D947C00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33881945"/>
              </p:ext>
            </p:extLst>
          </p:nvPr>
        </p:nvGraphicFramePr>
        <p:xfrm>
          <a:off x="1832700" y="5480974"/>
          <a:ext cx="504825" cy="628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93" name="Equation" r:id="rId27" imgW="317225" imgH="393359" progId="Equation.DSMT4">
                  <p:embed/>
                </p:oleObj>
              </mc:Choice>
              <mc:Fallback>
                <p:oleObj name="Equation" r:id="rId27" imgW="317225" imgH="393359" progId="Equation.DSMT4">
                  <p:embed/>
                  <p:pic>
                    <p:nvPicPr>
                      <p:cNvPr id="59439" name="Object 4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2700" y="5480974"/>
                        <a:ext cx="504825" cy="628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9916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3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4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4" dur="500"/>
                                        <p:tgtEl>
                                          <p:spTgt spid="3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4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9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  <p:bldP spid="43" grpId="0" animBg="1"/>
      <p:bldP spid="44" grpId="0" animBg="1"/>
      <p:bldP spid="45" grpId="0"/>
      <p:bldP spid="46" grpId="0"/>
      <p:bldP spid="47" grpId="0"/>
      <p:bldP spid="48" grpId="0"/>
      <p:bldP spid="49" grpId="0"/>
      <p:bldP spid="53" grpId="0" animBg="1"/>
      <p:bldP spid="54" grpId="0"/>
      <p:bldP spid="55" grpId="0" animBg="1"/>
      <p:bldP spid="55" grpId="1" animBg="1"/>
      <p:bldP spid="56" grpId="0" animBg="1"/>
      <p:bldP spid="58" grpId="0"/>
      <p:bldP spid="59" grpId="0" animBg="1"/>
      <p:bldP spid="62" grpId="0" animBg="1"/>
      <p:bldP spid="65" grpId="0"/>
      <p:bldP spid="66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Probability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need to recognize when events are mutually exclusive or independent</a:t>
            </a:r>
            <a:endParaRPr lang="en-GB" sz="1600" b="1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5C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847E6117-EF59-4C9B-9852-50228990557A}"/>
                  </a:ext>
                </a:extLst>
              </p:cNvPr>
              <p:cNvSpPr txBox="1"/>
              <p:nvPr/>
            </p:nvSpPr>
            <p:spPr>
              <a:xfrm>
                <a:off x="6547280" y="688021"/>
                <a:ext cx="251613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∩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)×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𝐵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847E6117-EF59-4C9B-9852-50228990557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47280" y="688021"/>
                <a:ext cx="2516138" cy="276999"/>
              </a:xfrm>
              <a:prstGeom prst="rect">
                <a:avLst/>
              </a:prstGeom>
              <a:blipFill>
                <a:blip r:embed="rId2"/>
                <a:stretch>
                  <a:fillRect l="-1695" t="-2222" r="-2906" b="-3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91C6EA66-C94C-44C0-9C04-D3BEEB979CEA}"/>
                  </a:ext>
                </a:extLst>
              </p:cNvPr>
              <p:cNvSpPr txBox="1"/>
              <p:nvPr/>
            </p:nvSpPr>
            <p:spPr>
              <a:xfrm>
                <a:off x="174594" y="662868"/>
                <a:ext cx="251613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∪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𝐵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91C6EA66-C94C-44C0-9C04-D3BEEB979CE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4594" y="662868"/>
                <a:ext cx="2516138" cy="276999"/>
              </a:xfrm>
              <a:prstGeom prst="rect">
                <a:avLst/>
              </a:prstGeom>
              <a:blipFill>
                <a:blip r:embed="rId3"/>
                <a:stretch>
                  <a:fillRect l="-1942" t="-4444" r="-3155" b="-3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F5F574AE-5D05-4100-BA21-F9A5336D38AE}"/>
              </a:ext>
            </a:extLst>
          </p:cNvPr>
          <p:cNvSpPr txBox="1"/>
          <p:nvPr/>
        </p:nvSpPr>
        <p:spPr>
          <a:xfrm>
            <a:off x="6818051" y="337352"/>
            <a:ext cx="208903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u="sng" dirty="0">
                <a:latin typeface="Comic Sans MS" panose="030F0702030302020204" pitchFamily="66" charset="0"/>
              </a:rPr>
              <a:t>Independent events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79A66773-E1D5-481C-95FF-EA4730E5CB57}"/>
              </a:ext>
            </a:extLst>
          </p:cNvPr>
          <p:cNvSpPr txBox="1"/>
          <p:nvPr/>
        </p:nvSpPr>
        <p:spPr>
          <a:xfrm>
            <a:off x="72500" y="321077"/>
            <a:ext cx="263886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u="sng" dirty="0">
                <a:latin typeface="Comic Sans MS" panose="030F0702030302020204" pitchFamily="66" charset="0"/>
              </a:rPr>
              <a:t>Mutually Exclusive events</a:t>
            </a:r>
          </a:p>
        </p:txBody>
      </p:sp>
      <p:sp>
        <p:nvSpPr>
          <p:cNvPr id="38" name="Rectangle 3">
            <a:extLst>
              <a:ext uri="{FF2B5EF4-FFF2-40B4-BE49-F238E27FC236}">
                <a16:creationId xmlns:a16="http://schemas.microsoft.com/office/drawing/2014/main" id="{7524CD11-12E6-4B7A-8443-663929B3A329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476870"/>
            <a:ext cx="4021584" cy="41991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None/>
            </a:pPr>
            <a:r>
              <a:rPr lang="en-GB" altLang="en-US" sz="1600" dirty="0">
                <a:latin typeface="Comic Sans MS" pitchFamily="66" charset="0"/>
              </a:rPr>
              <a:t>	The Venn Diagram shows the number of students in a particular class that watch any of three popular TV programmes, A, B and C.</a:t>
            </a:r>
          </a:p>
          <a:p>
            <a:pPr>
              <a:buFontTx/>
              <a:buNone/>
            </a:pPr>
            <a:endParaRPr lang="en-GB" altLang="en-US" sz="1600" dirty="0">
              <a:latin typeface="Comic Sans MS" pitchFamily="66" charset="0"/>
            </a:endParaRPr>
          </a:p>
          <a:p>
            <a:pPr>
              <a:buFontTx/>
              <a:buNone/>
            </a:pPr>
            <a:r>
              <a:rPr lang="en-GB" altLang="en-US" sz="1600" dirty="0">
                <a:latin typeface="Comic Sans MS" pitchFamily="66" charset="0"/>
              </a:rPr>
              <a:t>	a) Find the probability that a student watches B or C or both.</a:t>
            </a:r>
          </a:p>
          <a:p>
            <a:pPr>
              <a:buFontTx/>
              <a:buNone/>
            </a:pPr>
            <a:endParaRPr lang="en-GB" altLang="en-US" sz="1600" dirty="0">
              <a:latin typeface="Comic Sans MS" pitchFamily="66" charset="0"/>
            </a:endParaRPr>
          </a:p>
          <a:p>
            <a:pPr>
              <a:buFontTx/>
              <a:buNone/>
            </a:pPr>
            <a:r>
              <a:rPr lang="en-GB" altLang="en-US" sz="1600" dirty="0">
                <a:latin typeface="Comic Sans MS" pitchFamily="66" charset="0"/>
              </a:rPr>
              <a:t>	b) Determine whether watching A and watching B are statistically independent.</a:t>
            </a:r>
          </a:p>
        </p:txBody>
      </p:sp>
      <p:sp>
        <p:nvSpPr>
          <p:cNvPr id="69" name="Rectangle 8">
            <a:extLst>
              <a:ext uri="{FF2B5EF4-FFF2-40B4-BE49-F238E27FC236}">
                <a16:creationId xmlns:a16="http://schemas.microsoft.com/office/drawing/2014/main" id="{F65AD42B-3409-4BE6-BACC-3D8D5DF046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81289" y="1734105"/>
            <a:ext cx="3634744" cy="17526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0" name="Oval 9">
            <a:extLst>
              <a:ext uri="{FF2B5EF4-FFF2-40B4-BE49-F238E27FC236}">
                <a16:creationId xmlns:a16="http://schemas.microsoft.com/office/drawing/2014/main" id="{8745679D-8BAD-41B5-8F77-E924AC8960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16498" y="1962705"/>
            <a:ext cx="1295400" cy="1295400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1" name="Oval 10">
            <a:extLst>
              <a:ext uri="{FF2B5EF4-FFF2-40B4-BE49-F238E27FC236}">
                <a16:creationId xmlns:a16="http://schemas.microsoft.com/office/drawing/2014/main" id="{B7ACF2E6-9314-46B9-969E-30E00F5353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75286" y="1962705"/>
            <a:ext cx="1295400" cy="1295400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2" name="Text Box 11">
            <a:extLst>
              <a:ext uri="{FF2B5EF4-FFF2-40B4-BE49-F238E27FC236}">
                <a16:creationId xmlns:a16="http://schemas.microsoft.com/office/drawing/2014/main" id="{D7AC003D-5888-45BE-BD2F-8EC4FAD049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14532" y="1886505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dirty="0">
                <a:latin typeface="Comic Sans MS" pitchFamily="66" charset="0"/>
              </a:rPr>
              <a:t>A</a:t>
            </a:r>
          </a:p>
        </p:txBody>
      </p:sp>
      <p:sp>
        <p:nvSpPr>
          <p:cNvPr id="73" name="Text Box 12">
            <a:extLst>
              <a:ext uri="{FF2B5EF4-FFF2-40B4-BE49-F238E27FC236}">
                <a16:creationId xmlns:a16="http://schemas.microsoft.com/office/drawing/2014/main" id="{E5F0D18D-3855-4EA3-A7B3-D05DCC505E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51956" y="1762217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dirty="0">
                <a:latin typeface="Comic Sans MS" pitchFamily="66" charset="0"/>
              </a:rPr>
              <a:t>B</a:t>
            </a:r>
          </a:p>
        </p:txBody>
      </p:sp>
      <p:sp>
        <p:nvSpPr>
          <p:cNvPr id="74" name="Text Box 13">
            <a:extLst>
              <a:ext uri="{FF2B5EF4-FFF2-40B4-BE49-F238E27FC236}">
                <a16:creationId xmlns:a16="http://schemas.microsoft.com/office/drawing/2014/main" id="{2DF306B3-28FB-42B6-803F-425234C946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96057" y="1615736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S</a:t>
            </a:r>
          </a:p>
        </p:txBody>
      </p:sp>
      <p:sp>
        <p:nvSpPr>
          <p:cNvPr id="84" name="Oval 10">
            <a:extLst>
              <a:ext uri="{FF2B5EF4-FFF2-40B4-BE49-F238E27FC236}">
                <a16:creationId xmlns:a16="http://schemas.microsoft.com/office/drawing/2014/main" id="{AEC77AD1-5C4E-4FAE-8A06-F8A68C994E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6319" y="1971582"/>
            <a:ext cx="1295400" cy="1295400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5" name="Text Box 12">
            <a:extLst>
              <a:ext uri="{FF2B5EF4-FFF2-40B4-BE49-F238E27FC236}">
                <a16:creationId xmlns:a16="http://schemas.microsoft.com/office/drawing/2014/main" id="{7A6975A5-87EC-4ED2-81EE-E4D1CAAC0F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61665" y="1877627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dirty="0">
                <a:latin typeface="Comic Sans MS" pitchFamily="66" charset="0"/>
              </a:rPr>
              <a:t>C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F8030D8B-82A7-41A4-9F38-7378808A1D51}"/>
                  </a:ext>
                </a:extLst>
              </p:cNvPr>
              <p:cNvSpPr txBox="1"/>
              <p:nvPr/>
            </p:nvSpPr>
            <p:spPr>
              <a:xfrm>
                <a:off x="5419817" y="2419166"/>
                <a:ext cx="18113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F8030D8B-82A7-41A4-9F38-7378808A1D5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9817" y="2419166"/>
                <a:ext cx="181139" cy="276999"/>
              </a:xfrm>
              <a:prstGeom prst="rect">
                <a:avLst/>
              </a:prstGeom>
              <a:blipFill>
                <a:blip r:embed="rId4"/>
                <a:stretch>
                  <a:fillRect l="-30000" r="-30000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6" name="テキスト ボックス 85">
                <a:extLst>
                  <a:ext uri="{FF2B5EF4-FFF2-40B4-BE49-F238E27FC236}">
                    <a16:creationId xmlns:a16="http://schemas.microsoft.com/office/drawing/2014/main" id="{22FD25FF-43DE-45E7-A5AF-56A550B0F87D}"/>
                  </a:ext>
                </a:extLst>
              </p:cNvPr>
              <p:cNvSpPr txBox="1"/>
              <p:nvPr/>
            </p:nvSpPr>
            <p:spPr>
              <a:xfrm>
                <a:off x="6140388" y="2456156"/>
                <a:ext cx="18113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4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6" name="テキスト ボックス 85">
                <a:extLst>
                  <a:ext uri="{FF2B5EF4-FFF2-40B4-BE49-F238E27FC236}">
                    <a16:creationId xmlns:a16="http://schemas.microsoft.com/office/drawing/2014/main" id="{22FD25FF-43DE-45E7-A5AF-56A550B0F87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40388" y="2456156"/>
                <a:ext cx="181139" cy="276999"/>
              </a:xfrm>
              <a:prstGeom prst="rect">
                <a:avLst/>
              </a:prstGeom>
              <a:blipFill>
                <a:blip r:embed="rId5"/>
                <a:stretch>
                  <a:fillRect l="-30000" r="-30000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7" name="テキスト ボックス 86">
                <a:extLst>
                  <a:ext uri="{FF2B5EF4-FFF2-40B4-BE49-F238E27FC236}">
                    <a16:creationId xmlns:a16="http://schemas.microsoft.com/office/drawing/2014/main" id="{B15225CE-F0E6-417B-BC00-F9BA36928010}"/>
                  </a:ext>
                </a:extLst>
              </p:cNvPr>
              <p:cNvSpPr txBox="1"/>
              <p:nvPr/>
            </p:nvSpPr>
            <p:spPr>
              <a:xfrm>
                <a:off x="6612384" y="2439880"/>
                <a:ext cx="18113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5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7" name="テキスト ボックス 86">
                <a:extLst>
                  <a:ext uri="{FF2B5EF4-FFF2-40B4-BE49-F238E27FC236}">
                    <a16:creationId xmlns:a16="http://schemas.microsoft.com/office/drawing/2014/main" id="{B15225CE-F0E6-417B-BC00-F9BA3692801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12384" y="2439880"/>
                <a:ext cx="181139" cy="276999"/>
              </a:xfrm>
              <a:prstGeom prst="rect">
                <a:avLst/>
              </a:prstGeom>
              <a:blipFill>
                <a:blip r:embed="rId6"/>
                <a:stretch>
                  <a:fillRect l="-34483" r="-34483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8" name="テキスト ボックス 87">
                <a:extLst>
                  <a:ext uri="{FF2B5EF4-FFF2-40B4-BE49-F238E27FC236}">
                    <a16:creationId xmlns:a16="http://schemas.microsoft.com/office/drawing/2014/main" id="{2FD2B126-2266-471A-99CF-7674201ED648}"/>
                  </a:ext>
                </a:extLst>
              </p:cNvPr>
              <p:cNvSpPr txBox="1"/>
              <p:nvPr/>
            </p:nvSpPr>
            <p:spPr>
              <a:xfrm>
                <a:off x="7013359" y="2450238"/>
                <a:ext cx="30938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10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8" name="テキスト ボックス 87">
                <a:extLst>
                  <a:ext uri="{FF2B5EF4-FFF2-40B4-BE49-F238E27FC236}">
                    <a16:creationId xmlns:a16="http://schemas.microsoft.com/office/drawing/2014/main" id="{2FD2B126-2266-471A-99CF-7674201ED6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13359" y="2450238"/>
                <a:ext cx="309380" cy="276999"/>
              </a:xfrm>
              <a:prstGeom prst="rect">
                <a:avLst/>
              </a:prstGeom>
              <a:blipFill>
                <a:blip r:embed="rId7"/>
                <a:stretch>
                  <a:fillRect l="-17647" r="-17647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9" name="テキスト ボックス 88">
                <a:extLst>
                  <a:ext uri="{FF2B5EF4-FFF2-40B4-BE49-F238E27FC236}">
                    <a16:creationId xmlns:a16="http://schemas.microsoft.com/office/drawing/2014/main" id="{61051384-C213-4041-842C-2D535463F153}"/>
                  </a:ext>
                </a:extLst>
              </p:cNvPr>
              <p:cNvSpPr txBox="1"/>
              <p:nvPr/>
            </p:nvSpPr>
            <p:spPr>
              <a:xfrm>
                <a:off x="7618521" y="2442840"/>
                <a:ext cx="18113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7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9" name="テキスト ボックス 88">
                <a:extLst>
                  <a:ext uri="{FF2B5EF4-FFF2-40B4-BE49-F238E27FC236}">
                    <a16:creationId xmlns:a16="http://schemas.microsoft.com/office/drawing/2014/main" id="{61051384-C213-4041-842C-2D535463F15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18521" y="2442840"/>
                <a:ext cx="181139" cy="276999"/>
              </a:xfrm>
              <a:prstGeom prst="rect">
                <a:avLst/>
              </a:prstGeom>
              <a:blipFill>
                <a:blip r:embed="rId8"/>
                <a:stretch>
                  <a:fillRect l="-34483" r="-31034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0" name="テキスト ボックス 89">
                <a:extLst>
                  <a:ext uri="{FF2B5EF4-FFF2-40B4-BE49-F238E27FC236}">
                    <a16:creationId xmlns:a16="http://schemas.microsoft.com/office/drawing/2014/main" id="{4505D421-59C6-41FD-9AA7-24910C360E3A}"/>
                  </a:ext>
                </a:extLst>
              </p:cNvPr>
              <p:cNvSpPr txBox="1"/>
              <p:nvPr/>
            </p:nvSpPr>
            <p:spPr>
              <a:xfrm>
                <a:off x="8161539" y="3127901"/>
                <a:ext cx="18113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90" name="テキスト ボックス 89">
                <a:extLst>
                  <a:ext uri="{FF2B5EF4-FFF2-40B4-BE49-F238E27FC236}">
                    <a16:creationId xmlns:a16="http://schemas.microsoft.com/office/drawing/2014/main" id="{4505D421-59C6-41FD-9AA7-24910C360E3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61539" y="3127901"/>
                <a:ext cx="181139" cy="276999"/>
              </a:xfrm>
              <a:prstGeom prst="rect">
                <a:avLst/>
              </a:prstGeom>
              <a:blipFill>
                <a:blip r:embed="rId9"/>
                <a:stretch>
                  <a:fillRect l="-33333" r="-26667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B16A7B9C-7E40-4A6E-BEB7-82B450EE087F}"/>
              </a:ext>
            </a:extLst>
          </p:cNvPr>
          <p:cNvSpPr txBox="1"/>
          <p:nvPr/>
        </p:nvSpPr>
        <p:spPr>
          <a:xfrm>
            <a:off x="4900474" y="3666476"/>
            <a:ext cx="339227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à"/>
            </a:pPr>
            <a:r>
              <a:rPr lang="en-GB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There are 30 students in total</a:t>
            </a:r>
          </a:p>
          <a:p>
            <a:pPr marL="285750" indent="-285750">
              <a:buFont typeface="Wingdings" panose="05000000000000000000" pitchFamily="2" charset="2"/>
              <a:buChar char="à"/>
            </a:pP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marL="285750" indent="-285750">
              <a:buFont typeface="Wingdings" panose="05000000000000000000" pitchFamily="2" charset="2"/>
              <a:buChar char="à"/>
            </a:pPr>
            <a:r>
              <a:rPr lang="en-GB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26 watch B or C or both</a:t>
            </a:r>
          </a:p>
        </p:txBody>
      </p:sp>
      <p:sp>
        <p:nvSpPr>
          <p:cNvPr id="11" name="楕円 10">
            <a:extLst>
              <a:ext uri="{FF2B5EF4-FFF2-40B4-BE49-F238E27FC236}">
                <a16:creationId xmlns:a16="http://schemas.microsoft.com/office/drawing/2014/main" id="{2FAA9D97-37EB-45F4-A745-C84B65634F9D}"/>
              </a:ext>
            </a:extLst>
          </p:cNvPr>
          <p:cNvSpPr/>
          <p:nvPr/>
        </p:nvSpPr>
        <p:spPr>
          <a:xfrm>
            <a:off x="5956917" y="2308194"/>
            <a:ext cx="2157273" cy="514905"/>
          </a:xfrm>
          <a:prstGeom prst="ellipse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1C9D2727-92CE-49D0-A646-247FCF6EF095}"/>
                  </a:ext>
                </a:extLst>
              </p:cNvPr>
              <p:cNvSpPr txBox="1"/>
              <p:nvPr/>
            </p:nvSpPr>
            <p:spPr>
              <a:xfrm>
                <a:off x="2636666" y="4141433"/>
                <a:ext cx="769634" cy="4626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26</m:t>
                          </m:r>
                        </m:num>
                        <m:den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30</m:t>
                          </m:r>
                        </m:den>
                      </m:f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13</m:t>
                          </m:r>
                        </m:num>
                        <m:den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15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1C9D2727-92CE-49D0-A646-247FCF6EF09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36666" y="4141433"/>
                <a:ext cx="769634" cy="46262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08349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Probability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need to recognize when events are mutually exclusive or independent</a:t>
            </a:r>
            <a:endParaRPr lang="en-GB" sz="1600" b="1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5C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847E6117-EF59-4C9B-9852-50228990557A}"/>
                  </a:ext>
                </a:extLst>
              </p:cNvPr>
              <p:cNvSpPr txBox="1"/>
              <p:nvPr/>
            </p:nvSpPr>
            <p:spPr>
              <a:xfrm>
                <a:off x="6547280" y="688021"/>
                <a:ext cx="251613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∩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)×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𝐵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847E6117-EF59-4C9B-9852-50228990557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47280" y="688021"/>
                <a:ext cx="2516138" cy="276999"/>
              </a:xfrm>
              <a:prstGeom prst="rect">
                <a:avLst/>
              </a:prstGeom>
              <a:blipFill>
                <a:blip r:embed="rId2"/>
                <a:stretch>
                  <a:fillRect l="-1695" t="-2222" r="-2906" b="-3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91C6EA66-C94C-44C0-9C04-D3BEEB979CEA}"/>
                  </a:ext>
                </a:extLst>
              </p:cNvPr>
              <p:cNvSpPr txBox="1"/>
              <p:nvPr/>
            </p:nvSpPr>
            <p:spPr>
              <a:xfrm>
                <a:off x="174594" y="662868"/>
                <a:ext cx="251613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∪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𝐵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91C6EA66-C94C-44C0-9C04-D3BEEB979CE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4594" y="662868"/>
                <a:ext cx="2516138" cy="276999"/>
              </a:xfrm>
              <a:prstGeom prst="rect">
                <a:avLst/>
              </a:prstGeom>
              <a:blipFill>
                <a:blip r:embed="rId3"/>
                <a:stretch>
                  <a:fillRect l="-1942" t="-4444" r="-3155" b="-3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F5F574AE-5D05-4100-BA21-F9A5336D38AE}"/>
              </a:ext>
            </a:extLst>
          </p:cNvPr>
          <p:cNvSpPr txBox="1"/>
          <p:nvPr/>
        </p:nvSpPr>
        <p:spPr>
          <a:xfrm>
            <a:off x="6818051" y="337352"/>
            <a:ext cx="208903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u="sng" dirty="0">
                <a:latin typeface="Comic Sans MS" panose="030F0702030302020204" pitchFamily="66" charset="0"/>
              </a:rPr>
              <a:t>Independent events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79A66773-E1D5-481C-95FF-EA4730E5CB57}"/>
              </a:ext>
            </a:extLst>
          </p:cNvPr>
          <p:cNvSpPr txBox="1"/>
          <p:nvPr/>
        </p:nvSpPr>
        <p:spPr>
          <a:xfrm>
            <a:off x="72500" y="321077"/>
            <a:ext cx="263886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u="sng" dirty="0">
                <a:latin typeface="Comic Sans MS" panose="030F0702030302020204" pitchFamily="66" charset="0"/>
              </a:rPr>
              <a:t>Mutually Exclusive events</a:t>
            </a:r>
          </a:p>
        </p:txBody>
      </p:sp>
      <p:sp>
        <p:nvSpPr>
          <p:cNvPr id="38" name="Rectangle 3">
            <a:extLst>
              <a:ext uri="{FF2B5EF4-FFF2-40B4-BE49-F238E27FC236}">
                <a16:creationId xmlns:a16="http://schemas.microsoft.com/office/drawing/2014/main" id="{7524CD11-12E6-4B7A-8443-663929B3A329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476870"/>
            <a:ext cx="4021584" cy="41991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None/>
            </a:pPr>
            <a:r>
              <a:rPr lang="en-GB" altLang="en-US" sz="1600" dirty="0">
                <a:latin typeface="Comic Sans MS" pitchFamily="66" charset="0"/>
              </a:rPr>
              <a:t>	The Venn Diagram shows the number of students in a particular class that watch any of three popular TV programmes, A, B and C.</a:t>
            </a:r>
          </a:p>
          <a:p>
            <a:pPr>
              <a:buFontTx/>
              <a:buNone/>
            </a:pPr>
            <a:endParaRPr lang="en-GB" altLang="en-US" sz="1600" dirty="0">
              <a:latin typeface="Comic Sans MS" pitchFamily="66" charset="0"/>
            </a:endParaRPr>
          </a:p>
          <a:p>
            <a:pPr>
              <a:buFontTx/>
              <a:buNone/>
            </a:pPr>
            <a:r>
              <a:rPr lang="en-GB" altLang="en-US" sz="1600" dirty="0">
                <a:latin typeface="Comic Sans MS" pitchFamily="66" charset="0"/>
              </a:rPr>
              <a:t>	a) Find the probability that a student watches B or C or both.</a:t>
            </a:r>
          </a:p>
          <a:p>
            <a:pPr>
              <a:buFontTx/>
              <a:buNone/>
            </a:pPr>
            <a:endParaRPr lang="en-GB" altLang="en-US" sz="1600" dirty="0">
              <a:latin typeface="Comic Sans MS" pitchFamily="66" charset="0"/>
            </a:endParaRPr>
          </a:p>
          <a:p>
            <a:pPr>
              <a:buFontTx/>
              <a:buNone/>
            </a:pPr>
            <a:r>
              <a:rPr lang="en-GB" altLang="en-US" sz="1600" dirty="0">
                <a:latin typeface="Comic Sans MS" pitchFamily="66" charset="0"/>
              </a:rPr>
              <a:t>	b) Determine whether watching A and watching B are statistically independent.</a:t>
            </a:r>
          </a:p>
        </p:txBody>
      </p:sp>
      <p:sp>
        <p:nvSpPr>
          <p:cNvPr id="69" name="Rectangle 8">
            <a:extLst>
              <a:ext uri="{FF2B5EF4-FFF2-40B4-BE49-F238E27FC236}">
                <a16:creationId xmlns:a16="http://schemas.microsoft.com/office/drawing/2014/main" id="{F65AD42B-3409-4BE6-BACC-3D8D5DF046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81289" y="1734105"/>
            <a:ext cx="3634744" cy="17526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0" name="Oval 9">
            <a:extLst>
              <a:ext uri="{FF2B5EF4-FFF2-40B4-BE49-F238E27FC236}">
                <a16:creationId xmlns:a16="http://schemas.microsoft.com/office/drawing/2014/main" id="{8745679D-8BAD-41B5-8F77-E924AC8960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16498" y="1962705"/>
            <a:ext cx="1295400" cy="1295400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1" name="Oval 10">
            <a:extLst>
              <a:ext uri="{FF2B5EF4-FFF2-40B4-BE49-F238E27FC236}">
                <a16:creationId xmlns:a16="http://schemas.microsoft.com/office/drawing/2014/main" id="{B7ACF2E6-9314-46B9-969E-30E00F5353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75286" y="1962705"/>
            <a:ext cx="1295400" cy="1295400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2" name="Text Box 11">
            <a:extLst>
              <a:ext uri="{FF2B5EF4-FFF2-40B4-BE49-F238E27FC236}">
                <a16:creationId xmlns:a16="http://schemas.microsoft.com/office/drawing/2014/main" id="{D7AC003D-5888-45BE-BD2F-8EC4FAD049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14532" y="1886505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dirty="0">
                <a:latin typeface="Comic Sans MS" pitchFamily="66" charset="0"/>
              </a:rPr>
              <a:t>A</a:t>
            </a:r>
          </a:p>
        </p:txBody>
      </p:sp>
      <p:sp>
        <p:nvSpPr>
          <p:cNvPr id="73" name="Text Box 12">
            <a:extLst>
              <a:ext uri="{FF2B5EF4-FFF2-40B4-BE49-F238E27FC236}">
                <a16:creationId xmlns:a16="http://schemas.microsoft.com/office/drawing/2014/main" id="{E5F0D18D-3855-4EA3-A7B3-D05DCC505E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51956" y="1762217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dirty="0">
                <a:latin typeface="Comic Sans MS" pitchFamily="66" charset="0"/>
              </a:rPr>
              <a:t>B</a:t>
            </a:r>
          </a:p>
        </p:txBody>
      </p:sp>
      <p:sp>
        <p:nvSpPr>
          <p:cNvPr id="74" name="Text Box 13">
            <a:extLst>
              <a:ext uri="{FF2B5EF4-FFF2-40B4-BE49-F238E27FC236}">
                <a16:creationId xmlns:a16="http://schemas.microsoft.com/office/drawing/2014/main" id="{2DF306B3-28FB-42B6-803F-425234C946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96057" y="1615736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S</a:t>
            </a:r>
          </a:p>
        </p:txBody>
      </p:sp>
      <p:sp>
        <p:nvSpPr>
          <p:cNvPr id="84" name="Oval 10">
            <a:extLst>
              <a:ext uri="{FF2B5EF4-FFF2-40B4-BE49-F238E27FC236}">
                <a16:creationId xmlns:a16="http://schemas.microsoft.com/office/drawing/2014/main" id="{AEC77AD1-5C4E-4FAE-8A06-F8A68C994E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6319" y="1971582"/>
            <a:ext cx="1295400" cy="1295400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5" name="Text Box 12">
            <a:extLst>
              <a:ext uri="{FF2B5EF4-FFF2-40B4-BE49-F238E27FC236}">
                <a16:creationId xmlns:a16="http://schemas.microsoft.com/office/drawing/2014/main" id="{7A6975A5-87EC-4ED2-81EE-E4D1CAAC0F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61665" y="1877627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dirty="0">
                <a:latin typeface="Comic Sans MS" pitchFamily="66" charset="0"/>
              </a:rPr>
              <a:t>C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F8030D8B-82A7-41A4-9F38-7378808A1D51}"/>
                  </a:ext>
                </a:extLst>
              </p:cNvPr>
              <p:cNvSpPr txBox="1"/>
              <p:nvPr/>
            </p:nvSpPr>
            <p:spPr>
              <a:xfrm>
                <a:off x="5419817" y="2419166"/>
                <a:ext cx="18113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F8030D8B-82A7-41A4-9F38-7378808A1D5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9817" y="2419166"/>
                <a:ext cx="181139" cy="276999"/>
              </a:xfrm>
              <a:prstGeom prst="rect">
                <a:avLst/>
              </a:prstGeom>
              <a:blipFill>
                <a:blip r:embed="rId4"/>
                <a:stretch>
                  <a:fillRect l="-30000" r="-30000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6" name="テキスト ボックス 85">
                <a:extLst>
                  <a:ext uri="{FF2B5EF4-FFF2-40B4-BE49-F238E27FC236}">
                    <a16:creationId xmlns:a16="http://schemas.microsoft.com/office/drawing/2014/main" id="{22FD25FF-43DE-45E7-A5AF-56A550B0F87D}"/>
                  </a:ext>
                </a:extLst>
              </p:cNvPr>
              <p:cNvSpPr txBox="1"/>
              <p:nvPr/>
            </p:nvSpPr>
            <p:spPr>
              <a:xfrm>
                <a:off x="6140388" y="2456156"/>
                <a:ext cx="18113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4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6" name="テキスト ボックス 85">
                <a:extLst>
                  <a:ext uri="{FF2B5EF4-FFF2-40B4-BE49-F238E27FC236}">
                    <a16:creationId xmlns:a16="http://schemas.microsoft.com/office/drawing/2014/main" id="{22FD25FF-43DE-45E7-A5AF-56A550B0F87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40388" y="2456156"/>
                <a:ext cx="181139" cy="276999"/>
              </a:xfrm>
              <a:prstGeom prst="rect">
                <a:avLst/>
              </a:prstGeom>
              <a:blipFill>
                <a:blip r:embed="rId5"/>
                <a:stretch>
                  <a:fillRect l="-30000" r="-30000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7" name="テキスト ボックス 86">
                <a:extLst>
                  <a:ext uri="{FF2B5EF4-FFF2-40B4-BE49-F238E27FC236}">
                    <a16:creationId xmlns:a16="http://schemas.microsoft.com/office/drawing/2014/main" id="{B15225CE-F0E6-417B-BC00-F9BA36928010}"/>
                  </a:ext>
                </a:extLst>
              </p:cNvPr>
              <p:cNvSpPr txBox="1"/>
              <p:nvPr/>
            </p:nvSpPr>
            <p:spPr>
              <a:xfrm>
                <a:off x="6612384" y="2439880"/>
                <a:ext cx="18113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5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7" name="テキスト ボックス 86">
                <a:extLst>
                  <a:ext uri="{FF2B5EF4-FFF2-40B4-BE49-F238E27FC236}">
                    <a16:creationId xmlns:a16="http://schemas.microsoft.com/office/drawing/2014/main" id="{B15225CE-F0E6-417B-BC00-F9BA3692801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12384" y="2439880"/>
                <a:ext cx="181139" cy="276999"/>
              </a:xfrm>
              <a:prstGeom prst="rect">
                <a:avLst/>
              </a:prstGeom>
              <a:blipFill>
                <a:blip r:embed="rId6"/>
                <a:stretch>
                  <a:fillRect l="-34483" r="-34483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8" name="テキスト ボックス 87">
                <a:extLst>
                  <a:ext uri="{FF2B5EF4-FFF2-40B4-BE49-F238E27FC236}">
                    <a16:creationId xmlns:a16="http://schemas.microsoft.com/office/drawing/2014/main" id="{2FD2B126-2266-471A-99CF-7674201ED648}"/>
                  </a:ext>
                </a:extLst>
              </p:cNvPr>
              <p:cNvSpPr txBox="1"/>
              <p:nvPr/>
            </p:nvSpPr>
            <p:spPr>
              <a:xfrm>
                <a:off x="7013359" y="2450238"/>
                <a:ext cx="30938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10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8" name="テキスト ボックス 87">
                <a:extLst>
                  <a:ext uri="{FF2B5EF4-FFF2-40B4-BE49-F238E27FC236}">
                    <a16:creationId xmlns:a16="http://schemas.microsoft.com/office/drawing/2014/main" id="{2FD2B126-2266-471A-99CF-7674201ED6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13359" y="2450238"/>
                <a:ext cx="309380" cy="276999"/>
              </a:xfrm>
              <a:prstGeom prst="rect">
                <a:avLst/>
              </a:prstGeom>
              <a:blipFill>
                <a:blip r:embed="rId7"/>
                <a:stretch>
                  <a:fillRect l="-17647" r="-17647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9" name="テキスト ボックス 88">
                <a:extLst>
                  <a:ext uri="{FF2B5EF4-FFF2-40B4-BE49-F238E27FC236}">
                    <a16:creationId xmlns:a16="http://schemas.microsoft.com/office/drawing/2014/main" id="{61051384-C213-4041-842C-2D535463F153}"/>
                  </a:ext>
                </a:extLst>
              </p:cNvPr>
              <p:cNvSpPr txBox="1"/>
              <p:nvPr/>
            </p:nvSpPr>
            <p:spPr>
              <a:xfrm>
                <a:off x="7618521" y="2442840"/>
                <a:ext cx="18113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7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9" name="テキスト ボックス 88">
                <a:extLst>
                  <a:ext uri="{FF2B5EF4-FFF2-40B4-BE49-F238E27FC236}">
                    <a16:creationId xmlns:a16="http://schemas.microsoft.com/office/drawing/2014/main" id="{61051384-C213-4041-842C-2D535463F15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18521" y="2442840"/>
                <a:ext cx="181139" cy="276999"/>
              </a:xfrm>
              <a:prstGeom prst="rect">
                <a:avLst/>
              </a:prstGeom>
              <a:blipFill>
                <a:blip r:embed="rId8"/>
                <a:stretch>
                  <a:fillRect l="-34483" r="-31034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0" name="テキスト ボックス 89">
                <a:extLst>
                  <a:ext uri="{FF2B5EF4-FFF2-40B4-BE49-F238E27FC236}">
                    <a16:creationId xmlns:a16="http://schemas.microsoft.com/office/drawing/2014/main" id="{4505D421-59C6-41FD-9AA7-24910C360E3A}"/>
                  </a:ext>
                </a:extLst>
              </p:cNvPr>
              <p:cNvSpPr txBox="1"/>
              <p:nvPr/>
            </p:nvSpPr>
            <p:spPr>
              <a:xfrm>
                <a:off x="8161539" y="3127901"/>
                <a:ext cx="18113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90" name="テキスト ボックス 89">
                <a:extLst>
                  <a:ext uri="{FF2B5EF4-FFF2-40B4-BE49-F238E27FC236}">
                    <a16:creationId xmlns:a16="http://schemas.microsoft.com/office/drawing/2014/main" id="{4505D421-59C6-41FD-9AA7-24910C360E3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61539" y="3127901"/>
                <a:ext cx="181139" cy="276999"/>
              </a:xfrm>
              <a:prstGeom prst="rect">
                <a:avLst/>
              </a:prstGeom>
              <a:blipFill>
                <a:blip r:embed="rId9"/>
                <a:stretch>
                  <a:fillRect l="-33333" r="-26667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1C9D2727-92CE-49D0-A646-247FCF6EF095}"/>
                  </a:ext>
                </a:extLst>
              </p:cNvPr>
              <p:cNvSpPr txBox="1"/>
              <p:nvPr/>
            </p:nvSpPr>
            <p:spPr>
              <a:xfrm>
                <a:off x="2636666" y="4141433"/>
                <a:ext cx="769634" cy="4626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26</m:t>
                          </m:r>
                        </m:num>
                        <m:den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30</m:t>
                          </m:r>
                        </m:den>
                      </m:f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13</m:t>
                          </m:r>
                        </m:num>
                        <m:den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15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1C9D2727-92CE-49D0-A646-247FCF6EF09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36666" y="4141433"/>
                <a:ext cx="769634" cy="46262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861E5CC6-C77D-4A6D-9076-74E8A245BDB2}"/>
                  </a:ext>
                </a:extLst>
              </p:cNvPr>
              <p:cNvSpPr txBox="1"/>
              <p:nvPr/>
            </p:nvSpPr>
            <p:spPr>
              <a:xfrm>
                <a:off x="4771747" y="3662040"/>
                <a:ext cx="975780" cy="46102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30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861E5CC6-C77D-4A6D-9076-74E8A245BDB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71747" y="3662040"/>
                <a:ext cx="975780" cy="461024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テキスト ボックス 27">
                <a:extLst>
                  <a:ext uri="{FF2B5EF4-FFF2-40B4-BE49-F238E27FC236}">
                    <a16:creationId xmlns:a16="http://schemas.microsoft.com/office/drawing/2014/main" id="{572C8AE6-2222-47F8-A7B3-294DBC6CC9F9}"/>
                  </a:ext>
                </a:extLst>
              </p:cNvPr>
              <p:cNvSpPr txBox="1"/>
              <p:nvPr/>
            </p:nvSpPr>
            <p:spPr>
              <a:xfrm>
                <a:off x="5953957" y="3663520"/>
                <a:ext cx="984116" cy="4626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19</m:t>
                          </m:r>
                        </m:num>
                        <m:den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30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8" name="テキスト ボックス 27">
                <a:extLst>
                  <a:ext uri="{FF2B5EF4-FFF2-40B4-BE49-F238E27FC236}">
                    <a16:creationId xmlns:a16="http://schemas.microsoft.com/office/drawing/2014/main" id="{572C8AE6-2222-47F8-A7B3-294DBC6CC9F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53957" y="3663520"/>
                <a:ext cx="984116" cy="462627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テキスト ボックス 28">
                <a:extLst>
                  <a:ext uri="{FF2B5EF4-FFF2-40B4-BE49-F238E27FC236}">
                    <a16:creationId xmlns:a16="http://schemas.microsoft.com/office/drawing/2014/main" id="{C367323B-F037-4B8C-8911-022BCBD69AEF}"/>
                  </a:ext>
                </a:extLst>
              </p:cNvPr>
              <p:cNvSpPr txBox="1"/>
              <p:nvPr/>
            </p:nvSpPr>
            <p:spPr>
              <a:xfrm>
                <a:off x="7082902" y="3656122"/>
                <a:ext cx="1346587" cy="46172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∩</m:t>
                          </m:r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30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9" name="テキスト ボックス 28">
                <a:extLst>
                  <a:ext uri="{FF2B5EF4-FFF2-40B4-BE49-F238E27FC236}">
                    <a16:creationId xmlns:a16="http://schemas.microsoft.com/office/drawing/2014/main" id="{C367323B-F037-4B8C-8911-022BCBD69AE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82902" y="3656122"/>
                <a:ext cx="1346587" cy="461729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テキスト ボックス 29">
                <a:extLst>
                  <a:ext uri="{FF2B5EF4-FFF2-40B4-BE49-F238E27FC236}">
                    <a16:creationId xmlns:a16="http://schemas.microsoft.com/office/drawing/2014/main" id="{156F09DB-832D-4C00-BF74-54482D36D3C9}"/>
                  </a:ext>
                </a:extLst>
              </p:cNvPr>
              <p:cNvSpPr txBox="1"/>
              <p:nvPr/>
            </p:nvSpPr>
            <p:spPr>
              <a:xfrm>
                <a:off x="4569040" y="4400367"/>
                <a:ext cx="2231124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∩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GB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)×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𝐵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0" name="テキスト ボックス 29">
                <a:extLst>
                  <a:ext uri="{FF2B5EF4-FFF2-40B4-BE49-F238E27FC236}">
                    <a16:creationId xmlns:a16="http://schemas.microsoft.com/office/drawing/2014/main" id="{156F09DB-832D-4C00-BF74-54482D36D3C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9040" y="4400367"/>
                <a:ext cx="2231124" cy="246221"/>
              </a:xfrm>
              <a:prstGeom prst="rect">
                <a:avLst/>
              </a:prstGeom>
              <a:blipFill>
                <a:blip r:embed="rId14"/>
                <a:stretch>
                  <a:fillRect l="-1913" r="-2732" b="-3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テキスト ボックス 30">
                <a:extLst>
                  <a:ext uri="{FF2B5EF4-FFF2-40B4-BE49-F238E27FC236}">
                    <a16:creationId xmlns:a16="http://schemas.microsoft.com/office/drawing/2014/main" id="{06BA0FCE-1487-45F4-A538-86A58FEF7AC4}"/>
                  </a:ext>
                </a:extLst>
              </p:cNvPr>
              <p:cNvSpPr txBox="1"/>
              <p:nvPr/>
            </p:nvSpPr>
            <p:spPr>
              <a:xfrm>
                <a:off x="5147569" y="4783586"/>
                <a:ext cx="1234312" cy="4626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30</m:t>
                          </m:r>
                        </m:den>
                      </m:f>
                      <m:r>
                        <a:rPr lang="en-GB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30</m:t>
                          </m:r>
                        </m:den>
                      </m:f>
                      <m:r>
                        <a:rPr lang="en-GB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19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30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1" name="テキスト ボックス 30">
                <a:extLst>
                  <a:ext uri="{FF2B5EF4-FFF2-40B4-BE49-F238E27FC236}">
                    <a16:creationId xmlns:a16="http://schemas.microsoft.com/office/drawing/2014/main" id="{06BA0FCE-1487-45F4-A538-86A58FEF7AC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7569" y="4783586"/>
                <a:ext cx="1234312" cy="462627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テキスト ボックス 31">
                <a:extLst>
                  <a:ext uri="{FF2B5EF4-FFF2-40B4-BE49-F238E27FC236}">
                    <a16:creationId xmlns:a16="http://schemas.microsoft.com/office/drawing/2014/main" id="{48F22D75-BD74-4896-A46B-50FB1A5E0CA1}"/>
                  </a:ext>
                </a:extLst>
              </p:cNvPr>
              <p:cNvSpPr txBox="1"/>
              <p:nvPr/>
            </p:nvSpPr>
            <p:spPr>
              <a:xfrm>
                <a:off x="5149049" y="5450891"/>
                <a:ext cx="883447" cy="4626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30</m:t>
                          </m:r>
                        </m:den>
                      </m:f>
                      <m:r>
                        <a:rPr lang="en-GB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133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900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2" name="テキスト ボックス 31">
                <a:extLst>
                  <a:ext uri="{FF2B5EF4-FFF2-40B4-BE49-F238E27FC236}">
                    <a16:creationId xmlns:a16="http://schemas.microsoft.com/office/drawing/2014/main" id="{48F22D75-BD74-4896-A46B-50FB1A5E0CA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9049" y="5450891"/>
                <a:ext cx="883447" cy="462627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テキスト ボックス 32">
                <a:extLst>
                  <a:ext uri="{FF2B5EF4-FFF2-40B4-BE49-F238E27FC236}">
                    <a16:creationId xmlns:a16="http://schemas.microsoft.com/office/drawing/2014/main" id="{5C2347DA-563A-41BB-9A9C-9767B78FE91E}"/>
                  </a:ext>
                </a:extLst>
              </p:cNvPr>
              <p:cNvSpPr txBox="1"/>
              <p:nvPr/>
            </p:nvSpPr>
            <p:spPr>
              <a:xfrm>
                <a:off x="5052873" y="6073807"/>
                <a:ext cx="997261" cy="4626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120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900</m:t>
                          </m:r>
                        </m:den>
                      </m:f>
                      <m:r>
                        <a:rPr lang="en-GB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133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900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3" name="テキスト ボックス 32">
                <a:extLst>
                  <a:ext uri="{FF2B5EF4-FFF2-40B4-BE49-F238E27FC236}">
                    <a16:creationId xmlns:a16="http://schemas.microsoft.com/office/drawing/2014/main" id="{5C2347DA-563A-41BB-9A9C-9767B78FE9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52873" y="6073807"/>
                <a:ext cx="997261" cy="462627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円弧 13">
            <a:extLst>
              <a:ext uri="{FF2B5EF4-FFF2-40B4-BE49-F238E27FC236}">
                <a16:creationId xmlns:a16="http://schemas.microsoft.com/office/drawing/2014/main" id="{68722367-7DA4-4B6E-AD57-2BABBE3EF713}"/>
              </a:ext>
            </a:extLst>
          </p:cNvPr>
          <p:cNvSpPr/>
          <p:nvPr/>
        </p:nvSpPr>
        <p:spPr>
          <a:xfrm>
            <a:off x="6667130" y="4554245"/>
            <a:ext cx="301840" cy="479394"/>
          </a:xfrm>
          <a:prstGeom prst="arc">
            <a:avLst>
              <a:gd name="adj1" fmla="val 16200000"/>
              <a:gd name="adj2" fmla="val 537182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円弧 34">
            <a:extLst>
              <a:ext uri="{FF2B5EF4-FFF2-40B4-BE49-F238E27FC236}">
                <a16:creationId xmlns:a16="http://schemas.microsoft.com/office/drawing/2014/main" id="{094D3653-0A2C-489F-B3CA-6EE1F399FBB7}"/>
              </a:ext>
            </a:extLst>
          </p:cNvPr>
          <p:cNvSpPr/>
          <p:nvPr/>
        </p:nvSpPr>
        <p:spPr>
          <a:xfrm>
            <a:off x="6322379" y="5123896"/>
            <a:ext cx="309239" cy="566690"/>
          </a:xfrm>
          <a:prstGeom prst="arc">
            <a:avLst>
              <a:gd name="adj1" fmla="val 16200000"/>
              <a:gd name="adj2" fmla="val 537182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円弧 35">
            <a:extLst>
              <a:ext uri="{FF2B5EF4-FFF2-40B4-BE49-F238E27FC236}">
                <a16:creationId xmlns:a16="http://schemas.microsoft.com/office/drawing/2014/main" id="{8EB5277A-ED70-4D9D-BE63-0C95E2C33362}"/>
              </a:ext>
            </a:extLst>
          </p:cNvPr>
          <p:cNvSpPr/>
          <p:nvPr/>
        </p:nvSpPr>
        <p:spPr>
          <a:xfrm>
            <a:off x="6030897" y="5737935"/>
            <a:ext cx="343270" cy="574088"/>
          </a:xfrm>
          <a:prstGeom prst="arc">
            <a:avLst>
              <a:gd name="adj1" fmla="val 16200000"/>
              <a:gd name="adj2" fmla="val 537182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8B26120D-4C61-45D8-8FFF-E8E4F2B10515}"/>
              </a:ext>
            </a:extLst>
          </p:cNvPr>
          <p:cNvSpPr txBox="1"/>
          <p:nvPr/>
        </p:nvSpPr>
        <p:spPr>
          <a:xfrm>
            <a:off x="6960093" y="4616388"/>
            <a:ext cx="12650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values</a:t>
            </a:r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4F1F2DFF-6004-4933-B164-030A701A2103}"/>
              </a:ext>
            </a:extLst>
          </p:cNvPr>
          <p:cNvSpPr txBox="1"/>
          <p:nvPr/>
        </p:nvSpPr>
        <p:spPr>
          <a:xfrm>
            <a:off x="6570955" y="5221549"/>
            <a:ext cx="9428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</a:t>
            </a:r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957E63B0-2D84-4F7D-A671-7FBEC82102C5}"/>
              </a:ext>
            </a:extLst>
          </p:cNvPr>
          <p:cNvSpPr txBox="1"/>
          <p:nvPr/>
        </p:nvSpPr>
        <p:spPr>
          <a:xfrm>
            <a:off x="6287817" y="5742284"/>
            <a:ext cx="168575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Convert left side to compare</a:t>
            </a:r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C633C33C-BF60-4AA5-AC6E-6B889A1B83A0}"/>
              </a:ext>
            </a:extLst>
          </p:cNvPr>
          <p:cNvSpPr txBox="1"/>
          <p:nvPr/>
        </p:nvSpPr>
        <p:spPr>
          <a:xfrm>
            <a:off x="73152" y="5437484"/>
            <a:ext cx="438912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As the rule for independence does not work, the events are not independent of each other</a:t>
            </a:r>
          </a:p>
          <a:p>
            <a:pPr algn="ctr"/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It could be that the programmes are similar types, or are on back-to-back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5711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28" grpId="0"/>
      <p:bldP spid="29" grpId="0"/>
      <p:bldP spid="30" grpId="0"/>
      <p:bldP spid="31" grpId="0"/>
      <p:bldP spid="32" grpId="0"/>
      <p:bldP spid="33" grpId="0"/>
      <p:bldP spid="14" grpId="0" animBg="1"/>
      <p:bldP spid="35" grpId="0" animBg="1"/>
      <p:bldP spid="36" grpId="0" animBg="1"/>
      <p:bldP spid="15" grpId="0"/>
      <p:bldP spid="39" grpId="0"/>
      <p:bldP spid="40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D534ED17-D63C-4126-B40A-2040C05E6301}"/>
              </a:ext>
            </a:extLst>
          </p:cNvPr>
          <p:cNvSpPr/>
          <p:nvPr/>
        </p:nvSpPr>
        <p:spPr>
          <a:xfrm>
            <a:off x="1493882" y="2319273"/>
            <a:ext cx="6138540" cy="2100575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6600" b="1" dirty="0">
                <a:ln w="38100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7030A0"/>
                </a:solidFill>
                <a:latin typeface="Kristen ITC" panose="03050502040202030202" pitchFamily="66" charset="0"/>
                <a:ea typeface="Segoe UI Black" panose="020B0A02040204020203" pitchFamily="34" charset="0"/>
                <a:cs typeface="Segoe UI Black" panose="020B0A02040204020203" pitchFamily="34" charset="0"/>
              </a:rPr>
              <a:t>Teachings for </a:t>
            </a:r>
          </a:p>
          <a:p>
            <a:pPr algn="ctr"/>
            <a:r>
              <a:rPr lang="en-US" altLang="ja-JP" sz="6600" b="1" dirty="0">
                <a:ln w="38100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7030A0"/>
                </a:solidFill>
                <a:latin typeface="Kristen ITC" panose="03050502040202030202" pitchFamily="66" charset="0"/>
                <a:ea typeface="Segoe UI Black" panose="020B0A02040204020203" pitchFamily="34" charset="0"/>
                <a:cs typeface="Segoe UI Black" panose="020B0A02040204020203" pitchFamily="34" charset="0"/>
              </a:rPr>
              <a:t>Exercise 5D</a:t>
            </a:r>
            <a:endParaRPr lang="ja-JP" altLang="en-US" sz="6600" b="1" dirty="0">
              <a:ln w="38100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rgbClr val="7030A0"/>
              </a:solidFill>
              <a:latin typeface="Kristen ITC" panose="03050502040202030202" pitchFamily="66" charset="0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728907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Probability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Tree diagrams can show the possible outcomes for several events happening </a:t>
            </a:r>
            <a:r>
              <a:rPr lang="en-US" sz="1600" b="1">
                <a:latin typeface="Comic Sans MS" panose="030F0702030302020204" pitchFamily="66" charset="0"/>
              </a:rPr>
              <a:t>in succession</a:t>
            </a:r>
            <a:endParaRPr lang="en-GB" sz="1600" b="1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5D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9A524E58-C587-4F4A-947F-BC587F47D76A}"/>
              </a:ext>
            </a:extLst>
          </p:cNvPr>
          <p:cNvSpPr txBox="1">
            <a:spLocks noChangeArrowheads="1"/>
          </p:cNvSpPr>
          <p:nvPr/>
        </p:nvSpPr>
        <p:spPr>
          <a:xfrm>
            <a:off x="628650" y="2210539"/>
            <a:ext cx="7886700" cy="39664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None/>
            </a:pPr>
            <a:r>
              <a:rPr lang="en-GB" altLang="en-US" sz="1800" dirty="0">
                <a:latin typeface="Comic Sans MS" pitchFamily="66" charset="0"/>
              </a:rPr>
              <a:t>	</a:t>
            </a:r>
            <a:r>
              <a:rPr lang="en-GB" altLang="en-US" sz="1600" dirty="0">
                <a:latin typeface="Comic Sans MS" pitchFamily="66" charset="0"/>
              </a:rPr>
              <a:t>A bag contains 7 green beads and 5 blue beads. A bead is taken at random, the colour recorded and the bead is not replaced. A second is then taken and the colour recorded. Find P(1 Green and 1 Blue).</a:t>
            </a:r>
          </a:p>
        </p:txBody>
      </p:sp>
      <p:sp>
        <p:nvSpPr>
          <p:cNvPr id="6" name="Line 5">
            <a:extLst>
              <a:ext uri="{FF2B5EF4-FFF2-40B4-BE49-F238E27FC236}">
                <a16:creationId xmlns:a16="http://schemas.microsoft.com/office/drawing/2014/main" id="{9B84DBBB-CF1A-459A-8B61-0A2577BC58E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02202" y="4000131"/>
            <a:ext cx="1143000" cy="685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" name="Line 6">
            <a:extLst>
              <a:ext uri="{FF2B5EF4-FFF2-40B4-BE49-F238E27FC236}">
                <a16:creationId xmlns:a16="http://schemas.microsoft.com/office/drawing/2014/main" id="{188192B0-353A-4655-8BFD-66491ECCE97C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02202" y="4685931"/>
            <a:ext cx="1143000" cy="685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" name="Line 7">
            <a:extLst>
              <a:ext uri="{FF2B5EF4-FFF2-40B4-BE49-F238E27FC236}">
                <a16:creationId xmlns:a16="http://schemas.microsoft.com/office/drawing/2014/main" id="{A6D273C4-C77D-4A21-93DC-D51CD3407C98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126202" y="3923931"/>
            <a:ext cx="114300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" name="Line 8">
            <a:extLst>
              <a:ext uri="{FF2B5EF4-FFF2-40B4-BE49-F238E27FC236}">
                <a16:creationId xmlns:a16="http://schemas.microsoft.com/office/drawing/2014/main" id="{5D2E40A6-8E4C-4A07-AC0F-6D83BD050A2F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126202" y="5447931"/>
            <a:ext cx="114300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" name="Line 9">
            <a:extLst>
              <a:ext uri="{FF2B5EF4-FFF2-40B4-BE49-F238E27FC236}">
                <a16:creationId xmlns:a16="http://schemas.microsoft.com/office/drawing/2014/main" id="{BDAAD8F8-5837-4A77-AA15-9BAE51BF17C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126202" y="5066931"/>
            <a:ext cx="114300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" name="Line 10">
            <a:extLst>
              <a:ext uri="{FF2B5EF4-FFF2-40B4-BE49-F238E27FC236}">
                <a16:creationId xmlns:a16="http://schemas.microsoft.com/office/drawing/2014/main" id="{47E3B70D-B0FB-4317-93CD-BA0EF90B960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126202" y="3542931"/>
            <a:ext cx="114300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" name="Text Box 11">
            <a:extLst>
              <a:ext uri="{FF2B5EF4-FFF2-40B4-BE49-F238E27FC236}">
                <a16:creationId xmlns:a16="http://schemas.microsoft.com/office/drawing/2014/main" id="{E0454F8B-549F-4EBF-9811-DFCA98BC95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45202" y="3771531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G</a:t>
            </a:r>
            <a:r>
              <a:rPr lang="en-GB" altLang="en-US" baseline="-25000">
                <a:latin typeface="Comic Sans MS" pitchFamily="66" charset="0"/>
              </a:rPr>
              <a:t>1</a:t>
            </a:r>
          </a:p>
        </p:txBody>
      </p:sp>
      <p:sp>
        <p:nvSpPr>
          <p:cNvPr id="13" name="Text Box 12">
            <a:extLst>
              <a:ext uri="{FF2B5EF4-FFF2-40B4-BE49-F238E27FC236}">
                <a16:creationId xmlns:a16="http://schemas.microsoft.com/office/drawing/2014/main" id="{47CA54FE-45BC-4C86-8213-943BFEC560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45202" y="5219331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B</a:t>
            </a:r>
            <a:r>
              <a:rPr lang="en-GB" altLang="en-US" baseline="-25000">
                <a:latin typeface="Comic Sans MS" pitchFamily="66" charset="0"/>
              </a:rPr>
              <a:t>1</a:t>
            </a:r>
          </a:p>
        </p:txBody>
      </p:sp>
      <p:sp>
        <p:nvSpPr>
          <p:cNvPr id="14" name="Text Box 13">
            <a:extLst>
              <a:ext uri="{FF2B5EF4-FFF2-40B4-BE49-F238E27FC236}">
                <a16:creationId xmlns:a16="http://schemas.microsoft.com/office/drawing/2014/main" id="{0CE86FC3-4F73-4140-8326-BB3AAA9BAF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69202" y="3314331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G</a:t>
            </a:r>
            <a:r>
              <a:rPr lang="en-GB" altLang="en-US" baseline="-25000">
                <a:latin typeface="Comic Sans MS" pitchFamily="66" charset="0"/>
              </a:rPr>
              <a:t>2</a:t>
            </a:r>
          </a:p>
        </p:txBody>
      </p:sp>
      <p:sp>
        <p:nvSpPr>
          <p:cNvPr id="15" name="Text Box 14">
            <a:extLst>
              <a:ext uri="{FF2B5EF4-FFF2-40B4-BE49-F238E27FC236}">
                <a16:creationId xmlns:a16="http://schemas.microsoft.com/office/drawing/2014/main" id="{6990D821-5E9D-40B5-9580-5C03764AAF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69202" y="4838331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G</a:t>
            </a:r>
            <a:r>
              <a:rPr lang="en-GB" altLang="en-US" baseline="-25000">
                <a:latin typeface="Comic Sans MS" pitchFamily="66" charset="0"/>
              </a:rPr>
              <a:t>2</a:t>
            </a:r>
          </a:p>
        </p:txBody>
      </p:sp>
      <p:sp>
        <p:nvSpPr>
          <p:cNvPr id="16" name="Text Box 15">
            <a:extLst>
              <a:ext uri="{FF2B5EF4-FFF2-40B4-BE49-F238E27FC236}">
                <a16:creationId xmlns:a16="http://schemas.microsoft.com/office/drawing/2014/main" id="{D6772790-6D69-4801-944C-201AE40DF8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69202" y="4076331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B</a:t>
            </a:r>
            <a:r>
              <a:rPr lang="en-GB" altLang="en-US" baseline="-25000">
                <a:latin typeface="Comic Sans MS" pitchFamily="66" charset="0"/>
              </a:rPr>
              <a:t>2</a:t>
            </a:r>
          </a:p>
        </p:txBody>
      </p:sp>
      <p:sp>
        <p:nvSpPr>
          <p:cNvPr id="17" name="Text Box 16">
            <a:extLst>
              <a:ext uri="{FF2B5EF4-FFF2-40B4-BE49-F238E27FC236}">
                <a16:creationId xmlns:a16="http://schemas.microsoft.com/office/drawing/2014/main" id="{F3AC057F-DB58-416B-9615-9983DF12AF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69202" y="5676531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B</a:t>
            </a:r>
            <a:r>
              <a:rPr lang="en-GB" altLang="en-US" baseline="-25000">
                <a:latin typeface="Comic Sans MS" pitchFamily="66" charset="0"/>
              </a:rPr>
              <a:t>2</a:t>
            </a:r>
          </a:p>
        </p:txBody>
      </p:sp>
      <p:sp>
        <p:nvSpPr>
          <p:cNvPr id="18" name="Text Box 17">
            <a:extLst>
              <a:ext uri="{FF2B5EF4-FFF2-40B4-BE49-F238E27FC236}">
                <a16:creationId xmlns:a16="http://schemas.microsoft.com/office/drawing/2014/main" id="{69AA3775-59BD-4428-902A-799FEA5D27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0802" y="3847731"/>
            <a:ext cx="4572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 u="sng">
                <a:solidFill>
                  <a:srgbClr val="FF0000"/>
                </a:solidFill>
                <a:latin typeface="Comic Sans MS" pitchFamily="66" charset="0"/>
              </a:rPr>
              <a:t>7</a:t>
            </a: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 12</a:t>
            </a:r>
          </a:p>
        </p:txBody>
      </p:sp>
      <p:sp>
        <p:nvSpPr>
          <p:cNvPr id="19" name="Text Box 23">
            <a:extLst>
              <a:ext uri="{FF2B5EF4-FFF2-40B4-BE49-F238E27FC236}">
                <a16:creationId xmlns:a16="http://schemas.microsoft.com/office/drawing/2014/main" id="{3E619B11-909C-451A-A072-6DAACB43F9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3238131"/>
            <a:ext cx="3505200" cy="1314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There is the possibility of Green or Blue both times.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à"/>
            </a:pP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 P(G</a:t>
            </a:r>
            <a:r>
              <a:rPr lang="en-GB" altLang="en-US" sz="1600" baseline="-2500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1</a:t>
            </a: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) = </a:t>
            </a:r>
            <a:r>
              <a:rPr lang="en-GB" altLang="en-US" sz="1600" baseline="3000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7</a:t>
            </a: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/</a:t>
            </a:r>
            <a:r>
              <a:rPr lang="en-GB" altLang="en-US" sz="1600" baseline="-2500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12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à"/>
            </a:pP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 P(B</a:t>
            </a:r>
            <a:r>
              <a:rPr lang="en-GB" altLang="en-US" sz="1600" baseline="-25000">
                <a:solidFill>
                  <a:srgbClr val="FF0000"/>
                </a:solidFill>
                <a:latin typeface="Comic Sans MS" pitchFamily="66" charset="0"/>
              </a:rPr>
              <a:t>1</a:t>
            </a: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) = </a:t>
            </a:r>
            <a:r>
              <a:rPr lang="en-GB" altLang="en-US" sz="1600" baseline="30000">
                <a:solidFill>
                  <a:srgbClr val="FF0000"/>
                </a:solidFill>
                <a:latin typeface="Comic Sans MS" pitchFamily="66" charset="0"/>
              </a:rPr>
              <a:t>5</a:t>
            </a: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/</a:t>
            </a:r>
            <a:r>
              <a:rPr lang="en-GB" altLang="en-US" sz="1600" baseline="-25000">
                <a:solidFill>
                  <a:srgbClr val="FF0000"/>
                </a:solidFill>
                <a:latin typeface="Comic Sans MS" pitchFamily="66" charset="0"/>
              </a:rPr>
              <a:t>12</a:t>
            </a:r>
          </a:p>
        </p:txBody>
      </p:sp>
      <p:sp>
        <p:nvSpPr>
          <p:cNvPr id="20" name="Text Box 24">
            <a:extLst>
              <a:ext uri="{FF2B5EF4-FFF2-40B4-BE49-F238E27FC236}">
                <a16:creationId xmlns:a16="http://schemas.microsoft.com/office/drawing/2014/main" id="{16E3CA33-317B-404C-8FA1-19F129BE77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5066931"/>
            <a:ext cx="4114800" cy="1069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The second set of possibilities depend on what colour was taken the first time. There will be 11 left, and one less of either Green or Blue.</a:t>
            </a:r>
          </a:p>
        </p:txBody>
      </p:sp>
      <p:sp>
        <p:nvSpPr>
          <p:cNvPr id="21" name="Text Box 25">
            <a:extLst>
              <a:ext uri="{FF2B5EF4-FFF2-40B4-BE49-F238E27FC236}">
                <a16:creationId xmlns:a16="http://schemas.microsoft.com/office/drawing/2014/main" id="{8B01B6C6-EB22-46DD-8B66-34C31274D3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0802" y="4990731"/>
            <a:ext cx="4572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 u="sng">
                <a:solidFill>
                  <a:srgbClr val="FF0000"/>
                </a:solidFill>
                <a:latin typeface="Comic Sans MS" pitchFamily="66" charset="0"/>
              </a:rPr>
              <a:t>5</a:t>
            </a: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 12</a:t>
            </a:r>
          </a:p>
        </p:txBody>
      </p:sp>
      <p:sp>
        <p:nvSpPr>
          <p:cNvPr id="22" name="Text Box 26">
            <a:extLst>
              <a:ext uri="{FF2B5EF4-FFF2-40B4-BE49-F238E27FC236}">
                <a16:creationId xmlns:a16="http://schemas.microsoft.com/office/drawing/2014/main" id="{0369E184-98A4-4286-8111-465DEB011A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1002" y="5676531"/>
            <a:ext cx="4572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 u="sng">
                <a:solidFill>
                  <a:srgbClr val="FF0000"/>
                </a:solidFill>
                <a:latin typeface="Comic Sans MS" pitchFamily="66" charset="0"/>
              </a:rPr>
              <a:t>4</a:t>
            </a: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 11</a:t>
            </a:r>
          </a:p>
        </p:txBody>
      </p:sp>
      <p:sp>
        <p:nvSpPr>
          <p:cNvPr id="23" name="Text Box 27">
            <a:extLst>
              <a:ext uri="{FF2B5EF4-FFF2-40B4-BE49-F238E27FC236}">
                <a16:creationId xmlns:a16="http://schemas.microsoft.com/office/drawing/2014/main" id="{E79C8A49-D5AF-408C-A187-18AF8156A1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1002" y="4685931"/>
            <a:ext cx="4572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 u="sng">
                <a:solidFill>
                  <a:srgbClr val="FF0000"/>
                </a:solidFill>
                <a:latin typeface="Comic Sans MS" pitchFamily="66" charset="0"/>
              </a:rPr>
              <a:t>7</a:t>
            </a: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 11</a:t>
            </a:r>
          </a:p>
        </p:txBody>
      </p:sp>
      <p:sp>
        <p:nvSpPr>
          <p:cNvPr id="24" name="Text Box 28">
            <a:extLst>
              <a:ext uri="{FF2B5EF4-FFF2-40B4-BE49-F238E27FC236}">
                <a16:creationId xmlns:a16="http://schemas.microsoft.com/office/drawing/2014/main" id="{28C203B5-0D01-4095-B03C-8BB314CD77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1002" y="4076331"/>
            <a:ext cx="4572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 u="sng">
                <a:solidFill>
                  <a:srgbClr val="FF0000"/>
                </a:solidFill>
                <a:latin typeface="Comic Sans MS" pitchFamily="66" charset="0"/>
              </a:rPr>
              <a:t>5</a:t>
            </a: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 11</a:t>
            </a:r>
          </a:p>
        </p:txBody>
      </p:sp>
      <p:sp>
        <p:nvSpPr>
          <p:cNvPr id="25" name="Text Box 29">
            <a:extLst>
              <a:ext uri="{FF2B5EF4-FFF2-40B4-BE49-F238E27FC236}">
                <a16:creationId xmlns:a16="http://schemas.microsoft.com/office/drawing/2014/main" id="{44078476-CE7B-482A-9459-33C6B412E0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1002" y="3161931"/>
            <a:ext cx="4572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 u="sng">
                <a:solidFill>
                  <a:srgbClr val="FF0000"/>
                </a:solidFill>
                <a:latin typeface="Comic Sans MS" pitchFamily="66" charset="0"/>
              </a:rPr>
              <a:t>6</a:t>
            </a: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 11</a:t>
            </a:r>
          </a:p>
        </p:txBody>
      </p:sp>
      <p:sp>
        <p:nvSpPr>
          <p:cNvPr id="26" name="Line 30">
            <a:extLst>
              <a:ext uri="{FF2B5EF4-FFF2-40B4-BE49-F238E27FC236}">
                <a16:creationId xmlns:a16="http://schemas.microsoft.com/office/drawing/2014/main" id="{0C454268-EA6D-4362-946E-33B0F9EE9583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1402" y="3161931"/>
            <a:ext cx="6858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7" name="Text Box 31">
            <a:extLst>
              <a:ext uri="{FF2B5EF4-FFF2-40B4-BE49-F238E27FC236}">
                <a16:creationId xmlns:a16="http://schemas.microsoft.com/office/drawing/2014/main" id="{AD03CEF4-CE30-44F1-B461-0DC03CFAED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1202" y="3009531"/>
            <a:ext cx="1676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One less Green</a:t>
            </a:r>
          </a:p>
        </p:txBody>
      </p:sp>
      <p:sp>
        <p:nvSpPr>
          <p:cNvPr id="28" name="Line 32">
            <a:extLst>
              <a:ext uri="{FF2B5EF4-FFF2-40B4-BE49-F238E27FC236}">
                <a16:creationId xmlns:a16="http://schemas.microsoft.com/office/drawing/2014/main" id="{26458141-7D22-41DE-A4B1-92A2628F6314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1402" y="3619131"/>
            <a:ext cx="685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9" name="Text Box 33">
            <a:extLst>
              <a:ext uri="{FF2B5EF4-FFF2-40B4-BE49-F238E27FC236}">
                <a16:creationId xmlns:a16="http://schemas.microsoft.com/office/drawing/2014/main" id="{D2FA8EAB-B11B-4C2E-BC7F-29E62DF26C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1202" y="3314331"/>
            <a:ext cx="16764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Blue the same as to begin with</a:t>
            </a:r>
          </a:p>
        </p:txBody>
      </p:sp>
      <p:sp>
        <p:nvSpPr>
          <p:cNvPr id="30" name="Line 34">
            <a:extLst>
              <a:ext uri="{FF2B5EF4-FFF2-40B4-BE49-F238E27FC236}">
                <a16:creationId xmlns:a16="http://schemas.microsoft.com/office/drawing/2014/main" id="{8DF99232-C7EE-48CC-8ED9-B4CE4CAEC6E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897602" y="4914531"/>
            <a:ext cx="6096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" name="Line 35">
            <a:extLst>
              <a:ext uri="{FF2B5EF4-FFF2-40B4-BE49-F238E27FC236}">
                <a16:creationId xmlns:a16="http://schemas.microsoft.com/office/drawing/2014/main" id="{E3D67188-79B8-4DB2-A4A6-1182685CAF6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126202" y="5828931"/>
            <a:ext cx="381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2" name="Text Box 36">
            <a:extLst>
              <a:ext uri="{FF2B5EF4-FFF2-40B4-BE49-F238E27FC236}">
                <a16:creationId xmlns:a16="http://schemas.microsoft.com/office/drawing/2014/main" id="{E69B0413-3934-4853-B650-705C258718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8402" y="6362331"/>
            <a:ext cx="1676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One less Blue</a:t>
            </a:r>
          </a:p>
        </p:txBody>
      </p:sp>
      <p:sp>
        <p:nvSpPr>
          <p:cNvPr id="33" name="Text Box 37">
            <a:extLst>
              <a:ext uri="{FF2B5EF4-FFF2-40B4-BE49-F238E27FC236}">
                <a16:creationId xmlns:a16="http://schemas.microsoft.com/office/drawing/2014/main" id="{D9557089-3448-4B12-965F-9BFB3D541C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602" y="5828931"/>
            <a:ext cx="16764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Green the same as to begin with</a:t>
            </a:r>
          </a:p>
        </p:txBody>
      </p:sp>
    </p:spTree>
    <p:extLst>
      <p:ext uri="{BB962C8B-B14F-4D97-AF65-F5344CB8AC3E}">
        <p14:creationId xmlns:p14="http://schemas.microsoft.com/office/powerpoint/2010/main" val="1910467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/>
      <p:bldP spid="13" grpId="0"/>
      <p:bldP spid="14" grpId="0"/>
      <p:bldP spid="15" grpId="0"/>
      <p:bldP spid="16" grpId="0"/>
      <p:bldP spid="17" grpId="0"/>
      <p:bldP spid="18" grpId="0"/>
      <p:bldP spid="21" grpId="0"/>
      <p:bldP spid="22" grpId="0"/>
      <p:bldP spid="23" grpId="0"/>
      <p:bldP spid="24" grpId="0"/>
      <p:bldP spid="25" grpId="0"/>
      <p:bldP spid="26" grpId="0" animBg="1"/>
      <p:bldP spid="26" grpId="1" animBg="1"/>
      <p:bldP spid="27" grpId="0"/>
      <p:bldP spid="27" grpId="1"/>
      <p:bldP spid="28" grpId="0" animBg="1"/>
      <p:bldP spid="28" grpId="1" animBg="1"/>
      <p:bldP spid="29" grpId="0"/>
      <p:bldP spid="29" grpId="1"/>
      <p:bldP spid="30" grpId="0" animBg="1"/>
      <p:bldP spid="30" grpId="1" animBg="1"/>
      <p:bldP spid="31" grpId="0" animBg="1"/>
      <p:bldP spid="31" grpId="1" animBg="1"/>
      <p:bldP spid="32" grpId="0"/>
      <p:bldP spid="32" grpId="1"/>
      <p:bldP spid="33" grpId="0"/>
      <p:bldP spid="33" grpId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Probability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Tree diagrams can show the possible outcomes for several events happening </a:t>
            </a:r>
            <a:r>
              <a:rPr lang="en-US" sz="1600" b="1">
                <a:latin typeface="Comic Sans MS" panose="030F0702030302020204" pitchFamily="66" charset="0"/>
              </a:rPr>
              <a:t>in succession</a:t>
            </a:r>
            <a:endParaRPr lang="en-GB" sz="1600" b="1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5D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9A524E58-C587-4F4A-947F-BC587F47D76A}"/>
              </a:ext>
            </a:extLst>
          </p:cNvPr>
          <p:cNvSpPr txBox="1">
            <a:spLocks noChangeArrowheads="1"/>
          </p:cNvSpPr>
          <p:nvPr/>
        </p:nvSpPr>
        <p:spPr>
          <a:xfrm>
            <a:off x="628650" y="2210539"/>
            <a:ext cx="7886700" cy="39664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None/>
            </a:pPr>
            <a:r>
              <a:rPr lang="en-GB" altLang="en-US" sz="1800" dirty="0">
                <a:latin typeface="Comic Sans MS" pitchFamily="66" charset="0"/>
              </a:rPr>
              <a:t>	</a:t>
            </a:r>
            <a:r>
              <a:rPr lang="en-GB" altLang="en-US" sz="1600" dirty="0">
                <a:latin typeface="Comic Sans MS" pitchFamily="66" charset="0"/>
              </a:rPr>
              <a:t>A bag contains 7 green beads and 5 blue beads. A bead is taken at random, the colour recorded and the bead is not replaced. A second is then taken and the colour recorded. Find P(1 Green and 1 Blue).</a:t>
            </a:r>
          </a:p>
        </p:txBody>
      </p:sp>
      <p:sp>
        <p:nvSpPr>
          <p:cNvPr id="34" name="Line 5">
            <a:extLst>
              <a:ext uri="{FF2B5EF4-FFF2-40B4-BE49-F238E27FC236}">
                <a16:creationId xmlns:a16="http://schemas.microsoft.com/office/drawing/2014/main" id="{FD58B7F0-FD73-45F4-B129-A034B772B3C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01534" y="4001805"/>
            <a:ext cx="1143000" cy="685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5" name="Line 6">
            <a:extLst>
              <a:ext uri="{FF2B5EF4-FFF2-40B4-BE49-F238E27FC236}">
                <a16:creationId xmlns:a16="http://schemas.microsoft.com/office/drawing/2014/main" id="{8F9AF34F-90A0-47CB-8EFA-9E289FFA7404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01534" y="4687605"/>
            <a:ext cx="1143000" cy="685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6" name="Line 7">
            <a:extLst>
              <a:ext uri="{FF2B5EF4-FFF2-40B4-BE49-F238E27FC236}">
                <a16:creationId xmlns:a16="http://schemas.microsoft.com/office/drawing/2014/main" id="{10BD1305-5B77-4BF9-9070-3C9645A45214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125534" y="3925605"/>
            <a:ext cx="114300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7" name="Line 8">
            <a:extLst>
              <a:ext uri="{FF2B5EF4-FFF2-40B4-BE49-F238E27FC236}">
                <a16:creationId xmlns:a16="http://schemas.microsoft.com/office/drawing/2014/main" id="{58E5A8E2-1032-42C4-B088-FA74382FF46F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125534" y="5449605"/>
            <a:ext cx="114300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8" name="Line 9">
            <a:extLst>
              <a:ext uri="{FF2B5EF4-FFF2-40B4-BE49-F238E27FC236}">
                <a16:creationId xmlns:a16="http://schemas.microsoft.com/office/drawing/2014/main" id="{6BC2AB4C-0FA6-4026-A2E6-FD651B72750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125534" y="5068605"/>
            <a:ext cx="114300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9" name="Line 10">
            <a:extLst>
              <a:ext uri="{FF2B5EF4-FFF2-40B4-BE49-F238E27FC236}">
                <a16:creationId xmlns:a16="http://schemas.microsoft.com/office/drawing/2014/main" id="{C1C7FB02-6942-4575-9F89-AD0E01E4B78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125534" y="3544605"/>
            <a:ext cx="114300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0" name="Text Box 11">
            <a:extLst>
              <a:ext uri="{FF2B5EF4-FFF2-40B4-BE49-F238E27FC236}">
                <a16:creationId xmlns:a16="http://schemas.microsoft.com/office/drawing/2014/main" id="{EF8EB5FB-C187-417F-9C86-559AD32BA5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44534" y="3773205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G</a:t>
            </a:r>
            <a:r>
              <a:rPr lang="en-GB" altLang="en-US" baseline="-25000">
                <a:latin typeface="Comic Sans MS" pitchFamily="66" charset="0"/>
              </a:rPr>
              <a:t>1</a:t>
            </a:r>
          </a:p>
        </p:txBody>
      </p:sp>
      <p:sp>
        <p:nvSpPr>
          <p:cNvPr id="41" name="Text Box 12">
            <a:extLst>
              <a:ext uri="{FF2B5EF4-FFF2-40B4-BE49-F238E27FC236}">
                <a16:creationId xmlns:a16="http://schemas.microsoft.com/office/drawing/2014/main" id="{22996CC6-AF0F-4ADF-BBAC-921E87198D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44534" y="5221005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B</a:t>
            </a:r>
            <a:r>
              <a:rPr lang="en-GB" altLang="en-US" baseline="-25000">
                <a:latin typeface="Comic Sans MS" pitchFamily="66" charset="0"/>
              </a:rPr>
              <a:t>1</a:t>
            </a:r>
          </a:p>
        </p:txBody>
      </p:sp>
      <p:sp>
        <p:nvSpPr>
          <p:cNvPr id="42" name="Text Box 13">
            <a:extLst>
              <a:ext uri="{FF2B5EF4-FFF2-40B4-BE49-F238E27FC236}">
                <a16:creationId xmlns:a16="http://schemas.microsoft.com/office/drawing/2014/main" id="{A4A33C11-0C83-4F54-9999-70A01A1870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68534" y="3316005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G</a:t>
            </a:r>
            <a:r>
              <a:rPr lang="en-GB" altLang="en-US" baseline="-25000">
                <a:latin typeface="Comic Sans MS" pitchFamily="66" charset="0"/>
              </a:rPr>
              <a:t>2</a:t>
            </a:r>
          </a:p>
        </p:txBody>
      </p:sp>
      <p:sp>
        <p:nvSpPr>
          <p:cNvPr id="43" name="Text Box 14">
            <a:extLst>
              <a:ext uri="{FF2B5EF4-FFF2-40B4-BE49-F238E27FC236}">
                <a16:creationId xmlns:a16="http://schemas.microsoft.com/office/drawing/2014/main" id="{D846142A-A847-45A3-B5D4-834673F674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68534" y="4840005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G</a:t>
            </a:r>
            <a:r>
              <a:rPr lang="en-GB" altLang="en-US" baseline="-25000">
                <a:latin typeface="Comic Sans MS" pitchFamily="66" charset="0"/>
              </a:rPr>
              <a:t>2</a:t>
            </a:r>
          </a:p>
        </p:txBody>
      </p:sp>
      <p:sp>
        <p:nvSpPr>
          <p:cNvPr id="44" name="Text Box 15">
            <a:extLst>
              <a:ext uri="{FF2B5EF4-FFF2-40B4-BE49-F238E27FC236}">
                <a16:creationId xmlns:a16="http://schemas.microsoft.com/office/drawing/2014/main" id="{B09806F3-76F4-4F0D-9727-DB4ECC7BA6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68534" y="4078005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B</a:t>
            </a:r>
            <a:r>
              <a:rPr lang="en-GB" altLang="en-US" baseline="-25000">
                <a:latin typeface="Comic Sans MS" pitchFamily="66" charset="0"/>
              </a:rPr>
              <a:t>2</a:t>
            </a:r>
          </a:p>
        </p:txBody>
      </p:sp>
      <p:sp>
        <p:nvSpPr>
          <p:cNvPr id="45" name="Text Box 16">
            <a:extLst>
              <a:ext uri="{FF2B5EF4-FFF2-40B4-BE49-F238E27FC236}">
                <a16:creationId xmlns:a16="http://schemas.microsoft.com/office/drawing/2014/main" id="{5E243254-BEFA-4486-933A-6FBCBA3BBF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68534" y="5678205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B</a:t>
            </a:r>
            <a:r>
              <a:rPr lang="en-GB" altLang="en-US" baseline="-25000">
                <a:latin typeface="Comic Sans MS" pitchFamily="66" charset="0"/>
              </a:rPr>
              <a:t>2</a:t>
            </a:r>
          </a:p>
        </p:txBody>
      </p:sp>
      <p:sp>
        <p:nvSpPr>
          <p:cNvPr id="46" name="Text Box 17">
            <a:extLst>
              <a:ext uri="{FF2B5EF4-FFF2-40B4-BE49-F238E27FC236}">
                <a16:creationId xmlns:a16="http://schemas.microsoft.com/office/drawing/2014/main" id="{D505E62C-4D96-49CD-AB77-6F56D4B02B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0134" y="3849405"/>
            <a:ext cx="4572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 u="sng">
                <a:solidFill>
                  <a:srgbClr val="FF0000"/>
                </a:solidFill>
                <a:latin typeface="Comic Sans MS" pitchFamily="66" charset="0"/>
              </a:rPr>
              <a:t>7</a:t>
            </a: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 12</a:t>
            </a:r>
          </a:p>
        </p:txBody>
      </p:sp>
      <p:sp>
        <p:nvSpPr>
          <p:cNvPr id="47" name="Text Box 20">
            <a:extLst>
              <a:ext uri="{FF2B5EF4-FFF2-40B4-BE49-F238E27FC236}">
                <a16:creationId xmlns:a16="http://schemas.microsoft.com/office/drawing/2014/main" id="{502230D0-2497-4C3D-8867-5C3ACB6973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0134" y="4992405"/>
            <a:ext cx="4572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 u="sng">
                <a:solidFill>
                  <a:srgbClr val="FF0000"/>
                </a:solidFill>
                <a:latin typeface="Comic Sans MS" pitchFamily="66" charset="0"/>
              </a:rPr>
              <a:t>5</a:t>
            </a: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 12</a:t>
            </a:r>
          </a:p>
        </p:txBody>
      </p:sp>
      <p:sp>
        <p:nvSpPr>
          <p:cNvPr id="48" name="Text Box 21">
            <a:extLst>
              <a:ext uri="{FF2B5EF4-FFF2-40B4-BE49-F238E27FC236}">
                <a16:creationId xmlns:a16="http://schemas.microsoft.com/office/drawing/2014/main" id="{171745A9-FC5D-4397-A796-20945CA3DD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0334" y="5678205"/>
            <a:ext cx="4572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 u="sng">
                <a:solidFill>
                  <a:srgbClr val="FF0000"/>
                </a:solidFill>
                <a:latin typeface="Comic Sans MS" pitchFamily="66" charset="0"/>
              </a:rPr>
              <a:t>4</a:t>
            </a: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 11</a:t>
            </a:r>
          </a:p>
        </p:txBody>
      </p:sp>
      <p:sp>
        <p:nvSpPr>
          <p:cNvPr id="49" name="Text Box 22">
            <a:extLst>
              <a:ext uri="{FF2B5EF4-FFF2-40B4-BE49-F238E27FC236}">
                <a16:creationId xmlns:a16="http://schemas.microsoft.com/office/drawing/2014/main" id="{BF20CF55-4EF9-46D0-A211-0C9C9C512B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0334" y="4687605"/>
            <a:ext cx="4572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 u="sng">
                <a:solidFill>
                  <a:srgbClr val="FF0000"/>
                </a:solidFill>
                <a:latin typeface="Comic Sans MS" pitchFamily="66" charset="0"/>
              </a:rPr>
              <a:t>7</a:t>
            </a: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 11</a:t>
            </a:r>
          </a:p>
        </p:txBody>
      </p:sp>
      <p:sp>
        <p:nvSpPr>
          <p:cNvPr id="50" name="Text Box 23">
            <a:extLst>
              <a:ext uri="{FF2B5EF4-FFF2-40B4-BE49-F238E27FC236}">
                <a16:creationId xmlns:a16="http://schemas.microsoft.com/office/drawing/2014/main" id="{8D91D1B2-E881-4585-8352-14024DA363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0334" y="4078005"/>
            <a:ext cx="4572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 u="sng">
                <a:solidFill>
                  <a:srgbClr val="FF0000"/>
                </a:solidFill>
                <a:latin typeface="Comic Sans MS" pitchFamily="66" charset="0"/>
              </a:rPr>
              <a:t>5</a:t>
            </a: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 11</a:t>
            </a:r>
          </a:p>
        </p:txBody>
      </p:sp>
      <p:sp>
        <p:nvSpPr>
          <p:cNvPr id="51" name="Text Box 24">
            <a:extLst>
              <a:ext uri="{FF2B5EF4-FFF2-40B4-BE49-F238E27FC236}">
                <a16:creationId xmlns:a16="http://schemas.microsoft.com/office/drawing/2014/main" id="{5E6B703A-809A-40FF-8497-D6DAB669FA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0334" y="3163605"/>
            <a:ext cx="4572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 u="sng">
                <a:solidFill>
                  <a:srgbClr val="FF0000"/>
                </a:solidFill>
                <a:latin typeface="Comic Sans MS" pitchFamily="66" charset="0"/>
              </a:rPr>
              <a:t>6</a:t>
            </a: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 11</a:t>
            </a:r>
          </a:p>
        </p:txBody>
      </p:sp>
      <p:sp>
        <p:nvSpPr>
          <p:cNvPr id="52" name="Text Box 33">
            <a:extLst>
              <a:ext uri="{FF2B5EF4-FFF2-40B4-BE49-F238E27FC236}">
                <a16:creationId xmlns:a16="http://schemas.microsoft.com/office/drawing/2014/main" id="{2007FD76-01FB-4288-A8EC-AC46960180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98867" y="3025066"/>
            <a:ext cx="34290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600" dirty="0">
                <a:latin typeface="Comic Sans MS" pitchFamily="66" charset="0"/>
              </a:rPr>
              <a:t>As we want one of each, there are 2 possible routes:</a:t>
            </a:r>
          </a:p>
        </p:txBody>
      </p:sp>
      <p:graphicFrame>
        <p:nvGraphicFramePr>
          <p:cNvPr id="53" name="Object 34">
            <a:extLst>
              <a:ext uri="{FF2B5EF4-FFF2-40B4-BE49-F238E27FC236}">
                <a16:creationId xmlns:a16="http://schemas.microsoft.com/office/drawing/2014/main" id="{E0BE3D00-A5F8-47B1-9BB7-3F5D7D50C6B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67586532"/>
              </p:ext>
            </p:extLst>
          </p:nvPr>
        </p:nvGraphicFramePr>
        <p:xfrm>
          <a:off x="5078310" y="3968318"/>
          <a:ext cx="1266825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4" name="Equation" r:id="rId3" imgW="748975" imgH="203112" progId="Equation.DSMT4">
                  <p:embed/>
                </p:oleObj>
              </mc:Choice>
              <mc:Fallback>
                <p:oleObj name="Equation" r:id="rId3" imgW="748975" imgH="203112" progId="Equation.DSMT4">
                  <p:embed/>
                  <p:pic>
                    <p:nvPicPr>
                      <p:cNvPr id="51234" name="Object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78310" y="3968318"/>
                        <a:ext cx="1266825" cy="342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" name="Object 35">
            <a:extLst>
              <a:ext uri="{FF2B5EF4-FFF2-40B4-BE49-F238E27FC236}">
                <a16:creationId xmlns:a16="http://schemas.microsoft.com/office/drawing/2014/main" id="{FD2D4345-A5C6-4B2F-8671-D97121A83B4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2846584"/>
              </p:ext>
            </p:extLst>
          </p:nvPr>
        </p:nvGraphicFramePr>
        <p:xfrm>
          <a:off x="5078310" y="4349318"/>
          <a:ext cx="2362200" cy="665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5" name="Equation" r:id="rId5" imgW="1396394" imgH="393529" progId="Equation.DSMT4">
                  <p:embed/>
                </p:oleObj>
              </mc:Choice>
              <mc:Fallback>
                <p:oleObj name="Equation" r:id="rId5" imgW="1396394" imgH="393529" progId="Equation.DSMT4">
                  <p:embed/>
                  <p:pic>
                    <p:nvPicPr>
                      <p:cNvPr id="51235" name="Object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78310" y="4349318"/>
                        <a:ext cx="2362200" cy="665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5" name="Text Box 36">
            <a:extLst>
              <a:ext uri="{FF2B5EF4-FFF2-40B4-BE49-F238E27FC236}">
                <a16:creationId xmlns:a16="http://schemas.microsoft.com/office/drawing/2014/main" id="{F80B33C7-5A5B-40EE-B2C4-0B3F523448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49534" y="4001805"/>
            <a:ext cx="4572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 u="sng">
                <a:solidFill>
                  <a:srgbClr val="FF0000"/>
                </a:solidFill>
                <a:latin typeface="Comic Sans MS" pitchFamily="66" charset="0"/>
              </a:rPr>
              <a:t>7</a:t>
            </a: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 12</a:t>
            </a:r>
          </a:p>
        </p:txBody>
      </p:sp>
      <p:sp>
        <p:nvSpPr>
          <p:cNvPr id="56" name="Text Box 37">
            <a:extLst>
              <a:ext uri="{FF2B5EF4-FFF2-40B4-BE49-F238E27FC236}">
                <a16:creationId xmlns:a16="http://schemas.microsoft.com/office/drawing/2014/main" id="{1A8813FB-2DD2-4255-8AF2-4CF668046D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0534" y="4001805"/>
            <a:ext cx="4572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 u="sng">
                <a:solidFill>
                  <a:srgbClr val="FF0000"/>
                </a:solidFill>
                <a:latin typeface="Comic Sans MS" pitchFamily="66" charset="0"/>
              </a:rPr>
              <a:t>5</a:t>
            </a: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 11</a:t>
            </a:r>
          </a:p>
        </p:txBody>
      </p:sp>
      <p:sp>
        <p:nvSpPr>
          <p:cNvPr id="57" name="Text Box 38">
            <a:extLst>
              <a:ext uri="{FF2B5EF4-FFF2-40B4-BE49-F238E27FC236}">
                <a16:creationId xmlns:a16="http://schemas.microsoft.com/office/drawing/2014/main" id="{6BE7D177-8A24-4E5F-803F-A738E4E182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1534" y="4001805"/>
            <a:ext cx="6096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 u="sng">
                <a:solidFill>
                  <a:srgbClr val="FF0000"/>
                </a:solidFill>
                <a:latin typeface="Comic Sans MS" pitchFamily="66" charset="0"/>
              </a:rPr>
              <a:t>35</a:t>
            </a: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 132</a:t>
            </a:r>
          </a:p>
        </p:txBody>
      </p:sp>
      <p:sp>
        <p:nvSpPr>
          <p:cNvPr id="58" name="Text Box 39">
            <a:extLst>
              <a:ext uri="{FF2B5EF4-FFF2-40B4-BE49-F238E27FC236}">
                <a16:creationId xmlns:a16="http://schemas.microsoft.com/office/drawing/2014/main" id="{1C4F5F77-B28C-4A11-9719-4D0EB3E112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78134" y="4078005"/>
            <a:ext cx="381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x</a:t>
            </a:r>
          </a:p>
        </p:txBody>
      </p:sp>
      <p:sp>
        <p:nvSpPr>
          <p:cNvPr id="59" name="Text Box 40">
            <a:extLst>
              <a:ext uri="{FF2B5EF4-FFF2-40B4-BE49-F238E27FC236}">
                <a16:creationId xmlns:a16="http://schemas.microsoft.com/office/drawing/2014/main" id="{1F6A0C20-2058-47F3-A8BA-7F2F5879C2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9134" y="4078005"/>
            <a:ext cx="381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=</a:t>
            </a:r>
          </a:p>
        </p:txBody>
      </p:sp>
      <p:sp>
        <p:nvSpPr>
          <p:cNvPr id="60" name="Text Box 41">
            <a:extLst>
              <a:ext uri="{FF2B5EF4-FFF2-40B4-BE49-F238E27FC236}">
                <a16:creationId xmlns:a16="http://schemas.microsoft.com/office/drawing/2014/main" id="{EF707F3E-1644-41F7-9C7D-7CFAB35624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49534" y="4763805"/>
            <a:ext cx="4572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 u="sng">
                <a:solidFill>
                  <a:srgbClr val="FF0000"/>
                </a:solidFill>
                <a:latin typeface="Comic Sans MS" pitchFamily="66" charset="0"/>
              </a:rPr>
              <a:t>5</a:t>
            </a: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 12</a:t>
            </a:r>
          </a:p>
        </p:txBody>
      </p:sp>
      <p:sp>
        <p:nvSpPr>
          <p:cNvPr id="61" name="Text Box 42">
            <a:extLst>
              <a:ext uri="{FF2B5EF4-FFF2-40B4-BE49-F238E27FC236}">
                <a16:creationId xmlns:a16="http://schemas.microsoft.com/office/drawing/2014/main" id="{61A72C8A-662B-4339-86F3-3417BBA22C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0534" y="4763805"/>
            <a:ext cx="4572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 u="sng">
                <a:solidFill>
                  <a:srgbClr val="FF0000"/>
                </a:solidFill>
                <a:latin typeface="Comic Sans MS" pitchFamily="66" charset="0"/>
              </a:rPr>
              <a:t>7</a:t>
            </a: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 11</a:t>
            </a:r>
          </a:p>
        </p:txBody>
      </p:sp>
      <p:sp>
        <p:nvSpPr>
          <p:cNvPr id="62" name="Text Box 43">
            <a:extLst>
              <a:ext uri="{FF2B5EF4-FFF2-40B4-BE49-F238E27FC236}">
                <a16:creationId xmlns:a16="http://schemas.microsoft.com/office/drawing/2014/main" id="{61B6C386-B1F2-4395-A65C-647A13DC07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1534" y="4763805"/>
            <a:ext cx="6096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 u="sng">
                <a:solidFill>
                  <a:srgbClr val="FF0000"/>
                </a:solidFill>
                <a:latin typeface="Comic Sans MS" pitchFamily="66" charset="0"/>
              </a:rPr>
              <a:t>35</a:t>
            </a: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 132</a:t>
            </a:r>
          </a:p>
        </p:txBody>
      </p:sp>
      <p:sp>
        <p:nvSpPr>
          <p:cNvPr id="63" name="Text Box 44">
            <a:extLst>
              <a:ext uri="{FF2B5EF4-FFF2-40B4-BE49-F238E27FC236}">
                <a16:creationId xmlns:a16="http://schemas.microsoft.com/office/drawing/2014/main" id="{C1929842-6BBA-46CD-8D0D-B96D2A484F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78134" y="4840005"/>
            <a:ext cx="381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x</a:t>
            </a:r>
          </a:p>
        </p:txBody>
      </p:sp>
      <p:sp>
        <p:nvSpPr>
          <p:cNvPr id="64" name="Text Box 45">
            <a:extLst>
              <a:ext uri="{FF2B5EF4-FFF2-40B4-BE49-F238E27FC236}">
                <a16:creationId xmlns:a16="http://schemas.microsoft.com/office/drawing/2014/main" id="{86E6847A-1647-46A1-80CF-5F7F4652EF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9134" y="4840005"/>
            <a:ext cx="381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=</a:t>
            </a:r>
          </a:p>
        </p:txBody>
      </p:sp>
      <p:graphicFrame>
        <p:nvGraphicFramePr>
          <p:cNvPr id="65" name="Object 46">
            <a:extLst>
              <a:ext uri="{FF2B5EF4-FFF2-40B4-BE49-F238E27FC236}">
                <a16:creationId xmlns:a16="http://schemas.microsoft.com/office/drawing/2014/main" id="{FC8F3BB8-C697-4445-A84D-52E5C70AC1E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55260563"/>
              </p:ext>
            </p:extLst>
          </p:nvPr>
        </p:nvGraphicFramePr>
        <p:xfrm>
          <a:off x="5111648" y="5111318"/>
          <a:ext cx="1717675" cy="665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6" name="Equation" r:id="rId7" imgW="1016000" imgH="393700" progId="Equation.DSMT4">
                  <p:embed/>
                </p:oleObj>
              </mc:Choice>
              <mc:Fallback>
                <p:oleObj name="Equation" r:id="rId7" imgW="1016000" imgH="393700" progId="Equation.DSMT4">
                  <p:embed/>
                  <p:pic>
                    <p:nvPicPr>
                      <p:cNvPr id="51246" name="Object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11648" y="5111318"/>
                        <a:ext cx="1717675" cy="665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6" name="Object 47">
            <a:extLst>
              <a:ext uri="{FF2B5EF4-FFF2-40B4-BE49-F238E27FC236}">
                <a16:creationId xmlns:a16="http://schemas.microsoft.com/office/drawing/2014/main" id="{B04A68B3-51FF-4DE7-AD07-4D7F7911D1C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38512690"/>
              </p:ext>
            </p:extLst>
          </p:nvPr>
        </p:nvGraphicFramePr>
        <p:xfrm>
          <a:off x="5154510" y="5949518"/>
          <a:ext cx="1631950" cy="665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7" name="Equation" r:id="rId9" imgW="965200" imgH="393700" progId="Equation.DSMT4">
                  <p:embed/>
                </p:oleObj>
              </mc:Choice>
              <mc:Fallback>
                <p:oleObj name="Equation" r:id="rId9" imgW="965200" imgH="393700" progId="Equation.DSMT4">
                  <p:embed/>
                  <p:pic>
                    <p:nvPicPr>
                      <p:cNvPr id="51247" name="Object 4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54510" y="5949518"/>
                        <a:ext cx="1631950" cy="665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7" name="Oval 50">
            <a:extLst>
              <a:ext uri="{FF2B5EF4-FFF2-40B4-BE49-F238E27FC236}">
                <a16:creationId xmlns:a16="http://schemas.microsoft.com/office/drawing/2014/main" id="{63142340-3D84-4636-B809-701EA156D9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1534" y="4763805"/>
            <a:ext cx="609600" cy="609600"/>
          </a:xfrm>
          <a:prstGeom prst="ellips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8" name="Oval 51">
            <a:extLst>
              <a:ext uri="{FF2B5EF4-FFF2-40B4-BE49-F238E27FC236}">
                <a16:creationId xmlns:a16="http://schemas.microsoft.com/office/drawing/2014/main" id="{EBFE9C6C-AAD7-48EF-BD73-DEF0501974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1534" y="4001805"/>
            <a:ext cx="609600" cy="609600"/>
          </a:xfrm>
          <a:prstGeom prst="ellips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1" name="テキスト ボックス 70">
                <a:extLst>
                  <a:ext uri="{FF2B5EF4-FFF2-40B4-BE49-F238E27FC236}">
                    <a16:creationId xmlns:a16="http://schemas.microsoft.com/office/drawing/2014/main" id="{F1D15675-C8AF-41B6-881A-1091F8F09DAC}"/>
                  </a:ext>
                </a:extLst>
              </p:cNvPr>
              <p:cNvSpPr txBox="1"/>
              <p:nvPr/>
            </p:nvSpPr>
            <p:spPr>
              <a:xfrm>
                <a:off x="6377409" y="3963880"/>
                <a:ext cx="2766591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𝐺</m:t>
                              </m:r>
                            </m:e>
                            <m:sub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GB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∩</m:t>
                          </m:r>
                          <m:sSub>
                            <m:sSub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𝐵</m:t>
                              </m:r>
                            </m:e>
                            <m:sub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sub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GB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∩</m:t>
                      </m:r>
                      <m:sSub>
                        <m:sSubPr>
                          <m:ctrlPr>
                            <a:rPr lang="en-GB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𝐺</m:t>
                          </m:r>
                        </m:e>
                        <m:sub>
                          <m:r>
                            <a:rPr lang="en-GB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GB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71" name="テキスト ボックス 70">
                <a:extLst>
                  <a:ext uri="{FF2B5EF4-FFF2-40B4-BE49-F238E27FC236}">
                    <a16:creationId xmlns:a16="http://schemas.microsoft.com/office/drawing/2014/main" id="{F1D15675-C8AF-41B6-881A-1091F8F09DA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77409" y="3963880"/>
                <a:ext cx="2766591" cy="307777"/>
              </a:xfrm>
              <a:prstGeom prst="rect">
                <a:avLst/>
              </a:prstGeom>
              <a:blipFill>
                <a:blip r:embed="rId11"/>
                <a:stretch>
                  <a:fillRect l="-1982" t="-1961" r="-3304" b="-3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3" name="Line 6">
            <a:extLst>
              <a:ext uri="{FF2B5EF4-FFF2-40B4-BE49-F238E27FC236}">
                <a16:creationId xmlns:a16="http://schemas.microsoft.com/office/drawing/2014/main" id="{C77979A7-1252-4E17-8B49-82EDD4762C20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02202" y="4685931"/>
            <a:ext cx="1143000" cy="685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2417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/>
      <p:bldP spid="55" grpId="0"/>
      <p:bldP spid="56" grpId="0"/>
      <p:bldP spid="57" grpId="0"/>
      <p:bldP spid="58" grpId="0"/>
      <p:bldP spid="59" grpId="0"/>
      <p:bldP spid="60" grpId="0"/>
      <p:bldP spid="61" grpId="0"/>
      <p:bldP spid="62" grpId="0"/>
      <p:bldP spid="63" grpId="0"/>
      <p:bldP spid="64" grpId="0"/>
      <p:bldP spid="67" grpId="0" animBg="1"/>
      <p:bldP spid="68" grpId="0" animBg="1"/>
      <p:bldP spid="71" grpId="0"/>
      <p:bldP spid="7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D534ED17-D63C-4126-B40A-2040C05E6301}"/>
              </a:ext>
            </a:extLst>
          </p:cNvPr>
          <p:cNvSpPr/>
          <p:nvPr/>
        </p:nvSpPr>
        <p:spPr>
          <a:xfrm>
            <a:off x="1493882" y="2319273"/>
            <a:ext cx="6138540" cy="2100575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6600" b="1" dirty="0">
                <a:ln w="38100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7030A0"/>
                </a:solidFill>
                <a:latin typeface="Kristen ITC" panose="03050502040202030202" pitchFamily="66" charset="0"/>
                <a:ea typeface="Segoe UI Black" panose="020B0A02040204020203" pitchFamily="34" charset="0"/>
                <a:cs typeface="Segoe UI Black" panose="020B0A02040204020203" pitchFamily="34" charset="0"/>
              </a:rPr>
              <a:t>Teachings for </a:t>
            </a:r>
          </a:p>
          <a:p>
            <a:pPr algn="ctr"/>
            <a:r>
              <a:rPr lang="en-US" altLang="ja-JP" sz="6600" b="1" dirty="0">
                <a:ln w="38100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7030A0"/>
                </a:solidFill>
                <a:latin typeface="Kristen ITC" panose="03050502040202030202" pitchFamily="66" charset="0"/>
                <a:ea typeface="Segoe UI Black" panose="020B0A02040204020203" pitchFamily="34" charset="0"/>
                <a:cs typeface="Segoe UI Black" panose="020B0A02040204020203" pitchFamily="34" charset="0"/>
              </a:rPr>
              <a:t>Exercise 5A</a:t>
            </a:r>
            <a:endParaRPr lang="ja-JP" altLang="en-US" sz="6600" b="1" dirty="0">
              <a:ln w="38100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rgbClr val="7030A0"/>
              </a:solidFill>
              <a:latin typeface="Kristen ITC" panose="03050502040202030202" pitchFamily="66" charset="0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31226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Probability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Probability is used to predict the chance of events happening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algn="ctr">
              <a:buFont typeface="Wingdings" panose="05000000000000000000" pitchFamily="2" charset="2"/>
              <a:buChar char="à"/>
            </a:pPr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An experiment is a repeatable process that gives rise to a number of outcomes</a:t>
            </a:r>
          </a:p>
          <a:p>
            <a:pPr algn="ctr">
              <a:buFont typeface="Wingdings" panose="05000000000000000000" pitchFamily="2" charset="2"/>
              <a:buChar char="à"/>
            </a:pPr>
            <a:endParaRPr lang="en-US" sz="16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>
              <a:buFont typeface="Wingdings" panose="05000000000000000000" pitchFamily="2" charset="2"/>
              <a:buChar char="à"/>
            </a:pPr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An event is a collection of one or more outcomes</a:t>
            </a:r>
          </a:p>
          <a:p>
            <a:pPr algn="ctr">
              <a:buFont typeface="Wingdings" panose="05000000000000000000" pitchFamily="2" charset="2"/>
              <a:buChar char="à"/>
            </a:pPr>
            <a:endParaRPr lang="en-US" sz="16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>
              <a:buFont typeface="Wingdings" panose="05000000000000000000" pitchFamily="2" charset="2"/>
              <a:buChar char="à"/>
            </a:pPr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A sample space is the set of all possible outcomes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5A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87439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Probability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Probability is used to predict the chance of events happening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5A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535577" y="2410096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None/>
            </a:pPr>
            <a:r>
              <a:rPr lang="en-GB" altLang="en-US" sz="1800" dirty="0">
                <a:latin typeface="Comic Sans MS" pitchFamily="66" charset="0"/>
              </a:rPr>
              <a:t>	Two spinners are numbered 1-4. Both are spun and the sum of the numbers (x) is calculated. Find P(x = 5) and P(x &gt; 5)</a:t>
            </a:r>
            <a:endParaRPr lang="en-GB" altLang="en-US" sz="2400" dirty="0">
              <a:latin typeface="Comic Sans MS" pitchFamily="66" charset="0"/>
            </a:endParaRPr>
          </a:p>
        </p:txBody>
      </p:sp>
      <p:sp>
        <p:nvSpPr>
          <p:cNvPr id="6" name="Rectangle 27"/>
          <p:cNvSpPr>
            <a:spLocks noChangeArrowheads="1"/>
          </p:cNvSpPr>
          <p:nvPr/>
        </p:nvSpPr>
        <p:spPr bwMode="auto">
          <a:xfrm>
            <a:off x="2812869" y="4842509"/>
            <a:ext cx="609600" cy="527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5</a:t>
            </a:r>
          </a:p>
        </p:txBody>
      </p:sp>
      <p:sp>
        <p:nvSpPr>
          <p:cNvPr id="7" name="Rectangle 26"/>
          <p:cNvSpPr>
            <a:spLocks noChangeArrowheads="1"/>
          </p:cNvSpPr>
          <p:nvPr/>
        </p:nvSpPr>
        <p:spPr bwMode="auto">
          <a:xfrm>
            <a:off x="2203269" y="4842509"/>
            <a:ext cx="609600" cy="527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4</a:t>
            </a:r>
          </a:p>
        </p:txBody>
      </p:sp>
      <p:sp>
        <p:nvSpPr>
          <p:cNvPr id="8" name="Rectangle 25"/>
          <p:cNvSpPr>
            <a:spLocks noChangeArrowheads="1"/>
          </p:cNvSpPr>
          <p:nvPr/>
        </p:nvSpPr>
        <p:spPr bwMode="auto">
          <a:xfrm>
            <a:off x="1593669" y="4842509"/>
            <a:ext cx="609600" cy="527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3</a:t>
            </a:r>
          </a:p>
        </p:txBody>
      </p:sp>
      <p:sp>
        <p:nvSpPr>
          <p:cNvPr id="9" name="Rectangle 24"/>
          <p:cNvSpPr>
            <a:spLocks noChangeArrowheads="1"/>
          </p:cNvSpPr>
          <p:nvPr/>
        </p:nvSpPr>
        <p:spPr bwMode="auto">
          <a:xfrm>
            <a:off x="984069" y="4842509"/>
            <a:ext cx="609600" cy="527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2</a:t>
            </a:r>
          </a:p>
        </p:txBody>
      </p:sp>
      <p:sp>
        <p:nvSpPr>
          <p:cNvPr id="10" name="Rectangle 23"/>
          <p:cNvSpPr>
            <a:spLocks noChangeArrowheads="1"/>
          </p:cNvSpPr>
          <p:nvPr/>
        </p:nvSpPr>
        <p:spPr bwMode="auto">
          <a:xfrm>
            <a:off x="2812869" y="4315459"/>
            <a:ext cx="609600" cy="527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6</a:t>
            </a:r>
          </a:p>
        </p:txBody>
      </p:sp>
      <p:sp>
        <p:nvSpPr>
          <p:cNvPr id="11" name="Rectangle 22"/>
          <p:cNvSpPr>
            <a:spLocks noChangeArrowheads="1"/>
          </p:cNvSpPr>
          <p:nvPr/>
        </p:nvSpPr>
        <p:spPr bwMode="auto">
          <a:xfrm>
            <a:off x="2203269" y="4315459"/>
            <a:ext cx="609600" cy="527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5</a:t>
            </a:r>
          </a:p>
        </p:txBody>
      </p:sp>
      <p:sp>
        <p:nvSpPr>
          <p:cNvPr id="12" name="Rectangle 21"/>
          <p:cNvSpPr>
            <a:spLocks noChangeArrowheads="1"/>
          </p:cNvSpPr>
          <p:nvPr/>
        </p:nvSpPr>
        <p:spPr bwMode="auto">
          <a:xfrm>
            <a:off x="1593669" y="4315459"/>
            <a:ext cx="609600" cy="527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4</a:t>
            </a:r>
          </a:p>
        </p:txBody>
      </p:sp>
      <p:sp>
        <p:nvSpPr>
          <p:cNvPr id="13" name="Rectangle 20"/>
          <p:cNvSpPr>
            <a:spLocks noChangeArrowheads="1"/>
          </p:cNvSpPr>
          <p:nvPr/>
        </p:nvSpPr>
        <p:spPr bwMode="auto">
          <a:xfrm>
            <a:off x="984069" y="4315459"/>
            <a:ext cx="609600" cy="527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3</a:t>
            </a:r>
          </a:p>
        </p:txBody>
      </p:sp>
      <p:sp>
        <p:nvSpPr>
          <p:cNvPr id="14" name="Rectangle 19"/>
          <p:cNvSpPr>
            <a:spLocks noChangeArrowheads="1"/>
          </p:cNvSpPr>
          <p:nvPr/>
        </p:nvSpPr>
        <p:spPr bwMode="auto">
          <a:xfrm>
            <a:off x="2812869" y="3788409"/>
            <a:ext cx="609600" cy="527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7</a:t>
            </a:r>
          </a:p>
        </p:txBody>
      </p:sp>
      <p:sp>
        <p:nvSpPr>
          <p:cNvPr id="15" name="Rectangle 18"/>
          <p:cNvSpPr>
            <a:spLocks noChangeArrowheads="1"/>
          </p:cNvSpPr>
          <p:nvPr/>
        </p:nvSpPr>
        <p:spPr bwMode="auto">
          <a:xfrm>
            <a:off x="2203269" y="3788409"/>
            <a:ext cx="609600" cy="527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6</a:t>
            </a:r>
          </a:p>
        </p:txBody>
      </p:sp>
      <p:sp>
        <p:nvSpPr>
          <p:cNvPr id="16" name="Rectangle 17"/>
          <p:cNvSpPr>
            <a:spLocks noChangeArrowheads="1"/>
          </p:cNvSpPr>
          <p:nvPr/>
        </p:nvSpPr>
        <p:spPr bwMode="auto">
          <a:xfrm>
            <a:off x="1593669" y="3788409"/>
            <a:ext cx="609600" cy="527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5</a:t>
            </a: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auto">
          <a:xfrm>
            <a:off x="984069" y="3788409"/>
            <a:ext cx="609600" cy="527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4</a:t>
            </a:r>
          </a:p>
        </p:txBody>
      </p:sp>
      <p:sp>
        <p:nvSpPr>
          <p:cNvPr id="18" name="Rectangle 15"/>
          <p:cNvSpPr>
            <a:spLocks noChangeArrowheads="1"/>
          </p:cNvSpPr>
          <p:nvPr/>
        </p:nvSpPr>
        <p:spPr bwMode="auto">
          <a:xfrm>
            <a:off x="2812869" y="3261359"/>
            <a:ext cx="609600" cy="527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8</a:t>
            </a:r>
          </a:p>
        </p:txBody>
      </p:sp>
      <p:sp>
        <p:nvSpPr>
          <p:cNvPr id="19" name="Rectangle 14"/>
          <p:cNvSpPr>
            <a:spLocks noChangeArrowheads="1"/>
          </p:cNvSpPr>
          <p:nvPr/>
        </p:nvSpPr>
        <p:spPr bwMode="auto">
          <a:xfrm>
            <a:off x="2203269" y="3261359"/>
            <a:ext cx="609600" cy="527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7</a:t>
            </a:r>
          </a:p>
        </p:txBody>
      </p:sp>
      <p:sp>
        <p:nvSpPr>
          <p:cNvPr id="20" name="Rectangle 13"/>
          <p:cNvSpPr>
            <a:spLocks noChangeArrowheads="1"/>
          </p:cNvSpPr>
          <p:nvPr/>
        </p:nvSpPr>
        <p:spPr bwMode="auto">
          <a:xfrm>
            <a:off x="1593669" y="3261359"/>
            <a:ext cx="609600" cy="527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6</a:t>
            </a:r>
          </a:p>
        </p:txBody>
      </p:sp>
      <p:sp>
        <p:nvSpPr>
          <p:cNvPr id="21" name="Rectangle 12"/>
          <p:cNvSpPr>
            <a:spLocks noChangeArrowheads="1"/>
          </p:cNvSpPr>
          <p:nvPr/>
        </p:nvSpPr>
        <p:spPr bwMode="auto">
          <a:xfrm>
            <a:off x="984069" y="3261359"/>
            <a:ext cx="609600" cy="527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5</a:t>
            </a:r>
          </a:p>
        </p:txBody>
      </p:sp>
      <p:sp>
        <p:nvSpPr>
          <p:cNvPr id="22" name="Line 28"/>
          <p:cNvSpPr>
            <a:spLocks noChangeShapeType="1"/>
          </p:cNvSpPr>
          <p:nvPr/>
        </p:nvSpPr>
        <p:spPr bwMode="auto">
          <a:xfrm>
            <a:off x="984069" y="3261359"/>
            <a:ext cx="2438400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3" name="Line 29"/>
          <p:cNvSpPr>
            <a:spLocks noChangeShapeType="1"/>
          </p:cNvSpPr>
          <p:nvPr/>
        </p:nvSpPr>
        <p:spPr bwMode="auto">
          <a:xfrm>
            <a:off x="984069" y="3788409"/>
            <a:ext cx="2438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4" name="Line 30"/>
          <p:cNvSpPr>
            <a:spLocks noChangeShapeType="1"/>
          </p:cNvSpPr>
          <p:nvPr/>
        </p:nvSpPr>
        <p:spPr bwMode="auto">
          <a:xfrm>
            <a:off x="984069" y="4315459"/>
            <a:ext cx="2438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5" name="Line 31"/>
          <p:cNvSpPr>
            <a:spLocks noChangeShapeType="1"/>
          </p:cNvSpPr>
          <p:nvPr/>
        </p:nvSpPr>
        <p:spPr bwMode="auto">
          <a:xfrm>
            <a:off x="984069" y="4842509"/>
            <a:ext cx="2438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6" name="Line 32"/>
          <p:cNvSpPr>
            <a:spLocks noChangeShapeType="1"/>
          </p:cNvSpPr>
          <p:nvPr/>
        </p:nvSpPr>
        <p:spPr bwMode="auto">
          <a:xfrm>
            <a:off x="984069" y="5369559"/>
            <a:ext cx="2438400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7" name="Line 33"/>
          <p:cNvSpPr>
            <a:spLocks noChangeShapeType="1"/>
          </p:cNvSpPr>
          <p:nvPr/>
        </p:nvSpPr>
        <p:spPr bwMode="auto">
          <a:xfrm>
            <a:off x="984069" y="3261359"/>
            <a:ext cx="0" cy="210820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8" name="Line 34"/>
          <p:cNvSpPr>
            <a:spLocks noChangeShapeType="1"/>
          </p:cNvSpPr>
          <p:nvPr/>
        </p:nvSpPr>
        <p:spPr bwMode="auto">
          <a:xfrm>
            <a:off x="1593669" y="3261359"/>
            <a:ext cx="0" cy="2108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9" name="Line 35"/>
          <p:cNvSpPr>
            <a:spLocks noChangeShapeType="1"/>
          </p:cNvSpPr>
          <p:nvPr/>
        </p:nvSpPr>
        <p:spPr bwMode="auto">
          <a:xfrm>
            <a:off x="2203269" y="3261359"/>
            <a:ext cx="0" cy="2108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" name="Line 36"/>
          <p:cNvSpPr>
            <a:spLocks noChangeShapeType="1"/>
          </p:cNvSpPr>
          <p:nvPr/>
        </p:nvSpPr>
        <p:spPr bwMode="auto">
          <a:xfrm>
            <a:off x="2812869" y="3261359"/>
            <a:ext cx="0" cy="2108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" name="Line 37"/>
          <p:cNvSpPr>
            <a:spLocks noChangeShapeType="1"/>
          </p:cNvSpPr>
          <p:nvPr/>
        </p:nvSpPr>
        <p:spPr bwMode="auto">
          <a:xfrm>
            <a:off x="3422469" y="3261359"/>
            <a:ext cx="0" cy="210820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2" name="Text Box 39"/>
          <p:cNvSpPr txBox="1">
            <a:spLocks noChangeArrowheads="1"/>
          </p:cNvSpPr>
          <p:nvPr/>
        </p:nvSpPr>
        <p:spPr bwMode="auto">
          <a:xfrm>
            <a:off x="1136469" y="5394959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1</a:t>
            </a:r>
          </a:p>
        </p:txBody>
      </p:sp>
      <p:sp>
        <p:nvSpPr>
          <p:cNvPr id="33" name="Text Box 40"/>
          <p:cNvSpPr txBox="1">
            <a:spLocks noChangeArrowheads="1"/>
          </p:cNvSpPr>
          <p:nvPr/>
        </p:nvSpPr>
        <p:spPr bwMode="auto">
          <a:xfrm>
            <a:off x="1746069" y="5394959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2</a:t>
            </a:r>
          </a:p>
        </p:txBody>
      </p:sp>
      <p:sp>
        <p:nvSpPr>
          <p:cNvPr id="34" name="Text Box 41"/>
          <p:cNvSpPr txBox="1">
            <a:spLocks noChangeArrowheads="1"/>
          </p:cNvSpPr>
          <p:nvPr/>
        </p:nvSpPr>
        <p:spPr bwMode="auto">
          <a:xfrm>
            <a:off x="2355669" y="5394959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3</a:t>
            </a:r>
          </a:p>
        </p:txBody>
      </p:sp>
      <p:sp>
        <p:nvSpPr>
          <p:cNvPr id="35" name="Text Box 42"/>
          <p:cNvSpPr txBox="1">
            <a:spLocks noChangeArrowheads="1"/>
          </p:cNvSpPr>
          <p:nvPr/>
        </p:nvSpPr>
        <p:spPr bwMode="auto">
          <a:xfrm>
            <a:off x="2965269" y="5394959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4</a:t>
            </a:r>
          </a:p>
        </p:txBody>
      </p:sp>
      <p:sp>
        <p:nvSpPr>
          <p:cNvPr id="36" name="Text Box 43"/>
          <p:cNvSpPr txBox="1">
            <a:spLocks noChangeArrowheads="1"/>
          </p:cNvSpPr>
          <p:nvPr/>
        </p:nvSpPr>
        <p:spPr bwMode="auto">
          <a:xfrm>
            <a:off x="603069" y="4937759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1</a:t>
            </a:r>
          </a:p>
        </p:txBody>
      </p:sp>
      <p:sp>
        <p:nvSpPr>
          <p:cNvPr id="37" name="Text Box 44"/>
          <p:cNvSpPr txBox="1">
            <a:spLocks noChangeArrowheads="1"/>
          </p:cNvSpPr>
          <p:nvPr/>
        </p:nvSpPr>
        <p:spPr bwMode="auto">
          <a:xfrm>
            <a:off x="603069" y="4404359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2</a:t>
            </a:r>
          </a:p>
        </p:txBody>
      </p:sp>
      <p:sp>
        <p:nvSpPr>
          <p:cNvPr id="38" name="Text Box 45"/>
          <p:cNvSpPr txBox="1">
            <a:spLocks noChangeArrowheads="1"/>
          </p:cNvSpPr>
          <p:nvPr/>
        </p:nvSpPr>
        <p:spPr bwMode="auto">
          <a:xfrm>
            <a:off x="603069" y="3870959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3</a:t>
            </a:r>
          </a:p>
        </p:txBody>
      </p:sp>
      <p:sp>
        <p:nvSpPr>
          <p:cNvPr id="39" name="Text Box 46"/>
          <p:cNvSpPr txBox="1">
            <a:spLocks noChangeArrowheads="1"/>
          </p:cNvSpPr>
          <p:nvPr/>
        </p:nvSpPr>
        <p:spPr bwMode="auto">
          <a:xfrm>
            <a:off x="603069" y="3337559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4</a:t>
            </a:r>
          </a:p>
        </p:txBody>
      </p:sp>
      <p:sp>
        <p:nvSpPr>
          <p:cNvPr id="40" name="Text Box 48"/>
          <p:cNvSpPr txBox="1">
            <a:spLocks noChangeArrowheads="1"/>
          </p:cNvSpPr>
          <p:nvPr/>
        </p:nvSpPr>
        <p:spPr bwMode="auto">
          <a:xfrm>
            <a:off x="1517469" y="5775959"/>
            <a:ext cx="1295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Spinner 1</a:t>
            </a:r>
          </a:p>
        </p:txBody>
      </p:sp>
      <p:sp>
        <p:nvSpPr>
          <p:cNvPr id="41" name="Text Box 49"/>
          <p:cNvSpPr txBox="1">
            <a:spLocks noChangeArrowheads="1"/>
          </p:cNvSpPr>
          <p:nvPr/>
        </p:nvSpPr>
        <p:spPr bwMode="auto">
          <a:xfrm rot="-5400000">
            <a:off x="-242274" y="4106702"/>
            <a:ext cx="1295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Spinner 2</a:t>
            </a:r>
          </a:p>
        </p:txBody>
      </p:sp>
      <p:sp>
        <p:nvSpPr>
          <p:cNvPr id="42" name="Text Box 50"/>
          <p:cNvSpPr txBox="1">
            <a:spLocks noChangeArrowheads="1"/>
          </p:cNvSpPr>
          <p:nvPr/>
        </p:nvSpPr>
        <p:spPr bwMode="auto">
          <a:xfrm>
            <a:off x="3879669" y="3413759"/>
            <a:ext cx="5029200" cy="2430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dirty="0">
                <a:latin typeface="Comic Sans MS" pitchFamily="66" charset="0"/>
              </a:rPr>
              <a:t>Draw a sample space to show the outcomes.</a:t>
            </a:r>
          </a:p>
          <a:p>
            <a:pPr eaLnBrk="1" hangingPunct="1">
              <a:spcBef>
                <a:spcPct val="50000"/>
              </a:spcBef>
            </a:pPr>
            <a:endParaRPr lang="en-GB" altLang="en-US" dirty="0">
              <a:latin typeface="Comic Sans MS" pitchFamily="66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GB" altLang="en-US" dirty="0">
                <a:latin typeface="Comic Sans MS" pitchFamily="66" charset="0"/>
              </a:rPr>
              <a:t>P(x = 5) =</a:t>
            </a:r>
          </a:p>
          <a:p>
            <a:pPr eaLnBrk="1" hangingPunct="1">
              <a:spcBef>
                <a:spcPct val="50000"/>
              </a:spcBef>
            </a:pPr>
            <a:endParaRPr lang="en-GB" altLang="en-US" dirty="0">
              <a:latin typeface="Comic Sans MS" pitchFamily="66" charset="0"/>
            </a:endParaRPr>
          </a:p>
          <a:p>
            <a:pPr eaLnBrk="1" hangingPunct="1">
              <a:spcBef>
                <a:spcPct val="50000"/>
              </a:spcBef>
            </a:pPr>
            <a:endParaRPr lang="en-GB" altLang="en-US" dirty="0">
              <a:latin typeface="Comic Sans MS" pitchFamily="66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GB" altLang="en-US" dirty="0">
                <a:latin typeface="Comic Sans MS" pitchFamily="66" charset="0"/>
              </a:rPr>
              <a:t>P(x &gt; 5) =</a:t>
            </a:r>
          </a:p>
        </p:txBody>
      </p:sp>
      <p:sp>
        <p:nvSpPr>
          <p:cNvPr id="43" name="Text Box 52"/>
          <p:cNvSpPr txBox="1">
            <a:spLocks noChangeArrowheads="1"/>
          </p:cNvSpPr>
          <p:nvPr/>
        </p:nvSpPr>
        <p:spPr bwMode="auto">
          <a:xfrm>
            <a:off x="4961709" y="4108268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u="sng">
                <a:latin typeface="Comic Sans MS" pitchFamily="66" charset="0"/>
              </a:rPr>
              <a:t>4</a:t>
            </a:r>
          </a:p>
        </p:txBody>
      </p:sp>
      <p:sp>
        <p:nvSpPr>
          <p:cNvPr id="44" name="Text Box 53"/>
          <p:cNvSpPr txBox="1">
            <a:spLocks noChangeArrowheads="1"/>
          </p:cNvSpPr>
          <p:nvPr/>
        </p:nvSpPr>
        <p:spPr bwMode="auto">
          <a:xfrm>
            <a:off x="4961709" y="4413068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16</a:t>
            </a:r>
          </a:p>
        </p:txBody>
      </p:sp>
      <p:sp>
        <p:nvSpPr>
          <p:cNvPr id="45" name="Text Box 54"/>
          <p:cNvSpPr txBox="1">
            <a:spLocks noChangeArrowheads="1"/>
          </p:cNvSpPr>
          <p:nvPr/>
        </p:nvSpPr>
        <p:spPr bwMode="auto">
          <a:xfrm>
            <a:off x="5577841" y="4108267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u="sng">
                <a:latin typeface="Comic Sans MS" pitchFamily="66" charset="0"/>
              </a:rPr>
              <a:t>1</a:t>
            </a:r>
          </a:p>
        </p:txBody>
      </p:sp>
      <p:sp>
        <p:nvSpPr>
          <p:cNvPr id="46" name="Text Box 55"/>
          <p:cNvSpPr txBox="1">
            <a:spLocks noChangeArrowheads="1"/>
          </p:cNvSpPr>
          <p:nvPr/>
        </p:nvSpPr>
        <p:spPr bwMode="auto">
          <a:xfrm>
            <a:off x="5577841" y="4413067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4</a:t>
            </a:r>
          </a:p>
        </p:txBody>
      </p:sp>
      <p:sp>
        <p:nvSpPr>
          <p:cNvPr id="47" name="Text Box 56"/>
          <p:cNvSpPr txBox="1">
            <a:spLocks noChangeArrowheads="1"/>
          </p:cNvSpPr>
          <p:nvPr/>
        </p:nvSpPr>
        <p:spPr bwMode="auto">
          <a:xfrm>
            <a:off x="5303521" y="4234542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=</a:t>
            </a:r>
          </a:p>
        </p:txBody>
      </p:sp>
      <p:sp>
        <p:nvSpPr>
          <p:cNvPr id="48" name="Oval 59"/>
          <p:cNvSpPr>
            <a:spLocks noChangeArrowheads="1"/>
          </p:cNvSpPr>
          <p:nvPr/>
        </p:nvSpPr>
        <p:spPr bwMode="auto">
          <a:xfrm>
            <a:off x="1593669" y="3261359"/>
            <a:ext cx="1828800" cy="533400"/>
          </a:xfrm>
          <a:prstGeom prst="ellips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9" name="Oval 60"/>
          <p:cNvSpPr>
            <a:spLocks noChangeArrowheads="1"/>
          </p:cNvSpPr>
          <p:nvPr/>
        </p:nvSpPr>
        <p:spPr bwMode="auto">
          <a:xfrm>
            <a:off x="2203269" y="3794759"/>
            <a:ext cx="1219200" cy="533400"/>
          </a:xfrm>
          <a:prstGeom prst="ellips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0" name="Oval 61"/>
          <p:cNvSpPr>
            <a:spLocks noChangeArrowheads="1"/>
          </p:cNvSpPr>
          <p:nvPr/>
        </p:nvSpPr>
        <p:spPr bwMode="auto">
          <a:xfrm>
            <a:off x="2812869" y="4328159"/>
            <a:ext cx="609600" cy="533400"/>
          </a:xfrm>
          <a:prstGeom prst="ellips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" name="Oval 62"/>
          <p:cNvSpPr>
            <a:spLocks noChangeArrowheads="1"/>
          </p:cNvSpPr>
          <p:nvPr/>
        </p:nvSpPr>
        <p:spPr bwMode="auto">
          <a:xfrm>
            <a:off x="984069" y="3261359"/>
            <a:ext cx="609600" cy="533400"/>
          </a:xfrm>
          <a:prstGeom prst="ellips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2" name="Oval 63"/>
          <p:cNvSpPr>
            <a:spLocks noChangeArrowheads="1"/>
          </p:cNvSpPr>
          <p:nvPr/>
        </p:nvSpPr>
        <p:spPr bwMode="auto">
          <a:xfrm>
            <a:off x="1593669" y="3794759"/>
            <a:ext cx="609600" cy="533400"/>
          </a:xfrm>
          <a:prstGeom prst="ellips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3" name="Oval 64"/>
          <p:cNvSpPr>
            <a:spLocks noChangeArrowheads="1"/>
          </p:cNvSpPr>
          <p:nvPr/>
        </p:nvSpPr>
        <p:spPr bwMode="auto">
          <a:xfrm>
            <a:off x="2203269" y="4328159"/>
            <a:ext cx="609600" cy="533400"/>
          </a:xfrm>
          <a:prstGeom prst="ellips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4" name="Oval 65"/>
          <p:cNvSpPr>
            <a:spLocks noChangeArrowheads="1"/>
          </p:cNvSpPr>
          <p:nvPr/>
        </p:nvSpPr>
        <p:spPr bwMode="auto">
          <a:xfrm>
            <a:off x="2812869" y="4861559"/>
            <a:ext cx="609600" cy="533400"/>
          </a:xfrm>
          <a:prstGeom prst="ellips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5" name="Text Box 66"/>
          <p:cNvSpPr txBox="1">
            <a:spLocks noChangeArrowheads="1"/>
          </p:cNvSpPr>
          <p:nvPr/>
        </p:nvSpPr>
        <p:spPr bwMode="auto">
          <a:xfrm>
            <a:off x="5022669" y="5318759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u="sng">
                <a:latin typeface="Comic Sans MS" pitchFamily="66" charset="0"/>
              </a:rPr>
              <a:t>6</a:t>
            </a:r>
          </a:p>
        </p:txBody>
      </p:sp>
      <p:sp>
        <p:nvSpPr>
          <p:cNvPr id="56" name="Text Box 67"/>
          <p:cNvSpPr txBox="1">
            <a:spLocks noChangeArrowheads="1"/>
          </p:cNvSpPr>
          <p:nvPr/>
        </p:nvSpPr>
        <p:spPr bwMode="auto">
          <a:xfrm>
            <a:off x="5022669" y="5623559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16</a:t>
            </a:r>
          </a:p>
        </p:txBody>
      </p:sp>
      <p:sp>
        <p:nvSpPr>
          <p:cNvPr id="57" name="Text Box 68"/>
          <p:cNvSpPr txBox="1">
            <a:spLocks noChangeArrowheads="1"/>
          </p:cNvSpPr>
          <p:nvPr/>
        </p:nvSpPr>
        <p:spPr bwMode="auto">
          <a:xfrm>
            <a:off x="5656217" y="5336177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u="sng">
                <a:latin typeface="Comic Sans MS" pitchFamily="66" charset="0"/>
              </a:rPr>
              <a:t>3</a:t>
            </a:r>
          </a:p>
        </p:txBody>
      </p:sp>
      <p:sp>
        <p:nvSpPr>
          <p:cNvPr id="58" name="Text Box 69"/>
          <p:cNvSpPr txBox="1">
            <a:spLocks noChangeArrowheads="1"/>
          </p:cNvSpPr>
          <p:nvPr/>
        </p:nvSpPr>
        <p:spPr bwMode="auto">
          <a:xfrm>
            <a:off x="5656217" y="5640977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8</a:t>
            </a:r>
          </a:p>
        </p:txBody>
      </p:sp>
      <p:sp>
        <p:nvSpPr>
          <p:cNvPr id="59" name="Text Box 70"/>
          <p:cNvSpPr txBox="1">
            <a:spLocks noChangeArrowheads="1"/>
          </p:cNvSpPr>
          <p:nvPr/>
        </p:nvSpPr>
        <p:spPr bwMode="auto">
          <a:xfrm>
            <a:off x="5364480" y="5462451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=</a:t>
            </a:r>
          </a:p>
        </p:txBody>
      </p:sp>
    </p:spTree>
    <p:extLst>
      <p:ext uri="{BB962C8B-B14F-4D97-AF65-F5344CB8AC3E}">
        <p14:creationId xmlns:p14="http://schemas.microsoft.com/office/powerpoint/2010/main" val="3299705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4" dur="500"/>
                                        <p:tgtEl>
                                          <p:spTgt spid="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9" dur="500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6" dur="500"/>
                                        <p:tgtEl>
                                          <p:spTgt spid="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6" fill="hold">
                      <p:stCondLst>
                        <p:cond delay="indefinite"/>
                      </p:stCondLst>
                      <p:childTnLst>
                        <p:par>
                          <p:cTn id="217" fill="hold">
                            <p:stCondLst>
                              <p:cond delay="0"/>
                            </p:stCondLst>
                            <p:childTnLst>
                              <p:par>
                                <p:cTn id="2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0" dur="500"/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" fill="hold">
                      <p:stCondLst>
                        <p:cond delay="indefinite"/>
                      </p:stCondLst>
                      <p:childTnLst>
                        <p:par>
                          <p:cTn id="222" fill="hold">
                            <p:stCondLst>
                              <p:cond delay="0"/>
                            </p:stCondLst>
                            <p:childTnLst>
                              <p:par>
                                <p:cTn id="2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3" grpId="0"/>
      <p:bldP spid="44" grpId="0"/>
      <p:bldP spid="45" grpId="0"/>
      <p:bldP spid="46" grpId="0"/>
      <p:bldP spid="48" grpId="0" animBg="1"/>
      <p:bldP spid="49" grpId="0" animBg="1"/>
      <p:bldP spid="50" grpId="0" animBg="1"/>
      <p:bldP spid="51" grpId="0" animBg="1"/>
      <p:bldP spid="51" grpId="1" animBg="1"/>
      <p:bldP spid="52" grpId="0" animBg="1"/>
      <p:bldP spid="52" grpId="1" animBg="1"/>
      <p:bldP spid="53" grpId="0" animBg="1"/>
      <p:bldP spid="53" grpId="1" animBg="1"/>
      <p:bldP spid="54" grpId="0" animBg="1"/>
      <p:bldP spid="54" grpId="1" animBg="1"/>
      <p:bldP spid="55" grpId="0"/>
      <p:bldP spid="56" grpId="0"/>
      <p:bldP spid="57" grpId="0"/>
      <p:bldP spid="5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Probability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Probability is used to predict the chance of events happening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5A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452846" y="2203269"/>
            <a:ext cx="311766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latin typeface="Comic Sans MS" panose="030F0702030302020204" pitchFamily="66" charset="0"/>
              </a:rPr>
              <a:t>The table shows the time taken, in minutes, for a group of students to complete a number puzzle.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61" name="Table 60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218745591"/>
                  </p:ext>
                </p:extLst>
              </p:nvPr>
            </p:nvGraphicFramePr>
            <p:xfrm>
              <a:off x="627018" y="3544387"/>
              <a:ext cx="2778034" cy="2383974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389017">
                      <a:extLst>
                        <a:ext uri="{9D8B030D-6E8A-4147-A177-3AD203B41FA5}">
                          <a16:colId xmlns:a16="http://schemas.microsoft.com/office/drawing/2014/main" val="1760157816"/>
                        </a:ext>
                      </a:extLst>
                    </a:gridCol>
                    <a:gridCol w="1389017">
                      <a:extLst>
                        <a:ext uri="{9D8B030D-6E8A-4147-A177-3AD203B41FA5}">
                          <a16:colId xmlns:a16="http://schemas.microsoft.com/office/drawing/2014/main" val="3831721318"/>
                        </a:ext>
                      </a:extLst>
                    </a:gridCol>
                  </a:tblGrid>
                  <a:tr h="397329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Comic Sans MS" panose="030F0702030302020204" pitchFamily="66" charset="0"/>
                            </a:rPr>
                            <a:t>Time, </a:t>
                          </a:r>
                          <a14:m>
                            <m:oMath xmlns:m="http://schemas.openxmlformats.org/officeDocument/2006/math">
                              <m:r>
                                <a:rPr lang="en-US" sz="1600" i="1" dirty="0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oMath>
                          </a14:m>
                          <a:endParaRPr lang="en-GB" sz="16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Comic Sans MS" panose="030F0702030302020204" pitchFamily="66" charset="0"/>
                            </a:rPr>
                            <a:t>Frequency</a:t>
                          </a:r>
                          <a:endParaRPr lang="en-GB" sz="16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600434448"/>
                      </a:ext>
                    </a:extLst>
                  </a:tr>
                  <a:tr h="397329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</m:t>
                                </m:r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𝑡</m:t>
                                </m:r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&lt;7</m:t>
                                </m:r>
                              </m:oMath>
                            </m:oMathPara>
                          </a14:m>
                          <a:endParaRPr lang="en-GB" sz="16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Comic Sans MS" panose="030F0702030302020204" pitchFamily="66" charset="0"/>
                            </a:rPr>
                            <a:t>6</a:t>
                          </a:r>
                          <a:endParaRPr lang="en-GB" sz="16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775219984"/>
                      </a:ext>
                    </a:extLst>
                  </a:tr>
                  <a:tr h="397329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7</m:t>
                                </m:r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</m:t>
                                </m:r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𝑡</m:t>
                                </m:r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&lt;9</m:t>
                                </m:r>
                              </m:oMath>
                            </m:oMathPara>
                          </a14:m>
                          <a:endParaRPr lang="en-GB" sz="16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Comic Sans MS" panose="030F0702030302020204" pitchFamily="66" charset="0"/>
                            </a:rPr>
                            <a:t>13</a:t>
                          </a:r>
                          <a:endParaRPr lang="en-GB" sz="16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601513217"/>
                      </a:ext>
                    </a:extLst>
                  </a:tr>
                  <a:tr h="397329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9</m:t>
                                </m:r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</m:t>
                                </m:r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𝑡</m:t>
                                </m:r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&lt;11</m:t>
                                </m:r>
                              </m:oMath>
                            </m:oMathPara>
                          </a14:m>
                          <a:endParaRPr lang="en-GB" sz="16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Comic Sans MS" panose="030F0702030302020204" pitchFamily="66" charset="0"/>
                            </a:rPr>
                            <a:t>12</a:t>
                          </a:r>
                          <a:endParaRPr lang="en-GB" sz="16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421177330"/>
                      </a:ext>
                    </a:extLst>
                  </a:tr>
                  <a:tr h="397329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11</m:t>
                                </m:r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</m:t>
                                </m:r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𝑡</m:t>
                                </m:r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&lt;13</m:t>
                                </m:r>
                              </m:oMath>
                            </m:oMathPara>
                          </a14:m>
                          <a:endParaRPr lang="en-GB" sz="16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Comic Sans MS" panose="030F0702030302020204" pitchFamily="66" charset="0"/>
                            </a:rPr>
                            <a:t>5</a:t>
                          </a:r>
                          <a:endParaRPr lang="en-GB" sz="16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274657464"/>
                      </a:ext>
                    </a:extLst>
                  </a:tr>
                  <a:tr h="397329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13</m:t>
                                </m:r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</m:t>
                                </m:r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𝑡</m:t>
                                </m:r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≤15</m:t>
                                </m:r>
                              </m:oMath>
                            </m:oMathPara>
                          </a14:m>
                          <a:endParaRPr lang="en-GB" sz="16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Comic Sans MS" panose="030F0702030302020204" pitchFamily="66" charset="0"/>
                            </a:rPr>
                            <a:t>4</a:t>
                          </a:r>
                          <a:endParaRPr lang="en-GB" sz="16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851073037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61" name="Table 60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218745591"/>
                  </p:ext>
                </p:extLst>
              </p:nvPr>
            </p:nvGraphicFramePr>
            <p:xfrm>
              <a:off x="627018" y="3544387"/>
              <a:ext cx="2778034" cy="2383974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389017">
                      <a:extLst>
                        <a:ext uri="{9D8B030D-6E8A-4147-A177-3AD203B41FA5}">
                          <a16:colId xmlns:a16="http://schemas.microsoft.com/office/drawing/2014/main" val="1760157816"/>
                        </a:ext>
                      </a:extLst>
                    </a:gridCol>
                    <a:gridCol w="1389017">
                      <a:extLst>
                        <a:ext uri="{9D8B030D-6E8A-4147-A177-3AD203B41FA5}">
                          <a16:colId xmlns:a16="http://schemas.microsoft.com/office/drawing/2014/main" val="3831721318"/>
                        </a:ext>
                      </a:extLst>
                    </a:gridCol>
                  </a:tblGrid>
                  <a:tr h="397329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437" t="-1538" r="-100437" b="-51538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>
                              <a:latin typeface="Comic Sans MS" panose="030F0702030302020204" pitchFamily="66" charset="0"/>
                            </a:rPr>
                            <a:t>Frequency</a:t>
                          </a:r>
                          <a:endParaRPr lang="en-GB" sz="16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600434448"/>
                      </a:ext>
                    </a:extLst>
                  </a:tr>
                  <a:tr h="397329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437" t="-100000" r="-100437" b="-40757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>
                              <a:latin typeface="Comic Sans MS" panose="030F0702030302020204" pitchFamily="66" charset="0"/>
                            </a:rPr>
                            <a:t>6</a:t>
                          </a:r>
                          <a:endParaRPr lang="en-GB" sz="16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775219984"/>
                      </a:ext>
                    </a:extLst>
                  </a:tr>
                  <a:tr h="397329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437" t="-203077" r="-100437" b="-31384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>
                              <a:latin typeface="Comic Sans MS" panose="030F0702030302020204" pitchFamily="66" charset="0"/>
                            </a:rPr>
                            <a:t>13</a:t>
                          </a:r>
                          <a:endParaRPr lang="en-GB" sz="16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601513217"/>
                      </a:ext>
                    </a:extLst>
                  </a:tr>
                  <a:tr h="397329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437" t="-303077" r="-100437" b="-21384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>
                              <a:latin typeface="Comic Sans MS" panose="030F0702030302020204" pitchFamily="66" charset="0"/>
                            </a:rPr>
                            <a:t>12</a:t>
                          </a:r>
                          <a:endParaRPr lang="en-GB" sz="16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421177330"/>
                      </a:ext>
                    </a:extLst>
                  </a:tr>
                  <a:tr h="397329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437" t="-396970" r="-100437" b="-11060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>
                              <a:latin typeface="Comic Sans MS" panose="030F0702030302020204" pitchFamily="66" charset="0"/>
                            </a:rPr>
                            <a:t>5</a:t>
                          </a:r>
                          <a:endParaRPr lang="en-GB" sz="16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274657464"/>
                      </a:ext>
                    </a:extLst>
                  </a:tr>
                  <a:tr h="397329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437" t="-504615" r="-100437" b="-1230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>
                              <a:latin typeface="Comic Sans MS" panose="030F0702030302020204" pitchFamily="66" charset="0"/>
                            </a:rPr>
                            <a:t>4</a:t>
                          </a:r>
                          <a:endParaRPr lang="en-GB" sz="16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851073037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62" name="TextBox 61"/>
          <p:cNvSpPr txBox="1"/>
          <p:nvPr/>
        </p:nvSpPr>
        <p:spPr>
          <a:xfrm>
            <a:off x="4093029" y="1828800"/>
            <a:ext cx="46068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a) Estimate the probability that a student completed the puzzle in under 9 minutes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4088676" y="3505201"/>
            <a:ext cx="460683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b) Estimate the probability that a student completed the puzzle in 10 minutes or more</a:t>
            </a:r>
          </a:p>
          <a:p>
            <a:endParaRPr lang="en-US" sz="1600" dirty="0">
              <a:latin typeface="Comic Sans MS" panose="030F0702030302020204" pitchFamily="66" charset="0"/>
            </a:endParaRPr>
          </a:p>
          <a:p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 We will need to include half of the 9-11 group…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/>
              <p:cNvSpPr txBox="1"/>
              <p:nvPr/>
            </p:nvSpPr>
            <p:spPr>
              <a:xfrm>
                <a:off x="4206240" y="2595154"/>
                <a:ext cx="606640" cy="5782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19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40</m:t>
                          </m:r>
                        </m:den>
                      </m:f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6240" y="2595154"/>
                <a:ext cx="606640" cy="57823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5" name="Rectangle 64"/>
          <p:cNvSpPr/>
          <p:nvPr/>
        </p:nvSpPr>
        <p:spPr>
          <a:xfrm>
            <a:off x="618309" y="3927566"/>
            <a:ext cx="2786742" cy="818605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6" name="Rectangle 65"/>
          <p:cNvSpPr/>
          <p:nvPr/>
        </p:nvSpPr>
        <p:spPr>
          <a:xfrm>
            <a:off x="613955" y="4937760"/>
            <a:ext cx="2786742" cy="988422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/>
              <p:cNvSpPr txBox="1"/>
              <p:nvPr/>
            </p:nvSpPr>
            <p:spPr>
              <a:xfrm>
                <a:off x="4210594" y="5003074"/>
                <a:ext cx="606641" cy="58451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15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40</m:t>
                          </m:r>
                        </m:den>
                      </m:f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67" name="TextBox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0594" y="5003074"/>
                <a:ext cx="606641" cy="58451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67"/>
              <p:cNvSpPr txBox="1"/>
              <p:nvPr/>
            </p:nvSpPr>
            <p:spPr>
              <a:xfrm>
                <a:off x="4214948" y="5730240"/>
                <a:ext cx="463973" cy="5782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68" name="TextBox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4948" y="5730240"/>
                <a:ext cx="463973" cy="57823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40763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1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/>
      <p:bldP spid="64" grpId="0"/>
      <p:bldP spid="65" grpId="0" animBg="1"/>
      <p:bldP spid="65" grpId="1" animBg="1"/>
      <p:bldP spid="66" grpId="0" animBg="1"/>
      <p:bldP spid="66" grpId="1" animBg="1"/>
      <p:bldP spid="67" grpId="0"/>
      <p:bldP spid="6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D534ED17-D63C-4126-B40A-2040C05E6301}"/>
              </a:ext>
            </a:extLst>
          </p:cNvPr>
          <p:cNvSpPr/>
          <p:nvPr/>
        </p:nvSpPr>
        <p:spPr>
          <a:xfrm>
            <a:off x="1493882" y="2319273"/>
            <a:ext cx="6138540" cy="2100575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6600" b="1" dirty="0">
                <a:ln w="38100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7030A0"/>
                </a:solidFill>
                <a:latin typeface="Kristen ITC" panose="03050502040202030202" pitchFamily="66" charset="0"/>
                <a:ea typeface="Segoe UI Black" panose="020B0A02040204020203" pitchFamily="34" charset="0"/>
                <a:cs typeface="Segoe UI Black" panose="020B0A02040204020203" pitchFamily="34" charset="0"/>
              </a:rPr>
              <a:t>Teachings for </a:t>
            </a:r>
          </a:p>
          <a:p>
            <a:pPr algn="ctr"/>
            <a:r>
              <a:rPr lang="en-US" altLang="ja-JP" sz="6600" b="1" dirty="0">
                <a:ln w="38100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7030A0"/>
                </a:solidFill>
                <a:latin typeface="Kristen ITC" panose="03050502040202030202" pitchFamily="66" charset="0"/>
                <a:ea typeface="Segoe UI Black" panose="020B0A02040204020203" pitchFamily="34" charset="0"/>
                <a:cs typeface="Segoe UI Black" panose="020B0A02040204020203" pitchFamily="34" charset="0"/>
              </a:rPr>
              <a:t>Exercise 5B</a:t>
            </a:r>
            <a:endParaRPr lang="ja-JP" altLang="en-US" sz="6600" b="1" dirty="0">
              <a:ln w="38100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rgbClr val="7030A0"/>
              </a:solidFill>
              <a:latin typeface="Kristen ITC" panose="03050502040202030202" pitchFamily="66" charset="0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03943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Probability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Venn diagrams can be used as a visual representation of events happening</a:t>
            </a:r>
            <a:endParaRPr lang="en-GB" sz="1600" b="1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5B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2527663" y="2562497"/>
            <a:ext cx="3657600" cy="22098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" name="Oval 8"/>
          <p:cNvSpPr>
            <a:spLocks noChangeArrowheads="1"/>
          </p:cNvSpPr>
          <p:nvPr/>
        </p:nvSpPr>
        <p:spPr bwMode="auto">
          <a:xfrm>
            <a:off x="2908663" y="2867297"/>
            <a:ext cx="1752600" cy="1600200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" name="Oval 9"/>
          <p:cNvSpPr>
            <a:spLocks noChangeArrowheads="1"/>
          </p:cNvSpPr>
          <p:nvPr/>
        </p:nvSpPr>
        <p:spPr bwMode="auto">
          <a:xfrm>
            <a:off x="4051663" y="2867297"/>
            <a:ext cx="1752600" cy="1600200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" name="Text Box 10"/>
          <p:cNvSpPr txBox="1">
            <a:spLocks noChangeArrowheads="1"/>
          </p:cNvSpPr>
          <p:nvPr/>
        </p:nvSpPr>
        <p:spPr bwMode="auto">
          <a:xfrm>
            <a:off x="2832463" y="2867297"/>
            <a:ext cx="381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A</a:t>
            </a:r>
          </a:p>
        </p:txBody>
      </p:sp>
      <p:sp>
        <p:nvSpPr>
          <p:cNvPr id="10" name="Text Box 11"/>
          <p:cNvSpPr txBox="1">
            <a:spLocks noChangeArrowheads="1"/>
          </p:cNvSpPr>
          <p:nvPr/>
        </p:nvSpPr>
        <p:spPr bwMode="auto">
          <a:xfrm>
            <a:off x="5575663" y="2867297"/>
            <a:ext cx="381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B</a:t>
            </a:r>
          </a:p>
        </p:txBody>
      </p:sp>
      <p:sp>
        <p:nvSpPr>
          <p:cNvPr id="11" name="Text Box 12"/>
          <p:cNvSpPr txBox="1">
            <a:spLocks noChangeArrowheads="1"/>
          </p:cNvSpPr>
          <p:nvPr/>
        </p:nvSpPr>
        <p:spPr bwMode="auto">
          <a:xfrm>
            <a:off x="6032863" y="2181497"/>
            <a:ext cx="381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S</a:t>
            </a:r>
          </a:p>
        </p:txBody>
      </p:sp>
      <p:sp>
        <p:nvSpPr>
          <p:cNvPr id="12" name="Line 13"/>
          <p:cNvSpPr>
            <a:spLocks noChangeShapeType="1"/>
          </p:cNvSpPr>
          <p:nvPr/>
        </p:nvSpPr>
        <p:spPr bwMode="auto">
          <a:xfrm flipH="1" flipV="1">
            <a:off x="5499463" y="4086497"/>
            <a:ext cx="11430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" name="Text Box 14"/>
          <p:cNvSpPr txBox="1">
            <a:spLocks noChangeArrowheads="1"/>
          </p:cNvSpPr>
          <p:nvPr/>
        </p:nvSpPr>
        <p:spPr bwMode="auto">
          <a:xfrm>
            <a:off x="6566263" y="3019697"/>
            <a:ext cx="2286000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A rectangle labelled S represents the Sample Space</a:t>
            </a:r>
          </a:p>
        </p:txBody>
      </p:sp>
      <p:sp>
        <p:nvSpPr>
          <p:cNvPr id="14" name="Line 15"/>
          <p:cNvSpPr>
            <a:spLocks noChangeShapeType="1"/>
          </p:cNvSpPr>
          <p:nvPr/>
        </p:nvSpPr>
        <p:spPr bwMode="auto">
          <a:xfrm flipH="1" flipV="1">
            <a:off x="6490063" y="2562497"/>
            <a:ext cx="609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" name="Text Box 16"/>
          <p:cNvSpPr txBox="1">
            <a:spLocks noChangeArrowheads="1"/>
          </p:cNvSpPr>
          <p:nvPr/>
        </p:nvSpPr>
        <p:spPr bwMode="auto">
          <a:xfrm>
            <a:off x="6032863" y="5077097"/>
            <a:ext cx="2286000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Circle B represents the Probability of event B</a:t>
            </a:r>
          </a:p>
        </p:txBody>
      </p:sp>
      <p:sp>
        <p:nvSpPr>
          <p:cNvPr id="16" name="Line 17"/>
          <p:cNvSpPr>
            <a:spLocks noChangeShapeType="1"/>
          </p:cNvSpPr>
          <p:nvPr/>
        </p:nvSpPr>
        <p:spPr bwMode="auto">
          <a:xfrm flipV="1">
            <a:off x="2680063" y="4315097"/>
            <a:ext cx="7620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7" name="Text Box 18"/>
          <p:cNvSpPr txBox="1">
            <a:spLocks noChangeArrowheads="1"/>
          </p:cNvSpPr>
          <p:nvPr/>
        </p:nvSpPr>
        <p:spPr bwMode="auto">
          <a:xfrm>
            <a:off x="1537063" y="5077097"/>
            <a:ext cx="2286000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Circle A represents the Probability of event A</a:t>
            </a:r>
          </a:p>
        </p:txBody>
      </p:sp>
    </p:spTree>
    <p:extLst>
      <p:ext uri="{BB962C8B-B14F-4D97-AF65-F5344CB8AC3E}">
        <p14:creationId xmlns:p14="http://schemas.microsoft.com/office/powerpoint/2010/main" val="1288377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/>
      <p:bldP spid="10" grpId="0"/>
      <p:bldP spid="11" grpId="0"/>
      <p:bldP spid="12" grpId="0" animBg="1"/>
      <p:bldP spid="13" grpId="0"/>
      <p:bldP spid="14" grpId="0" animBg="1"/>
      <p:bldP spid="15" grpId="0"/>
      <p:bldP spid="16" grpId="0" animBg="1"/>
      <p:bldP spid="1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Probability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Venn diagrams can be used as a visual representation of events happening</a:t>
            </a:r>
            <a:endParaRPr lang="en-GB" sz="1600" b="1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5B</a:t>
            </a:r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18" name="Picture 3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1720" y="2026920"/>
            <a:ext cx="2362200" cy="148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Picture 3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1720" y="3627120"/>
            <a:ext cx="2362200" cy="148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Picture 3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1720" y="5227320"/>
            <a:ext cx="2362200" cy="148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" name="Text Box 35"/>
          <p:cNvSpPr txBox="1">
            <a:spLocks noChangeArrowheads="1"/>
          </p:cNvSpPr>
          <p:nvPr/>
        </p:nvSpPr>
        <p:spPr bwMode="auto">
          <a:xfrm>
            <a:off x="6217920" y="2026920"/>
            <a:ext cx="381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600">
                <a:latin typeface="Comic Sans MS" pitchFamily="66" charset="0"/>
              </a:rPr>
              <a:t>A</a:t>
            </a:r>
          </a:p>
        </p:txBody>
      </p:sp>
      <p:sp>
        <p:nvSpPr>
          <p:cNvPr id="22" name="Text Box 36"/>
          <p:cNvSpPr txBox="1">
            <a:spLocks noChangeArrowheads="1"/>
          </p:cNvSpPr>
          <p:nvPr/>
        </p:nvSpPr>
        <p:spPr bwMode="auto">
          <a:xfrm>
            <a:off x="6217920" y="3703320"/>
            <a:ext cx="381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600">
                <a:latin typeface="Comic Sans MS" pitchFamily="66" charset="0"/>
              </a:rPr>
              <a:t>A</a:t>
            </a:r>
          </a:p>
        </p:txBody>
      </p:sp>
      <p:sp>
        <p:nvSpPr>
          <p:cNvPr id="23" name="Text Box 37"/>
          <p:cNvSpPr txBox="1">
            <a:spLocks noChangeArrowheads="1"/>
          </p:cNvSpPr>
          <p:nvPr/>
        </p:nvSpPr>
        <p:spPr bwMode="auto">
          <a:xfrm>
            <a:off x="6217920" y="5303520"/>
            <a:ext cx="381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600">
                <a:latin typeface="Comic Sans MS" pitchFamily="66" charset="0"/>
              </a:rPr>
              <a:t>A</a:t>
            </a:r>
          </a:p>
        </p:txBody>
      </p:sp>
      <p:sp>
        <p:nvSpPr>
          <p:cNvPr id="24" name="Text Box 38"/>
          <p:cNvSpPr txBox="1">
            <a:spLocks noChangeArrowheads="1"/>
          </p:cNvSpPr>
          <p:nvPr/>
        </p:nvSpPr>
        <p:spPr bwMode="auto">
          <a:xfrm>
            <a:off x="8122920" y="2026920"/>
            <a:ext cx="381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600">
                <a:latin typeface="Comic Sans MS" pitchFamily="66" charset="0"/>
              </a:rPr>
              <a:t>B</a:t>
            </a:r>
          </a:p>
        </p:txBody>
      </p:sp>
      <p:sp>
        <p:nvSpPr>
          <p:cNvPr id="25" name="Text Box 39"/>
          <p:cNvSpPr txBox="1">
            <a:spLocks noChangeArrowheads="1"/>
          </p:cNvSpPr>
          <p:nvPr/>
        </p:nvSpPr>
        <p:spPr bwMode="auto">
          <a:xfrm>
            <a:off x="8122920" y="3703320"/>
            <a:ext cx="381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600">
                <a:latin typeface="Comic Sans MS" pitchFamily="66" charset="0"/>
              </a:rPr>
              <a:t>B</a:t>
            </a:r>
          </a:p>
        </p:txBody>
      </p:sp>
      <p:sp>
        <p:nvSpPr>
          <p:cNvPr id="26" name="Text Box 40"/>
          <p:cNvSpPr txBox="1">
            <a:spLocks noChangeArrowheads="1"/>
          </p:cNvSpPr>
          <p:nvPr/>
        </p:nvSpPr>
        <p:spPr bwMode="auto">
          <a:xfrm>
            <a:off x="8122920" y="5303520"/>
            <a:ext cx="381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600">
                <a:latin typeface="Comic Sans MS" pitchFamily="66" charset="0"/>
              </a:rPr>
              <a:t>B</a:t>
            </a:r>
          </a:p>
        </p:txBody>
      </p:sp>
      <p:sp>
        <p:nvSpPr>
          <p:cNvPr id="27" name="Line 41"/>
          <p:cNvSpPr>
            <a:spLocks noChangeShapeType="1"/>
          </p:cNvSpPr>
          <p:nvPr/>
        </p:nvSpPr>
        <p:spPr bwMode="auto">
          <a:xfrm>
            <a:off x="5455920" y="2788919"/>
            <a:ext cx="1476103" cy="6531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8" name="Text Box 42"/>
          <p:cNvSpPr txBox="1">
            <a:spLocks noChangeArrowheads="1"/>
          </p:cNvSpPr>
          <p:nvPr/>
        </p:nvSpPr>
        <p:spPr bwMode="auto">
          <a:xfrm>
            <a:off x="579120" y="2407920"/>
            <a:ext cx="4953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The Area in the middle represents the Probability of A </a:t>
            </a:r>
            <a:r>
              <a:rPr lang="en-GB" altLang="en-US" u="sng">
                <a:latin typeface="Comic Sans MS" pitchFamily="66" charset="0"/>
              </a:rPr>
              <a:t>and</a:t>
            </a:r>
            <a:r>
              <a:rPr lang="en-GB" altLang="en-US">
                <a:latin typeface="Comic Sans MS" pitchFamily="66" charset="0"/>
              </a:rPr>
              <a:t> B happening together.</a:t>
            </a:r>
          </a:p>
        </p:txBody>
      </p:sp>
      <p:graphicFrame>
        <p:nvGraphicFramePr>
          <p:cNvPr id="29" name="Object 4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16429753"/>
              </p:ext>
            </p:extLst>
          </p:nvPr>
        </p:nvGraphicFramePr>
        <p:xfrm>
          <a:off x="2407920" y="3122023"/>
          <a:ext cx="106680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7" name="Equation" r:id="rId6" imgW="609336" imgH="203112" progId="Equation.DSMT4">
                  <p:embed/>
                </p:oleObj>
              </mc:Choice>
              <mc:Fallback>
                <p:oleObj name="Equation" r:id="rId6" imgW="609336" imgH="203112" progId="Equation.DSMT4">
                  <p:embed/>
                  <p:pic>
                    <p:nvPicPr>
                      <p:cNvPr id="15403" name="Object 4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07920" y="3122023"/>
                        <a:ext cx="1066800" cy="35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" name="Line 44"/>
          <p:cNvSpPr>
            <a:spLocks noChangeShapeType="1"/>
          </p:cNvSpPr>
          <p:nvPr/>
        </p:nvSpPr>
        <p:spPr bwMode="auto">
          <a:xfrm flipV="1">
            <a:off x="5227320" y="4389120"/>
            <a:ext cx="1034143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" name="Text Box 45"/>
          <p:cNvSpPr txBox="1">
            <a:spLocks noChangeArrowheads="1"/>
          </p:cNvSpPr>
          <p:nvPr/>
        </p:nvSpPr>
        <p:spPr bwMode="auto">
          <a:xfrm>
            <a:off x="579120" y="3703320"/>
            <a:ext cx="4953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The whole area represents the Probability of A </a:t>
            </a:r>
            <a:r>
              <a:rPr lang="en-GB" altLang="en-US" u="sng">
                <a:latin typeface="Comic Sans MS" pitchFamily="66" charset="0"/>
              </a:rPr>
              <a:t>or</a:t>
            </a:r>
            <a:r>
              <a:rPr lang="en-GB" altLang="en-US">
                <a:latin typeface="Comic Sans MS" pitchFamily="66" charset="0"/>
              </a:rPr>
              <a:t> B happening (or them together).</a:t>
            </a:r>
          </a:p>
        </p:txBody>
      </p:sp>
      <p:graphicFrame>
        <p:nvGraphicFramePr>
          <p:cNvPr id="32" name="Object 4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46892807"/>
              </p:ext>
            </p:extLst>
          </p:nvPr>
        </p:nvGraphicFramePr>
        <p:xfrm>
          <a:off x="2407920" y="4521925"/>
          <a:ext cx="106680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8" name="Equation" r:id="rId8" imgW="609336" imgH="203112" progId="Equation.DSMT4">
                  <p:embed/>
                </p:oleObj>
              </mc:Choice>
              <mc:Fallback>
                <p:oleObj name="Equation" r:id="rId8" imgW="609336" imgH="203112" progId="Equation.DSMT4">
                  <p:embed/>
                  <p:pic>
                    <p:nvPicPr>
                      <p:cNvPr id="15406" name="Object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07920" y="4521925"/>
                        <a:ext cx="1066800" cy="35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" name="Line 47"/>
          <p:cNvSpPr>
            <a:spLocks noChangeShapeType="1"/>
          </p:cNvSpPr>
          <p:nvPr/>
        </p:nvSpPr>
        <p:spPr bwMode="auto">
          <a:xfrm flipV="1">
            <a:off x="3017520" y="3426823"/>
            <a:ext cx="0" cy="1524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4" name="Line 48"/>
          <p:cNvSpPr>
            <a:spLocks noChangeShapeType="1"/>
          </p:cNvSpPr>
          <p:nvPr/>
        </p:nvSpPr>
        <p:spPr bwMode="auto">
          <a:xfrm>
            <a:off x="3017520" y="3579223"/>
            <a:ext cx="8382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5" name="Text Box 49"/>
          <p:cNvSpPr txBox="1">
            <a:spLocks noChangeArrowheads="1"/>
          </p:cNvSpPr>
          <p:nvPr/>
        </p:nvSpPr>
        <p:spPr bwMode="auto">
          <a:xfrm>
            <a:off x="3855720" y="3426823"/>
            <a:ext cx="1447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‘n’ </a:t>
            </a: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</a:t>
            </a: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 ‘and’</a:t>
            </a:r>
          </a:p>
        </p:txBody>
      </p:sp>
      <p:sp>
        <p:nvSpPr>
          <p:cNvPr id="36" name="Text Box 50"/>
          <p:cNvSpPr txBox="1">
            <a:spLocks noChangeArrowheads="1"/>
          </p:cNvSpPr>
          <p:nvPr/>
        </p:nvSpPr>
        <p:spPr bwMode="auto">
          <a:xfrm>
            <a:off x="579120" y="5303520"/>
            <a:ext cx="4953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The area outside of A represents the Probability of A not happening.</a:t>
            </a:r>
          </a:p>
        </p:txBody>
      </p:sp>
      <p:graphicFrame>
        <p:nvGraphicFramePr>
          <p:cNvPr id="37" name="Object 5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60342234"/>
              </p:ext>
            </p:extLst>
          </p:nvPr>
        </p:nvGraphicFramePr>
        <p:xfrm>
          <a:off x="2164080" y="6087291"/>
          <a:ext cx="164465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9" name="Equation" r:id="rId10" imgW="939392" imgH="203112" progId="Equation.DSMT4">
                  <p:embed/>
                </p:oleObj>
              </mc:Choice>
              <mc:Fallback>
                <p:oleObj name="Equation" r:id="rId10" imgW="939392" imgH="203112" progId="Equation.DSMT4">
                  <p:embed/>
                  <p:pic>
                    <p:nvPicPr>
                      <p:cNvPr id="15411" name="Object 5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64080" y="6087291"/>
                        <a:ext cx="1644650" cy="35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" name="Line 52"/>
          <p:cNvSpPr>
            <a:spLocks noChangeShapeType="1"/>
          </p:cNvSpPr>
          <p:nvPr/>
        </p:nvSpPr>
        <p:spPr bwMode="auto">
          <a:xfrm>
            <a:off x="4922520" y="5760719"/>
            <a:ext cx="1164771" cy="39189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9" name="Text Box 53"/>
          <p:cNvSpPr txBox="1">
            <a:spLocks noChangeArrowheads="1"/>
          </p:cNvSpPr>
          <p:nvPr/>
        </p:nvSpPr>
        <p:spPr bwMode="auto">
          <a:xfrm>
            <a:off x="8427720" y="1798320"/>
            <a:ext cx="381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600">
                <a:latin typeface="Comic Sans MS" pitchFamily="66" charset="0"/>
              </a:rPr>
              <a:t>S</a:t>
            </a:r>
          </a:p>
        </p:txBody>
      </p:sp>
      <p:sp>
        <p:nvSpPr>
          <p:cNvPr id="40" name="Text Box 54"/>
          <p:cNvSpPr txBox="1">
            <a:spLocks noChangeArrowheads="1"/>
          </p:cNvSpPr>
          <p:nvPr/>
        </p:nvSpPr>
        <p:spPr bwMode="auto">
          <a:xfrm>
            <a:off x="8427720" y="3398520"/>
            <a:ext cx="381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600">
                <a:latin typeface="Comic Sans MS" pitchFamily="66" charset="0"/>
              </a:rPr>
              <a:t>S</a:t>
            </a:r>
          </a:p>
        </p:txBody>
      </p:sp>
      <p:sp>
        <p:nvSpPr>
          <p:cNvPr id="41" name="Text Box 55"/>
          <p:cNvSpPr txBox="1">
            <a:spLocks noChangeArrowheads="1"/>
          </p:cNvSpPr>
          <p:nvPr/>
        </p:nvSpPr>
        <p:spPr bwMode="auto">
          <a:xfrm>
            <a:off x="8427720" y="4998720"/>
            <a:ext cx="381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600">
                <a:latin typeface="Comic Sans MS" pitchFamily="66" charset="0"/>
              </a:rPr>
              <a:t>S</a:t>
            </a:r>
          </a:p>
        </p:txBody>
      </p:sp>
      <p:sp>
        <p:nvSpPr>
          <p:cNvPr id="42" name="Line 47"/>
          <p:cNvSpPr>
            <a:spLocks noChangeShapeType="1"/>
          </p:cNvSpPr>
          <p:nvPr/>
        </p:nvSpPr>
        <p:spPr bwMode="auto">
          <a:xfrm flipV="1">
            <a:off x="3013166" y="4920343"/>
            <a:ext cx="0" cy="1524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3" name="Line 48"/>
          <p:cNvSpPr>
            <a:spLocks noChangeShapeType="1"/>
          </p:cNvSpPr>
          <p:nvPr/>
        </p:nvSpPr>
        <p:spPr bwMode="auto">
          <a:xfrm>
            <a:off x="3013166" y="5072743"/>
            <a:ext cx="8382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4" name="Text Box 49"/>
          <p:cNvSpPr txBox="1">
            <a:spLocks noChangeArrowheads="1"/>
          </p:cNvSpPr>
          <p:nvPr/>
        </p:nvSpPr>
        <p:spPr bwMode="auto">
          <a:xfrm>
            <a:off x="3851366" y="4920343"/>
            <a:ext cx="1447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600" dirty="0">
                <a:solidFill>
                  <a:srgbClr val="FF0000"/>
                </a:solidFill>
                <a:latin typeface="Comic Sans MS" pitchFamily="66" charset="0"/>
              </a:rPr>
              <a:t>‘u’ </a:t>
            </a:r>
            <a:r>
              <a:rPr lang="en-GB" altLang="en-US" sz="16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</a:t>
            </a:r>
            <a:r>
              <a:rPr lang="en-GB" altLang="en-US" sz="1600" dirty="0">
                <a:solidFill>
                  <a:srgbClr val="FF0000"/>
                </a:solidFill>
                <a:latin typeface="Comic Sans MS" pitchFamily="66" charset="0"/>
              </a:rPr>
              <a:t> ‘or’</a:t>
            </a:r>
          </a:p>
        </p:txBody>
      </p:sp>
    </p:spTree>
    <p:extLst>
      <p:ext uri="{BB962C8B-B14F-4D97-AF65-F5344CB8AC3E}">
        <p14:creationId xmlns:p14="http://schemas.microsoft.com/office/powerpoint/2010/main" val="1818317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/>
      <p:bldP spid="23" grpId="0"/>
      <p:bldP spid="24" grpId="0"/>
      <p:bldP spid="25" grpId="0"/>
      <p:bldP spid="26" grpId="0"/>
      <p:bldP spid="27" grpId="0" animBg="1"/>
      <p:bldP spid="28" grpId="0"/>
      <p:bldP spid="30" grpId="0" animBg="1"/>
      <p:bldP spid="31" grpId="0"/>
      <p:bldP spid="33" grpId="0" animBg="1"/>
      <p:bldP spid="34" grpId="0" animBg="1"/>
      <p:bldP spid="35" grpId="0"/>
      <p:bldP spid="36" grpId="0"/>
      <p:bldP spid="38" grpId="0" animBg="1"/>
      <p:bldP spid="39" grpId="0"/>
      <p:bldP spid="40" grpId="0"/>
      <p:bldP spid="41" grpId="0"/>
      <p:bldP spid="42" grpId="0" animBg="1"/>
      <p:bldP spid="43" grpId="0" animBg="1"/>
      <p:bldP spid="44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248</TotalTime>
  <Words>1291</Words>
  <Application>Microsoft Office PowerPoint</Application>
  <PresentationFormat>画面に合わせる (4:3)</PresentationFormat>
  <Paragraphs>460</Paragraphs>
  <Slides>25</Slides>
  <Notes>0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11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25</vt:i4>
      </vt:variant>
    </vt:vector>
  </HeadingPairs>
  <TitlesOfParts>
    <vt:vector size="38" baseType="lpstr">
      <vt:lpstr>游ゴシック</vt:lpstr>
      <vt:lpstr>游ゴシック Light</vt:lpstr>
      <vt:lpstr>Arial</vt:lpstr>
      <vt:lpstr>Arial Black</vt:lpstr>
      <vt:lpstr>Calibri</vt:lpstr>
      <vt:lpstr>Calibri Light</vt:lpstr>
      <vt:lpstr>Cambria Math</vt:lpstr>
      <vt:lpstr>Comic Sans MS</vt:lpstr>
      <vt:lpstr>Kristen ITC</vt:lpstr>
      <vt:lpstr>Segoe UI Black</vt:lpstr>
      <vt:lpstr>Wingdings</vt:lpstr>
      <vt:lpstr>Office テーマ</vt:lpstr>
      <vt:lpstr>Equation</vt:lpstr>
      <vt:lpstr>PowerPoint プレゼンテーション</vt:lpstr>
      <vt:lpstr>Prior Knowledge Check</vt:lpstr>
      <vt:lpstr>PowerPoint プレゼンテーション</vt:lpstr>
      <vt:lpstr>Probability</vt:lpstr>
      <vt:lpstr>Probability</vt:lpstr>
      <vt:lpstr>Probability</vt:lpstr>
      <vt:lpstr>PowerPoint プレゼンテーション</vt:lpstr>
      <vt:lpstr>Probability</vt:lpstr>
      <vt:lpstr>Probability</vt:lpstr>
      <vt:lpstr>Probability</vt:lpstr>
      <vt:lpstr>Probability</vt:lpstr>
      <vt:lpstr>Probability</vt:lpstr>
      <vt:lpstr>Probability</vt:lpstr>
      <vt:lpstr>Probability</vt:lpstr>
      <vt:lpstr>Probability</vt:lpstr>
      <vt:lpstr>PowerPoint プレゼンテーション</vt:lpstr>
      <vt:lpstr>Probability</vt:lpstr>
      <vt:lpstr>Probability</vt:lpstr>
      <vt:lpstr>Probability</vt:lpstr>
      <vt:lpstr>Probability</vt:lpstr>
      <vt:lpstr>Probability</vt:lpstr>
      <vt:lpstr>Probability</vt:lpstr>
      <vt:lpstr>PowerPoint プレゼンテーション</vt:lpstr>
      <vt:lpstr>Probability</vt:lpstr>
      <vt:lpstr>Probability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Mike Pye</cp:lastModifiedBy>
  <cp:revision>51</cp:revision>
  <dcterms:created xsi:type="dcterms:W3CDTF">2017-08-14T15:35:38Z</dcterms:created>
  <dcterms:modified xsi:type="dcterms:W3CDTF">2018-08-13T23:45:19Z</dcterms:modified>
</cp:coreProperties>
</file>