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99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000">
              <a:srgbClr val="CC99FF">
                <a:alpha val="10000"/>
              </a:srgbClr>
            </a:gs>
            <a:gs pos="95000">
              <a:srgbClr val="CC99FF">
                <a:alpha val="10000"/>
              </a:srgb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4B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62358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Linear regression can be used to calculate the equation of the line of best fit of a set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One type of line of best fit which is useful is called a ‘’least squares regression line”.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is the straight line which minimizes the sum of the squares of the distances of each point from the line…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The line will take the form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(essentially the same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623582" cy="4776787"/>
              </a:xfrm>
              <a:blipFill>
                <a:blip r:embed="rId2"/>
                <a:stretch>
                  <a:fillRect l="-336" t="-766" r="-47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5667051" y="2392784"/>
            <a:ext cx="4397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GB" altLang="en-US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V="1">
            <a:off x="5578151" y="1351384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5578151" y="3484984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flipV="1">
            <a:off x="5578151" y="1656184"/>
            <a:ext cx="2209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7025951" y="2418184"/>
            <a:ext cx="152400" cy="152400"/>
            <a:chOff x="2976" y="3168"/>
            <a:chExt cx="96" cy="96"/>
          </a:xfrm>
        </p:grpSpPr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2976" y="316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 flipH="1">
              <a:off x="2976" y="316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" name="Group 15"/>
          <p:cNvGrpSpPr>
            <a:grpSpLocks/>
          </p:cNvGrpSpPr>
          <p:nvPr/>
        </p:nvGrpSpPr>
        <p:grpSpPr bwMode="auto">
          <a:xfrm>
            <a:off x="5882951" y="2265784"/>
            <a:ext cx="152400" cy="152400"/>
            <a:chOff x="2976" y="3168"/>
            <a:chExt cx="96" cy="96"/>
          </a:xfrm>
        </p:grpSpPr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2976" y="316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H="1">
              <a:off x="2976" y="316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6644951" y="1960984"/>
            <a:ext cx="152400" cy="152400"/>
            <a:chOff x="2976" y="3168"/>
            <a:chExt cx="96" cy="96"/>
          </a:xfrm>
        </p:grpSpPr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2976" y="316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 flipH="1">
              <a:off x="2976" y="316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" name="Group 21"/>
          <p:cNvGrpSpPr>
            <a:grpSpLocks/>
          </p:cNvGrpSpPr>
          <p:nvPr/>
        </p:nvGrpSpPr>
        <p:grpSpPr bwMode="auto">
          <a:xfrm>
            <a:off x="6340151" y="2722984"/>
            <a:ext cx="152400" cy="152400"/>
            <a:chOff x="2976" y="3168"/>
            <a:chExt cx="96" cy="96"/>
          </a:xfrm>
        </p:grpSpPr>
        <p:sp>
          <p:nvSpPr>
            <p:cNvPr id="19" name="Line 22"/>
            <p:cNvSpPr>
              <a:spLocks noChangeShapeType="1"/>
            </p:cNvSpPr>
            <p:nvPr/>
          </p:nvSpPr>
          <p:spPr bwMode="auto">
            <a:xfrm>
              <a:off x="2976" y="316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 flipH="1">
              <a:off x="2976" y="316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7483151" y="1884784"/>
            <a:ext cx="152400" cy="152400"/>
            <a:chOff x="2976" y="3168"/>
            <a:chExt cx="96" cy="96"/>
          </a:xfrm>
        </p:grpSpPr>
        <p:sp>
          <p:nvSpPr>
            <p:cNvPr id="22" name="Line 25"/>
            <p:cNvSpPr>
              <a:spLocks noChangeShapeType="1"/>
            </p:cNvSpPr>
            <p:nvPr/>
          </p:nvSpPr>
          <p:spPr bwMode="auto">
            <a:xfrm>
              <a:off x="2976" y="316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26"/>
            <p:cNvSpPr>
              <a:spLocks noChangeShapeType="1"/>
            </p:cNvSpPr>
            <p:nvPr/>
          </p:nvSpPr>
          <p:spPr bwMode="auto">
            <a:xfrm flipH="1">
              <a:off x="2976" y="316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" name="Line 27"/>
          <p:cNvSpPr>
            <a:spLocks noChangeShapeType="1"/>
          </p:cNvSpPr>
          <p:nvPr/>
        </p:nvSpPr>
        <p:spPr bwMode="auto">
          <a:xfrm>
            <a:off x="5959151" y="2341984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>
            <a:off x="6721151" y="2037184"/>
            <a:ext cx="0" cy="26828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>
            <a:off x="7102151" y="2072109"/>
            <a:ext cx="0" cy="4222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Line 30"/>
          <p:cNvSpPr>
            <a:spLocks noChangeShapeType="1"/>
          </p:cNvSpPr>
          <p:nvPr/>
        </p:nvSpPr>
        <p:spPr bwMode="auto">
          <a:xfrm>
            <a:off x="6416351" y="2494384"/>
            <a:ext cx="0" cy="304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>
            <a:off x="7559351" y="1808584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7657776" y="3492922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5247951" y="1208509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y</a:t>
            </a:r>
          </a:p>
        </p:txBody>
      </p:sp>
      <p:sp>
        <p:nvSpPr>
          <p:cNvPr id="31" name="Text Box 35"/>
          <p:cNvSpPr txBox="1">
            <a:spLocks noChangeArrowheads="1"/>
          </p:cNvSpPr>
          <p:nvPr/>
        </p:nvSpPr>
        <p:spPr bwMode="auto">
          <a:xfrm>
            <a:off x="6367139" y="2454697"/>
            <a:ext cx="439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GB" altLang="en-US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2" name="Text Box 36"/>
          <p:cNvSpPr txBox="1">
            <a:spLocks noChangeArrowheads="1"/>
          </p:cNvSpPr>
          <p:nvPr/>
        </p:nvSpPr>
        <p:spPr bwMode="auto">
          <a:xfrm>
            <a:off x="7532364" y="1665709"/>
            <a:ext cx="439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GB" altLang="en-US" sz="1600" baseline="-25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3" name="Text Box 37"/>
          <p:cNvSpPr txBox="1">
            <a:spLocks noChangeArrowheads="1"/>
          </p:cNvSpPr>
          <p:nvPr/>
        </p:nvSpPr>
        <p:spPr bwMode="auto">
          <a:xfrm>
            <a:off x="7065639" y="2078459"/>
            <a:ext cx="439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GB" altLang="en-US" sz="1600" baseline="-25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34" name="Text Box 38"/>
          <p:cNvSpPr txBox="1">
            <a:spLocks noChangeArrowheads="1"/>
          </p:cNvSpPr>
          <p:nvPr/>
        </p:nvSpPr>
        <p:spPr bwMode="auto">
          <a:xfrm>
            <a:off x="6392539" y="2016547"/>
            <a:ext cx="439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GB" altLang="en-US" sz="16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766457" y="5344886"/>
            <a:ext cx="936172" cy="1088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50229" y="5050970"/>
                <a:ext cx="410391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At this stage you will not need to calculate the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The emphasis is on being able to interpret the line in context.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9" y="5050970"/>
                <a:ext cx="4103914" cy="1077218"/>
              </a:xfrm>
              <a:prstGeom prst="rect">
                <a:avLst/>
              </a:prstGeom>
              <a:blipFill>
                <a:blip r:embed="rId3"/>
                <a:stretch>
                  <a:fillRect t="-1136" b="-73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386943" y="3864427"/>
            <a:ext cx="46373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line above will ensure that the sum of the distances squared is the smallest possible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47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62358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Linear regression can be used to calculate the equation of the line of best fit of a set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From the large data set, the daily mean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windspeed</a:t>
                </a:r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knots, and the daily maximum gust,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knots, were recorded for the first 15 days in May in Camborne in 2015.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data was plotted on a scatter diagram: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a) Describe the correlation between daily mean </a:t>
                </a:r>
                <a:r>
                  <a:rPr lang="en-US" sz="16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windspeed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daily maximum gust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623582" cy="4776787"/>
              </a:xfrm>
              <a:blipFill>
                <a:blip r:embed="rId2"/>
                <a:stretch>
                  <a:fillRect l="-672" t="-766" r="-2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5" name="Table 3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3906522" y="1310280"/>
              <a:ext cx="804294" cy="39014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02147">
                      <a:extLst>
                        <a:ext uri="{9D8B030D-6E8A-4147-A177-3AD203B41FA5}">
                          <a16:colId xmlns:a16="http://schemas.microsoft.com/office/drawing/2014/main" val="3853611256"/>
                        </a:ext>
                      </a:extLst>
                    </a:gridCol>
                    <a:gridCol w="402147">
                      <a:extLst>
                        <a:ext uri="{9D8B030D-6E8A-4147-A177-3AD203B41FA5}">
                          <a16:colId xmlns:a16="http://schemas.microsoft.com/office/drawing/2014/main" val="3555293113"/>
                        </a:ext>
                      </a:extLst>
                    </a:gridCol>
                  </a:tblGrid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b="1" i="0" dirty="0">
                              <a:latin typeface="Comic Sans MS" panose="030F0702030302020204" pitchFamily="66" charset="0"/>
                            </a:rPr>
                            <a:t>w</a:t>
                          </a:r>
                          <a:endParaRPr lang="en-GB" sz="1000" b="1" i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b="1" i="0" dirty="0" smtClean="0">
                                    <a:latin typeface="Cambria Math" panose="02040503050406030204" pitchFamily="18" charset="0"/>
                                  </a:rPr>
                                  <m:t>𝐠</m:t>
                                </m:r>
                              </m:oMath>
                            </m:oMathPara>
                          </a14:m>
                          <a:endParaRPr lang="en-GB" sz="1000" b="1" i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40982856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14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4587005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37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784273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62918353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62124640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43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56970033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38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07840018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9072640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25841798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6695651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14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65349754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11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61013002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63333876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21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6650345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96623195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949724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5" name="Table 3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0847738"/>
                  </p:ext>
                </p:extLst>
              </p:nvPr>
            </p:nvGraphicFramePr>
            <p:xfrm>
              <a:off x="3906522" y="1310280"/>
              <a:ext cx="804294" cy="39014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02147">
                      <a:extLst>
                        <a:ext uri="{9D8B030D-6E8A-4147-A177-3AD203B41FA5}">
                          <a16:colId xmlns:a16="http://schemas.microsoft.com/office/drawing/2014/main" val="3853611256"/>
                        </a:ext>
                      </a:extLst>
                    </a:gridCol>
                    <a:gridCol w="402147">
                      <a:extLst>
                        <a:ext uri="{9D8B030D-6E8A-4147-A177-3AD203B41FA5}">
                          <a16:colId xmlns:a16="http://schemas.microsoft.com/office/drawing/2014/main" val="3555293113"/>
                        </a:ext>
                      </a:extLst>
                    </a:gridCol>
                  </a:tblGrid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b="1" i="0" dirty="0" smtClean="0">
                              <a:latin typeface="Comic Sans MS" panose="030F0702030302020204" pitchFamily="66" charset="0"/>
                            </a:rPr>
                            <a:t>w</a:t>
                          </a:r>
                          <a:endParaRPr lang="en-GB" sz="1000" b="1" i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3030" t="-2500" r="-3030" b="-151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0982856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14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4587005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37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784273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62918353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6212464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43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56970033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38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0784001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907264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2584179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6695651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14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65349754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11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61013002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63333876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21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6650345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96623195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94972447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260" name="Group 3259"/>
          <p:cNvGrpSpPr/>
          <p:nvPr/>
        </p:nvGrpSpPr>
        <p:grpSpPr>
          <a:xfrm>
            <a:off x="5509086" y="1393483"/>
            <a:ext cx="3211286" cy="3755571"/>
            <a:chOff x="5932714" y="1251857"/>
            <a:chExt cx="3211286" cy="3755571"/>
          </a:xfrm>
        </p:grpSpPr>
        <p:pic>
          <p:nvPicPr>
            <p:cNvPr id="3255" name="Picture 3254"/>
            <p:cNvPicPr>
              <a:picLocks noChangeAspect="1"/>
            </p:cNvPicPr>
            <p:nvPr/>
          </p:nvPicPr>
          <p:blipFill rotWithShape="1">
            <a:blip r:embed="rId4"/>
            <a:srcRect t="39867" r="49758"/>
            <a:stretch/>
          </p:blipFill>
          <p:spPr>
            <a:xfrm>
              <a:off x="5933197" y="1379476"/>
              <a:ext cx="3025745" cy="3627952"/>
            </a:xfrm>
            <a:prstGeom prst="rect">
              <a:avLst/>
            </a:prstGeom>
          </p:spPr>
        </p:pic>
        <p:cxnSp>
          <p:nvCxnSpPr>
            <p:cNvPr id="3257" name="Straight Arrow Connector 3256"/>
            <p:cNvCxnSpPr/>
            <p:nvPr/>
          </p:nvCxnSpPr>
          <p:spPr>
            <a:xfrm flipV="1">
              <a:off x="5932714" y="1251857"/>
              <a:ext cx="0" cy="374468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8" name="Straight Arrow Connector 3257"/>
            <p:cNvCxnSpPr/>
            <p:nvPr/>
          </p:nvCxnSpPr>
          <p:spPr>
            <a:xfrm>
              <a:off x="5936105" y="4991725"/>
              <a:ext cx="3207895" cy="874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61" name="TextBox 3260"/>
          <p:cNvSpPr txBox="1"/>
          <p:nvPr/>
        </p:nvSpPr>
        <p:spPr>
          <a:xfrm>
            <a:off x="5364887" y="5133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2" name="TextBox 3261"/>
          <p:cNvSpPr txBox="1"/>
          <p:nvPr/>
        </p:nvSpPr>
        <p:spPr>
          <a:xfrm>
            <a:off x="5974487" y="5133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3" name="TextBox 3262"/>
          <p:cNvSpPr txBox="1"/>
          <p:nvPr/>
        </p:nvSpPr>
        <p:spPr>
          <a:xfrm>
            <a:off x="6524962" y="5133975"/>
            <a:ext cx="373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4" name="TextBox 3263"/>
          <p:cNvSpPr txBox="1"/>
          <p:nvPr/>
        </p:nvSpPr>
        <p:spPr>
          <a:xfrm>
            <a:off x="7115512" y="5133975"/>
            <a:ext cx="373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5" name="TextBox 3264"/>
          <p:cNvSpPr txBox="1"/>
          <p:nvPr/>
        </p:nvSpPr>
        <p:spPr>
          <a:xfrm>
            <a:off x="7720210" y="5133975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6" name="TextBox 3265"/>
          <p:cNvSpPr txBox="1"/>
          <p:nvPr/>
        </p:nvSpPr>
        <p:spPr>
          <a:xfrm>
            <a:off x="8301235" y="51435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7" name="TextBox 3266"/>
          <p:cNvSpPr txBox="1"/>
          <p:nvPr/>
        </p:nvSpPr>
        <p:spPr>
          <a:xfrm>
            <a:off x="5260112" y="49815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8" name="TextBox 3267"/>
          <p:cNvSpPr txBox="1"/>
          <p:nvPr/>
        </p:nvSpPr>
        <p:spPr>
          <a:xfrm>
            <a:off x="5181937" y="4400550"/>
            <a:ext cx="373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9" name="TextBox 3268"/>
          <p:cNvSpPr txBox="1"/>
          <p:nvPr/>
        </p:nvSpPr>
        <p:spPr>
          <a:xfrm>
            <a:off x="5157986" y="3800475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0" name="TextBox 3269"/>
          <p:cNvSpPr txBox="1"/>
          <p:nvPr/>
        </p:nvSpPr>
        <p:spPr>
          <a:xfrm>
            <a:off x="5148461" y="32004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1" name="TextBox 3270"/>
          <p:cNvSpPr txBox="1"/>
          <p:nvPr/>
        </p:nvSpPr>
        <p:spPr>
          <a:xfrm>
            <a:off x="5157986" y="2600325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40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2" name="TextBox 3271"/>
          <p:cNvSpPr txBox="1"/>
          <p:nvPr/>
        </p:nvSpPr>
        <p:spPr>
          <a:xfrm>
            <a:off x="5157986" y="1990725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50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3" name="TextBox 3272"/>
          <p:cNvSpPr txBox="1"/>
          <p:nvPr/>
        </p:nvSpPr>
        <p:spPr>
          <a:xfrm>
            <a:off x="5157986" y="139065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60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4" name="TextBox 3273"/>
          <p:cNvSpPr txBox="1"/>
          <p:nvPr/>
        </p:nvSpPr>
        <p:spPr>
          <a:xfrm>
            <a:off x="6609405" y="5419725"/>
            <a:ext cx="2281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Daily mean </a:t>
            </a:r>
            <a:r>
              <a:rPr lang="en-US" sz="1200" dirty="0" err="1">
                <a:latin typeface="Comic Sans MS" panose="030F0702030302020204" pitchFamily="66" charset="0"/>
              </a:rPr>
              <a:t>windspeed</a:t>
            </a:r>
            <a:r>
              <a:rPr lang="en-US" sz="1200" dirty="0">
                <a:latin typeface="Comic Sans MS" panose="030F0702030302020204" pitchFamily="66" charset="0"/>
              </a:rPr>
              <a:t> (knots)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275" name="TextBox 3274"/>
          <p:cNvSpPr txBox="1"/>
          <p:nvPr/>
        </p:nvSpPr>
        <p:spPr>
          <a:xfrm rot="16200000">
            <a:off x="3991486" y="2085975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Daily maximum gust (knots)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3276" name="Group 249"/>
          <p:cNvGrpSpPr>
            <a:grpSpLocks/>
          </p:cNvGrpSpPr>
          <p:nvPr/>
        </p:nvGrpSpPr>
        <p:grpSpPr bwMode="auto">
          <a:xfrm>
            <a:off x="7114950" y="3098619"/>
            <a:ext cx="152400" cy="152400"/>
            <a:chOff x="4224" y="3024"/>
            <a:chExt cx="48" cy="48"/>
          </a:xfrm>
        </p:grpSpPr>
        <p:sp>
          <p:nvSpPr>
            <p:cNvPr id="3277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8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79" name="Group 249"/>
          <p:cNvGrpSpPr>
            <a:grpSpLocks/>
          </p:cNvGrpSpPr>
          <p:nvPr/>
        </p:nvGrpSpPr>
        <p:grpSpPr bwMode="auto">
          <a:xfrm>
            <a:off x="7000650" y="2841444"/>
            <a:ext cx="152400" cy="152400"/>
            <a:chOff x="4224" y="3024"/>
            <a:chExt cx="48" cy="48"/>
          </a:xfrm>
        </p:grpSpPr>
        <p:sp>
          <p:nvSpPr>
            <p:cNvPr id="3280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82" name="Group 249"/>
          <p:cNvGrpSpPr>
            <a:grpSpLocks/>
          </p:cNvGrpSpPr>
          <p:nvPr/>
        </p:nvGrpSpPr>
        <p:grpSpPr bwMode="auto">
          <a:xfrm>
            <a:off x="7000650" y="3336744"/>
            <a:ext cx="152400" cy="152400"/>
            <a:chOff x="4224" y="3024"/>
            <a:chExt cx="48" cy="48"/>
          </a:xfrm>
        </p:grpSpPr>
        <p:sp>
          <p:nvSpPr>
            <p:cNvPr id="3283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4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85" name="Group 249"/>
          <p:cNvGrpSpPr>
            <a:grpSpLocks/>
          </p:cNvGrpSpPr>
          <p:nvPr/>
        </p:nvGrpSpPr>
        <p:grpSpPr bwMode="auto">
          <a:xfrm>
            <a:off x="6524400" y="3698694"/>
            <a:ext cx="152400" cy="152400"/>
            <a:chOff x="4224" y="3024"/>
            <a:chExt cx="48" cy="48"/>
          </a:xfrm>
        </p:grpSpPr>
        <p:sp>
          <p:nvSpPr>
            <p:cNvPr id="3286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7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88" name="Group 249"/>
          <p:cNvGrpSpPr>
            <a:grpSpLocks/>
          </p:cNvGrpSpPr>
          <p:nvPr/>
        </p:nvGrpSpPr>
        <p:grpSpPr bwMode="auto">
          <a:xfrm>
            <a:off x="7600725" y="2479494"/>
            <a:ext cx="152400" cy="152400"/>
            <a:chOff x="4224" y="3024"/>
            <a:chExt cx="48" cy="48"/>
          </a:xfrm>
        </p:grpSpPr>
        <p:sp>
          <p:nvSpPr>
            <p:cNvPr id="3289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0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91" name="Group 249"/>
          <p:cNvGrpSpPr>
            <a:grpSpLocks/>
          </p:cNvGrpSpPr>
          <p:nvPr/>
        </p:nvGrpSpPr>
        <p:grpSpPr bwMode="auto">
          <a:xfrm>
            <a:off x="7600725" y="2774769"/>
            <a:ext cx="152400" cy="152400"/>
            <a:chOff x="4224" y="3024"/>
            <a:chExt cx="48" cy="48"/>
          </a:xfrm>
        </p:grpSpPr>
        <p:sp>
          <p:nvSpPr>
            <p:cNvPr id="3292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3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94" name="Group 249"/>
          <p:cNvGrpSpPr>
            <a:grpSpLocks/>
          </p:cNvGrpSpPr>
          <p:nvPr/>
        </p:nvGrpSpPr>
        <p:grpSpPr bwMode="auto">
          <a:xfrm>
            <a:off x="6276750" y="4051119"/>
            <a:ext cx="152400" cy="152400"/>
            <a:chOff x="4224" y="3024"/>
            <a:chExt cx="48" cy="48"/>
          </a:xfrm>
        </p:grpSpPr>
        <p:sp>
          <p:nvSpPr>
            <p:cNvPr id="3295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6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97" name="Group 249"/>
          <p:cNvGrpSpPr>
            <a:grpSpLocks/>
          </p:cNvGrpSpPr>
          <p:nvPr/>
        </p:nvGrpSpPr>
        <p:grpSpPr bwMode="auto">
          <a:xfrm>
            <a:off x="7238775" y="3270069"/>
            <a:ext cx="152400" cy="152400"/>
            <a:chOff x="4224" y="3024"/>
            <a:chExt cx="48" cy="48"/>
          </a:xfrm>
        </p:grpSpPr>
        <p:sp>
          <p:nvSpPr>
            <p:cNvPr id="3298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9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00" name="Group 249"/>
          <p:cNvGrpSpPr>
            <a:grpSpLocks/>
          </p:cNvGrpSpPr>
          <p:nvPr/>
        </p:nvGrpSpPr>
        <p:grpSpPr bwMode="auto">
          <a:xfrm>
            <a:off x="6648225" y="3393894"/>
            <a:ext cx="152400" cy="152400"/>
            <a:chOff x="4224" y="3024"/>
            <a:chExt cx="48" cy="48"/>
          </a:xfrm>
        </p:grpSpPr>
        <p:sp>
          <p:nvSpPr>
            <p:cNvPr id="3301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2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03" name="Group 249"/>
          <p:cNvGrpSpPr>
            <a:grpSpLocks/>
          </p:cNvGrpSpPr>
          <p:nvPr/>
        </p:nvGrpSpPr>
        <p:grpSpPr bwMode="auto">
          <a:xfrm>
            <a:off x="7124475" y="3336744"/>
            <a:ext cx="152400" cy="152400"/>
            <a:chOff x="4224" y="3024"/>
            <a:chExt cx="48" cy="48"/>
          </a:xfrm>
        </p:grpSpPr>
        <p:sp>
          <p:nvSpPr>
            <p:cNvPr id="3304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5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06" name="Group 249"/>
          <p:cNvGrpSpPr>
            <a:grpSpLocks/>
          </p:cNvGrpSpPr>
          <p:nvPr/>
        </p:nvGrpSpPr>
        <p:grpSpPr bwMode="auto">
          <a:xfrm>
            <a:off x="6762525" y="3327219"/>
            <a:ext cx="152400" cy="152400"/>
            <a:chOff x="4224" y="3024"/>
            <a:chExt cx="48" cy="48"/>
          </a:xfrm>
        </p:grpSpPr>
        <p:sp>
          <p:nvSpPr>
            <p:cNvPr id="3307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8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09" name="Group 249"/>
          <p:cNvGrpSpPr>
            <a:grpSpLocks/>
          </p:cNvGrpSpPr>
          <p:nvPr/>
        </p:nvGrpSpPr>
        <p:grpSpPr bwMode="auto">
          <a:xfrm>
            <a:off x="6391050" y="3812994"/>
            <a:ext cx="152400" cy="152400"/>
            <a:chOff x="4224" y="3024"/>
            <a:chExt cx="48" cy="48"/>
          </a:xfrm>
        </p:grpSpPr>
        <p:sp>
          <p:nvSpPr>
            <p:cNvPr id="3310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1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12" name="Group 249"/>
          <p:cNvGrpSpPr>
            <a:grpSpLocks/>
          </p:cNvGrpSpPr>
          <p:nvPr/>
        </p:nvGrpSpPr>
        <p:grpSpPr bwMode="auto">
          <a:xfrm>
            <a:off x="6276750" y="3879669"/>
            <a:ext cx="152400" cy="152400"/>
            <a:chOff x="4224" y="3024"/>
            <a:chExt cx="48" cy="48"/>
          </a:xfrm>
        </p:grpSpPr>
        <p:sp>
          <p:nvSpPr>
            <p:cNvPr id="3313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4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315" name="TextBox 3314"/>
          <p:cNvSpPr txBox="1"/>
          <p:nvPr/>
        </p:nvSpPr>
        <p:spPr>
          <a:xfrm>
            <a:off x="95251" y="5781675"/>
            <a:ext cx="3838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There is a strong positive correlation between daily mean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windspeed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daily maximum gust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1" grpId="0"/>
      <p:bldP spid="3262" grpId="0"/>
      <p:bldP spid="3263" grpId="0"/>
      <p:bldP spid="3264" grpId="0"/>
      <p:bldP spid="3265" grpId="0"/>
      <p:bldP spid="3266" grpId="0"/>
      <p:bldP spid="3267" grpId="0"/>
      <p:bldP spid="3268" grpId="0"/>
      <p:bldP spid="3269" grpId="0"/>
      <p:bldP spid="3270" grpId="0"/>
      <p:bldP spid="3271" grpId="0"/>
      <p:bldP spid="3272" grpId="0"/>
      <p:bldP spid="3273" grpId="0"/>
      <p:bldP spid="3274" grpId="0"/>
      <p:bldP spid="3275" grpId="0"/>
      <p:bldP spid="33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623582" cy="504825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Linear regression can be used to calculate the equation of the line of best fit of a set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From the large data set, the daily mean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windspeed</a:t>
                </a:r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knots, and the daily maximum gust,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knots, were recorded for the first 15 days in May in Camborne in 2015.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equation of the regression line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for this data is: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=7.23+1.82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𝑤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Give an interpretation of the value of the gradient of this regression line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623582" cy="5048250"/>
              </a:xfrm>
              <a:blipFill>
                <a:blip r:embed="rId2"/>
                <a:stretch>
                  <a:fillRect t="-725" r="-1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5" name="Table 3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3906522" y="1310280"/>
              <a:ext cx="804294" cy="39014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02147">
                      <a:extLst>
                        <a:ext uri="{9D8B030D-6E8A-4147-A177-3AD203B41FA5}">
                          <a16:colId xmlns:a16="http://schemas.microsoft.com/office/drawing/2014/main" val="3853611256"/>
                        </a:ext>
                      </a:extLst>
                    </a:gridCol>
                    <a:gridCol w="402147">
                      <a:extLst>
                        <a:ext uri="{9D8B030D-6E8A-4147-A177-3AD203B41FA5}">
                          <a16:colId xmlns:a16="http://schemas.microsoft.com/office/drawing/2014/main" val="3555293113"/>
                        </a:ext>
                      </a:extLst>
                    </a:gridCol>
                  </a:tblGrid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b="1" i="0" dirty="0">
                              <a:latin typeface="Comic Sans MS" panose="030F0702030302020204" pitchFamily="66" charset="0"/>
                            </a:rPr>
                            <a:t>w</a:t>
                          </a:r>
                          <a:endParaRPr lang="en-GB" sz="1000" b="1" i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b="1" i="0" dirty="0" smtClean="0">
                                    <a:latin typeface="Cambria Math" panose="02040503050406030204" pitchFamily="18" charset="0"/>
                                  </a:rPr>
                                  <m:t>𝐠</m:t>
                                </m:r>
                              </m:oMath>
                            </m:oMathPara>
                          </a14:m>
                          <a:endParaRPr lang="en-GB" sz="1000" b="1" i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40982856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14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4587005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37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784273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62918353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62124640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43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56970033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38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07840018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9072640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25841798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6695651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14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65349754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11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61013002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63333876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21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6650345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96623195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949724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5" name="Table 3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0847738"/>
                  </p:ext>
                </p:extLst>
              </p:nvPr>
            </p:nvGraphicFramePr>
            <p:xfrm>
              <a:off x="3906522" y="1310280"/>
              <a:ext cx="804294" cy="39014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02147">
                      <a:extLst>
                        <a:ext uri="{9D8B030D-6E8A-4147-A177-3AD203B41FA5}">
                          <a16:colId xmlns:a16="http://schemas.microsoft.com/office/drawing/2014/main" val="3853611256"/>
                        </a:ext>
                      </a:extLst>
                    </a:gridCol>
                    <a:gridCol w="402147">
                      <a:extLst>
                        <a:ext uri="{9D8B030D-6E8A-4147-A177-3AD203B41FA5}">
                          <a16:colId xmlns:a16="http://schemas.microsoft.com/office/drawing/2014/main" val="3555293113"/>
                        </a:ext>
                      </a:extLst>
                    </a:gridCol>
                  </a:tblGrid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b="1" i="0" dirty="0" smtClean="0">
                              <a:latin typeface="Comic Sans MS" panose="030F0702030302020204" pitchFamily="66" charset="0"/>
                            </a:rPr>
                            <a:t>w</a:t>
                          </a:r>
                          <a:endParaRPr lang="en-GB" sz="1000" b="1" i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3030" t="-2500" r="-3030" b="-151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0982856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14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4587005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37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784273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62918353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6212464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43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56970033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38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0784001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907264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2584179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6695651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14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65349754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11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61013002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63333876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21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6650345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96623195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94972447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260" name="Group 3259"/>
          <p:cNvGrpSpPr/>
          <p:nvPr/>
        </p:nvGrpSpPr>
        <p:grpSpPr>
          <a:xfrm>
            <a:off x="5509086" y="1393483"/>
            <a:ext cx="3211286" cy="3755571"/>
            <a:chOff x="5932714" y="1251857"/>
            <a:chExt cx="3211286" cy="3755571"/>
          </a:xfrm>
        </p:grpSpPr>
        <p:pic>
          <p:nvPicPr>
            <p:cNvPr id="3255" name="Picture 3254"/>
            <p:cNvPicPr>
              <a:picLocks noChangeAspect="1"/>
            </p:cNvPicPr>
            <p:nvPr/>
          </p:nvPicPr>
          <p:blipFill rotWithShape="1">
            <a:blip r:embed="rId4"/>
            <a:srcRect t="39867" r="49758"/>
            <a:stretch/>
          </p:blipFill>
          <p:spPr>
            <a:xfrm>
              <a:off x="5933197" y="1379476"/>
              <a:ext cx="3025745" cy="3627952"/>
            </a:xfrm>
            <a:prstGeom prst="rect">
              <a:avLst/>
            </a:prstGeom>
          </p:spPr>
        </p:pic>
        <p:cxnSp>
          <p:nvCxnSpPr>
            <p:cNvPr id="3257" name="Straight Arrow Connector 3256"/>
            <p:cNvCxnSpPr/>
            <p:nvPr/>
          </p:nvCxnSpPr>
          <p:spPr>
            <a:xfrm flipV="1">
              <a:off x="5932714" y="1251857"/>
              <a:ext cx="0" cy="374468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8" name="Straight Arrow Connector 3257"/>
            <p:cNvCxnSpPr/>
            <p:nvPr/>
          </p:nvCxnSpPr>
          <p:spPr>
            <a:xfrm>
              <a:off x="5936105" y="4991725"/>
              <a:ext cx="3207895" cy="874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61" name="TextBox 3260"/>
          <p:cNvSpPr txBox="1"/>
          <p:nvPr/>
        </p:nvSpPr>
        <p:spPr>
          <a:xfrm>
            <a:off x="5364887" y="5133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2" name="TextBox 3261"/>
          <p:cNvSpPr txBox="1"/>
          <p:nvPr/>
        </p:nvSpPr>
        <p:spPr>
          <a:xfrm>
            <a:off x="5974487" y="5133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3" name="TextBox 3262"/>
          <p:cNvSpPr txBox="1"/>
          <p:nvPr/>
        </p:nvSpPr>
        <p:spPr>
          <a:xfrm>
            <a:off x="6524962" y="5133975"/>
            <a:ext cx="373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4" name="TextBox 3263"/>
          <p:cNvSpPr txBox="1"/>
          <p:nvPr/>
        </p:nvSpPr>
        <p:spPr>
          <a:xfrm>
            <a:off x="7115512" y="5133975"/>
            <a:ext cx="373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5" name="TextBox 3264"/>
          <p:cNvSpPr txBox="1"/>
          <p:nvPr/>
        </p:nvSpPr>
        <p:spPr>
          <a:xfrm>
            <a:off x="7720210" y="5133975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6" name="TextBox 3265"/>
          <p:cNvSpPr txBox="1"/>
          <p:nvPr/>
        </p:nvSpPr>
        <p:spPr>
          <a:xfrm>
            <a:off x="8301235" y="51435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7" name="TextBox 3266"/>
          <p:cNvSpPr txBox="1"/>
          <p:nvPr/>
        </p:nvSpPr>
        <p:spPr>
          <a:xfrm>
            <a:off x="5260112" y="49815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8" name="TextBox 3267"/>
          <p:cNvSpPr txBox="1"/>
          <p:nvPr/>
        </p:nvSpPr>
        <p:spPr>
          <a:xfrm>
            <a:off x="5181937" y="4400550"/>
            <a:ext cx="373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9" name="TextBox 3268"/>
          <p:cNvSpPr txBox="1"/>
          <p:nvPr/>
        </p:nvSpPr>
        <p:spPr>
          <a:xfrm>
            <a:off x="5157986" y="3800475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0" name="TextBox 3269"/>
          <p:cNvSpPr txBox="1"/>
          <p:nvPr/>
        </p:nvSpPr>
        <p:spPr>
          <a:xfrm>
            <a:off x="5148461" y="32004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1" name="TextBox 3270"/>
          <p:cNvSpPr txBox="1"/>
          <p:nvPr/>
        </p:nvSpPr>
        <p:spPr>
          <a:xfrm>
            <a:off x="5157986" y="2600325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40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2" name="TextBox 3271"/>
          <p:cNvSpPr txBox="1"/>
          <p:nvPr/>
        </p:nvSpPr>
        <p:spPr>
          <a:xfrm>
            <a:off x="5157986" y="1990725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50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3" name="TextBox 3272"/>
          <p:cNvSpPr txBox="1"/>
          <p:nvPr/>
        </p:nvSpPr>
        <p:spPr>
          <a:xfrm>
            <a:off x="5157986" y="139065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60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4" name="TextBox 3273"/>
          <p:cNvSpPr txBox="1"/>
          <p:nvPr/>
        </p:nvSpPr>
        <p:spPr>
          <a:xfrm>
            <a:off x="6609405" y="5419725"/>
            <a:ext cx="2281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Daily mean </a:t>
            </a:r>
            <a:r>
              <a:rPr lang="en-US" sz="1200" dirty="0" err="1">
                <a:latin typeface="Comic Sans MS" panose="030F0702030302020204" pitchFamily="66" charset="0"/>
              </a:rPr>
              <a:t>windspeed</a:t>
            </a:r>
            <a:r>
              <a:rPr lang="en-US" sz="1200" dirty="0">
                <a:latin typeface="Comic Sans MS" panose="030F0702030302020204" pitchFamily="66" charset="0"/>
              </a:rPr>
              <a:t> (knots)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275" name="TextBox 3274"/>
          <p:cNvSpPr txBox="1"/>
          <p:nvPr/>
        </p:nvSpPr>
        <p:spPr>
          <a:xfrm rot="16200000">
            <a:off x="3991486" y="2085975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Daily maximum gust (knots)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3276" name="Group 249"/>
          <p:cNvGrpSpPr>
            <a:grpSpLocks/>
          </p:cNvGrpSpPr>
          <p:nvPr/>
        </p:nvGrpSpPr>
        <p:grpSpPr bwMode="auto">
          <a:xfrm>
            <a:off x="7114950" y="3098619"/>
            <a:ext cx="152400" cy="152400"/>
            <a:chOff x="4224" y="3024"/>
            <a:chExt cx="48" cy="48"/>
          </a:xfrm>
        </p:grpSpPr>
        <p:sp>
          <p:nvSpPr>
            <p:cNvPr id="3277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8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79" name="Group 249"/>
          <p:cNvGrpSpPr>
            <a:grpSpLocks/>
          </p:cNvGrpSpPr>
          <p:nvPr/>
        </p:nvGrpSpPr>
        <p:grpSpPr bwMode="auto">
          <a:xfrm>
            <a:off x="7000650" y="2841444"/>
            <a:ext cx="152400" cy="152400"/>
            <a:chOff x="4224" y="3024"/>
            <a:chExt cx="48" cy="48"/>
          </a:xfrm>
        </p:grpSpPr>
        <p:sp>
          <p:nvSpPr>
            <p:cNvPr id="3280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82" name="Group 249"/>
          <p:cNvGrpSpPr>
            <a:grpSpLocks/>
          </p:cNvGrpSpPr>
          <p:nvPr/>
        </p:nvGrpSpPr>
        <p:grpSpPr bwMode="auto">
          <a:xfrm>
            <a:off x="7000650" y="3336744"/>
            <a:ext cx="152400" cy="152400"/>
            <a:chOff x="4224" y="3024"/>
            <a:chExt cx="48" cy="48"/>
          </a:xfrm>
        </p:grpSpPr>
        <p:sp>
          <p:nvSpPr>
            <p:cNvPr id="3283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4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85" name="Group 249"/>
          <p:cNvGrpSpPr>
            <a:grpSpLocks/>
          </p:cNvGrpSpPr>
          <p:nvPr/>
        </p:nvGrpSpPr>
        <p:grpSpPr bwMode="auto">
          <a:xfrm>
            <a:off x="6524400" y="3698694"/>
            <a:ext cx="152400" cy="152400"/>
            <a:chOff x="4224" y="3024"/>
            <a:chExt cx="48" cy="48"/>
          </a:xfrm>
        </p:grpSpPr>
        <p:sp>
          <p:nvSpPr>
            <p:cNvPr id="3286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7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88" name="Group 249"/>
          <p:cNvGrpSpPr>
            <a:grpSpLocks/>
          </p:cNvGrpSpPr>
          <p:nvPr/>
        </p:nvGrpSpPr>
        <p:grpSpPr bwMode="auto">
          <a:xfrm>
            <a:off x="7600725" y="2479494"/>
            <a:ext cx="152400" cy="152400"/>
            <a:chOff x="4224" y="3024"/>
            <a:chExt cx="48" cy="48"/>
          </a:xfrm>
        </p:grpSpPr>
        <p:sp>
          <p:nvSpPr>
            <p:cNvPr id="3289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0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91" name="Group 249"/>
          <p:cNvGrpSpPr>
            <a:grpSpLocks/>
          </p:cNvGrpSpPr>
          <p:nvPr/>
        </p:nvGrpSpPr>
        <p:grpSpPr bwMode="auto">
          <a:xfrm>
            <a:off x="7600725" y="2774769"/>
            <a:ext cx="152400" cy="152400"/>
            <a:chOff x="4224" y="3024"/>
            <a:chExt cx="48" cy="48"/>
          </a:xfrm>
        </p:grpSpPr>
        <p:sp>
          <p:nvSpPr>
            <p:cNvPr id="3292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3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94" name="Group 249"/>
          <p:cNvGrpSpPr>
            <a:grpSpLocks/>
          </p:cNvGrpSpPr>
          <p:nvPr/>
        </p:nvGrpSpPr>
        <p:grpSpPr bwMode="auto">
          <a:xfrm>
            <a:off x="6276750" y="4051119"/>
            <a:ext cx="152400" cy="152400"/>
            <a:chOff x="4224" y="3024"/>
            <a:chExt cx="48" cy="48"/>
          </a:xfrm>
        </p:grpSpPr>
        <p:sp>
          <p:nvSpPr>
            <p:cNvPr id="3295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6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97" name="Group 249"/>
          <p:cNvGrpSpPr>
            <a:grpSpLocks/>
          </p:cNvGrpSpPr>
          <p:nvPr/>
        </p:nvGrpSpPr>
        <p:grpSpPr bwMode="auto">
          <a:xfrm>
            <a:off x="7238775" y="3270069"/>
            <a:ext cx="152400" cy="152400"/>
            <a:chOff x="4224" y="3024"/>
            <a:chExt cx="48" cy="48"/>
          </a:xfrm>
        </p:grpSpPr>
        <p:sp>
          <p:nvSpPr>
            <p:cNvPr id="3298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9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00" name="Group 249"/>
          <p:cNvGrpSpPr>
            <a:grpSpLocks/>
          </p:cNvGrpSpPr>
          <p:nvPr/>
        </p:nvGrpSpPr>
        <p:grpSpPr bwMode="auto">
          <a:xfrm>
            <a:off x="6648225" y="3393894"/>
            <a:ext cx="152400" cy="152400"/>
            <a:chOff x="4224" y="3024"/>
            <a:chExt cx="48" cy="48"/>
          </a:xfrm>
        </p:grpSpPr>
        <p:sp>
          <p:nvSpPr>
            <p:cNvPr id="3301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2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03" name="Group 249"/>
          <p:cNvGrpSpPr>
            <a:grpSpLocks/>
          </p:cNvGrpSpPr>
          <p:nvPr/>
        </p:nvGrpSpPr>
        <p:grpSpPr bwMode="auto">
          <a:xfrm>
            <a:off x="7124475" y="3336744"/>
            <a:ext cx="152400" cy="152400"/>
            <a:chOff x="4224" y="3024"/>
            <a:chExt cx="48" cy="48"/>
          </a:xfrm>
        </p:grpSpPr>
        <p:sp>
          <p:nvSpPr>
            <p:cNvPr id="3304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5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06" name="Group 249"/>
          <p:cNvGrpSpPr>
            <a:grpSpLocks/>
          </p:cNvGrpSpPr>
          <p:nvPr/>
        </p:nvGrpSpPr>
        <p:grpSpPr bwMode="auto">
          <a:xfrm>
            <a:off x="6762525" y="3327219"/>
            <a:ext cx="152400" cy="152400"/>
            <a:chOff x="4224" y="3024"/>
            <a:chExt cx="48" cy="48"/>
          </a:xfrm>
        </p:grpSpPr>
        <p:sp>
          <p:nvSpPr>
            <p:cNvPr id="3307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8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09" name="Group 249"/>
          <p:cNvGrpSpPr>
            <a:grpSpLocks/>
          </p:cNvGrpSpPr>
          <p:nvPr/>
        </p:nvGrpSpPr>
        <p:grpSpPr bwMode="auto">
          <a:xfrm>
            <a:off x="6391050" y="3812994"/>
            <a:ext cx="152400" cy="152400"/>
            <a:chOff x="4224" y="3024"/>
            <a:chExt cx="48" cy="48"/>
          </a:xfrm>
        </p:grpSpPr>
        <p:sp>
          <p:nvSpPr>
            <p:cNvPr id="3310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1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12" name="Group 249"/>
          <p:cNvGrpSpPr>
            <a:grpSpLocks/>
          </p:cNvGrpSpPr>
          <p:nvPr/>
        </p:nvGrpSpPr>
        <p:grpSpPr bwMode="auto">
          <a:xfrm>
            <a:off x="6276750" y="3879669"/>
            <a:ext cx="152400" cy="152400"/>
            <a:chOff x="4224" y="3024"/>
            <a:chExt cx="48" cy="48"/>
          </a:xfrm>
        </p:grpSpPr>
        <p:sp>
          <p:nvSpPr>
            <p:cNvPr id="3313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4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15" name="TextBox 3314"/>
              <p:cNvSpPr txBox="1"/>
              <p:nvPr/>
            </p:nvSpPr>
            <p:spPr>
              <a:xfrm>
                <a:off x="3400424" y="5686425"/>
                <a:ext cx="541020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that gradient represents the change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per change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In context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as the daily mean </a:t>
                </a:r>
                <a:r>
                  <a:rPr lang="en-US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windspeed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increases by 1 knot, the daily maximum gust increases by 1.82 knots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15" name="TextBox 33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424" y="5686425"/>
                <a:ext cx="5410201" cy="954107"/>
              </a:xfrm>
              <a:prstGeom prst="rect">
                <a:avLst/>
              </a:prstGeom>
              <a:blipFill>
                <a:blip r:embed="rId5"/>
                <a:stretch>
                  <a:fillRect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33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623582" cy="504825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Linear regression can be used to calculate the equation of the line of best fit of a set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From the large data set, the daily mean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windspeed</a:t>
                </a:r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knots, and the daily maximum gust,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knots, were recorded for the first 15 days in May in Camborne in 2015.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c) Justify the use of a linear regression line in this case.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As the graph suggests a linear relationship between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𝑔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it makes sense to use a linear regression line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623582" cy="5048250"/>
              </a:xfrm>
              <a:blipFill>
                <a:blip r:embed="rId2"/>
                <a:stretch>
                  <a:fillRect t="-725" r="-1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5" name="Table 3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3906522" y="1310280"/>
              <a:ext cx="804294" cy="39014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02147">
                      <a:extLst>
                        <a:ext uri="{9D8B030D-6E8A-4147-A177-3AD203B41FA5}">
                          <a16:colId xmlns:a16="http://schemas.microsoft.com/office/drawing/2014/main" val="3853611256"/>
                        </a:ext>
                      </a:extLst>
                    </a:gridCol>
                    <a:gridCol w="402147">
                      <a:extLst>
                        <a:ext uri="{9D8B030D-6E8A-4147-A177-3AD203B41FA5}">
                          <a16:colId xmlns:a16="http://schemas.microsoft.com/office/drawing/2014/main" val="3555293113"/>
                        </a:ext>
                      </a:extLst>
                    </a:gridCol>
                  </a:tblGrid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b="1" i="0" dirty="0">
                              <a:latin typeface="Comic Sans MS" panose="030F0702030302020204" pitchFamily="66" charset="0"/>
                            </a:rPr>
                            <a:t>w</a:t>
                          </a:r>
                          <a:endParaRPr lang="en-GB" sz="1000" b="1" i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b="1" i="0" dirty="0" smtClean="0">
                                    <a:latin typeface="Cambria Math" panose="02040503050406030204" pitchFamily="18" charset="0"/>
                                  </a:rPr>
                                  <m:t>𝐠</m:t>
                                </m:r>
                              </m:oMath>
                            </m:oMathPara>
                          </a14:m>
                          <a:endParaRPr lang="en-GB" sz="1000" b="1" i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40982856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14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4587005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37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784273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62918353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62124640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43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56970033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38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07840018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9072640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25841798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6695651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14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65349754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11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61013002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63333876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21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6650345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96623195"/>
                      </a:ext>
                    </a:extLst>
                  </a:tr>
                  <a:tr h="118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>
                              <a:latin typeface="Comic Sans MS" panose="030F0702030302020204" pitchFamily="66" charset="0"/>
                            </a:rPr>
                            <a:t>20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949724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5" name="Table 3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0847738"/>
                  </p:ext>
                </p:extLst>
              </p:nvPr>
            </p:nvGraphicFramePr>
            <p:xfrm>
              <a:off x="3906522" y="1310280"/>
              <a:ext cx="804294" cy="39014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02147">
                      <a:extLst>
                        <a:ext uri="{9D8B030D-6E8A-4147-A177-3AD203B41FA5}">
                          <a16:colId xmlns:a16="http://schemas.microsoft.com/office/drawing/2014/main" val="3853611256"/>
                        </a:ext>
                      </a:extLst>
                    </a:gridCol>
                    <a:gridCol w="402147">
                      <a:extLst>
                        <a:ext uri="{9D8B030D-6E8A-4147-A177-3AD203B41FA5}">
                          <a16:colId xmlns:a16="http://schemas.microsoft.com/office/drawing/2014/main" val="3555293113"/>
                        </a:ext>
                      </a:extLst>
                    </a:gridCol>
                  </a:tblGrid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b="1" i="0" dirty="0" smtClean="0">
                              <a:latin typeface="Comic Sans MS" panose="030F0702030302020204" pitchFamily="66" charset="0"/>
                            </a:rPr>
                            <a:t>w</a:t>
                          </a:r>
                          <a:endParaRPr lang="en-GB" sz="1000" b="1" i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3030" t="-2500" r="-3030" b="-151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0982856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14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4587005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37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6784273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62918353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6212464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43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56970033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38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0784001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907264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15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30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2584179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6695651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14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65349754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11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61013002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9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23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63333876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21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6650345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10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28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96623195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7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>
                              <a:latin typeface="Comic Sans MS" panose="030F0702030302020204" pitchFamily="66" charset="0"/>
                            </a:rPr>
                            <a:t>20</a:t>
                          </a:r>
                          <a:endParaRPr lang="en-GB" sz="100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94972447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260" name="Group 3259"/>
          <p:cNvGrpSpPr/>
          <p:nvPr/>
        </p:nvGrpSpPr>
        <p:grpSpPr>
          <a:xfrm>
            <a:off x="5509086" y="1393483"/>
            <a:ext cx="3211286" cy="3755571"/>
            <a:chOff x="5932714" y="1251857"/>
            <a:chExt cx="3211286" cy="3755571"/>
          </a:xfrm>
        </p:grpSpPr>
        <p:pic>
          <p:nvPicPr>
            <p:cNvPr id="3255" name="Picture 3254"/>
            <p:cNvPicPr>
              <a:picLocks noChangeAspect="1"/>
            </p:cNvPicPr>
            <p:nvPr/>
          </p:nvPicPr>
          <p:blipFill rotWithShape="1">
            <a:blip r:embed="rId4"/>
            <a:srcRect t="39867" r="49758"/>
            <a:stretch/>
          </p:blipFill>
          <p:spPr>
            <a:xfrm>
              <a:off x="5933197" y="1379476"/>
              <a:ext cx="3025745" cy="3627952"/>
            </a:xfrm>
            <a:prstGeom prst="rect">
              <a:avLst/>
            </a:prstGeom>
          </p:spPr>
        </p:pic>
        <p:cxnSp>
          <p:nvCxnSpPr>
            <p:cNvPr id="3257" name="Straight Arrow Connector 3256"/>
            <p:cNvCxnSpPr/>
            <p:nvPr/>
          </p:nvCxnSpPr>
          <p:spPr>
            <a:xfrm flipV="1">
              <a:off x="5932714" y="1251857"/>
              <a:ext cx="0" cy="374468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8" name="Straight Arrow Connector 3257"/>
            <p:cNvCxnSpPr/>
            <p:nvPr/>
          </p:nvCxnSpPr>
          <p:spPr>
            <a:xfrm>
              <a:off x="5936105" y="4991725"/>
              <a:ext cx="3207895" cy="874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61" name="TextBox 3260"/>
          <p:cNvSpPr txBox="1"/>
          <p:nvPr/>
        </p:nvSpPr>
        <p:spPr>
          <a:xfrm>
            <a:off x="5364887" y="5133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2" name="TextBox 3261"/>
          <p:cNvSpPr txBox="1"/>
          <p:nvPr/>
        </p:nvSpPr>
        <p:spPr>
          <a:xfrm>
            <a:off x="5974487" y="51339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3" name="TextBox 3262"/>
          <p:cNvSpPr txBox="1"/>
          <p:nvPr/>
        </p:nvSpPr>
        <p:spPr>
          <a:xfrm>
            <a:off x="6524962" y="5133975"/>
            <a:ext cx="373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4" name="TextBox 3263"/>
          <p:cNvSpPr txBox="1"/>
          <p:nvPr/>
        </p:nvSpPr>
        <p:spPr>
          <a:xfrm>
            <a:off x="7115512" y="5133975"/>
            <a:ext cx="373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5" name="TextBox 3264"/>
          <p:cNvSpPr txBox="1"/>
          <p:nvPr/>
        </p:nvSpPr>
        <p:spPr>
          <a:xfrm>
            <a:off x="7720210" y="5133975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6" name="TextBox 3265"/>
          <p:cNvSpPr txBox="1"/>
          <p:nvPr/>
        </p:nvSpPr>
        <p:spPr>
          <a:xfrm>
            <a:off x="8301235" y="51435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7" name="TextBox 3266"/>
          <p:cNvSpPr txBox="1"/>
          <p:nvPr/>
        </p:nvSpPr>
        <p:spPr>
          <a:xfrm>
            <a:off x="5260112" y="49815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8" name="TextBox 3267"/>
          <p:cNvSpPr txBox="1"/>
          <p:nvPr/>
        </p:nvSpPr>
        <p:spPr>
          <a:xfrm>
            <a:off x="5181937" y="4400550"/>
            <a:ext cx="373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69" name="TextBox 3268"/>
          <p:cNvSpPr txBox="1"/>
          <p:nvPr/>
        </p:nvSpPr>
        <p:spPr>
          <a:xfrm>
            <a:off x="5157986" y="3800475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0" name="TextBox 3269"/>
          <p:cNvSpPr txBox="1"/>
          <p:nvPr/>
        </p:nvSpPr>
        <p:spPr>
          <a:xfrm>
            <a:off x="5148461" y="320040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1" name="TextBox 3270"/>
          <p:cNvSpPr txBox="1"/>
          <p:nvPr/>
        </p:nvSpPr>
        <p:spPr>
          <a:xfrm>
            <a:off x="5157986" y="2600325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40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2" name="TextBox 3271"/>
          <p:cNvSpPr txBox="1"/>
          <p:nvPr/>
        </p:nvSpPr>
        <p:spPr>
          <a:xfrm>
            <a:off x="5157986" y="1990725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50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3" name="TextBox 3272"/>
          <p:cNvSpPr txBox="1"/>
          <p:nvPr/>
        </p:nvSpPr>
        <p:spPr>
          <a:xfrm>
            <a:off x="5157986" y="139065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60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274" name="TextBox 3273"/>
          <p:cNvSpPr txBox="1"/>
          <p:nvPr/>
        </p:nvSpPr>
        <p:spPr>
          <a:xfrm>
            <a:off x="6609405" y="5419725"/>
            <a:ext cx="2281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Daily mean </a:t>
            </a:r>
            <a:r>
              <a:rPr lang="en-US" sz="1200" dirty="0" err="1">
                <a:latin typeface="Comic Sans MS" panose="030F0702030302020204" pitchFamily="66" charset="0"/>
              </a:rPr>
              <a:t>windspeed</a:t>
            </a:r>
            <a:r>
              <a:rPr lang="en-US" sz="1200" dirty="0">
                <a:latin typeface="Comic Sans MS" panose="030F0702030302020204" pitchFamily="66" charset="0"/>
              </a:rPr>
              <a:t> (knots)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275" name="TextBox 3274"/>
          <p:cNvSpPr txBox="1"/>
          <p:nvPr/>
        </p:nvSpPr>
        <p:spPr>
          <a:xfrm rot="16200000">
            <a:off x="3991486" y="2085975"/>
            <a:ext cx="21451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Daily maximum gust (knots)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3276" name="Group 249"/>
          <p:cNvGrpSpPr>
            <a:grpSpLocks/>
          </p:cNvGrpSpPr>
          <p:nvPr/>
        </p:nvGrpSpPr>
        <p:grpSpPr bwMode="auto">
          <a:xfrm>
            <a:off x="7114950" y="3098619"/>
            <a:ext cx="152400" cy="152400"/>
            <a:chOff x="4224" y="3024"/>
            <a:chExt cx="48" cy="48"/>
          </a:xfrm>
        </p:grpSpPr>
        <p:sp>
          <p:nvSpPr>
            <p:cNvPr id="3277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8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79" name="Group 249"/>
          <p:cNvGrpSpPr>
            <a:grpSpLocks/>
          </p:cNvGrpSpPr>
          <p:nvPr/>
        </p:nvGrpSpPr>
        <p:grpSpPr bwMode="auto">
          <a:xfrm>
            <a:off x="7000650" y="2841444"/>
            <a:ext cx="152400" cy="152400"/>
            <a:chOff x="4224" y="3024"/>
            <a:chExt cx="48" cy="48"/>
          </a:xfrm>
        </p:grpSpPr>
        <p:sp>
          <p:nvSpPr>
            <p:cNvPr id="3280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82" name="Group 249"/>
          <p:cNvGrpSpPr>
            <a:grpSpLocks/>
          </p:cNvGrpSpPr>
          <p:nvPr/>
        </p:nvGrpSpPr>
        <p:grpSpPr bwMode="auto">
          <a:xfrm>
            <a:off x="7000650" y="3336744"/>
            <a:ext cx="152400" cy="152400"/>
            <a:chOff x="4224" y="3024"/>
            <a:chExt cx="48" cy="48"/>
          </a:xfrm>
        </p:grpSpPr>
        <p:sp>
          <p:nvSpPr>
            <p:cNvPr id="3283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4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85" name="Group 249"/>
          <p:cNvGrpSpPr>
            <a:grpSpLocks/>
          </p:cNvGrpSpPr>
          <p:nvPr/>
        </p:nvGrpSpPr>
        <p:grpSpPr bwMode="auto">
          <a:xfrm>
            <a:off x="6524400" y="3698694"/>
            <a:ext cx="152400" cy="152400"/>
            <a:chOff x="4224" y="3024"/>
            <a:chExt cx="48" cy="48"/>
          </a:xfrm>
        </p:grpSpPr>
        <p:sp>
          <p:nvSpPr>
            <p:cNvPr id="3286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7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88" name="Group 249"/>
          <p:cNvGrpSpPr>
            <a:grpSpLocks/>
          </p:cNvGrpSpPr>
          <p:nvPr/>
        </p:nvGrpSpPr>
        <p:grpSpPr bwMode="auto">
          <a:xfrm>
            <a:off x="7600725" y="2479494"/>
            <a:ext cx="152400" cy="152400"/>
            <a:chOff x="4224" y="3024"/>
            <a:chExt cx="48" cy="48"/>
          </a:xfrm>
        </p:grpSpPr>
        <p:sp>
          <p:nvSpPr>
            <p:cNvPr id="3289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0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91" name="Group 249"/>
          <p:cNvGrpSpPr>
            <a:grpSpLocks/>
          </p:cNvGrpSpPr>
          <p:nvPr/>
        </p:nvGrpSpPr>
        <p:grpSpPr bwMode="auto">
          <a:xfrm>
            <a:off x="7600725" y="2774769"/>
            <a:ext cx="152400" cy="152400"/>
            <a:chOff x="4224" y="3024"/>
            <a:chExt cx="48" cy="48"/>
          </a:xfrm>
        </p:grpSpPr>
        <p:sp>
          <p:nvSpPr>
            <p:cNvPr id="3292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3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94" name="Group 249"/>
          <p:cNvGrpSpPr>
            <a:grpSpLocks/>
          </p:cNvGrpSpPr>
          <p:nvPr/>
        </p:nvGrpSpPr>
        <p:grpSpPr bwMode="auto">
          <a:xfrm>
            <a:off x="6276750" y="4051119"/>
            <a:ext cx="152400" cy="152400"/>
            <a:chOff x="4224" y="3024"/>
            <a:chExt cx="48" cy="48"/>
          </a:xfrm>
        </p:grpSpPr>
        <p:sp>
          <p:nvSpPr>
            <p:cNvPr id="3295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6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297" name="Group 249"/>
          <p:cNvGrpSpPr>
            <a:grpSpLocks/>
          </p:cNvGrpSpPr>
          <p:nvPr/>
        </p:nvGrpSpPr>
        <p:grpSpPr bwMode="auto">
          <a:xfrm>
            <a:off x="7238775" y="3270069"/>
            <a:ext cx="152400" cy="152400"/>
            <a:chOff x="4224" y="3024"/>
            <a:chExt cx="48" cy="48"/>
          </a:xfrm>
        </p:grpSpPr>
        <p:sp>
          <p:nvSpPr>
            <p:cNvPr id="3298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9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00" name="Group 249"/>
          <p:cNvGrpSpPr>
            <a:grpSpLocks/>
          </p:cNvGrpSpPr>
          <p:nvPr/>
        </p:nvGrpSpPr>
        <p:grpSpPr bwMode="auto">
          <a:xfrm>
            <a:off x="6648225" y="3393894"/>
            <a:ext cx="152400" cy="152400"/>
            <a:chOff x="4224" y="3024"/>
            <a:chExt cx="48" cy="48"/>
          </a:xfrm>
        </p:grpSpPr>
        <p:sp>
          <p:nvSpPr>
            <p:cNvPr id="3301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2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03" name="Group 249"/>
          <p:cNvGrpSpPr>
            <a:grpSpLocks/>
          </p:cNvGrpSpPr>
          <p:nvPr/>
        </p:nvGrpSpPr>
        <p:grpSpPr bwMode="auto">
          <a:xfrm>
            <a:off x="7124475" y="3336744"/>
            <a:ext cx="152400" cy="152400"/>
            <a:chOff x="4224" y="3024"/>
            <a:chExt cx="48" cy="48"/>
          </a:xfrm>
        </p:grpSpPr>
        <p:sp>
          <p:nvSpPr>
            <p:cNvPr id="3304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5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06" name="Group 249"/>
          <p:cNvGrpSpPr>
            <a:grpSpLocks/>
          </p:cNvGrpSpPr>
          <p:nvPr/>
        </p:nvGrpSpPr>
        <p:grpSpPr bwMode="auto">
          <a:xfrm>
            <a:off x="6762525" y="3327219"/>
            <a:ext cx="152400" cy="152400"/>
            <a:chOff x="4224" y="3024"/>
            <a:chExt cx="48" cy="48"/>
          </a:xfrm>
        </p:grpSpPr>
        <p:sp>
          <p:nvSpPr>
            <p:cNvPr id="3307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8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09" name="Group 249"/>
          <p:cNvGrpSpPr>
            <a:grpSpLocks/>
          </p:cNvGrpSpPr>
          <p:nvPr/>
        </p:nvGrpSpPr>
        <p:grpSpPr bwMode="auto">
          <a:xfrm>
            <a:off x="6391050" y="3812994"/>
            <a:ext cx="152400" cy="152400"/>
            <a:chOff x="4224" y="3024"/>
            <a:chExt cx="48" cy="48"/>
          </a:xfrm>
        </p:grpSpPr>
        <p:sp>
          <p:nvSpPr>
            <p:cNvPr id="3310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1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312" name="Group 249"/>
          <p:cNvGrpSpPr>
            <a:grpSpLocks/>
          </p:cNvGrpSpPr>
          <p:nvPr/>
        </p:nvGrpSpPr>
        <p:grpSpPr bwMode="auto">
          <a:xfrm>
            <a:off x="6276750" y="3879669"/>
            <a:ext cx="152400" cy="152400"/>
            <a:chOff x="4224" y="3024"/>
            <a:chExt cx="48" cy="48"/>
          </a:xfrm>
        </p:grpSpPr>
        <p:sp>
          <p:nvSpPr>
            <p:cNvPr id="3313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4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200401" y="5800725"/>
            <a:ext cx="3714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It is possible to use regression techniques to find equations to match data which follows different patterns, such as quadratic or exponential!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09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623582" cy="50482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Linear regression can be used to calculate the equation of the line of best fit of a set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you know a value of the independent variable from a bivariate data set, it is possible  to use the regression line to make a prediction of the corresponding value of the dependent variable…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should only make predictions which lie within the data range that you already have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23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623582" cy="504825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Linear regression can be used to calculate the equation of the line of best fit of a set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head circumference,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cm</a:t>
                </a:r>
                <a:r>
                  <a:rPr lang="en-US" sz="1600" dirty="0">
                    <a:latin typeface="Comic Sans MS" panose="030F0702030302020204" pitchFamily="66" charset="0"/>
                  </a:rPr>
                  <a:t>, and gestation period,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weeks, for a random sample of newborn babies were recorded, and the scatter graph shows the results.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623582" cy="5048250"/>
              </a:xfrm>
              <a:blipFill>
                <a:blip r:embed="rId2"/>
                <a:stretch>
                  <a:fillRect t="-725" r="-1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12399" y="1095375"/>
            <a:ext cx="3744686" cy="3221352"/>
            <a:chOff x="5099782" y="1121501"/>
            <a:chExt cx="3744686" cy="322135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/>
            <a:srcRect t="39867" r="49758"/>
            <a:stretch/>
          </p:blipFill>
          <p:spPr>
            <a:xfrm rot="16200000">
              <a:off x="5413776" y="1016005"/>
              <a:ext cx="3025745" cy="3627952"/>
            </a:xfrm>
            <a:prstGeom prst="rect">
              <a:avLst/>
            </a:prstGeom>
          </p:spPr>
        </p:pic>
        <p:cxnSp>
          <p:nvCxnSpPr>
            <p:cNvPr id="7" name="Straight Arrow Connector 6"/>
            <p:cNvCxnSpPr/>
            <p:nvPr/>
          </p:nvCxnSpPr>
          <p:spPr>
            <a:xfrm rot="5400000" flipV="1">
              <a:off x="6972125" y="2464637"/>
              <a:ext cx="0" cy="374468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>
              <a:off x="3509507" y="2721077"/>
              <a:ext cx="3207895" cy="874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249"/>
          <p:cNvGrpSpPr>
            <a:grpSpLocks/>
          </p:cNvGrpSpPr>
          <p:nvPr/>
        </p:nvGrpSpPr>
        <p:grpSpPr bwMode="auto">
          <a:xfrm>
            <a:off x="6573113" y="3611608"/>
            <a:ext cx="152400" cy="152400"/>
            <a:chOff x="4224" y="3024"/>
            <a:chExt cx="48" cy="48"/>
          </a:xfrm>
        </p:grpSpPr>
        <p:sp>
          <p:nvSpPr>
            <p:cNvPr id="10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000832" y="4557575"/>
            <a:ext cx="1968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Gestation period (weeks)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87383" y="3770810"/>
              <a:ext cx="3309258" cy="2499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4629">
                      <a:extLst>
                        <a:ext uri="{9D8B030D-6E8A-4147-A177-3AD203B41FA5}">
                          <a16:colId xmlns:a16="http://schemas.microsoft.com/office/drawing/2014/main" val="3720047464"/>
                        </a:ext>
                      </a:extLst>
                    </a:gridCol>
                    <a:gridCol w="1654629">
                      <a:extLst>
                        <a:ext uri="{9D8B030D-6E8A-4147-A177-3AD203B41FA5}">
                          <a16:colId xmlns:a16="http://schemas.microsoft.com/office/drawing/2014/main" val="2854317141"/>
                        </a:ext>
                      </a:extLst>
                    </a:gridCol>
                  </a:tblGrid>
                  <a:tr h="38654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b="1" dirty="0">
                              <a:latin typeface="Comic Sans MS" panose="030F0702030302020204" pitchFamily="66" charset="0"/>
                            </a:rPr>
                            <a:t>Gestation period,</a:t>
                          </a:r>
                          <a:r>
                            <a:rPr lang="en-US" sz="1100" b="1" baseline="0" dirty="0">
                              <a:latin typeface="Comic Sans MS" panose="030F0702030302020204" pitchFamily="66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100" b="1" i="1" baseline="0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US" sz="1100" b="1" baseline="0" dirty="0">
                              <a:latin typeface="Comic Sans MS" panose="030F0702030302020204" pitchFamily="66" charset="0"/>
                            </a:rPr>
                            <a:t> (weeks)</a:t>
                          </a:r>
                          <a:endParaRPr lang="en-GB" sz="11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b="1" dirty="0">
                              <a:latin typeface="Comic Sans MS" panose="030F0702030302020204" pitchFamily="66" charset="0"/>
                            </a:rPr>
                            <a:t>Head circumference,</a:t>
                          </a:r>
                          <a:r>
                            <a:rPr lang="en-US" sz="1100" b="1" baseline="0" dirty="0">
                              <a:latin typeface="Comic Sans MS" panose="030F0702030302020204" pitchFamily="66" charset="0"/>
                            </a:rPr>
                            <a:t> y (cm)</a:t>
                          </a:r>
                          <a:endParaRPr lang="en-GB" sz="11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8237159"/>
                      </a:ext>
                    </a:extLst>
                  </a:tr>
                  <a:tr h="168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36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30.0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2698281"/>
                      </a:ext>
                    </a:extLst>
                  </a:tr>
                  <a:tr h="168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40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35.0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19815595"/>
                      </a:ext>
                    </a:extLst>
                  </a:tr>
                  <a:tr h="168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29.8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73069655"/>
                      </a:ext>
                    </a:extLst>
                  </a:tr>
                  <a:tr h="168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37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32.5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424714"/>
                      </a:ext>
                    </a:extLst>
                  </a:tr>
                  <a:tr h="168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40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33.2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3088484"/>
                      </a:ext>
                    </a:extLst>
                  </a:tr>
                  <a:tr h="168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32.1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84036297"/>
                      </a:ext>
                    </a:extLst>
                  </a:tr>
                  <a:tr h="168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30.9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00051575"/>
                      </a:ext>
                    </a:extLst>
                  </a:tr>
                  <a:tr h="168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38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>
                              <a:latin typeface="Comic Sans MS" panose="030F0702030302020204" pitchFamily="66" charset="0"/>
                            </a:rPr>
                            <a:t>33.6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997083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10858663"/>
                  </p:ext>
                </p:extLst>
              </p:nvPr>
            </p:nvGraphicFramePr>
            <p:xfrm>
              <a:off x="287383" y="3770810"/>
              <a:ext cx="3309258" cy="2499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54629">
                      <a:extLst>
                        <a:ext uri="{9D8B030D-6E8A-4147-A177-3AD203B41FA5}">
                          <a16:colId xmlns:a16="http://schemas.microsoft.com/office/drawing/2014/main" val="3720047464"/>
                        </a:ext>
                      </a:extLst>
                    </a:gridCol>
                    <a:gridCol w="1654629">
                      <a:extLst>
                        <a:ext uri="{9D8B030D-6E8A-4147-A177-3AD203B41FA5}">
                          <a16:colId xmlns:a16="http://schemas.microsoft.com/office/drawing/2014/main" val="2854317141"/>
                        </a:ext>
                      </a:extLst>
                    </a:gridCol>
                  </a:tblGrid>
                  <a:tr h="426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68" t="-1429" r="-100735" b="-49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b="1" dirty="0" smtClean="0">
                              <a:latin typeface="Comic Sans MS" panose="030F0702030302020204" pitchFamily="66" charset="0"/>
                            </a:rPr>
                            <a:t>Head circumference,</a:t>
                          </a:r>
                          <a:r>
                            <a:rPr lang="en-US" sz="1100" b="1" baseline="0" dirty="0" smtClean="0">
                              <a:latin typeface="Comic Sans MS" panose="030F0702030302020204" pitchFamily="66" charset="0"/>
                            </a:rPr>
                            <a:t> y (cm)</a:t>
                          </a:r>
                          <a:endParaRPr lang="en-GB" sz="1100" b="1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8237159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36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30.0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4269828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40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35.0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1981559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33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29.8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7306965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37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32.5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242471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40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33.2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308848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32.1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8403629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35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30.9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000515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38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 smtClean="0">
                              <a:latin typeface="Comic Sans MS" panose="030F0702030302020204" pitchFamily="66" charset="0"/>
                            </a:rPr>
                            <a:t>33.6</a:t>
                          </a:r>
                          <a:endParaRPr lang="en-GB" sz="11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9970836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TextBox 13"/>
          <p:cNvSpPr txBox="1"/>
          <p:nvPr/>
        </p:nvSpPr>
        <p:spPr>
          <a:xfrm>
            <a:off x="5223299" y="4324078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37253" y="4337141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34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8145" y="4328433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65162" y="4319725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38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57345" y="4319724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40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58236" y="4319725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42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35471" y="4328432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78716" y="4171677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28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4362" y="3557722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78717" y="2961186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83071" y="236465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34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1780" y="1755049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96135" y="1158512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38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3405584" y="1927587"/>
            <a:ext cx="2000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Head circumference (cm)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28" name="Group 249"/>
          <p:cNvGrpSpPr>
            <a:grpSpLocks/>
          </p:cNvGrpSpPr>
          <p:nvPr/>
        </p:nvGrpSpPr>
        <p:grpSpPr bwMode="auto">
          <a:xfrm>
            <a:off x="7770541" y="2118088"/>
            <a:ext cx="152400" cy="152400"/>
            <a:chOff x="4224" y="3024"/>
            <a:chExt cx="48" cy="48"/>
          </a:xfrm>
        </p:grpSpPr>
        <p:sp>
          <p:nvSpPr>
            <p:cNvPr id="29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" name="Group 249"/>
          <p:cNvGrpSpPr>
            <a:grpSpLocks/>
          </p:cNvGrpSpPr>
          <p:nvPr/>
        </p:nvGrpSpPr>
        <p:grpSpPr bwMode="auto">
          <a:xfrm>
            <a:off x="5658713" y="3655151"/>
            <a:ext cx="152400" cy="152400"/>
            <a:chOff x="4224" y="3024"/>
            <a:chExt cx="48" cy="48"/>
          </a:xfrm>
        </p:grpSpPr>
        <p:sp>
          <p:nvSpPr>
            <p:cNvPr id="32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4" name="Group 249"/>
          <p:cNvGrpSpPr>
            <a:grpSpLocks/>
          </p:cNvGrpSpPr>
          <p:nvPr/>
        </p:nvGrpSpPr>
        <p:grpSpPr bwMode="auto">
          <a:xfrm>
            <a:off x="6864850" y="2867025"/>
            <a:ext cx="152400" cy="152400"/>
            <a:chOff x="4224" y="3024"/>
            <a:chExt cx="48" cy="48"/>
          </a:xfrm>
        </p:grpSpPr>
        <p:sp>
          <p:nvSpPr>
            <p:cNvPr id="35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7" name="Group 249"/>
          <p:cNvGrpSpPr>
            <a:grpSpLocks/>
          </p:cNvGrpSpPr>
          <p:nvPr/>
        </p:nvGrpSpPr>
        <p:grpSpPr bwMode="auto">
          <a:xfrm>
            <a:off x="7774896" y="2679791"/>
            <a:ext cx="152400" cy="152400"/>
            <a:chOff x="4224" y="3024"/>
            <a:chExt cx="48" cy="48"/>
          </a:xfrm>
        </p:grpSpPr>
        <p:sp>
          <p:nvSpPr>
            <p:cNvPr id="38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0" name="Group 249"/>
          <p:cNvGrpSpPr>
            <a:grpSpLocks/>
          </p:cNvGrpSpPr>
          <p:nvPr/>
        </p:nvGrpSpPr>
        <p:grpSpPr bwMode="auto">
          <a:xfrm>
            <a:off x="7474450" y="2684145"/>
            <a:ext cx="152400" cy="152400"/>
            <a:chOff x="4224" y="3024"/>
            <a:chExt cx="48" cy="48"/>
          </a:xfrm>
        </p:grpSpPr>
        <p:sp>
          <p:nvSpPr>
            <p:cNvPr id="41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3" name="Group 249"/>
          <p:cNvGrpSpPr>
            <a:grpSpLocks/>
          </p:cNvGrpSpPr>
          <p:nvPr/>
        </p:nvGrpSpPr>
        <p:grpSpPr bwMode="auto">
          <a:xfrm>
            <a:off x="6259604" y="3568065"/>
            <a:ext cx="152400" cy="152400"/>
            <a:chOff x="4224" y="3024"/>
            <a:chExt cx="48" cy="48"/>
          </a:xfrm>
        </p:grpSpPr>
        <p:sp>
          <p:nvSpPr>
            <p:cNvPr id="44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6" name="Group 249"/>
          <p:cNvGrpSpPr>
            <a:grpSpLocks/>
          </p:cNvGrpSpPr>
          <p:nvPr/>
        </p:nvGrpSpPr>
        <p:grpSpPr bwMode="auto">
          <a:xfrm>
            <a:off x="7169650" y="2597059"/>
            <a:ext cx="152400" cy="152400"/>
            <a:chOff x="4224" y="3024"/>
            <a:chExt cx="48" cy="48"/>
          </a:xfrm>
        </p:grpSpPr>
        <p:sp>
          <p:nvSpPr>
            <p:cNvPr id="47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9193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623582" cy="504825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Linear regression can be used to calculate the equation of the line of best fit of a set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equation of the regression line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=8.91+0.624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This equation is used to estimate the head circumference of a baby born after 39 weeks and a baby born after 30 weeks. Comment on the reliability of these estimates.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623582" cy="5048250"/>
              </a:xfrm>
              <a:blipFill>
                <a:blip r:embed="rId2"/>
                <a:stretch>
                  <a:fillRect t="-725" r="-1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12399" y="1095375"/>
            <a:ext cx="3744686" cy="3221352"/>
            <a:chOff x="5099782" y="1121501"/>
            <a:chExt cx="3744686" cy="322135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/>
            <a:srcRect t="39867" r="49758"/>
            <a:stretch/>
          </p:blipFill>
          <p:spPr>
            <a:xfrm rot="16200000">
              <a:off x="5413776" y="1016005"/>
              <a:ext cx="3025745" cy="3627952"/>
            </a:xfrm>
            <a:prstGeom prst="rect">
              <a:avLst/>
            </a:prstGeom>
          </p:spPr>
        </p:pic>
        <p:cxnSp>
          <p:nvCxnSpPr>
            <p:cNvPr id="7" name="Straight Arrow Connector 6"/>
            <p:cNvCxnSpPr/>
            <p:nvPr/>
          </p:nvCxnSpPr>
          <p:spPr>
            <a:xfrm rot="5400000" flipV="1">
              <a:off x="6972125" y="2464637"/>
              <a:ext cx="0" cy="374468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>
              <a:off x="3509507" y="2721077"/>
              <a:ext cx="3207895" cy="874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249"/>
          <p:cNvGrpSpPr>
            <a:grpSpLocks/>
          </p:cNvGrpSpPr>
          <p:nvPr/>
        </p:nvGrpSpPr>
        <p:grpSpPr bwMode="auto">
          <a:xfrm>
            <a:off x="6573113" y="3611608"/>
            <a:ext cx="152400" cy="152400"/>
            <a:chOff x="4224" y="3024"/>
            <a:chExt cx="48" cy="48"/>
          </a:xfrm>
        </p:grpSpPr>
        <p:sp>
          <p:nvSpPr>
            <p:cNvPr id="10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000832" y="4557575"/>
            <a:ext cx="1968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Gestation period (weeks)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23299" y="4324078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37253" y="4337141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34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8145" y="4328433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65162" y="4319725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38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57345" y="4319724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40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58236" y="4319725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42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35471" y="4328432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78716" y="4171677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28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4362" y="3557722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78717" y="2961186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83071" y="236465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34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1780" y="1755049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96135" y="1158512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38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3405584" y="1927587"/>
            <a:ext cx="2000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Head circumference (cm)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28" name="Group 249"/>
          <p:cNvGrpSpPr>
            <a:grpSpLocks/>
          </p:cNvGrpSpPr>
          <p:nvPr/>
        </p:nvGrpSpPr>
        <p:grpSpPr bwMode="auto">
          <a:xfrm>
            <a:off x="7770541" y="2118088"/>
            <a:ext cx="152400" cy="152400"/>
            <a:chOff x="4224" y="3024"/>
            <a:chExt cx="48" cy="48"/>
          </a:xfrm>
        </p:grpSpPr>
        <p:sp>
          <p:nvSpPr>
            <p:cNvPr id="29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" name="Group 249"/>
          <p:cNvGrpSpPr>
            <a:grpSpLocks/>
          </p:cNvGrpSpPr>
          <p:nvPr/>
        </p:nvGrpSpPr>
        <p:grpSpPr bwMode="auto">
          <a:xfrm>
            <a:off x="5658713" y="3655151"/>
            <a:ext cx="152400" cy="152400"/>
            <a:chOff x="4224" y="3024"/>
            <a:chExt cx="48" cy="48"/>
          </a:xfrm>
        </p:grpSpPr>
        <p:sp>
          <p:nvSpPr>
            <p:cNvPr id="32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4" name="Group 249"/>
          <p:cNvGrpSpPr>
            <a:grpSpLocks/>
          </p:cNvGrpSpPr>
          <p:nvPr/>
        </p:nvGrpSpPr>
        <p:grpSpPr bwMode="auto">
          <a:xfrm>
            <a:off x="6864850" y="2867025"/>
            <a:ext cx="152400" cy="152400"/>
            <a:chOff x="4224" y="3024"/>
            <a:chExt cx="48" cy="48"/>
          </a:xfrm>
        </p:grpSpPr>
        <p:sp>
          <p:nvSpPr>
            <p:cNvPr id="35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7" name="Group 249"/>
          <p:cNvGrpSpPr>
            <a:grpSpLocks/>
          </p:cNvGrpSpPr>
          <p:nvPr/>
        </p:nvGrpSpPr>
        <p:grpSpPr bwMode="auto">
          <a:xfrm>
            <a:off x="7774896" y="2679791"/>
            <a:ext cx="152400" cy="152400"/>
            <a:chOff x="4224" y="3024"/>
            <a:chExt cx="48" cy="48"/>
          </a:xfrm>
        </p:grpSpPr>
        <p:sp>
          <p:nvSpPr>
            <p:cNvPr id="38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0" name="Group 249"/>
          <p:cNvGrpSpPr>
            <a:grpSpLocks/>
          </p:cNvGrpSpPr>
          <p:nvPr/>
        </p:nvGrpSpPr>
        <p:grpSpPr bwMode="auto">
          <a:xfrm>
            <a:off x="7474450" y="2684145"/>
            <a:ext cx="152400" cy="152400"/>
            <a:chOff x="4224" y="3024"/>
            <a:chExt cx="48" cy="48"/>
          </a:xfrm>
        </p:grpSpPr>
        <p:sp>
          <p:nvSpPr>
            <p:cNvPr id="41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3" name="Group 249"/>
          <p:cNvGrpSpPr>
            <a:grpSpLocks/>
          </p:cNvGrpSpPr>
          <p:nvPr/>
        </p:nvGrpSpPr>
        <p:grpSpPr bwMode="auto">
          <a:xfrm>
            <a:off x="6259604" y="3568065"/>
            <a:ext cx="152400" cy="152400"/>
            <a:chOff x="4224" y="3024"/>
            <a:chExt cx="48" cy="48"/>
          </a:xfrm>
        </p:grpSpPr>
        <p:sp>
          <p:nvSpPr>
            <p:cNvPr id="44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6" name="Group 249"/>
          <p:cNvGrpSpPr>
            <a:grpSpLocks/>
          </p:cNvGrpSpPr>
          <p:nvPr/>
        </p:nvGrpSpPr>
        <p:grpSpPr bwMode="auto">
          <a:xfrm>
            <a:off x="7169650" y="2597059"/>
            <a:ext cx="152400" cy="152400"/>
            <a:chOff x="4224" y="3024"/>
            <a:chExt cx="48" cy="48"/>
          </a:xfrm>
        </p:grpSpPr>
        <p:sp>
          <p:nvSpPr>
            <p:cNvPr id="47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50" name="Straight Connector 49"/>
          <p:cNvCxnSpPr/>
          <p:nvPr/>
        </p:nvCxnSpPr>
        <p:spPr>
          <a:xfrm flipV="1">
            <a:off x="5730240" y="2246811"/>
            <a:ext cx="2246811" cy="166333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028957" y="1881051"/>
                <a:ext cx="18605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𝟔𝟐𝟒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957" y="1881051"/>
                <a:ext cx="1860509" cy="246221"/>
              </a:xfrm>
              <a:prstGeom prst="rect">
                <a:avLst/>
              </a:prstGeom>
              <a:blipFill>
                <a:blip r:embed="rId4"/>
                <a:stretch>
                  <a:fillRect l="-984" r="-984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400051" y="4997903"/>
            <a:ext cx="36058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prediction for 39 weeks falls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within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range of data we have, so is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more likely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be accurate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2154" y="5794737"/>
            <a:ext cx="36058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prediction for 30 weeks falls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outside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of the range of data we have, so is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less likely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 be accurate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3971109" y="5225143"/>
            <a:ext cx="1288868" cy="1595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259435" y="5041447"/>
            <a:ext cx="225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INTERPOLATION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3992880" y="6111817"/>
            <a:ext cx="1310640" cy="190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381356" y="5955847"/>
            <a:ext cx="2256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EXTRAPOLATION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43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8" grpId="0"/>
      <p:bldP spid="63" grpId="0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Correlation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623582" cy="504825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Linear regression can be used to calculate the equation of the line of best fit of a set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equation of the regression line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=8.91+0.624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nurse wants to estimate the gestation period for a baby born with a head circumference of 31.6cm.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Explain why the regression equation above is not suitable for this estimate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623582" cy="5048250"/>
              </a:xfrm>
              <a:blipFill>
                <a:blip r:embed="rId2"/>
                <a:stretch>
                  <a:fillRect t="-725" r="-1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12399" y="1095375"/>
            <a:ext cx="3744686" cy="3221352"/>
            <a:chOff x="5099782" y="1121501"/>
            <a:chExt cx="3744686" cy="322135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/>
            <a:srcRect t="39867" r="49758"/>
            <a:stretch/>
          </p:blipFill>
          <p:spPr>
            <a:xfrm rot="16200000">
              <a:off x="5413776" y="1016005"/>
              <a:ext cx="3025745" cy="3627952"/>
            </a:xfrm>
            <a:prstGeom prst="rect">
              <a:avLst/>
            </a:prstGeom>
          </p:spPr>
        </p:pic>
        <p:cxnSp>
          <p:nvCxnSpPr>
            <p:cNvPr id="7" name="Straight Arrow Connector 6"/>
            <p:cNvCxnSpPr/>
            <p:nvPr/>
          </p:nvCxnSpPr>
          <p:spPr>
            <a:xfrm rot="5400000" flipV="1">
              <a:off x="6972125" y="2464637"/>
              <a:ext cx="0" cy="374468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>
              <a:off x="3509507" y="2721077"/>
              <a:ext cx="3207895" cy="874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249"/>
          <p:cNvGrpSpPr>
            <a:grpSpLocks/>
          </p:cNvGrpSpPr>
          <p:nvPr/>
        </p:nvGrpSpPr>
        <p:grpSpPr bwMode="auto">
          <a:xfrm>
            <a:off x="6573113" y="3611608"/>
            <a:ext cx="152400" cy="152400"/>
            <a:chOff x="4224" y="3024"/>
            <a:chExt cx="48" cy="48"/>
          </a:xfrm>
        </p:grpSpPr>
        <p:sp>
          <p:nvSpPr>
            <p:cNvPr id="10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000832" y="4557575"/>
            <a:ext cx="1968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Gestation period (weeks)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23299" y="4324078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37253" y="4337141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34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8145" y="4328433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65162" y="4319725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38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57345" y="4319724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40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58236" y="4319725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42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35471" y="4328432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78716" y="4171677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28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4362" y="3557722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78717" y="2961186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83071" y="236465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34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1780" y="1755049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96135" y="1158512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38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16200000">
            <a:off x="3405584" y="1927587"/>
            <a:ext cx="2000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Head circumference (cm)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grpSp>
        <p:nvGrpSpPr>
          <p:cNvPr id="28" name="Group 249"/>
          <p:cNvGrpSpPr>
            <a:grpSpLocks/>
          </p:cNvGrpSpPr>
          <p:nvPr/>
        </p:nvGrpSpPr>
        <p:grpSpPr bwMode="auto">
          <a:xfrm>
            <a:off x="7770541" y="2118088"/>
            <a:ext cx="152400" cy="152400"/>
            <a:chOff x="4224" y="3024"/>
            <a:chExt cx="48" cy="48"/>
          </a:xfrm>
        </p:grpSpPr>
        <p:sp>
          <p:nvSpPr>
            <p:cNvPr id="29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" name="Group 249"/>
          <p:cNvGrpSpPr>
            <a:grpSpLocks/>
          </p:cNvGrpSpPr>
          <p:nvPr/>
        </p:nvGrpSpPr>
        <p:grpSpPr bwMode="auto">
          <a:xfrm>
            <a:off x="5658713" y="3655151"/>
            <a:ext cx="152400" cy="152400"/>
            <a:chOff x="4224" y="3024"/>
            <a:chExt cx="48" cy="48"/>
          </a:xfrm>
        </p:grpSpPr>
        <p:sp>
          <p:nvSpPr>
            <p:cNvPr id="32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4" name="Group 249"/>
          <p:cNvGrpSpPr>
            <a:grpSpLocks/>
          </p:cNvGrpSpPr>
          <p:nvPr/>
        </p:nvGrpSpPr>
        <p:grpSpPr bwMode="auto">
          <a:xfrm>
            <a:off x="6864850" y="2867025"/>
            <a:ext cx="152400" cy="152400"/>
            <a:chOff x="4224" y="3024"/>
            <a:chExt cx="48" cy="48"/>
          </a:xfrm>
        </p:grpSpPr>
        <p:sp>
          <p:nvSpPr>
            <p:cNvPr id="35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7" name="Group 249"/>
          <p:cNvGrpSpPr>
            <a:grpSpLocks/>
          </p:cNvGrpSpPr>
          <p:nvPr/>
        </p:nvGrpSpPr>
        <p:grpSpPr bwMode="auto">
          <a:xfrm>
            <a:off x="7774896" y="2679791"/>
            <a:ext cx="152400" cy="152400"/>
            <a:chOff x="4224" y="3024"/>
            <a:chExt cx="48" cy="48"/>
          </a:xfrm>
        </p:grpSpPr>
        <p:sp>
          <p:nvSpPr>
            <p:cNvPr id="38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0" name="Group 249"/>
          <p:cNvGrpSpPr>
            <a:grpSpLocks/>
          </p:cNvGrpSpPr>
          <p:nvPr/>
        </p:nvGrpSpPr>
        <p:grpSpPr bwMode="auto">
          <a:xfrm>
            <a:off x="7474450" y="2684145"/>
            <a:ext cx="152400" cy="152400"/>
            <a:chOff x="4224" y="3024"/>
            <a:chExt cx="48" cy="48"/>
          </a:xfrm>
        </p:grpSpPr>
        <p:sp>
          <p:nvSpPr>
            <p:cNvPr id="41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3" name="Group 249"/>
          <p:cNvGrpSpPr>
            <a:grpSpLocks/>
          </p:cNvGrpSpPr>
          <p:nvPr/>
        </p:nvGrpSpPr>
        <p:grpSpPr bwMode="auto">
          <a:xfrm>
            <a:off x="6259604" y="3568065"/>
            <a:ext cx="152400" cy="152400"/>
            <a:chOff x="4224" y="3024"/>
            <a:chExt cx="48" cy="48"/>
          </a:xfrm>
        </p:grpSpPr>
        <p:sp>
          <p:nvSpPr>
            <p:cNvPr id="44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6" name="Group 249"/>
          <p:cNvGrpSpPr>
            <a:grpSpLocks/>
          </p:cNvGrpSpPr>
          <p:nvPr/>
        </p:nvGrpSpPr>
        <p:grpSpPr bwMode="auto">
          <a:xfrm>
            <a:off x="7169650" y="2597059"/>
            <a:ext cx="152400" cy="152400"/>
            <a:chOff x="4224" y="3024"/>
            <a:chExt cx="48" cy="48"/>
          </a:xfrm>
        </p:grpSpPr>
        <p:sp>
          <p:nvSpPr>
            <p:cNvPr id="47" name="Line 250"/>
            <p:cNvSpPr>
              <a:spLocks noChangeShapeType="1"/>
            </p:cNvSpPr>
            <p:nvPr/>
          </p:nvSpPr>
          <p:spPr bwMode="auto">
            <a:xfrm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251"/>
            <p:cNvSpPr>
              <a:spLocks noChangeShapeType="1"/>
            </p:cNvSpPr>
            <p:nvPr/>
          </p:nvSpPr>
          <p:spPr bwMode="auto">
            <a:xfrm flipH="1">
              <a:off x="4224" y="3024"/>
              <a:ext cx="4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50" name="Straight Connector 49"/>
          <p:cNvCxnSpPr/>
          <p:nvPr/>
        </p:nvCxnSpPr>
        <p:spPr>
          <a:xfrm flipV="1">
            <a:off x="5730240" y="2246811"/>
            <a:ext cx="2246811" cy="166333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028957" y="1881051"/>
                <a:ext cx="18605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𝟔𝟐𝟒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16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957" y="1881051"/>
                <a:ext cx="1860509" cy="246221"/>
              </a:xfrm>
              <a:prstGeom prst="rect">
                <a:avLst/>
              </a:prstGeom>
              <a:blipFill>
                <a:blip r:embed="rId4"/>
                <a:stretch>
                  <a:fillRect l="-984" r="-984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3709308" y="5137240"/>
            <a:ext cx="48686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head circumference is the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dependent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variable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Estimation should always be using the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independent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variable to estimate the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dependent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variable, not the other way around…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02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819BE8-87FC-4D44-9FA7-763FEBD9C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0C3BD7-9791-4D30-B95F-DE3923FDD2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9363FF-1677-40F9-A44F-6F2E6F733A6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1116</Words>
  <Application>Microsoft Office PowerPoint</Application>
  <PresentationFormat>On-screen Show (4:3)</PresentationFormat>
  <Paragraphs>298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Correlation</vt:lpstr>
      <vt:lpstr>Correlation</vt:lpstr>
      <vt:lpstr>Correlation</vt:lpstr>
      <vt:lpstr>Correlation</vt:lpstr>
      <vt:lpstr>Correlation</vt:lpstr>
      <vt:lpstr>Correlation</vt:lpstr>
      <vt:lpstr>Correlation</vt:lpstr>
      <vt:lpstr>Correlation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48</cp:revision>
  <dcterms:created xsi:type="dcterms:W3CDTF">2017-08-14T15:35:38Z</dcterms:created>
  <dcterms:modified xsi:type="dcterms:W3CDTF">2021-01-27T22:35:24Z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