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000">
              <a:srgbClr val="CC99FF">
                <a:alpha val="10000"/>
              </a:srgbClr>
            </a:gs>
            <a:gs pos="95000">
              <a:srgbClr val="CC99FF">
                <a:alpha val="1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179406" y="1076399"/>
            <a:ext cx="4838504" cy="2316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u="sng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Statistics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Correlation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9429" y="3508873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0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17" y="1825625"/>
            <a:ext cx="40669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1) The table shows the scores out of 10 on a </a:t>
            </a:r>
            <a:r>
              <a:rPr lang="en-US" sz="2000" dirty="0" err="1">
                <a:latin typeface="Comic Sans MS" panose="030F0702030302020204" pitchFamily="66" charset="0"/>
              </a:rPr>
              <a:t>maths</a:t>
            </a:r>
            <a:r>
              <a:rPr lang="en-US" sz="2000" dirty="0">
                <a:latin typeface="Comic Sans MS" panose="030F0702030302020204" pitchFamily="66" charset="0"/>
              </a:rPr>
              <a:t> test and on a physics test for 7 students.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Show this information on a scatter graph.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57050" y="2981959"/>
          <a:ext cx="3701144" cy="640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063">
                  <a:extLst>
                    <a:ext uri="{9D8B030D-6E8A-4147-A177-3AD203B41FA5}">
                      <a16:colId xmlns:a16="http://schemas.microsoft.com/office/drawing/2014/main" val="1579939217"/>
                    </a:ext>
                  </a:extLst>
                </a:gridCol>
                <a:gridCol w="360151">
                  <a:extLst>
                    <a:ext uri="{9D8B030D-6E8A-4147-A177-3AD203B41FA5}">
                      <a16:colId xmlns:a16="http://schemas.microsoft.com/office/drawing/2014/main" val="290639839"/>
                    </a:ext>
                  </a:extLst>
                </a:gridCol>
                <a:gridCol w="352491">
                  <a:extLst>
                    <a:ext uri="{9D8B030D-6E8A-4147-A177-3AD203B41FA5}">
                      <a16:colId xmlns:a16="http://schemas.microsoft.com/office/drawing/2014/main" val="3372043049"/>
                    </a:ext>
                  </a:extLst>
                </a:gridCol>
                <a:gridCol w="360153">
                  <a:extLst>
                    <a:ext uri="{9D8B030D-6E8A-4147-A177-3AD203B41FA5}">
                      <a16:colId xmlns:a16="http://schemas.microsoft.com/office/drawing/2014/main" val="2127912910"/>
                    </a:ext>
                  </a:extLst>
                </a:gridCol>
                <a:gridCol w="344827">
                  <a:extLst>
                    <a:ext uri="{9D8B030D-6E8A-4147-A177-3AD203B41FA5}">
                      <a16:colId xmlns:a16="http://schemas.microsoft.com/office/drawing/2014/main" val="3002010904"/>
                    </a:ext>
                  </a:extLst>
                </a:gridCol>
                <a:gridCol w="352491">
                  <a:extLst>
                    <a:ext uri="{9D8B030D-6E8A-4147-A177-3AD203B41FA5}">
                      <a16:colId xmlns:a16="http://schemas.microsoft.com/office/drawing/2014/main" val="1339302487"/>
                    </a:ext>
                  </a:extLst>
                </a:gridCol>
                <a:gridCol w="352490">
                  <a:extLst>
                    <a:ext uri="{9D8B030D-6E8A-4147-A177-3AD203B41FA5}">
                      <a16:colId xmlns:a16="http://schemas.microsoft.com/office/drawing/2014/main" val="600530169"/>
                    </a:ext>
                  </a:extLst>
                </a:gridCol>
                <a:gridCol w="375478">
                  <a:extLst>
                    <a:ext uri="{9D8B030D-6E8A-4147-A177-3AD203B41FA5}">
                      <a16:colId xmlns:a16="http://schemas.microsoft.com/office/drawing/2014/main" val="905657065"/>
                    </a:ext>
                  </a:extLst>
                </a:gridCol>
              </a:tblGrid>
              <a:tr h="3204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169627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Physics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69318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37462" y="1808208"/>
                <a:ext cx="4066903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A straight line has equation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=0.34−0.21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Write down the gradient and y-intercept of the line.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2" y="1808208"/>
                <a:ext cx="4066903" cy="4351338"/>
              </a:xfrm>
              <a:prstGeom prst="rect">
                <a:avLst/>
              </a:prstGeom>
              <a:blipFill>
                <a:blip r:embed="rId2"/>
                <a:stretch>
                  <a:fillRect l="-1499" t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0423" y="3627121"/>
                <a:ext cx="21044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𝐺𝑟𝑎𝑑𝑖𝑒𝑛𝑡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=−0.21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23" y="3627121"/>
                <a:ext cx="2104422" cy="307777"/>
              </a:xfrm>
              <a:prstGeom prst="rect">
                <a:avLst/>
              </a:prstGeom>
              <a:blipFill>
                <a:blip r:embed="rId3"/>
                <a:stretch>
                  <a:fillRect l="-2609" r="-2609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08023" y="4084321"/>
                <a:ext cx="24023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𝑖𝑛𝑡𝑒𝑟𝑐𝑒𝑝𝑡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023" y="4084321"/>
                <a:ext cx="2402324" cy="307777"/>
              </a:xfrm>
              <a:prstGeom prst="rect">
                <a:avLst/>
              </a:prstGeom>
              <a:blipFill>
                <a:blip r:embed="rId4"/>
                <a:stretch>
                  <a:fillRect l="-2030" r="-2284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4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4A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6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Scatter Graphs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Scatter Graphs are a way of representing 2 sets of data (bivariate). It is then possible to see whether they are related.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Positive Correlation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As one variable increases, so does the other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Negative Correlation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As one variable increases, the other decreases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No Correlation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There seems to be no pattern linking the two variables</a:t>
            </a:r>
            <a:endParaRPr lang="en-GB" altLang="en-US" sz="1600" dirty="0">
              <a:latin typeface="Comic Sans MS" pitchFamily="66" charset="0"/>
            </a:endParaRP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6324600" y="2514600"/>
            <a:ext cx="1219200" cy="1219200"/>
            <a:chOff x="3984" y="1584"/>
            <a:chExt cx="768" cy="768"/>
          </a:xfrm>
        </p:grpSpPr>
        <p:sp>
          <p:nvSpPr>
            <p:cNvPr id="5202" name="Line 4"/>
            <p:cNvSpPr>
              <a:spLocks noChangeShapeType="1"/>
            </p:cNvSpPr>
            <p:nvPr/>
          </p:nvSpPr>
          <p:spPr bwMode="auto">
            <a:xfrm flipV="1">
              <a:off x="3984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Line 5"/>
            <p:cNvSpPr>
              <a:spLocks noChangeShapeType="1"/>
            </p:cNvSpPr>
            <p:nvPr/>
          </p:nvSpPr>
          <p:spPr bwMode="auto">
            <a:xfrm rot="5400000" flipV="1">
              <a:off x="4368" y="19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6477000" y="3505200"/>
            <a:ext cx="76200" cy="76200"/>
            <a:chOff x="4224" y="3024"/>
            <a:chExt cx="48" cy="48"/>
          </a:xfrm>
        </p:grpSpPr>
        <p:sp>
          <p:nvSpPr>
            <p:cNvPr id="5200" name="Line 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Line 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6324600" y="3810000"/>
            <a:ext cx="1219200" cy="1219200"/>
            <a:chOff x="3984" y="1584"/>
            <a:chExt cx="768" cy="768"/>
          </a:xfrm>
        </p:grpSpPr>
        <p:sp>
          <p:nvSpPr>
            <p:cNvPr id="5198" name="Line 11"/>
            <p:cNvSpPr>
              <a:spLocks noChangeShapeType="1"/>
            </p:cNvSpPr>
            <p:nvPr/>
          </p:nvSpPr>
          <p:spPr bwMode="auto">
            <a:xfrm flipV="1">
              <a:off x="3984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Line 12"/>
            <p:cNvSpPr>
              <a:spLocks noChangeShapeType="1"/>
            </p:cNvSpPr>
            <p:nvPr/>
          </p:nvSpPr>
          <p:spPr bwMode="auto">
            <a:xfrm rot="5400000" flipV="1">
              <a:off x="4368" y="19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6324600" y="5105400"/>
            <a:ext cx="1219200" cy="1219200"/>
            <a:chOff x="3984" y="1584"/>
            <a:chExt cx="768" cy="768"/>
          </a:xfrm>
        </p:grpSpPr>
        <p:sp>
          <p:nvSpPr>
            <p:cNvPr id="5196" name="Line 14"/>
            <p:cNvSpPr>
              <a:spLocks noChangeShapeType="1"/>
            </p:cNvSpPr>
            <p:nvPr/>
          </p:nvSpPr>
          <p:spPr bwMode="auto">
            <a:xfrm flipV="1">
              <a:off x="3984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Line 15"/>
            <p:cNvSpPr>
              <a:spLocks noChangeShapeType="1"/>
            </p:cNvSpPr>
            <p:nvPr/>
          </p:nvSpPr>
          <p:spPr bwMode="auto">
            <a:xfrm rot="5400000" flipV="1">
              <a:off x="4368" y="19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6629400" y="3352800"/>
            <a:ext cx="76200" cy="76200"/>
            <a:chOff x="4224" y="3024"/>
            <a:chExt cx="48" cy="48"/>
          </a:xfrm>
        </p:grpSpPr>
        <p:sp>
          <p:nvSpPr>
            <p:cNvPr id="5194" name="Line 1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Line 1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6705600" y="3124200"/>
            <a:ext cx="76200" cy="76200"/>
            <a:chOff x="4224" y="3024"/>
            <a:chExt cx="48" cy="48"/>
          </a:xfrm>
        </p:grpSpPr>
        <p:sp>
          <p:nvSpPr>
            <p:cNvPr id="5192" name="Line 2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Line 2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7086600" y="3124200"/>
            <a:ext cx="76200" cy="76200"/>
            <a:chOff x="4224" y="3024"/>
            <a:chExt cx="48" cy="48"/>
          </a:xfrm>
        </p:grpSpPr>
        <p:sp>
          <p:nvSpPr>
            <p:cNvPr id="5190" name="Line 2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Line 2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6934200" y="2971800"/>
            <a:ext cx="76200" cy="76200"/>
            <a:chOff x="4224" y="3024"/>
            <a:chExt cx="48" cy="48"/>
          </a:xfrm>
        </p:grpSpPr>
        <p:sp>
          <p:nvSpPr>
            <p:cNvPr id="5188" name="Line 2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2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7239000" y="2743200"/>
            <a:ext cx="76200" cy="76200"/>
            <a:chOff x="4224" y="3024"/>
            <a:chExt cx="48" cy="48"/>
          </a:xfrm>
        </p:grpSpPr>
        <p:sp>
          <p:nvSpPr>
            <p:cNvPr id="5186" name="Line 2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Line 3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9" name="Group 31"/>
          <p:cNvGrpSpPr>
            <a:grpSpLocks/>
          </p:cNvGrpSpPr>
          <p:nvPr/>
        </p:nvGrpSpPr>
        <p:grpSpPr bwMode="auto">
          <a:xfrm>
            <a:off x="7162800" y="2895600"/>
            <a:ext cx="76200" cy="76200"/>
            <a:chOff x="4224" y="3024"/>
            <a:chExt cx="48" cy="48"/>
          </a:xfrm>
        </p:grpSpPr>
        <p:sp>
          <p:nvSpPr>
            <p:cNvPr id="5184" name="Line 3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Line 3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6477000" y="3962400"/>
            <a:ext cx="76200" cy="76200"/>
            <a:chOff x="4224" y="3024"/>
            <a:chExt cx="48" cy="48"/>
          </a:xfrm>
        </p:grpSpPr>
        <p:sp>
          <p:nvSpPr>
            <p:cNvPr id="5182" name="Line 3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Line 3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6553200" y="4191000"/>
            <a:ext cx="76200" cy="76200"/>
            <a:chOff x="4224" y="3024"/>
            <a:chExt cx="48" cy="48"/>
          </a:xfrm>
        </p:grpSpPr>
        <p:sp>
          <p:nvSpPr>
            <p:cNvPr id="5180" name="Line 3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Line 3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6781800" y="4191000"/>
            <a:ext cx="76200" cy="76200"/>
            <a:chOff x="4224" y="3024"/>
            <a:chExt cx="48" cy="48"/>
          </a:xfrm>
        </p:grpSpPr>
        <p:sp>
          <p:nvSpPr>
            <p:cNvPr id="5178" name="Line 4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Line 4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7010400" y="4343400"/>
            <a:ext cx="76200" cy="76200"/>
            <a:chOff x="4224" y="3024"/>
            <a:chExt cx="48" cy="48"/>
          </a:xfrm>
        </p:grpSpPr>
        <p:sp>
          <p:nvSpPr>
            <p:cNvPr id="5176" name="Line 4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Line 4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14" name="Group 46"/>
          <p:cNvGrpSpPr>
            <a:grpSpLocks/>
          </p:cNvGrpSpPr>
          <p:nvPr/>
        </p:nvGrpSpPr>
        <p:grpSpPr bwMode="auto">
          <a:xfrm>
            <a:off x="7239000" y="4419600"/>
            <a:ext cx="76200" cy="76200"/>
            <a:chOff x="4224" y="3024"/>
            <a:chExt cx="48" cy="48"/>
          </a:xfrm>
        </p:grpSpPr>
        <p:sp>
          <p:nvSpPr>
            <p:cNvPr id="5174" name="Line 4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Line 4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7391400" y="4495800"/>
            <a:ext cx="76200" cy="76200"/>
            <a:chOff x="4224" y="3024"/>
            <a:chExt cx="48" cy="48"/>
          </a:xfrm>
        </p:grpSpPr>
        <p:sp>
          <p:nvSpPr>
            <p:cNvPr id="5172" name="Line 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Line 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7467600" y="4648200"/>
            <a:ext cx="76200" cy="76200"/>
            <a:chOff x="4224" y="3024"/>
            <a:chExt cx="48" cy="48"/>
          </a:xfrm>
        </p:grpSpPr>
        <p:sp>
          <p:nvSpPr>
            <p:cNvPr id="5170" name="Line 5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Line 5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3" name="Group 55"/>
          <p:cNvGrpSpPr>
            <a:grpSpLocks/>
          </p:cNvGrpSpPr>
          <p:nvPr/>
        </p:nvGrpSpPr>
        <p:grpSpPr bwMode="auto">
          <a:xfrm>
            <a:off x="6553200" y="6096000"/>
            <a:ext cx="76200" cy="76200"/>
            <a:chOff x="4224" y="3024"/>
            <a:chExt cx="48" cy="48"/>
          </a:xfrm>
        </p:grpSpPr>
        <p:sp>
          <p:nvSpPr>
            <p:cNvPr id="5168" name="Line 5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Line 5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6" name="Group 58"/>
          <p:cNvGrpSpPr>
            <a:grpSpLocks/>
          </p:cNvGrpSpPr>
          <p:nvPr/>
        </p:nvGrpSpPr>
        <p:grpSpPr bwMode="auto">
          <a:xfrm>
            <a:off x="6629400" y="5638800"/>
            <a:ext cx="76200" cy="76200"/>
            <a:chOff x="4224" y="3024"/>
            <a:chExt cx="48" cy="48"/>
          </a:xfrm>
        </p:grpSpPr>
        <p:sp>
          <p:nvSpPr>
            <p:cNvPr id="5166" name="Line 5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Line 6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9" name="Group 61"/>
          <p:cNvGrpSpPr>
            <a:grpSpLocks/>
          </p:cNvGrpSpPr>
          <p:nvPr/>
        </p:nvGrpSpPr>
        <p:grpSpPr bwMode="auto">
          <a:xfrm>
            <a:off x="7086600" y="6019800"/>
            <a:ext cx="76200" cy="76200"/>
            <a:chOff x="4224" y="3024"/>
            <a:chExt cx="48" cy="48"/>
          </a:xfrm>
        </p:grpSpPr>
        <p:sp>
          <p:nvSpPr>
            <p:cNvPr id="5164" name="Line 6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Line 6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32" name="Group 64"/>
          <p:cNvGrpSpPr>
            <a:grpSpLocks/>
          </p:cNvGrpSpPr>
          <p:nvPr/>
        </p:nvGrpSpPr>
        <p:grpSpPr bwMode="auto">
          <a:xfrm>
            <a:off x="7162800" y="5257800"/>
            <a:ext cx="76200" cy="76200"/>
            <a:chOff x="4224" y="3024"/>
            <a:chExt cx="48" cy="48"/>
          </a:xfrm>
        </p:grpSpPr>
        <p:sp>
          <p:nvSpPr>
            <p:cNvPr id="5162" name="Line 6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Line 6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35" name="Group 67"/>
          <p:cNvGrpSpPr>
            <a:grpSpLocks/>
          </p:cNvGrpSpPr>
          <p:nvPr/>
        </p:nvGrpSpPr>
        <p:grpSpPr bwMode="auto">
          <a:xfrm>
            <a:off x="6934200" y="5638800"/>
            <a:ext cx="76200" cy="76200"/>
            <a:chOff x="4224" y="3024"/>
            <a:chExt cx="48" cy="48"/>
          </a:xfrm>
        </p:grpSpPr>
        <p:sp>
          <p:nvSpPr>
            <p:cNvPr id="5160" name="Line 6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Line 6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38" name="Group 70"/>
          <p:cNvGrpSpPr>
            <a:grpSpLocks/>
          </p:cNvGrpSpPr>
          <p:nvPr/>
        </p:nvGrpSpPr>
        <p:grpSpPr bwMode="auto">
          <a:xfrm>
            <a:off x="7239000" y="5791200"/>
            <a:ext cx="76200" cy="76200"/>
            <a:chOff x="4224" y="3024"/>
            <a:chExt cx="48" cy="48"/>
          </a:xfrm>
        </p:grpSpPr>
        <p:sp>
          <p:nvSpPr>
            <p:cNvPr id="5158" name="Line 7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Line 7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41" name="Group 73"/>
          <p:cNvGrpSpPr>
            <a:grpSpLocks/>
          </p:cNvGrpSpPr>
          <p:nvPr/>
        </p:nvGrpSpPr>
        <p:grpSpPr bwMode="auto">
          <a:xfrm>
            <a:off x="6477000" y="5257800"/>
            <a:ext cx="76200" cy="76200"/>
            <a:chOff x="4224" y="3024"/>
            <a:chExt cx="48" cy="48"/>
          </a:xfrm>
        </p:grpSpPr>
        <p:sp>
          <p:nvSpPr>
            <p:cNvPr id="5156" name="Line 7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7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44" name="Group 76"/>
          <p:cNvGrpSpPr>
            <a:grpSpLocks/>
          </p:cNvGrpSpPr>
          <p:nvPr/>
        </p:nvGrpSpPr>
        <p:grpSpPr bwMode="auto">
          <a:xfrm>
            <a:off x="6858000" y="5334000"/>
            <a:ext cx="76200" cy="76200"/>
            <a:chOff x="4224" y="3024"/>
            <a:chExt cx="48" cy="48"/>
          </a:xfrm>
        </p:grpSpPr>
        <p:sp>
          <p:nvSpPr>
            <p:cNvPr id="5154" name="Line 7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7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7696200" y="2895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Positive</a:t>
            </a:r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7696200" y="4267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Negative</a:t>
            </a:r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7772400" y="55626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None</a:t>
            </a:r>
          </a:p>
        </p:txBody>
      </p:sp>
      <p:sp>
        <p:nvSpPr>
          <p:cNvPr id="8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46482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Scatter Graphs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600">
                <a:latin typeface="Comic Sans MS" pitchFamily="66" charset="0"/>
              </a:rPr>
              <a:t>In the study of a city, the population density, in people/hectare, and the distance from the city centre, in km, was investigated by choosing sample areas. The results are as follows: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Plot a scatter graph and describe the correlation. Interpret what the correlation means.</a:t>
            </a:r>
          </a:p>
        </p:txBody>
      </p:sp>
      <p:graphicFrame>
        <p:nvGraphicFramePr>
          <p:cNvPr id="8327" name="Group 135"/>
          <p:cNvGraphicFramePr>
            <a:graphicFrameLocks noGrp="1"/>
          </p:cNvGraphicFramePr>
          <p:nvPr/>
        </p:nvGraphicFramePr>
        <p:xfrm>
          <a:off x="533400" y="3048000"/>
          <a:ext cx="3733800" cy="124955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Area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Distance 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0.6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2.4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2.0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Pop. Density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22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33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328" name="Group 136"/>
          <p:cNvGraphicFramePr>
            <a:graphicFrameLocks noGrp="1"/>
          </p:cNvGraphicFramePr>
          <p:nvPr/>
        </p:nvGraphicFramePr>
        <p:xfrm>
          <a:off x="533400" y="4419600"/>
          <a:ext cx="3733800" cy="124955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Area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J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Distance 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1.5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1.8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3.4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4.0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0.9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Pop. Density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47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16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08" name="Rectangle 196"/>
          <p:cNvSpPr>
            <a:spLocks noChangeArrowheads="1"/>
          </p:cNvSpPr>
          <p:nvPr/>
        </p:nvSpPr>
        <p:spPr bwMode="auto">
          <a:xfrm>
            <a:off x="82613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09" name="Rectangle 195"/>
          <p:cNvSpPr>
            <a:spLocks noChangeArrowheads="1"/>
          </p:cNvSpPr>
          <p:nvPr/>
        </p:nvSpPr>
        <p:spPr bwMode="auto">
          <a:xfrm>
            <a:off x="75755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0" name="Rectangle 194"/>
          <p:cNvSpPr>
            <a:spLocks noChangeArrowheads="1"/>
          </p:cNvSpPr>
          <p:nvPr/>
        </p:nvSpPr>
        <p:spPr bwMode="auto">
          <a:xfrm>
            <a:off x="68897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1" name="Rectangle 193"/>
          <p:cNvSpPr>
            <a:spLocks noChangeArrowheads="1"/>
          </p:cNvSpPr>
          <p:nvPr/>
        </p:nvSpPr>
        <p:spPr bwMode="auto">
          <a:xfrm>
            <a:off x="62039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2" name="Rectangle 192"/>
          <p:cNvSpPr>
            <a:spLocks noChangeArrowheads="1"/>
          </p:cNvSpPr>
          <p:nvPr/>
        </p:nvSpPr>
        <p:spPr bwMode="auto">
          <a:xfrm>
            <a:off x="5518150" y="4300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3" name="Rectangle 191"/>
          <p:cNvSpPr>
            <a:spLocks noChangeArrowheads="1"/>
          </p:cNvSpPr>
          <p:nvPr/>
        </p:nvSpPr>
        <p:spPr bwMode="auto">
          <a:xfrm>
            <a:off x="82613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4" name="Rectangle 190"/>
          <p:cNvSpPr>
            <a:spLocks noChangeArrowheads="1"/>
          </p:cNvSpPr>
          <p:nvPr/>
        </p:nvSpPr>
        <p:spPr bwMode="auto">
          <a:xfrm>
            <a:off x="75755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5" name="Rectangle 189"/>
          <p:cNvSpPr>
            <a:spLocks noChangeArrowheads="1"/>
          </p:cNvSpPr>
          <p:nvPr/>
        </p:nvSpPr>
        <p:spPr bwMode="auto">
          <a:xfrm>
            <a:off x="68897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6" name="Rectangle 188"/>
          <p:cNvSpPr>
            <a:spLocks noChangeArrowheads="1"/>
          </p:cNvSpPr>
          <p:nvPr/>
        </p:nvSpPr>
        <p:spPr bwMode="auto">
          <a:xfrm>
            <a:off x="62039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7" name="Rectangle 187"/>
          <p:cNvSpPr>
            <a:spLocks noChangeArrowheads="1"/>
          </p:cNvSpPr>
          <p:nvPr/>
        </p:nvSpPr>
        <p:spPr bwMode="auto">
          <a:xfrm>
            <a:off x="5518150" y="37417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8" name="Rectangle 186"/>
          <p:cNvSpPr>
            <a:spLocks noChangeArrowheads="1"/>
          </p:cNvSpPr>
          <p:nvPr/>
        </p:nvSpPr>
        <p:spPr bwMode="auto">
          <a:xfrm>
            <a:off x="82613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19" name="Rectangle 185"/>
          <p:cNvSpPr>
            <a:spLocks noChangeArrowheads="1"/>
          </p:cNvSpPr>
          <p:nvPr/>
        </p:nvSpPr>
        <p:spPr bwMode="auto">
          <a:xfrm>
            <a:off x="75755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0" name="Rectangle 184"/>
          <p:cNvSpPr>
            <a:spLocks noChangeArrowheads="1"/>
          </p:cNvSpPr>
          <p:nvPr/>
        </p:nvSpPr>
        <p:spPr bwMode="auto">
          <a:xfrm>
            <a:off x="68897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1" name="Rectangle 183"/>
          <p:cNvSpPr>
            <a:spLocks noChangeArrowheads="1"/>
          </p:cNvSpPr>
          <p:nvPr/>
        </p:nvSpPr>
        <p:spPr bwMode="auto">
          <a:xfrm>
            <a:off x="62039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2" name="Rectangle 182"/>
          <p:cNvSpPr>
            <a:spLocks noChangeArrowheads="1"/>
          </p:cNvSpPr>
          <p:nvPr/>
        </p:nvSpPr>
        <p:spPr bwMode="auto">
          <a:xfrm>
            <a:off x="5518150" y="31829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3" name="Rectangle 181"/>
          <p:cNvSpPr>
            <a:spLocks noChangeArrowheads="1"/>
          </p:cNvSpPr>
          <p:nvPr/>
        </p:nvSpPr>
        <p:spPr bwMode="auto">
          <a:xfrm>
            <a:off x="82613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4" name="Rectangle 180"/>
          <p:cNvSpPr>
            <a:spLocks noChangeArrowheads="1"/>
          </p:cNvSpPr>
          <p:nvPr/>
        </p:nvSpPr>
        <p:spPr bwMode="auto">
          <a:xfrm>
            <a:off x="75755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5" name="Rectangle 179"/>
          <p:cNvSpPr>
            <a:spLocks noChangeArrowheads="1"/>
          </p:cNvSpPr>
          <p:nvPr/>
        </p:nvSpPr>
        <p:spPr bwMode="auto">
          <a:xfrm>
            <a:off x="68897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6" name="Rectangle 178"/>
          <p:cNvSpPr>
            <a:spLocks noChangeArrowheads="1"/>
          </p:cNvSpPr>
          <p:nvPr/>
        </p:nvSpPr>
        <p:spPr bwMode="auto">
          <a:xfrm>
            <a:off x="62039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7" name="Rectangle 177"/>
          <p:cNvSpPr>
            <a:spLocks noChangeArrowheads="1"/>
          </p:cNvSpPr>
          <p:nvPr/>
        </p:nvSpPr>
        <p:spPr bwMode="auto">
          <a:xfrm>
            <a:off x="5518150" y="26241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8" name="Rectangle 176"/>
          <p:cNvSpPr>
            <a:spLocks noChangeArrowheads="1"/>
          </p:cNvSpPr>
          <p:nvPr/>
        </p:nvSpPr>
        <p:spPr bwMode="auto">
          <a:xfrm>
            <a:off x="82613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29" name="Rectangle 175"/>
          <p:cNvSpPr>
            <a:spLocks noChangeArrowheads="1"/>
          </p:cNvSpPr>
          <p:nvPr/>
        </p:nvSpPr>
        <p:spPr bwMode="auto">
          <a:xfrm>
            <a:off x="75755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0" name="Rectangle 174"/>
          <p:cNvSpPr>
            <a:spLocks noChangeArrowheads="1"/>
          </p:cNvSpPr>
          <p:nvPr/>
        </p:nvSpPr>
        <p:spPr bwMode="auto">
          <a:xfrm>
            <a:off x="68897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1" name="Rectangle 173"/>
          <p:cNvSpPr>
            <a:spLocks noChangeArrowheads="1"/>
          </p:cNvSpPr>
          <p:nvPr/>
        </p:nvSpPr>
        <p:spPr bwMode="auto">
          <a:xfrm>
            <a:off x="62039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2" name="Rectangle 172"/>
          <p:cNvSpPr>
            <a:spLocks noChangeArrowheads="1"/>
          </p:cNvSpPr>
          <p:nvPr/>
        </p:nvSpPr>
        <p:spPr bwMode="auto">
          <a:xfrm>
            <a:off x="5518150" y="20653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3" name="Rectangle 171"/>
          <p:cNvSpPr>
            <a:spLocks noChangeArrowheads="1"/>
          </p:cNvSpPr>
          <p:nvPr/>
        </p:nvSpPr>
        <p:spPr bwMode="auto">
          <a:xfrm>
            <a:off x="82613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4" name="Rectangle 170"/>
          <p:cNvSpPr>
            <a:spLocks noChangeArrowheads="1"/>
          </p:cNvSpPr>
          <p:nvPr/>
        </p:nvSpPr>
        <p:spPr bwMode="auto">
          <a:xfrm>
            <a:off x="75755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5" name="Rectangle 169"/>
          <p:cNvSpPr>
            <a:spLocks noChangeArrowheads="1"/>
          </p:cNvSpPr>
          <p:nvPr/>
        </p:nvSpPr>
        <p:spPr bwMode="auto">
          <a:xfrm>
            <a:off x="68897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6" name="Rectangle 168"/>
          <p:cNvSpPr>
            <a:spLocks noChangeArrowheads="1"/>
          </p:cNvSpPr>
          <p:nvPr/>
        </p:nvSpPr>
        <p:spPr bwMode="auto">
          <a:xfrm>
            <a:off x="62039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6237" name="Rectangle 167"/>
          <p:cNvSpPr>
            <a:spLocks noChangeArrowheads="1"/>
          </p:cNvSpPr>
          <p:nvPr/>
        </p:nvSpPr>
        <p:spPr bwMode="auto">
          <a:xfrm>
            <a:off x="5518150" y="1506538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8390" name="Line 198"/>
          <p:cNvSpPr>
            <a:spLocks noChangeShapeType="1"/>
          </p:cNvSpPr>
          <p:nvPr/>
        </p:nvSpPr>
        <p:spPr bwMode="auto">
          <a:xfrm>
            <a:off x="5518150" y="20653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1" name="Line 199"/>
          <p:cNvSpPr>
            <a:spLocks noChangeShapeType="1"/>
          </p:cNvSpPr>
          <p:nvPr/>
        </p:nvSpPr>
        <p:spPr bwMode="auto">
          <a:xfrm>
            <a:off x="5518150" y="26241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2" name="Line 200"/>
          <p:cNvSpPr>
            <a:spLocks noChangeShapeType="1"/>
          </p:cNvSpPr>
          <p:nvPr/>
        </p:nvSpPr>
        <p:spPr bwMode="auto">
          <a:xfrm>
            <a:off x="5518150" y="31829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3" name="Line 201"/>
          <p:cNvSpPr>
            <a:spLocks noChangeShapeType="1"/>
          </p:cNvSpPr>
          <p:nvPr/>
        </p:nvSpPr>
        <p:spPr bwMode="auto">
          <a:xfrm>
            <a:off x="5518150" y="37417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4" name="Line 202"/>
          <p:cNvSpPr>
            <a:spLocks noChangeShapeType="1"/>
          </p:cNvSpPr>
          <p:nvPr/>
        </p:nvSpPr>
        <p:spPr bwMode="auto">
          <a:xfrm>
            <a:off x="5518150" y="430053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5" name="Line 203"/>
          <p:cNvSpPr>
            <a:spLocks noChangeShapeType="1"/>
          </p:cNvSpPr>
          <p:nvPr/>
        </p:nvSpPr>
        <p:spPr bwMode="auto">
          <a:xfrm>
            <a:off x="5518150" y="4859338"/>
            <a:ext cx="3429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6" name="Line 204"/>
          <p:cNvSpPr>
            <a:spLocks noChangeShapeType="1"/>
          </p:cNvSpPr>
          <p:nvPr/>
        </p:nvSpPr>
        <p:spPr bwMode="auto">
          <a:xfrm flipH="1" flipV="1">
            <a:off x="5518150" y="1506538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7" name="Line 205"/>
          <p:cNvSpPr>
            <a:spLocks noChangeShapeType="1"/>
          </p:cNvSpPr>
          <p:nvPr/>
        </p:nvSpPr>
        <p:spPr bwMode="auto">
          <a:xfrm>
            <a:off x="6203950" y="1506538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8" name="Line 206"/>
          <p:cNvSpPr>
            <a:spLocks noChangeShapeType="1"/>
          </p:cNvSpPr>
          <p:nvPr/>
        </p:nvSpPr>
        <p:spPr bwMode="auto">
          <a:xfrm>
            <a:off x="6889750" y="1506538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9" name="Line 207"/>
          <p:cNvSpPr>
            <a:spLocks noChangeShapeType="1"/>
          </p:cNvSpPr>
          <p:nvPr/>
        </p:nvSpPr>
        <p:spPr bwMode="auto">
          <a:xfrm>
            <a:off x="7575550" y="1506538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00" name="Line 208"/>
          <p:cNvSpPr>
            <a:spLocks noChangeShapeType="1"/>
          </p:cNvSpPr>
          <p:nvPr/>
        </p:nvSpPr>
        <p:spPr bwMode="auto">
          <a:xfrm>
            <a:off x="8261350" y="1506538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04" name="Text Box 212"/>
          <p:cNvSpPr txBox="1">
            <a:spLocks noChangeArrowheads="1"/>
          </p:cNvSpPr>
          <p:nvPr/>
        </p:nvSpPr>
        <p:spPr bwMode="auto">
          <a:xfrm>
            <a:off x="53657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0</a:t>
            </a:r>
          </a:p>
        </p:txBody>
      </p:sp>
      <p:sp>
        <p:nvSpPr>
          <p:cNvPr id="8405" name="Text Box 213"/>
          <p:cNvSpPr txBox="1">
            <a:spLocks noChangeArrowheads="1"/>
          </p:cNvSpPr>
          <p:nvPr/>
        </p:nvSpPr>
        <p:spPr bwMode="auto">
          <a:xfrm>
            <a:off x="60515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1</a:t>
            </a:r>
          </a:p>
        </p:txBody>
      </p:sp>
      <p:sp>
        <p:nvSpPr>
          <p:cNvPr id="8406" name="Text Box 214"/>
          <p:cNvSpPr txBox="1">
            <a:spLocks noChangeArrowheads="1"/>
          </p:cNvSpPr>
          <p:nvPr/>
        </p:nvSpPr>
        <p:spPr bwMode="auto">
          <a:xfrm>
            <a:off x="81089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4</a:t>
            </a:r>
          </a:p>
        </p:txBody>
      </p:sp>
      <p:sp>
        <p:nvSpPr>
          <p:cNvPr id="8407" name="Text Box 215"/>
          <p:cNvSpPr txBox="1">
            <a:spLocks noChangeArrowheads="1"/>
          </p:cNvSpPr>
          <p:nvPr/>
        </p:nvSpPr>
        <p:spPr bwMode="auto">
          <a:xfrm>
            <a:off x="67373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2</a:t>
            </a:r>
          </a:p>
        </p:txBody>
      </p:sp>
      <p:sp>
        <p:nvSpPr>
          <p:cNvPr id="8408" name="Text Box 216"/>
          <p:cNvSpPr txBox="1">
            <a:spLocks noChangeArrowheads="1"/>
          </p:cNvSpPr>
          <p:nvPr/>
        </p:nvSpPr>
        <p:spPr bwMode="auto">
          <a:xfrm>
            <a:off x="7423150" y="48593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3</a:t>
            </a:r>
          </a:p>
        </p:txBody>
      </p:sp>
      <p:sp>
        <p:nvSpPr>
          <p:cNvPr id="8409" name="Text Box 217"/>
          <p:cNvSpPr txBox="1">
            <a:spLocks noChangeArrowheads="1"/>
          </p:cNvSpPr>
          <p:nvPr/>
        </p:nvSpPr>
        <p:spPr bwMode="auto">
          <a:xfrm>
            <a:off x="4984750" y="40973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10</a:t>
            </a:r>
          </a:p>
        </p:txBody>
      </p:sp>
      <p:sp>
        <p:nvSpPr>
          <p:cNvPr id="8410" name="Text Box 218"/>
          <p:cNvSpPr txBox="1">
            <a:spLocks noChangeArrowheads="1"/>
          </p:cNvSpPr>
          <p:nvPr/>
        </p:nvSpPr>
        <p:spPr bwMode="auto">
          <a:xfrm>
            <a:off x="4984750" y="35639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20</a:t>
            </a:r>
          </a:p>
        </p:txBody>
      </p:sp>
      <p:sp>
        <p:nvSpPr>
          <p:cNvPr id="8411" name="Text Box 219"/>
          <p:cNvSpPr txBox="1">
            <a:spLocks noChangeArrowheads="1"/>
          </p:cNvSpPr>
          <p:nvPr/>
        </p:nvSpPr>
        <p:spPr bwMode="auto">
          <a:xfrm>
            <a:off x="4984750" y="30305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30</a:t>
            </a:r>
          </a:p>
        </p:txBody>
      </p:sp>
      <p:sp>
        <p:nvSpPr>
          <p:cNvPr id="8412" name="Text Box 220"/>
          <p:cNvSpPr txBox="1">
            <a:spLocks noChangeArrowheads="1"/>
          </p:cNvSpPr>
          <p:nvPr/>
        </p:nvSpPr>
        <p:spPr bwMode="auto">
          <a:xfrm>
            <a:off x="4984750" y="18875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50</a:t>
            </a:r>
          </a:p>
        </p:txBody>
      </p:sp>
      <p:sp>
        <p:nvSpPr>
          <p:cNvPr id="8413" name="Text Box 221"/>
          <p:cNvSpPr txBox="1">
            <a:spLocks noChangeArrowheads="1"/>
          </p:cNvSpPr>
          <p:nvPr/>
        </p:nvSpPr>
        <p:spPr bwMode="auto">
          <a:xfrm>
            <a:off x="4984750" y="24971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40</a:t>
            </a:r>
          </a:p>
        </p:txBody>
      </p:sp>
      <p:sp>
        <p:nvSpPr>
          <p:cNvPr id="8414" name="Text Box 222"/>
          <p:cNvSpPr txBox="1">
            <a:spLocks noChangeArrowheads="1"/>
          </p:cNvSpPr>
          <p:nvPr/>
        </p:nvSpPr>
        <p:spPr bwMode="auto">
          <a:xfrm>
            <a:off x="5213350" y="4706938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>
                <a:latin typeface="Comic Sans MS" pitchFamily="66" charset="0"/>
              </a:rPr>
              <a:t>0</a:t>
            </a:r>
          </a:p>
        </p:txBody>
      </p:sp>
      <p:sp>
        <p:nvSpPr>
          <p:cNvPr id="8415" name="Text Box 223"/>
          <p:cNvSpPr txBox="1">
            <a:spLocks noChangeArrowheads="1"/>
          </p:cNvSpPr>
          <p:nvPr/>
        </p:nvSpPr>
        <p:spPr bwMode="auto">
          <a:xfrm>
            <a:off x="5975350" y="5164138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>
                <a:latin typeface="Comic Sans MS" pitchFamily="66" charset="0"/>
              </a:rPr>
              <a:t>Distance from centre (km)</a:t>
            </a:r>
          </a:p>
        </p:txBody>
      </p:sp>
      <p:sp>
        <p:nvSpPr>
          <p:cNvPr id="8416" name="Text Box 224"/>
          <p:cNvSpPr txBox="1">
            <a:spLocks noChangeArrowheads="1"/>
          </p:cNvSpPr>
          <p:nvPr/>
        </p:nvSpPr>
        <p:spPr bwMode="auto">
          <a:xfrm rot="-5400000">
            <a:off x="3286125" y="3052763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>
                <a:latin typeface="Comic Sans MS" pitchFamily="66" charset="0"/>
              </a:rPr>
              <a:t>Pop. Density (people/hectare)</a:t>
            </a:r>
          </a:p>
        </p:txBody>
      </p:sp>
      <p:grpSp>
        <p:nvGrpSpPr>
          <p:cNvPr id="8417" name="Group 225"/>
          <p:cNvGrpSpPr>
            <a:grpSpLocks/>
          </p:cNvGrpSpPr>
          <p:nvPr/>
        </p:nvGrpSpPr>
        <p:grpSpPr bwMode="auto">
          <a:xfrm>
            <a:off x="5849938" y="1985963"/>
            <a:ext cx="152400" cy="152400"/>
            <a:chOff x="4224" y="3024"/>
            <a:chExt cx="48" cy="48"/>
          </a:xfrm>
        </p:grpSpPr>
        <p:sp>
          <p:nvSpPr>
            <p:cNvPr id="6292" name="Line 22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3" name="Line 22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20" name="Group 228"/>
          <p:cNvGrpSpPr>
            <a:grpSpLocks/>
          </p:cNvGrpSpPr>
          <p:nvPr/>
        </p:nvGrpSpPr>
        <p:grpSpPr bwMode="auto">
          <a:xfrm>
            <a:off x="8037513" y="3546475"/>
            <a:ext cx="152400" cy="152400"/>
            <a:chOff x="4224" y="3024"/>
            <a:chExt cx="48" cy="48"/>
          </a:xfrm>
        </p:grpSpPr>
        <p:sp>
          <p:nvSpPr>
            <p:cNvPr id="6290" name="Line 22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1" name="Line 23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23" name="Group 231"/>
          <p:cNvGrpSpPr>
            <a:grpSpLocks/>
          </p:cNvGrpSpPr>
          <p:nvPr/>
        </p:nvGrpSpPr>
        <p:grpSpPr bwMode="auto">
          <a:xfrm>
            <a:off x="7105650" y="3984625"/>
            <a:ext cx="152400" cy="152400"/>
            <a:chOff x="4224" y="3024"/>
            <a:chExt cx="48" cy="48"/>
          </a:xfrm>
        </p:grpSpPr>
        <p:sp>
          <p:nvSpPr>
            <p:cNvPr id="6288" name="Line 23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9" name="Line 23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26" name="Group 234"/>
          <p:cNvGrpSpPr>
            <a:grpSpLocks/>
          </p:cNvGrpSpPr>
          <p:nvPr/>
        </p:nvGrpSpPr>
        <p:grpSpPr bwMode="auto">
          <a:xfrm>
            <a:off x="6019800" y="2676525"/>
            <a:ext cx="152400" cy="152400"/>
            <a:chOff x="4224" y="3024"/>
            <a:chExt cx="48" cy="48"/>
          </a:xfrm>
        </p:grpSpPr>
        <p:sp>
          <p:nvSpPr>
            <p:cNvPr id="6286" name="Line 23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7" name="Line 23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29" name="Group 237"/>
          <p:cNvGrpSpPr>
            <a:grpSpLocks/>
          </p:cNvGrpSpPr>
          <p:nvPr/>
        </p:nvGrpSpPr>
        <p:grpSpPr bwMode="auto">
          <a:xfrm>
            <a:off x="6692900" y="3394075"/>
            <a:ext cx="152400" cy="152400"/>
            <a:chOff x="4224" y="3024"/>
            <a:chExt cx="48" cy="48"/>
          </a:xfrm>
        </p:grpSpPr>
        <p:sp>
          <p:nvSpPr>
            <p:cNvPr id="6284" name="Line 23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5" name="Line 23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32" name="Group 240"/>
          <p:cNvGrpSpPr>
            <a:grpSpLocks/>
          </p:cNvGrpSpPr>
          <p:nvPr/>
        </p:nvGrpSpPr>
        <p:grpSpPr bwMode="auto">
          <a:xfrm>
            <a:off x="6477000" y="2120900"/>
            <a:ext cx="152400" cy="152400"/>
            <a:chOff x="4224" y="3024"/>
            <a:chExt cx="48" cy="48"/>
          </a:xfrm>
        </p:grpSpPr>
        <p:sp>
          <p:nvSpPr>
            <p:cNvPr id="6282" name="Line 24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3" name="Line 24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35" name="Group 243"/>
          <p:cNvGrpSpPr>
            <a:grpSpLocks/>
          </p:cNvGrpSpPr>
          <p:nvPr/>
        </p:nvGrpSpPr>
        <p:grpSpPr bwMode="auto">
          <a:xfrm>
            <a:off x="6800850" y="2936875"/>
            <a:ext cx="152400" cy="152400"/>
            <a:chOff x="4224" y="3024"/>
            <a:chExt cx="48" cy="48"/>
          </a:xfrm>
        </p:grpSpPr>
        <p:sp>
          <p:nvSpPr>
            <p:cNvPr id="6280" name="Line 24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1" name="Line 24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38" name="Group 246"/>
          <p:cNvGrpSpPr>
            <a:grpSpLocks/>
          </p:cNvGrpSpPr>
          <p:nvPr/>
        </p:nvGrpSpPr>
        <p:grpSpPr bwMode="auto">
          <a:xfrm>
            <a:off x="7804150" y="4335463"/>
            <a:ext cx="152400" cy="152400"/>
            <a:chOff x="4224" y="3024"/>
            <a:chExt cx="48" cy="48"/>
          </a:xfrm>
        </p:grpSpPr>
        <p:sp>
          <p:nvSpPr>
            <p:cNvPr id="6278" name="Line 24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9" name="Line 24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41" name="Group 249"/>
          <p:cNvGrpSpPr>
            <a:grpSpLocks/>
          </p:cNvGrpSpPr>
          <p:nvPr/>
        </p:nvGrpSpPr>
        <p:grpSpPr bwMode="auto">
          <a:xfrm>
            <a:off x="8180388" y="3914775"/>
            <a:ext cx="152400" cy="152400"/>
            <a:chOff x="4224" y="3024"/>
            <a:chExt cx="48" cy="48"/>
          </a:xfrm>
        </p:grpSpPr>
        <p:sp>
          <p:nvSpPr>
            <p:cNvPr id="627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44" name="Group 252"/>
          <p:cNvGrpSpPr>
            <a:grpSpLocks/>
          </p:cNvGrpSpPr>
          <p:nvPr/>
        </p:nvGrpSpPr>
        <p:grpSpPr bwMode="auto">
          <a:xfrm>
            <a:off x="7499350" y="3654425"/>
            <a:ext cx="152400" cy="152400"/>
            <a:chOff x="4224" y="3024"/>
            <a:chExt cx="48" cy="48"/>
          </a:xfrm>
        </p:grpSpPr>
        <p:sp>
          <p:nvSpPr>
            <p:cNvPr id="6274" name="Line 25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5" name="Line 25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447" name="Text Box 255"/>
          <p:cNvSpPr txBox="1">
            <a:spLocks noChangeArrowheads="1"/>
          </p:cNvSpPr>
          <p:nvPr/>
        </p:nvSpPr>
        <p:spPr bwMode="auto">
          <a:xfrm>
            <a:off x="4975225" y="5638800"/>
            <a:ext cx="404336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>
                <a:solidFill>
                  <a:srgbClr val="FF0000"/>
                </a:solidFill>
                <a:latin typeface="Comic Sans MS" pitchFamily="66" charset="0"/>
              </a:rPr>
              <a:t>The correlation is negative, which means that as we get further from the city centre, the population density decreases.</a:t>
            </a:r>
          </a:p>
        </p:txBody>
      </p:sp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5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0" grpId="0" animBg="1"/>
      <p:bldP spid="8391" grpId="0" animBg="1"/>
      <p:bldP spid="8392" grpId="0" animBg="1"/>
      <p:bldP spid="8393" grpId="0" animBg="1"/>
      <p:bldP spid="8394" grpId="0" animBg="1"/>
      <p:bldP spid="8395" grpId="0" animBg="1"/>
      <p:bldP spid="8396" grpId="0" animBg="1"/>
      <p:bldP spid="8397" grpId="0" animBg="1"/>
      <p:bldP spid="8398" grpId="0" animBg="1"/>
      <p:bldP spid="8399" grpId="0" animBg="1"/>
      <p:bldP spid="8400" grpId="0" animBg="1"/>
      <p:bldP spid="8404" grpId="0"/>
      <p:bldP spid="8405" grpId="0"/>
      <p:bldP spid="8406" grpId="0"/>
      <p:bldP spid="8407" grpId="0"/>
      <p:bldP spid="8408" grpId="0"/>
      <p:bldP spid="8409" grpId="0"/>
      <p:bldP spid="8410" grpId="0"/>
      <p:bldP spid="8411" grpId="0"/>
      <p:bldP spid="8412" grpId="0"/>
      <p:bldP spid="8413" grpId="0"/>
      <p:bldP spid="8414" grpId="0"/>
      <p:bldP spid="8415" grpId="0"/>
      <p:bldP spid="8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0" y="215503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5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47989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Scatter graphs are used to represent data linking 2 variables (bivariate data)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Two variables have a </a:t>
            </a:r>
            <a:r>
              <a:rPr lang="en-US" sz="1600" b="1" u="sng" dirty="0">
                <a:latin typeface="Comic Sans MS" panose="030F0702030302020204" pitchFamily="66" charset="0"/>
                <a:sym typeface="Wingdings" panose="05000000000000000000" pitchFamily="2" charset="2"/>
              </a:rPr>
              <a:t>causal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relationship if a change in one variable causes a change in the other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Note that correlation does not imply causation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Think about context – sometimes data seems like it is linked, but actually it is not!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hocolate consumption and nobel pr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852" y="1425555"/>
            <a:ext cx="5217976" cy="45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56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0" y="215503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5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47989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Scatter graphs are used to represent data linking 2 variables (bivariate data)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Hideko was interested to see if there was a relationship between what people earn and the age at which they left education or training. She asked 14 friends to fill in an anonymous questionnaire and recorded her results in a scatter diagram.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Describe the type of correlation shown</a:t>
            </a:r>
          </a:p>
          <a:p>
            <a:pPr marL="342900" indent="-342900" algn="ctr">
              <a:buAutoNum type="alphaLcParenR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196"/>
          <p:cNvSpPr>
            <a:spLocks noChangeArrowheads="1"/>
          </p:cNvSpPr>
          <p:nvPr/>
        </p:nvSpPr>
        <p:spPr bwMode="auto">
          <a:xfrm>
            <a:off x="76865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8" name="Rectangle 195"/>
          <p:cNvSpPr>
            <a:spLocks noChangeArrowheads="1"/>
          </p:cNvSpPr>
          <p:nvPr/>
        </p:nvSpPr>
        <p:spPr bwMode="auto">
          <a:xfrm>
            <a:off x="70007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63149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0" name="Rectangle 193"/>
          <p:cNvSpPr>
            <a:spLocks noChangeArrowheads="1"/>
          </p:cNvSpPr>
          <p:nvPr/>
        </p:nvSpPr>
        <p:spPr bwMode="auto">
          <a:xfrm>
            <a:off x="56291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1" name="Rectangle 192"/>
          <p:cNvSpPr>
            <a:spLocks noChangeArrowheads="1"/>
          </p:cNvSpPr>
          <p:nvPr/>
        </p:nvSpPr>
        <p:spPr bwMode="auto">
          <a:xfrm>
            <a:off x="49433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2" name="Rectangle 191"/>
          <p:cNvSpPr>
            <a:spLocks noChangeArrowheads="1"/>
          </p:cNvSpPr>
          <p:nvPr/>
        </p:nvSpPr>
        <p:spPr bwMode="auto">
          <a:xfrm>
            <a:off x="76865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3" name="Rectangle 190"/>
          <p:cNvSpPr>
            <a:spLocks noChangeArrowheads="1"/>
          </p:cNvSpPr>
          <p:nvPr/>
        </p:nvSpPr>
        <p:spPr bwMode="auto">
          <a:xfrm>
            <a:off x="70007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4" name="Rectangle 189"/>
          <p:cNvSpPr>
            <a:spLocks noChangeArrowheads="1"/>
          </p:cNvSpPr>
          <p:nvPr/>
        </p:nvSpPr>
        <p:spPr bwMode="auto">
          <a:xfrm>
            <a:off x="63149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5" name="Rectangle 188"/>
          <p:cNvSpPr>
            <a:spLocks noChangeArrowheads="1"/>
          </p:cNvSpPr>
          <p:nvPr/>
        </p:nvSpPr>
        <p:spPr bwMode="auto">
          <a:xfrm>
            <a:off x="56291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6" name="Rectangle 187"/>
          <p:cNvSpPr>
            <a:spLocks noChangeArrowheads="1"/>
          </p:cNvSpPr>
          <p:nvPr/>
        </p:nvSpPr>
        <p:spPr bwMode="auto">
          <a:xfrm>
            <a:off x="49433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7" name="Rectangle 186"/>
          <p:cNvSpPr>
            <a:spLocks noChangeArrowheads="1"/>
          </p:cNvSpPr>
          <p:nvPr/>
        </p:nvSpPr>
        <p:spPr bwMode="auto">
          <a:xfrm>
            <a:off x="76865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8" name="Rectangle 185"/>
          <p:cNvSpPr>
            <a:spLocks noChangeArrowheads="1"/>
          </p:cNvSpPr>
          <p:nvPr/>
        </p:nvSpPr>
        <p:spPr bwMode="auto">
          <a:xfrm>
            <a:off x="70007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9" name="Rectangle 184"/>
          <p:cNvSpPr>
            <a:spLocks noChangeArrowheads="1"/>
          </p:cNvSpPr>
          <p:nvPr/>
        </p:nvSpPr>
        <p:spPr bwMode="auto">
          <a:xfrm>
            <a:off x="63149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0" name="Rectangle 183"/>
          <p:cNvSpPr>
            <a:spLocks noChangeArrowheads="1"/>
          </p:cNvSpPr>
          <p:nvPr/>
        </p:nvSpPr>
        <p:spPr bwMode="auto">
          <a:xfrm>
            <a:off x="56291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1" name="Rectangle 182"/>
          <p:cNvSpPr>
            <a:spLocks noChangeArrowheads="1"/>
          </p:cNvSpPr>
          <p:nvPr/>
        </p:nvSpPr>
        <p:spPr bwMode="auto">
          <a:xfrm>
            <a:off x="49433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2" name="Rectangle 181"/>
          <p:cNvSpPr>
            <a:spLocks noChangeArrowheads="1"/>
          </p:cNvSpPr>
          <p:nvPr/>
        </p:nvSpPr>
        <p:spPr bwMode="auto">
          <a:xfrm>
            <a:off x="76865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3" name="Rectangle 180"/>
          <p:cNvSpPr>
            <a:spLocks noChangeArrowheads="1"/>
          </p:cNvSpPr>
          <p:nvPr/>
        </p:nvSpPr>
        <p:spPr bwMode="auto">
          <a:xfrm>
            <a:off x="70007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4" name="Rectangle 179"/>
          <p:cNvSpPr>
            <a:spLocks noChangeArrowheads="1"/>
          </p:cNvSpPr>
          <p:nvPr/>
        </p:nvSpPr>
        <p:spPr bwMode="auto">
          <a:xfrm>
            <a:off x="63149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5" name="Rectangle 178"/>
          <p:cNvSpPr>
            <a:spLocks noChangeArrowheads="1"/>
          </p:cNvSpPr>
          <p:nvPr/>
        </p:nvSpPr>
        <p:spPr bwMode="auto">
          <a:xfrm>
            <a:off x="56291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6" name="Rectangle 177"/>
          <p:cNvSpPr>
            <a:spLocks noChangeArrowheads="1"/>
          </p:cNvSpPr>
          <p:nvPr/>
        </p:nvSpPr>
        <p:spPr bwMode="auto">
          <a:xfrm>
            <a:off x="49433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7" name="Rectangle 176"/>
          <p:cNvSpPr>
            <a:spLocks noChangeArrowheads="1"/>
          </p:cNvSpPr>
          <p:nvPr/>
        </p:nvSpPr>
        <p:spPr bwMode="auto">
          <a:xfrm>
            <a:off x="76865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8" name="Rectangle 175"/>
          <p:cNvSpPr>
            <a:spLocks noChangeArrowheads="1"/>
          </p:cNvSpPr>
          <p:nvPr/>
        </p:nvSpPr>
        <p:spPr bwMode="auto">
          <a:xfrm>
            <a:off x="70007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9" name="Rectangle 174"/>
          <p:cNvSpPr>
            <a:spLocks noChangeArrowheads="1"/>
          </p:cNvSpPr>
          <p:nvPr/>
        </p:nvSpPr>
        <p:spPr bwMode="auto">
          <a:xfrm>
            <a:off x="63149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0" name="Rectangle 173"/>
          <p:cNvSpPr>
            <a:spLocks noChangeArrowheads="1"/>
          </p:cNvSpPr>
          <p:nvPr/>
        </p:nvSpPr>
        <p:spPr bwMode="auto">
          <a:xfrm>
            <a:off x="56291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1" name="Rectangle 172"/>
          <p:cNvSpPr>
            <a:spLocks noChangeArrowheads="1"/>
          </p:cNvSpPr>
          <p:nvPr/>
        </p:nvSpPr>
        <p:spPr bwMode="auto">
          <a:xfrm>
            <a:off x="49433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2" name="Rectangle 171"/>
          <p:cNvSpPr>
            <a:spLocks noChangeArrowheads="1"/>
          </p:cNvSpPr>
          <p:nvPr/>
        </p:nvSpPr>
        <p:spPr bwMode="auto">
          <a:xfrm>
            <a:off x="76865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3" name="Rectangle 170"/>
          <p:cNvSpPr>
            <a:spLocks noChangeArrowheads="1"/>
          </p:cNvSpPr>
          <p:nvPr/>
        </p:nvSpPr>
        <p:spPr bwMode="auto">
          <a:xfrm>
            <a:off x="70007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4" name="Rectangle 169"/>
          <p:cNvSpPr>
            <a:spLocks noChangeArrowheads="1"/>
          </p:cNvSpPr>
          <p:nvPr/>
        </p:nvSpPr>
        <p:spPr bwMode="auto">
          <a:xfrm>
            <a:off x="63149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5" name="Rectangle 168"/>
          <p:cNvSpPr>
            <a:spLocks noChangeArrowheads="1"/>
          </p:cNvSpPr>
          <p:nvPr/>
        </p:nvSpPr>
        <p:spPr bwMode="auto">
          <a:xfrm>
            <a:off x="56291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6" name="Rectangle 167"/>
          <p:cNvSpPr>
            <a:spLocks noChangeArrowheads="1"/>
          </p:cNvSpPr>
          <p:nvPr/>
        </p:nvSpPr>
        <p:spPr bwMode="auto">
          <a:xfrm>
            <a:off x="49433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7" name="Line 198"/>
          <p:cNvSpPr>
            <a:spLocks noChangeShapeType="1"/>
          </p:cNvSpPr>
          <p:nvPr/>
        </p:nvSpPr>
        <p:spPr bwMode="auto">
          <a:xfrm>
            <a:off x="4943384" y="19956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199"/>
          <p:cNvSpPr>
            <a:spLocks noChangeShapeType="1"/>
          </p:cNvSpPr>
          <p:nvPr/>
        </p:nvSpPr>
        <p:spPr bwMode="auto">
          <a:xfrm>
            <a:off x="4943384" y="25544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200"/>
          <p:cNvSpPr>
            <a:spLocks noChangeShapeType="1"/>
          </p:cNvSpPr>
          <p:nvPr/>
        </p:nvSpPr>
        <p:spPr bwMode="auto">
          <a:xfrm>
            <a:off x="4943384" y="31132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201"/>
          <p:cNvSpPr>
            <a:spLocks noChangeShapeType="1"/>
          </p:cNvSpPr>
          <p:nvPr/>
        </p:nvSpPr>
        <p:spPr bwMode="auto">
          <a:xfrm>
            <a:off x="4943384" y="36720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202"/>
          <p:cNvSpPr>
            <a:spLocks noChangeShapeType="1"/>
          </p:cNvSpPr>
          <p:nvPr/>
        </p:nvSpPr>
        <p:spPr bwMode="auto">
          <a:xfrm>
            <a:off x="4943384" y="42308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203"/>
          <p:cNvSpPr>
            <a:spLocks noChangeShapeType="1"/>
          </p:cNvSpPr>
          <p:nvPr/>
        </p:nvSpPr>
        <p:spPr bwMode="auto">
          <a:xfrm>
            <a:off x="4943384" y="4789669"/>
            <a:ext cx="3429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204"/>
          <p:cNvSpPr>
            <a:spLocks noChangeShapeType="1"/>
          </p:cNvSpPr>
          <p:nvPr/>
        </p:nvSpPr>
        <p:spPr bwMode="auto">
          <a:xfrm flipH="1" flipV="1">
            <a:off x="4943384" y="1436869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205"/>
          <p:cNvSpPr>
            <a:spLocks noChangeShapeType="1"/>
          </p:cNvSpPr>
          <p:nvPr/>
        </p:nvSpPr>
        <p:spPr bwMode="auto">
          <a:xfrm>
            <a:off x="56291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206"/>
          <p:cNvSpPr>
            <a:spLocks noChangeShapeType="1"/>
          </p:cNvSpPr>
          <p:nvPr/>
        </p:nvSpPr>
        <p:spPr bwMode="auto">
          <a:xfrm>
            <a:off x="63149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207"/>
          <p:cNvSpPr>
            <a:spLocks noChangeShapeType="1"/>
          </p:cNvSpPr>
          <p:nvPr/>
        </p:nvSpPr>
        <p:spPr bwMode="auto">
          <a:xfrm>
            <a:off x="70007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208"/>
          <p:cNvSpPr>
            <a:spLocks noChangeShapeType="1"/>
          </p:cNvSpPr>
          <p:nvPr/>
        </p:nvSpPr>
        <p:spPr bwMode="auto">
          <a:xfrm>
            <a:off x="76865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212"/>
          <p:cNvSpPr txBox="1">
            <a:spLocks noChangeArrowheads="1"/>
          </p:cNvSpPr>
          <p:nvPr/>
        </p:nvSpPr>
        <p:spPr bwMode="auto">
          <a:xfrm>
            <a:off x="4677771" y="4789669"/>
            <a:ext cx="529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14</a:t>
            </a:r>
          </a:p>
        </p:txBody>
      </p:sp>
      <p:sp>
        <p:nvSpPr>
          <p:cNvPr id="49" name="Text Box 213"/>
          <p:cNvSpPr txBox="1">
            <a:spLocks noChangeArrowheads="1"/>
          </p:cNvSpPr>
          <p:nvPr/>
        </p:nvSpPr>
        <p:spPr bwMode="auto">
          <a:xfrm>
            <a:off x="5390607" y="4789669"/>
            <a:ext cx="470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16</a:t>
            </a:r>
          </a:p>
        </p:txBody>
      </p:sp>
      <p:sp>
        <p:nvSpPr>
          <p:cNvPr id="50" name="Text Box 214"/>
          <p:cNvSpPr txBox="1">
            <a:spLocks noChangeArrowheads="1"/>
          </p:cNvSpPr>
          <p:nvPr/>
        </p:nvSpPr>
        <p:spPr bwMode="auto">
          <a:xfrm>
            <a:off x="7386138" y="4780960"/>
            <a:ext cx="625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22</a:t>
            </a:r>
          </a:p>
        </p:txBody>
      </p:sp>
      <p:sp>
        <p:nvSpPr>
          <p:cNvPr id="51" name="Text Box 215"/>
          <p:cNvSpPr txBox="1">
            <a:spLocks noChangeArrowheads="1"/>
          </p:cNvSpPr>
          <p:nvPr/>
        </p:nvSpPr>
        <p:spPr bwMode="auto">
          <a:xfrm>
            <a:off x="6101624" y="4789669"/>
            <a:ext cx="455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18</a:t>
            </a:r>
          </a:p>
        </p:txBody>
      </p:sp>
      <p:sp>
        <p:nvSpPr>
          <p:cNvPr id="52" name="Text Box 216"/>
          <p:cNvSpPr txBox="1">
            <a:spLocks noChangeArrowheads="1"/>
          </p:cNvSpPr>
          <p:nvPr/>
        </p:nvSpPr>
        <p:spPr bwMode="auto">
          <a:xfrm>
            <a:off x="6778714" y="4789669"/>
            <a:ext cx="475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20</a:t>
            </a:r>
          </a:p>
        </p:txBody>
      </p:sp>
      <p:sp>
        <p:nvSpPr>
          <p:cNvPr id="53" name="Text Box 217"/>
          <p:cNvSpPr txBox="1">
            <a:spLocks noChangeArrowheads="1"/>
          </p:cNvSpPr>
          <p:nvPr/>
        </p:nvSpPr>
        <p:spPr bwMode="auto">
          <a:xfrm>
            <a:off x="4523195" y="40363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4</a:t>
            </a:r>
          </a:p>
        </p:txBody>
      </p:sp>
      <p:sp>
        <p:nvSpPr>
          <p:cNvPr id="54" name="Text Box 218"/>
          <p:cNvSpPr txBox="1">
            <a:spLocks noChangeArrowheads="1"/>
          </p:cNvSpPr>
          <p:nvPr/>
        </p:nvSpPr>
        <p:spPr bwMode="auto">
          <a:xfrm>
            <a:off x="4523195" y="35029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8</a:t>
            </a:r>
          </a:p>
        </p:txBody>
      </p:sp>
      <p:sp>
        <p:nvSpPr>
          <p:cNvPr id="55" name="Text Box 219"/>
          <p:cNvSpPr txBox="1">
            <a:spLocks noChangeArrowheads="1"/>
          </p:cNvSpPr>
          <p:nvPr/>
        </p:nvSpPr>
        <p:spPr bwMode="auto">
          <a:xfrm>
            <a:off x="4479652" y="29695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12</a:t>
            </a:r>
          </a:p>
        </p:txBody>
      </p:sp>
      <p:sp>
        <p:nvSpPr>
          <p:cNvPr id="56" name="Text Box 220"/>
          <p:cNvSpPr txBox="1">
            <a:spLocks noChangeArrowheads="1"/>
          </p:cNvSpPr>
          <p:nvPr/>
        </p:nvSpPr>
        <p:spPr bwMode="auto">
          <a:xfrm>
            <a:off x="4479652" y="18265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20</a:t>
            </a:r>
          </a:p>
        </p:txBody>
      </p:sp>
      <p:sp>
        <p:nvSpPr>
          <p:cNvPr id="57" name="Text Box 221"/>
          <p:cNvSpPr txBox="1">
            <a:spLocks noChangeArrowheads="1"/>
          </p:cNvSpPr>
          <p:nvPr/>
        </p:nvSpPr>
        <p:spPr bwMode="auto">
          <a:xfrm>
            <a:off x="4470944" y="240134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16</a:t>
            </a:r>
          </a:p>
        </p:txBody>
      </p:sp>
      <p:sp>
        <p:nvSpPr>
          <p:cNvPr id="58" name="Text Box 222"/>
          <p:cNvSpPr txBox="1">
            <a:spLocks noChangeArrowheads="1"/>
          </p:cNvSpPr>
          <p:nvPr/>
        </p:nvSpPr>
        <p:spPr bwMode="auto">
          <a:xfrm>
            <a:off x="4673419" y="4602434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0</a:t>
            </a:r>
          </a:p>
        </p:txBody>
      </p:sp>
      <p:sp>
        <p:nvSpPr>
          <p:cNvPr id="59" name="Text Box 223"/>
          <p:cNvSpPr txBox="1">
            <a:spLocks noChangeArrowheads="1"/>
          </p:cNvSpPr>
          <p:nvPr/>
        </p:nvSpPr>
        <p:spPr bwMode="auto">
          <a:xfrm>
            <a:off x="5444126" y="5207681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 dirty="0">
                <a:latin typeface="Comic Sans MS" pitchFamily="66" charset="0"/>
              </a:rPr>
              <a:t>Age at which education/training ended</a:t>
            </a:r>
          </a:p>
        </p:txBody>
      </p:sp>
      <p:sp>
        <p:nvSpPr>
          <p:cNvPr id="60" name="Text Box 224"/>
          <p:cNvSpPr txBox="1">
            <a:spLocks noChangeArrowheads="1"/>
          </p:cNvSpPr>
          <p:nvPr/>
        </p:nvSpPr>
        <p:spPr bwMode="auto">
          <a:xfrm rot="-5400000">
            <a:off x="2711359" y="2983094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 dirty="0">
                <a:latin typeface="Comic Sans MS" pitchFamily="66" charset="0"/>
              </a:rPr>
              <a:t>Hourly pay (£)</a:t>
            </a:r>
          </a:p>
        </p:txBody>
      </p:sp>
      <p:grpSp>
        <p:nvGrpSpPr>
          <p:cNvPr id="61" name="Group 225"/>
          <p:cNvGrpSpPr>
            <a:grpSpLocks/>
          </p:cNvGrpSpPr>
          <p:nvPr/>
        </p:nvGrpSpPr>
        <p:grpSpPr bwMode="auto">
          <a:xfrm>
            <a:off x="5553846" y="3440294"/>
            <a:ext cx="152400" cy="152400"/>
            <a:chOff x="4224" y="3024"/>
            <a:chExt cx="48" cy="48"/>
          </a:xfrm>
        </p:grpSpPr>
        <p:sp>
          <p:nvSpPr>
            <p:cNvPr id="62" name="Line 22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22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4" name="Group 228"/>
          <p:cNvGrpSpPr>
            <a:grpSpLocks/>
          </p:cNvGrpSpPr>
          <p:nvPr/>
        </p:nvGrpSpPr>
        <p:grpSpPr bwMode="auto">
          <a:xfrm>
            <a:off x="7610793" y="3485514"/>
            <a:ext cx="152400" cy="152400"/>
            <a:chOff x="4224" y="3024"/>
            <a:chExt cx="48" cy="48"/>
          </a:xfrm>
        </p:grpSpPr>
        <p:sp>
          <p:nvSpPr>
            <p:cNvPr id="65" name="Line 22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23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7" name="Group 231"/>
          <p:cNvGrpSpPr>
            <a:grpSpLocks/>
          </p:cNvGrpSpPr>
          <p:nvPr/>
        </p:nvGrpSpPr>
        <p:grpSpPr bwMode="auto">
          <a:xfrm>
            <a:off x="6922770" y="3131184"/>
            <a:ext cx="152400" cy="152400"/>
            <a:chOff x="4224" y="3024"/>
            <a:chExt cx="48" cy="48"/>
          </a:xfrm>
        </p:grpSpPr>
        <p:sp>
          <p:nvSpPr>
            <p:cNvPr id="68" name="Line 23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23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234"/>
          <p:cNvGrpSpPr>
            <a:grpSpLocks/>
          </p:cNvGrpSpPr>
          <p:nvPr/>
        </p:nvGrpSpPr>
        <p:grpSpPr bwMode="auto">
          <a:xfrm>
            <a:off x="5549537" y="3251290"/>
            <a:ext cx="152400" cy="152400"/>
            <a:chOff x="4224" y="3024"/>
            <a:chExt cx="48" cy="48"/>
          </a:xfrm>
        </p:grpSpPr>
        <p:sp>
          <p:nvSpPr>
            <p:cNvPr id="71" name="Line 23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23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237"/>
          <p:cNvGrpSpPr>
            <a:grpSpLocks/>
          </p:cNvGrpSpPr>
          <p:nvPr/>
        </p:nvGrpSpPr>
        <p:grpSpPr bwMode="auto">
          <a:xfrm>
            <a:off x="6231346" y="3246029"/>
            <a:ext cx="152400" cy="152400"/>
            <a:chOff x="4224" y="3024"/>
            <a:chExt cx="48" cy="48"/>
          </a:xfrm>
        </p:grpSpPr>
        <p:sp>
          <p:nvSpPr>
            <p:cNvPr id="74" name="Line 23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23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240"/>
          <p:cNvGrpSpPr>
            <a:grpSpLocks/>
          </p:cNvGrpSpPr>
          <p:nvPr/>
        </p:nvGrpSpPr>
        <p:grpSpPr bwMode="auto">
          <a:xfrm>
            <a:off x="5545182" y="2599871"/>
            <a:ext cx="152400" cy="152400"/>
            <a:chOff x="4224" y="3024"/>
            <a:chExt cx="48" cy="48"/>
          </a:xfrm>
        </p:grpSpPr>
        <p:sp>
          <p:nvSpPr>
            <p:cNvPr id="77" name="Line 24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24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9" name="Group 243"/>
          <p:cNvGrpSpPr>
            <a:grpSpLocks/>
          </p:cNvGrpSpPr>
          <p:nvPr/>
        </p:nvGrpSpPr>
        <p:grpSpPr bwMode="auto">
          <a:xfrm>
            <a:off x="6234792" y="2893332"/>
            <a:ext cx="152400" cy="152400"/>
            <a:chOff x="4224" y="3024"/>
            <a:chExt cx="48" cy="48"/>
          </a:xfrm>
        </p:grpSpPr>
        <p:sp>
          <p:nvSpPr>
            <p:cNvPr id="80" name="Line 24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Line 24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" name="Group 246"/>
          <p:cNvGrpSpPr>
            <a:grpSpLocks/>
          </p:cNvGrpSpPr>
          <p:nvPr/>
        </p:nvGrpSpPr>
        <p:grpSpPr bwMode="auto">
          <a:xfrm>
            <a:off x="7255510" y="3133680"/>
            <a:ext cx="152400" cy="152400"/>
            <a:chOff x="4224" y="3024"/>
            <a:chExt cx="48" cy="48"/>
          </a:xfrm>
        </p:grpSpPr>
        <p:sp>
          <p:nvSpPr>
            <p:cNvPr id="83" name="Line 24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24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" name="Group 249"/>
          <p:cNvGrpSpPr>
            <a:grpSpLocks/>
          </p:cNvGrpSpPr>
          <p:nvPr/>
        </p:nvGrpSpPr>
        <p:grpSpPr bwMode="auto">
          <a:xfrm>
            <a:off x="7605622" y="3357426"/>
            <a:ext cx="152400" cy="152400"/>
            <a:chOff x="4224" y="3024"/>
            <a:chExt cx="48" cy="48"/>
          </a:xfrm>
        </p:grpSpPr>
        <p:sp>
          <p:nvSpPr>
            <p:cNvPr id="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8" name="Group 252"/>
          <p:cNvGrpSpPr>
            <a:grpSpLocks/>
          </p:cNvGrpSpPr>
          <p:nvPr/>
        </p:nvGrpSpPr>
        <p:grpSpPr bwMode="auto">
          <a:xfrm>
            <a:off x="6915876" y="3036116"/>
            <a:ext cx="152400" cy="152400"/>
            <a:chOff x="4224" y="3024"/>
            <a:chExt cx="48" cy="48"/>
          </a:xfrm>
        </p:grpSpPr>
        <p:sp>
          <p:nvSpPr>
            <p:cNvPr id="89" name="Line 25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25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1" name="Group 249"/>
          <p:cNvGrpSpPr>
            <a:grpSpLocks/>
          </p:cNvGrpSpPr>
          <p:nvPr/>
        </p:nvGrpSpPr>
        <p:grpSpPr bwMode="auto">
          <a:xfrm>
            <a:off x="7601268" y="3135358"/>
            <a:ext cx="152400" cy="152400"/>
            <a:chOff x="4224" y="3024"/>
            <a:chExt cx="48" cy="48"/>
          </a:xfrm>
        </p:grpSpPr>
        <p:sp>
          <p:nvSpPr>
            <p:cNvPr id="9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249"/>
          <p:cNvGrpSpPr>
            <a:grpSpLocks/>
          </p:cNvGrpSpPr>
          <p:nvPr/>
        </p:nvGrpSpPr>
        <p:grpSpPr bwMode="auto">
          <a:xfrm>
            <a:off x="7971383" y="3496764"/>
            <a:ext cx="152400" cy="152400"/>
            <a:chOff x="4224" y="3024"/>
            <a:chExt cx="48" cy="48"/>
          </a:xfrm>
        </p:grpSpPr>
        <p:sp>
          <p:nvSpPr>
            <p:cNvPr id="9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249"/>
          <p:cNvGrpSpPr>
            <a:grpSpLocks/>
          </p:cNvGrpSpPr>
          <p:nvPr/>
        </p:nvGrpSpPr>
        <p:grpSpPr bwMode="auto">
          <a:xfrm>
            <a:off x="7975738" y="3326947"/>
            <a:ext cx="152400" cy="152400"/>
            <a:chOff x="4224" y="3024"/>
            <a:chExt cx="48" cy="48"/>
          </a:xfrm>
        </p:grpSpPr>
        <p:sp>
          <p:nvSpPr>
            <p:cNvPr id="10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4" name="Group 249"/>
          <p:cNvGrpSpPr>
            <a:grpSpLocks/>
          </p:cNvGrpSpPr>
          <p:nvPr/>
        </p:nvGrpSpPr>
        <p:grpSpPr bwMode="auto">
          <a:xfrm>
            <a:off x="7962675" y="2155644"/>
            <a:ext cx="152400" cy="152400"/>
            <a:chOff x="4224" y="3024"/>
            <a:chExt cx="48" cy="48"/>
          </a:xfrm>
        </p:grpSpPr>
        <p:sp>
          <p:nvSpPr>
            <p:cNvPr id="10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5399315"/>
            <a:ext cx="331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Weak negative correlation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7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0" y="215503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5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47989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Scatter graphs are used to represent data linking 2 variables (bivariate data)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Hideko says that her data supports the conclusion that more education causes people to earn a lower hourly rate of pay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b) Give one reason why Hideko’s conclusion might not be valid</a:t>
            </a:r>
          </a:p>
          <a:p>
            <a:pPr marL="342900" indent="-342900" algn="ctr">
              <a:buAutoNum type="alphaLcParenR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196"/>
          <p:cNvSpPr>
            <a:spLocks noChangeArrowheads="1"/>
          </p:cNvSpPr>
          <p:nvPr/>
        </p:nvSpPr>
        <p:spPr bwMode="auto">
          <a:xfrm>
            <a:off x="76865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8" name="Rectangle 195"/>
          <p:cNvSpPr>
            <a:spLocks noChangeArrowheads="1"/>
          </p:cNvSpPr>
          <p:nvPr/>
        </p:nvSpPr>
        <p:spPr bwMode="auto">
          <a:xfrm>
            <a:off x="70007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63149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0" name="Rectangle 193"/>
          <p:cNvSpPr>
            <a:spLocks noChangeArrowheads="1"/>
          </p:cNvSpPr>
          <p:nvPr/>
        </p:nvSpPr>
        <p:spPr bwMode="auto">
          <a:xfrm>
            <a:off x="56291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1" name="Rectangle 192"/>
          <p:cNvSpPr>
            <a:spLocks noChangeArrowheads="1"/>
          </p:cNvSpPr>
          <p:nvPr/>
        </p:nvSpPr>
        <p:spPr bwMode="auto">
          <a:xfrm>
            <a:off x="4943384" y="4230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2" name="Rectangle 191"/>
          <p:cNvSpPr>
            <a:spLocks noChangeArrowheads="1"/>
          </p:cNvSpPr>
          <p:nvPr/>
        </p:nvSpPr>
        <p:spPr bwMode="auto">
          <a:xfrm>
            <a:off x="76865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3" name="Rectangle 190"/>
          <p:cNvSpPr>
            <a:spLocks noChangeArrowheads="1"/>
          </p:cNvSpPr>
          <p:nvPr/>
        </p:nvSpPr>
        <p:spPr bwMode="auto">
          <a:xfrm>
            <a:off x="70007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4" name="Rectangle 189"/>
          <p:cNvSpPr>
            <a:spLocks noChangeArrowheads="1"/>
          </p:cNvSpPr>
          <p:nvPr/>
        </p:nvSpPr>
        <p:spPr bwMode="auto">
          <a:xfrm>
            <a:off x="63149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5" name="Rectangle 188"/>
          <p:cNvSpPr>
            <a:spLocks noChangeArrowheads="1"/>
          </p:cNvSpPr>
          <p:nvPr/>
        </p:nvSpPr>
        <p:spPr bwMode="auto">
          <a:xfrm>
            <a:off x="56291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6" name="Rectangle 187"/>
          <p:cNvSpPr>
            <a:spLocks noChangeArrowheads="1"/>
          </p:cNvSpPr>
          <p:nvPr/>
        </p:nvSpPr>
        <p:spPr bwMode="auto">
          <a:xfrm>
            <a:off x="4943384" y="36720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7" name="Rectangle 186"/>
          <p:cNvSpPr>
            <a:spLocks noChangeArrowheads="1"/>
          </p:cNvSpPr>
          <p:nvPr/>
        </p:nvSpPr>
        <p:spPr bwMode="auto">
          <a:xfrm>
            <a:off x="76865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8" name="Rectangle 185"/>
          <p:cNvSpPr>
            <a:spLocks noChangeArrowheads="1"/>
          </p:cNvSpPr>
          <p:nvPr/>
        </p:nvSpPr>
        <p:spPr bwMode="auto">
          <a:xfrm>
            <a:off x="70007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19" name="Rectangle 184"/>
          <p:cNvSpPr>
            <a:spLocks noChangeArrowheads="1"/>
          </p:cNvSpPr>
          <p:nvPr/>
        </p:nvSpPr>
        <p:spPr bwMode="auto">
          <a:xfrm>
            <a:off x="63149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0" name="Rectangle 183"/>
          <p:cNvSpPr>
            <a:spLocks noChangeArrowheads="1"/>
          </p:cNvSpPr>
          <p:nvPr/>
        </p:nvSpPr>
        <p:spPr bwMode="auto">
          <a:xfrm>
            <a:off x="56291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1" name="Rectangle 182"/>
          <p:cNvSpPr>
            <a:spLocks noChangeArrowheads="1"/>
          </p:cNvSpPr>
          <p:nvPr/>
        </p:nvSpPr>
        <p:spPr bwMode="auto">
          <a:xfrm>
            <a:off x="4943384" y="31132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2" name="Rectangle 181"/>
          <p:cNvSpPr>
            <a:spLocks noChangeArrowheads="1"/>
          </p:cNvSpPr>
          <p:nvPr/>
        </p:nvSpPr>
        <p:spPr bwMode="auto">
          <a:xfrm>
            <a:off x="76865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3" name="Rectangle 180"/>
          <p:cNvSpPr>
            <a:spLocks noChangeArrowheads="1"/>
          </p:cNvSpPr>
          <p:nvPr/>
        </p:nvSpPr>
        <p:spPr bwMode="auto">
          <a:xfrm>
            <a:off x="70007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4" name="Rectangle 179"/>
          <p:cNvSpPr>
            <a:spLocks noChangeArrowheads="1"/>
          </p:cNvSpPr>
          <p:nvPr/>
        </p:nvSpPr>
        <p:spPr bwMode="auto">
          <a:xfrm>
            <a:off x="63149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5" name="Rectangle 178"/>
          <p:cNvSpPr>
            <a:spLocks noChangeArrowheads="1"/>
          </p:cNvSpPr>
          <p:nvPr/>
        </p:nvSpPr>
        <p:spPr bwMode="auto">
          <a:xfrm>
            <a:off x="56291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6" name="Rectangle 177"/>
          <p:cNvSpPr>
            <a:spLocks noChangeArrowheads="1"/>
          </p:cNvSpPr>
          <p:nvPr/>
        </p:nvSpPr>
        <p:spPr bwMode="auto">
          <a:xfrm>
            <a:off x="4943384" y="25544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7" name="Rectangle 176"/>
          <p:cNvSpPr>
            <a:spLocks noChangeArrowheads="1"/>
          </p:cNvSpPr>
          <p:nvPr/>
        </p:nvSpPr>
        <p:spPr bwMode="auto">
          <a:xfrm>
            <a:off x="76865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8" name="Rectangle 175"/>
          <p:cNvSpPr>
            <a:spLocks noChangeArrowheads="1"/>
          </p:cNvSpPr>
          <p:nvPr/>
        </p:nvSpPr>
        <p:spPr bwMode="auto">
          <a:xfrm>
            <a:off x="70007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29" name="Rectangle 174"/>
          <p:cNvSpPr>
            <a:spLocks noChangeArrowheads="1"/>
          </p:cNvSpPr>
          <p:nvPr/>
        </p:nvSpPr>
        <p:spPr bwMode="auto">
          <a:xfrm>
            <a:off x="63149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0" name="Rectangle 173"/>
          <p:cNvSpPr>
            <a:spLocks noChangeArrowheads="1"/>
          </p:cNvSpPr>
          <p:nvPr/>
        </p:nvSpPr>
        <p:spPr bwMode="auto">
          <a:xfrm>
            <a:off x="56291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1" name="Rectangle 172"/>
          <p:cNvSpPr>
            <a:spLocks noChangeArrowheads="1"/>
          </p:cNvSpPr>
          <p:nvPr/>
        </p:nvSpPr>
        <p:spPr bwMode="auto">
          <a:xfrm>
            <a:off x="4943384" y="19956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2" name="Rectangle 171"/>
          <p:cNvSpPr>
            <a:spLocks noChangeArrowheads="1"/>
          </p:cNvSpPr>
          <p:nvPr/>
        </p:nvSpPr>
        <p:spPr bwMode="auto">
          <a:xfrm>
            <a:off x="76865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3" name="Rectangle 170"/>
          <p:cNvSpPr>
            <a:spLocks noChangeArrowheads="1"/>
          </p:cNvSpPr>
          <p:nvPr/>
        </p:nvSpPr>
        <p:spPr bwMode="auto">
          <a:xfrm>
            <a:off x="70007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4" name="Rectangle 169"/>
          <p:cNvSpPr>
            <a:spLocks noChangeArrowheads="1"/>
          </p:cNvSpPr>
          <p:nvPr/>
        </p:nvSpPr>
        <p:spPr bwMode="auto">
          <a:xfrm>
            <a:off x="63149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5" name="Rectangle 168"/>
          <p:cNvSpPr>
            <a:spLocks noChangeArrowheads="1"/>
          </p:cNvSpPr>
          <p:nvPr/>
        </p:nvSpPr>
        <p:spPr bwMode="auto">
          <a:xfrm>
            <a:off x="56291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6" name="Rectangle 167"/>
          <p:cNvSpPr>
            <a:spLocks noChangeArrowheads="1"/>
          </p:cNvSpPr>
          <p:nvPr/>
        </p:nvSpPr>
        <p:spPr bwMode="auto">
          <a:xfrm>
            <a:off x="4943384" y="1436869"/>
            <a:ext cx="68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000" b="0">
              <a:latin typeface="Comic Sans MS" pitchFamily="66" charset="0"/>
            </a:endParaRPr>
          </a:p>
        </p:txBody>
      </p:sp>
      <p:sp>
        <p:nvSpPr>
          <p:cNvPr id="37" name="Line 198"/>
          <p:cNvSpPr>
            <a:spLocks noChangeShapeType="1"/>
          </p:cNvSpPr>
          <p:nvPr/>
        </p:nvSpPr>
        <p:spPr bwMode="auto">
          <a:xfrm>
            <a:off x="4943384" y="19956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199"/>
          <p:cNvSpPr>
            <a:spLocks noChangeShapeType="1"/>
          </p:cNvSpPr>
          <p:nvPr/>
        </p:nvSpPr>
        <p:spPr bwMode="auto">
          <a:xfrm>
            <a:off x="4943384" y="25544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200"/>
          <p:cNvSpPr>
            <a:spLocks noChangeShapeType="1"/>
          </p:cNvSpPr>
          <p:nvPr/>
        </p:nvSpPr>
        <p:spPr bwMode="auto">
          <a:xfrm>
            <a:off x="4943384" y="31132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201"/>
          <p:cNvSpPr>
            <a:spLocks noChangeShapeType="1"/>
          </p:cNvSpPr>
          <p:nvPr/>
        </p:nvSpPr>
        <p:spPr bwMode="auto">
          <a:xfrm>
            <a:off x="4943384" y="36720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202"/>
          <p:cNvSpPr>
            <a:spLocks noChangeShapeType="1"/>
          </p:cNvSpPr>
          <p:nvPr/>
        </p:nvSpPr>
        <p:spPr bwMode="auto">
          <a:xfrm>
            <a:off x="4943384" y="4230869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203"/>
          <p:cNvSpPr>
            <a:spLocks noChangeShapeType="1"/>
          </p:cNvSpPr>
          <p:nvPr/>
        </p:nvSpPr>
        <p:spPr bwMode="auto">
          <a:xfrm>
            <a:off x="4943384" y="4789669"/>
            <a:ext cx="3429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204"/>
          <p:cNvSpPr>
            <a:spLocks noChangeShapeType="1"/>
          </p:cNvSpPr>
          <p:nvPr/>
        </p:nvSpPr>
        <p:spPr bwMode="auto">
          <a:xfrm flipH="1" flipV="1">
            <a:off x="4943384" y="1436869"/>
            <a:ext cx="0" cy="3352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205"/>
          <p:cNvSpPr>
            <a:spLocks noChangeShapeType="1"/>
          </p:cNvSpPr>
          <p:nvPr/>
        </p:nvSpPr>
        <p:spPr bwMode="auto">
          <a:xfrm>
            <a:off x="56291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206"/>
          <p:cNvSpPr>
            <a:spLocks noChangeShapeType="1"/>
          </p:cNvSpPr>
          <p:nvPr/>
        </p:nvSpPr>
        <p:spPr bwMode="auto">
          <a:xfrm>
            <a:off x="63149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207"/>
          <p:cNvSpPr>
            <a:spLocks noChangeShapeType="1"/>
          </p:cNvSpPr>
          <p:nvPr/>
        </p:nvSpPr>
        <p:spPr bwMode="auto">
          <a:xfrm>
            <a:off x="70007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208"/>
          <p:cNvSpPr>
            <a:spLocks noChangeShapeType="1"/>
          </p:cNvSpPr>
          <p:nvPr/>
        </p:nvSpPr>
        <p:spPr bwMode="auto">
          <a:xfrm>
            <a:off x="7686584" y="1436869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212"/>
          <p:cNvSpPr txBox="1">
            <a:spLocks noChangeArrowheads="1"/>
          </p:cNvSpPr>
          <p:nvPr/>
        </p:nvSpPr>
        <p:spPr bwMode="auto">
          <a:xfrm>
            <a:off x="4677771" y="4789669"/>
            <a:ext cx="529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14</a:t>
            </a:r>
          </a:p>
        </p:txBody>
      </p:sp>
      <p:sp>
        <p:nvSpPr>
          <p:cNvPr id="49" name="Text Box 213"/>
          <p:cNvSpPr txBox="1">
            <a:spLocks noChangeArrowheads="1"/>
          </p:cNvSpPr>
          <p:nvPr/>
        </p:nvSpPr>
        <p:spPr bwMode="auto">
          <a:xfrm>
            <a:off x="5390607" y="4789669"/>
            <a:ext cx="470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16</a:t>
            </a:r>
          </a:p>
        </p:txBody>
      </p:sp>
      <p:sp>
        <p:nvSpPr>
          <p:cNvPr id="50" name="Text Box 214"/>
          <p:cNvSpPr txBox="1">
            <a:spLocks noChangeArrowheads="1"/>
          </p:cNvSpPr>
          <p:nvPr/>
        </p:nvSpPr>
        <p:spPr bwMode="auto">
          <a:xfrm>
            <a:off x="7386138" y="4780960"/>
            <a:ext cx="625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22</a:t>
            </a:r>
          </a:p>
        </p:txBody>
      </p:sp>
      <p:sp>
        <p:nvSpPr>
          <p:cNvPr id="51" name="Text Box 215"/>
          <p:cNvSpPr txBox="1">
            <a:spLocks noChangeArrowheads="1"/>
          </p:cNvSpPr>
          <p:nvPr/>
        </p:nvSpPr>
        <p:spPr bwMode="auto">
          <a:xfrm>
            <a:off x="6101624" y="4789669"/>
            <a:ext cx="455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18</a:t>
            </a:r>
          </a:p>
        </p:txBody>
      </p:sp>
      <p:sp>
        <p:nvSpPr>
          <p:cNvPr id="52" name="Text Box 216"/>
          <p:cNvSpPr txBox="1">
            <a:spLocks noChangeArrowheads="1"/>
          </p:cNvSpPr>
          <p:nvPr/>
        </p:nvSpPr>
        <p:spPr bwMode="auto">
          <a:xfrm>
            <a:off x="6778714" y="4789669"/>
            <a:ext cx="475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20</a:t>
            </a:r>
          </a:p>
        </p:txBody>
      </p:sp>
      <p:sp>
        <p:nvSpPr>
          <p:cNvPr id="53" name="Text Box 217"/>
          <p:cNvSpPr txBox="1">
            <a:spLocks noChangeArrowheads="1"/>
          </p:cNvSpPr>
          <p:nvPr/>
        </p:nvSpPr>
        <p:spPr bwMode="auto">
          <a:xfrm>
            <a:off x="4523195" y="40363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4</a:t>
            </a:r>
          </a:p>
        </p:txBody>
      </p:sp>
      <p:sp>
        <p:nvSpPr>
          <p:cNvPr id="54" name="Text Box 218"/>
          <p:cNvSpPr txBox="1">
            <a:spLocks noChangeArrowheads="1"/>
          </p:cNvSpPr>
          <p:nvPr/>
        </p:nvSpPr>
        <p:spPr bwMode="auto">
          <a:xfrm>
            <a:off x="4523195" y="35029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8</a:t>
            </a:r>
          </a:p>
        </p:txBody>
      </p:sp>
      <p:sp>
        <p:nvSpPr>
          <p:cNvPr id="55" name="Text Box 219"/>
          <p:cNvSpPr txBox="1">
            <a:spLocks noChangeArrowheads="1"/>
          </p:cNvSpPr>
          <p:nvPr/>
        </p:nvSpPr>
        <p:spPr bwMode="auto">
          <a:xfrm>
            <a:off x="4479652" y="29695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12</a:t>
            </a:r>
          </a:p>
        </p:txBody>
      </p:sp>
      <p:sp>
        <p:nvSpPr>
          <p:cNvPr id="56" name="Text Box 220"/>
          <p:cNvSpPr txBox="1">
            <a:spLocks noChangeArrowheads="1"/>
          </p:cNvSpPr>
          <p:nvPr/>
        </p:nvSpPr>
        <p:spPr bwMode="auto">
          <a:xfrm>
            <a:off x="4479652" y="1826577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20</a:t>
            </a:r>
          </a:p>
        </p:txBody>
      </p:sp>
      <p:sp>
        <p:nvSpPr>
          <p:cNvPr id="57" name="Text Box 221"/>
          <p:cNvSpPr txBox="1">
            <a:spLocks noChangeArrowheads="1"/>
          </p:cNvSpPr>
          <p:nvPr/>
        </p:nvSpPr>
        <p:spPr bwMode="auto">
          <a:xfrm>
            <a:off x="4470944" y="240134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16</a:t>
            </a:r>
          </a:p>
        </p:txBody>
      </p:sp>
      <p:sp>
        <p:nvSpPr>
          <p:cNvPr id="58" name="Text Box 222"/>
          <p:cNvSpPr txBox="1">
            <a:spLocks noChangeArrowheads="1"/>
          </p:cNvSpPr>
          <p:nvPr/>
        </p:nvSpPr>
        <p:spPr bwMode="auto">
          <a:xfrm>
            <a:off x="4673419" y="4602434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0" dirty="0">
                <a:latin typeface="Comic Sans MS" pitchFamily="66" charset="0"/>
              </a:rPr>
              <a:t>0</a:t>
            </a:r>
          </a:p>
        </p:txBody>
      </p:sp>
      <p:sp>
        <p:nvSpPr>
          <p:cNvPr id="59" name="Text Box 223"/>
          <p:cNvSpPr txBox="1">
            <a:spLocks noChangeArrowheads="1"/>
          </p:cNvSpPr>
          <p:nvPr/>
        </p:nvSpPr>
        <p:spPr bwMode="auto">
          <a:xfrm>
            <a:off x="5444126" y="5207681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 dirty="0">
                <a:latin typeface="Comic Sans MS" pitchFamily="66" charset="0"/>
              </a:rPr>
              <a:t>Age at which education/training ended</a:t>
            </a:r>
          </a:p>
        </p:txBody>
      </p:sp>
      <p:sp>
        <p:nvSpPr>
          <p:cNvPr id="60" name="Text Box 224"/>
          <p:cNvSpPr txBox="1">
            <a:spLocks noChangeArrowheads="1"/>
          </p:cNvSpPr>
          <p:nvPr/>
        </p:nvSpPr>
        <p:spPr bwMode="auto">
          <a:xfrm rot="-5400000">
            <a:off x="2711359" y="2983094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0" dirty="0">
                <a:latin typeface="Comic Sans MS" pitchFamily="66" charset="0"/>
              </a:rPr>
              <a:t>Hourly pay (£)</a:t>
            </a:r>
          </a:p>
        </p:txBody>
      </p:sp>
      <p:grpSp>
        <p:nvGrpSpPr>
          <p:cNvPr id="61" name="Group 225"/>
          <p:cNvGrpSpPr>
            <a:grpSpLocks/>
          </p:cNvGrpSpPr>
          <p:nvPr/>
        </p:nvGrpSpPr>
        <p:grpSpPr bwMode="auto">
          <a:xfrm>
            <a:off x="5553846" y="3440294"/>
            <a:ext cx="152400" cy="152400"/>
            <a:chOff x="4224" y="3024"/>
            <a:chExt cx="48" cy="48"/>
          </a:xfrm>
        </p:grpSpPr>
        <p:sp>
          <p:nvSpPr>
            <p:cNvPr id="62" name="Line 226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227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4" name="Group 228"/>
          <p:cNvGrpSpPr>
            <a:grpSpLocks/>
          </p:cNvGrpSpPr>
          <p:nvPr/>
        </p:nvGrpSpPr>
        <p:grpSpPr bwMode="auto">
          <a:xfrm>
            <a:off x="7610793" y="3485514"/>
            <a:ext cx="152400" cy="152400"/>
            <a:chOff x="4224" y="3024"/>
            <a:chExt cx="48" cy="48"/>
          </a:xfrm>
        </p:grpSpPr>
        <p:sp>
          <p:nvSpPr>
            <p:cNvPr id="65" name="Line 229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230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7" name="Group 231"/>
          <p:cNvGrpSpPr>
            <a:grpSpLocks/>
          </p:cNvGrpSpPr>
          <p:nvPr/>
        </p:nvGrpSpPr>
        <p:grpSpPr bwMode="auto">
          <a:xfrm>
            <a:off x="6922770" y="3131184"/>
            <a:ext cx="152400" cy="152400"/>
            <a:chOff x="4224" y="3024"/>
            <a:chExt cx="48" cy="48"/>
          </a:xfrm>
        </p:grpSpPr>
        <p:sp>
          <p:nvSpPr>
            <p:cNvPr id="68" name="Line 232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233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234"/>
          <p:cNvGrpSpPr>
            <a:grpSpLocks/>
          </p:cNvGrpSpPr>
          <p:nvPr/>
        </p:nvGrpSpPr>
        <p:grpSpPr bwMode="auto">
          <a:xfrm>
            <a:off x="5549537" y="3251290"/>
            <a:ext cx="152400" cy="152400"/>
            <a:chOff x="4224" y="3024"/>
            <a:chExt cx="48" cy="48"/>
          </a:xfrm>
        </p:grpSpPr>
        <p:sp>
          <p:nvSpPr>
            <p:cNvPr id="71" name="Line 235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236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237"/>
          <p:cNvGrpSpPr>
            <a:grpSpLocks/>
          </p:cNvGrpSpPr>
          <p:nvPr/>
        </p:nvGrpSpPr>
        <p:grpSpPr bwMode="auto">
          <a:xfrm>
            <a:off x="6231346" y="3246029"/>
            <a:ext cx="152400" cy="152400"/>
            <a:chOff x="4224" y="3024"/>
            <a:chExt cx="48" cy="48"/>
          </a:xfrm>
        </p:grpSpPr>
        <p:sp>
          <p:nvSpPr>
            <p:cNvPr id="74" name="Line 238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239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240"/>
          <p:cNvGrpSpPr>
            <a:grpSpLocks/>
          </p:cNvGrpSpPr>
          <p:nvPr/>
        </p:nvGrpSpPr>
        <p:grpSpPr bwMode="auto">
          <a:xfrm>
            <a:off x="5545182" y="2599871"/>
            <a:ext cx="152400" cy="152400"/>
            <a:chOff x="4224" y="3024"/>
            <a:chExt cx="48" cy="48"/>
          </a:xfrm>
        </p:grpSpPr>
        <p:sp>
          <p:nvSpPr>
            <p:cNvPr id="77" name="Line 241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242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9" name="Group 243"/>
          <p:cNvGrpSpPr>
            <a:grpSpLocks/>
          </p:cNvGrpSpPr>
          <p:nvPr/>
        </p:nvGrpSpPr>
        <p:grpSpPr bwMode="auto">
          <a:xfrm>
            <a:off x="6234792" y="2893332"/>
            <a:ext cx="152400" cy="152400"/>
            <a:chOff x="4224" y="3024"/>
            <a:chExt cx="48" cy="48"/>
          </a:xfrm>
        </p:grpSpPr>
        <p:sp>
          <p:nvSpPr>
            <p:cNvPr id="80" name="Line 244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Line 245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" name="Group 246"/>
          <p:cNvGrpSpPr>
            <a:grpSpLocks/>
          </p:cNvGrpSpPr>
          <p:nvPr/>
        </p:nvGrpSpPr>
        <p:grpSpPr bwMode="auto">
          <a:xfrm>
            <a:off x="7255510" y="3133680"/>
            <a:ext cx="152400" cy="152400"/>
            <a:chOff x="4224" y="3024"/>
            <a:chExt cx="48" cy="48"/>
          </a:xfrm>
        </p:grpSpPr>
        <p:sp>
          <p:nvSpPr>
            <p:cNvPr id="83" name="Line 247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248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" name="Group 249"/>
          <p:cNvGrpSpPr>
            <a:grpSpLocks/>
          </p:cNvGrpSpPr>
          <p:nvPr/>
        </p:nvGrpSpPr>
        <p:grpSpPr bwMode="auto">
          <a:xfrm>
            <a:off x="7605622" y="3357426"/>
            <a:ext cx="152400" cy="152400"/>
            <a:chOff x="4224" y="3024"/>
            <a:chExt cx="48" cy="48"/>
          </a:xfrm>
        </p:grpSpPr>
        <p:sp>
          <p:nvSpPr>
            <p:cNvPr id="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8" name="Group 252"/>
          <p:cNvGrpSpPr>
            <a:grpSpLocks/>
          </p:cNvGrpSpPr>
          <p:nvPr/>
        </p:nvGrpSpPr>
        <p:grpSpPr bwMode="auto">
          <a:xfrm>
            <a:off x="6915876" y="3036116"/>
            <a:ext cx="152400" cy="152400"/>
            <a:chOff x="4224" y="3024"/>
            <a:chExt cx="48" cy="48"/>
          </a:xfrm>
        </p:grpSpPr>
        <p:sp>
          <p:nvSpPr>
            <p:cNvPr id="89" name="Line 253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254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1" name="Group 249"/>
          <p:cNvGrpSpPr>
            <a:grpSpLocks/>
          </p:cNvGrpSpPr>
          <p:nvPr/>
        </p:nvGrpSpPr>
        <p:grpSpPr bwMode="auto">
          <a:xfrm>
            <a:off x="7601268" y="3135358"/>
            <a:ext cx="152400" cy="152400"/>
            <a:chOff x="4224" y="3024"/>
            <a:chExt cx="48" cy="48"/>
          </a:xfrm>
        </p:grpSpPr>
        <p:sp>
          <p:nvSpPr>
            <p:cNvPr id="9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249"/>
          <p:cNvGrpSpPr>
            <a:grpSpLocks/>
          </p:cNvGrpSpPr>
          <p:nvPr/>
        </p:nvGrpSpPr>
        <p:grpSpPr bwMode="auto">
          <a:xfrm>
            <a:off x="7971383" y="3496764"/>
            <a:ext cx="152400" cy="152400"/>
            <a:chOff x="4224" y="3024"/>
            <a:chExt cx="48" cy="48"/>
          </a:xfrm>
        </p:grpSpPr>
        <p:sp>
          <p:nvSpPr>
            <p:cNvPr id="9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249"/>
          <p:cNvGrpSpPr>
            <a:grpSpLocks/>
          </p:cNvGrpSpPr>
          <p:nvPr/>
        </p:nvGrpSpPr>
        <p:grpSpPr bwMode="auto">
          <a:xfrm>
            <a:off x="7975738" y="3326947"/>
            <a:ext cx="152400" cy="152400"/>
            <a:chOff x="4224" y="3024"/>
            <a:chExt cx="48" cy="48"/>
          </a:xfrm>
        </p:grpSpPr>
        <p:sp>
          <p:nvSpPr>
            <p:cNvPr id="10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4" name="Group 249"/>
          <p:cNvGrpSpPr>
            <a:grpSpLocks/>
          </p:cNvGrpSpPr>
          <p:nvPr/>
        </p:nvGrpSpPr>
        <p:grpSpPr bwMode="auto">
          <a:xfrm>
            <a:off x="7962675" y="2155644"/>
            <a:ext cx="152400" cy="152400"/>
            <a:chOff x="4224" y="3024"/>
            <a:chExt cx="48" cy="48"/>
          </a:xfrm>
        </p:grpSpPr>
        <p:sp>
          <p:nvSpPr>
            <p:cNvPr id="10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4503" y="4563293"/>
            <a:ext cx="339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Her data set is very small (and biased as it is her friends only)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34983" y="5299167"/>
            <a:ext cx="3396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could also say that people who left education earlier have had chance to get work experience, increasing their pay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819BE8-87FC-4D44-9FA7-763FEBD9C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0C3BD7-9791-4D30-B95F-DE3923FDD2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9363FF-1677-40F9-A44F-6F2E6F733A60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577</Words>
  <Application>Microsoft Office PowerPoint</Application>
  <PresentationFormat>On-screen Show (4:3)</PresentationFormat>
  <Paragraphs>174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Correlation</vt:lpstr>
      <vt:lpstr>Correlation</vt:lpstr>
      <vt:lpstr>Correlation</vt:lpstr>
      <vt:lpstr>Correlation</vt:lpstr>
      <vt:lpstr>Correlation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47</cp:revision>
  <dcterms:created xsi:type="dcterms:W3CDTF">2017-08-14T15:35:38Z</dcterms:created>
  <dcterms:modified xsi:type="dcterms:W3CDTF">2021-01-27T22:34:46Z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