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3" r:id="rId5"/>
    <p:sldId id="264" r:id="rId6"/>
    <p:sldId id="265" r:id="rId7"/>
    <p:sldId id="266" r:id="rId8"/>
    <p:sldId id="267" r:id="rId9"/>
    <p:sldId id="261" r:id="rId10"/>
    <p:sldId id="262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99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7000">
              <a:srgbClr val="CC99FF">
                <a:alpha val="10000"/>
              </a:srgbClr>
            </a:gs>
            <a:gs pos="95000">
              <a:srgbClr val="CC99FF">
                <a:alpha val="10000"/>
              </a:srgbClr>
            </a:gs>
            <a:gs pos="100000">
              <a:srgbClr val="7030A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2179406" y="1076399"/>
            <a:ext cx="4838504" cy="231601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u="sng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Statistics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Correlation</a:t>
            </a:r>
            <a:endParaRPr lang="ja-JP" altLang="en-US" sz="66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70DD23-DBB1-48AE-BCF2-1500DD51E942}"/>
              </a:ext>
            </a:extLst>
          </p:cNvPr>
          <p:cNvSpPr txBox="1"/>
          <p:nvPr/>
        </p:nvSpPr>
        <p:spPr>
          <a:xfrm>
            <a:off x="2229429" y="3508873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763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Correlation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623582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Linear regression can be used to calculate the equation of the line of best fit of a set of data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One type of line of best fit which is useful is called a ‘’least squares regression line”. 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This is the straight line which minimizes the sum of the squares of the distances of each point from the line…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</a:rPr>
                  <a:t>The line will take the form     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𝑏𝑥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(essentially the same as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623582" cy="4776787"/>
              </a:xfrm>
              <a:blipFill>
                <a:blip r:embed="rId2"/>
                <a:stretch>
                  <a:fillRect l="-336" t="-766" r="-47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 Box 34"/>
          <p:cNvSpPr txBox="1">
            <a:spLocks noChangeArrowheads="1"/>
          </p:cNvSpPr>
          <p:nvPr/>
        </p:nvSpPr>
        <p:spPr bwMode="auto">
          <a:xfrm>
            <a:off x="5667051" y="2392784"/>
            <a:ext cx="4397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d</a:t>
            </a:r>
            <a:r>
              <a:rPr lang="en-GB" altLang="en-US" sz="1600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 flipV="1">
            <a:off x="5578151" y="1351384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5578151" y="3484984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 flipV="1">
            <a:off x="5578151" y="1656184"/>
            <a:ext cx="2209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9" name="Group 14"/>
          <p:cNvGrpSpPr>
            <a:grpSpLocks/>
          </p:cNvGrpSpPr>
          <p:nvPr/>
        </p:nvGrpSpPr>
        <p:grpSpPr bwMode="auto">
          <a:xfrm>
            <a:off x="7025951" y="2418184"/>
            <a:ext cx="152400" cy="152400"/>
            <a:chOff x="2976" y="3168"/>
            <a:chExt cx="96" cy="96"/>
          </a:xfrm>
        </p:grpSpPr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2976" y="316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 flipH="1">
              <a:off x="2976" y="316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2" name="Group 15"/>
          <p:cNvGrpSpPr>
            <a:grpSpLocks/>
          </p:cNvGrpSpPr>
          <p:nvPr/>
        </p:nvGrpSpPr>
        <p:grpSpPr bwMode="auto">
          <a:xfrm>
            <a:off x="5882951" y="2265784"/>
            <a:ext cx="152400" cy="152400"/>
            <a:chOff x="2976" y="3168"/>
            <a:chExt cx="96" cy="96"/>
          </a:xfrm>
        </p:grpSpPr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2976" y="316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 flipH="1">
              <a:off x="2976" y="316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6644951" y="1960984"/>
            <a:ext cx="152400" cy="152400"/>
            <a:chOff x="2976" y="3168"/>
            <a:chExt cx="96" cy="96"/>
          </a:xfrm>
        </p:grpSpPr>
        <p:sp>
          <p:nvSpPr>
            <p:cNvPr id="16" name="Line 19"/>
            <p:cNvSpPr>
              <a:spLocks noChangeShapeType="1"/>
            </p:cNvSpPr>
            <p:nvPr/>
          </p:nvSpPr>
          <p:spPr bwMode="auto">
            <a:xfrm>
              <a:off x="2976" y="316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 flipH="1">
              <a:off x="2976" y="316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8" name="Group 21"/>
          <p:cNvGrpSpPr>
            <a:grpSpLocks/>
          </p:cNvGrpSpPr>
          <p:nvPr/>
        </p:nvGrpSpPr>
        <p:grpSpPr bwMode="auto">
          <a:xfrm>
            <a:off x="6340151" y="2722984"/>
            <a:ext cx="152400" cy="152400"/>
            <a:chOff x="2976" y="3168"/>
            <a:chExt cx="96" cy="96"/>
          </a:xfrm>
        </p:grpSpPr>
        <p:sp>
          <p:nvSpPr>
            <p:cNvPr id="19" name="Line 22"/>
            <p:cNvSpPr>
              <a:spLocks noChangeShapeType="1"/>
            </p:cNvSpPr>
            <p:nvPr/>
          </p:nvSpPr>
          <p:spPr bwMode="auto">
            <a:xfrm>
              <a:off x="2976" y="316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Line 23"/>
            <p:cNvSpPr>
              <a:spLocks noChangeShapeType="1"/>
            </p:cNvSpPr>
            <p:nvPr/>
          </p:nvSpPr>
          <p:spPr bwMode="auto">
            <a:xfrm flipH="1">
              <a:off x="2976" y="316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1" name="Group 24"/>
          <p:cNvGrpSpPr>
            <a:grpSpLocks/>
          </p:cNvGrpSpPr>
          <p:nvPr/>
        </p:nvGrpSpPr>
        <p:grpSpPr bwMode="auto">
          <a:xfrm>
            <a:off x="7483151" y="1884784"/>
            <a:ext cx="152400" cy="152400"/>
            <a:chOff x="2976" y="3168"/>
            <a:chExt cx="96" cy="96"/>
          </a:xfrm>
        </p:grpSpPr>
        <p:sp>
          <p:nvSpPr>
            <p:cNvPr id="22" name="Line 25"/>
            <p:cNvSpPr>
              <a:spLocks noChangeShapeType="1"/>
            </p:cNvSpPr>
            <p:nvPr/>
          </p:nvSpPr>
          <p:spPr bwMode="auto">
            <a:xfrm>
              <a:off x="2976" y="316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Line 26"/>
            <p:cNvSpPr>
              <a:spLocks noChangeShapeType="1"/>
            </p:cNvSpPr>
            <p:nvPr/>
          </p:nvSpPr>
          <p:spPr bwMode="auto">
            <a:xfrm flipH="1">
              <a:off x="2976" y="316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4" name="Line 27"/>
          <p:cNvSpPr>
            <a:spLocks noChangeShapeType="1"/>
          </p:cNvSpPr>
          <p:nvPr/>
        </p:nvSpPr>
        <p:spPr bwMode="auto">
          <a:xfrm>
            <a:off x="5959151" y="2341984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" name="Line 28"/>
          <p:cNvSpPr>
            <a:spLocks noChangeShapeType="1"/>
          </p:cNvSpPr>
          <p:nvPr/>
        </p:nvSpPr>
        <p:spPr bwMode="auto">
          <a:xfrm>
            <a:off x="6721151" y="2037184"/>
            <a:ext cx="0" cy="268288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" name="Line 29"/>
          <p:cNvSpPr>
            <a:spLocks noChangeShapeType="1"/>
          </p:cNvSpPr>
          <p:nvPr/>
        </p:nvSpPr>
        <p:spPr bwMode="auto">
          <a:xfrm>
            <a:off x="7102151" y="2072109"/>
            <a:ext cx="0" cy="42227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" name="Line 30"/>
          <p:cNvSpPr>
            <a:spLocks noChangeShapeType="1"/>
          </p:cNvSpPr>
          <p:nvPr/>
        </p:nvSpPr>
        <p:spPr bwMode="auto">
          <a:xfrm>
            <a:off x="6416351" y="2494384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" name="Line 31"/>
          <p:cNvSpPr>
            <a:spLocks noChangeShapeType="1"/>
          </p:cNvSpPr>
          <p:nvPr/>
        </p:nvSpPr>
        <p:spPr bwMode="auto">
          <a:xfrm>
            <a:off x="7559351" y="1808584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" name="Text Box 32"/>
          <p:cNvSpPr txBox="1">
            <a:spLocks noChangeArrowheads="1"/>
          </p:cNvSpPr>
          <p:nvPr/>
        </p:nvSpPr>
        <p:spPr bwMode="auto">
          <a:xfrm>
            <a:off x="7657776" y="3492922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x</a:t>
            </a:r>
          </a:p>
        </p:txBody>
      </p:sp>
      <p:sp>
        <p:nvSpPr>
          <p:cNvPr id="30" name="Text Box 33"/>
          <p:cNvSpPr txBox="1">
            <a:spLocks noChangeArrowheads="1"/>
          </p:cNvSpPr>
          <p:nvPr/>
        </p:nvSpPr>
        <p:spPr bwMode="auto">
          <a:xfrm>
            <a:off x="5247951" y="1208509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y</a:t>
            </a:r>
          </a:p>
        </p:txBody>
      </p:sp>
      <p:sp>
        <p:nvSpPr>
          <p:cNvPr id="31" name="Text Box 35"/>
          <p:cNvSpPr txBox="1">
            <a:spLocks noChangeArrowheads="1"/>
          </p:cNvSpPr>
          <p:nvPr/>
        </p:nvSpPr>
        <p:spPr bwMode="auto">
          <a:xfrm>
            <a:off x="6367139" y="2454697"/>
            <a:ext cx="4397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d</a:t>
            </a:r>
            <a:r>
              <a:rPr lang="en-GB" altLang="en-US" sz="16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2" name="Text Box 36"/>
          <p:cNvSpPr txBox="1">
            <a:spLocks noChangeArrowheads="1"/>
          </p:cNvSpPr>
          <p:nvPr/>
        </p:nvSpPr>
        <p:spPr bwMode="auto">
          <a:xfrm>
            <a:off x="7532364" y="1665709"/>
            <a:ext cx="4397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d</a:t>
            </a:r>
            <a:r>
              <a:rPr lang="en-GB" altLang="en-US" sz="1600" baseline="-25000" dirty="0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3" name="Text Box 37"/>
          <p:cNvSpPr txBox="1">
            <a:spLocks noChangeArrowheads="1"/>
          </p:cNvSpPr>
          <p:nvPr/>
        </p:nvSpPr>
        <p:spPr bwMode="auto">
          <a:xfrm>
            <a:off x="7065639" y="2078459"/>
            <a:ext cx="4397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d</a:t>
            </a:r>
            <a:r>
              <a:rPr lang="en-GB" altLang="en-US" sz="1600" baseline="-25000" dirty="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34" name="Text Box 38"/>
          <p:cNvSpPr txBox="1">
            <a:spLocks noChangeArrowheads="1"/>
          </p:cNvSpPr>
          <p:nvPr/>
        </p:nvSpPr>
        <p:spPr bwMode="auto">
          <a:xfrm>
            <a:off x="6392539" y="2016547"/>
            <a:ext cx="4397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d</a:t>
            </a:r>
            <a:r>
              <a:rPr lang="en-GB" altLang="en-US" sz="1600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766457" y="5344886"/>
            <a:ext cx="936172" cy="10885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550229" y="5050970"/>
                <a:ext cx="4103914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At this stage you will not need to calculate the values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. The emphasis is on being able to interpret the line in context.</a:t>
                </a:r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0229" y="5050970"/>
                <a:ext cx="4103914" cy="1077218"/>
              </a:xfrm>
              <a:prstGeom prst="rect">
                <a:avLst/>
              </a:prstGeom>
              <a:blipFill>
                <a:blip r:embed="rId3"/>
                <a:stretch>
                  <a:fillRect t="-1136" b="-73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4386943" y="3864427"/>
            <a:ext cx="46373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So the line above will ensure that the sum of the distances squared is the smallest possible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0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0" grpId="0"/>
      <p:bldP spid="31" grpId="0"/>
      <p:bldP spid="32" grpId="0"/>
      <p:bldP spid="33" grpId="0"/>
      <p:bldP spid="34" grpId="0"/>
      <p:bldP spid="37" grpId="0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Correlation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623582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Linear regression can be used to calculate the equation of the line of best fit of a set of data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From the large data set, the daily mean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windspeed</a:t>
                </a:r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knots, and the daily maximum gust,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knots, were recorded for the first 15 days in May in Camborne in 2015.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data was plotted on a scatter diagram: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a) Describe the correlation between daily mean </a:t>
                </a:r>
                <a:r>
                  <a:rPr lang="en-US" sz="1600" dirty="0" err="1">
                    <a:latin typeface="Comic Sans MS" panose="030F0702030302020204" pitchFamily="66" charset="0"/>
                    <a:sym typeface="Wingdings" panose="05000000000000000000" pitchFamily="2" charset="2"/>
                  </a:rPr>
                  <a:t>windspeed</a:t>
                </a: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daily maximum gust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623582" cy="4776787"/>
              </a:xfrm>
              <a:blipFill>
                <a:blip r:embed="rId2"/>
                <a:stretch>
                  <a:fillRect l="-672" t="-766" r="-25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5" name="Table 3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90847738"/>
                  </p:ext>
                </p:extLst>
              </p:nvPr>
            </p:nvGraphicFramePr>
            <p:xfrm>
              <a:off x="3906522" y="1310280"/>
              <a:ext cx="804294" cy="39014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02147">
                      <a:extLst>
                        <a:ext uri="{9D8B030D-6E8A-4147-A177-3AD203B41FA5}">
                          <a16:colId xmlns:a16="http://schemas.microsoft.com/office/drawing/2014/main" val="3853611256"/>
                        </a:ext>
                      </a:extLst>
                    </a:gridCol>
                    <a:gridCol w="402147">
                      <a:extLst>
                        <a:ext uri="{9D8B030D-6E8A-4147-A177-3AD203B41FA5}">
                          <a16:colId xmlns:a16="http://schemas.microsoft.com/office/drawing/2014/main" val="3555293113"/>
                        </a:ext>
                      </a:extLst>
                    </a:gridCol>
                  </a:tblGrid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b="1" i="0" dirty="0">
                              <a:latin typeface="Comic Sans MS" panose="030F0702030302020204" pitchFamily="66" charset="0"/>
                            </a:rPr>
                            <a:t>w</a:t>
                          </a:r>
                          <a:endParaRPr lang="en-GB" sz="1000" b="1" i="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00" b="1" i="0" dirty="0" smtClean="0">
                                    <a:latin typeface="Cambria Math" panose="02040503050406030204" pitchFamily="18" charset="0"/>
                                  </a:rPr>
                                  <m:t>𝐠</m:t>
                                </m:r>
                              </m:oMath>
                            </m:oMathPara>
                          </a14:m>
                          <a:endParaRPr lang="en-GB" sz="1000" b="1" i="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40982856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14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33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64587005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37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6784273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62918353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62124640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43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56970033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38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07840018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29072640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15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30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25841798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6695651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14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65349754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11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61013002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63333876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21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96650345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96623195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9497244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5" name="Table 3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90847738"/>
                  </p:ext>
                </p:extLst>
              </p:nvPr>
            </p:nvGraphicFramePr>
            <p:xfrm>
              <a:off x="3906522" y="1310280"/>
              <a:ext cx="804294" cy="39014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02147">
                      <a:extLst>
                        <a:ext uri="{9D8B030D-6E8A-4147-A177-3AD203B41FA5}">
                          <a16:colId xmlns:a16="http://schemas.microsoft.com/office/drawing/2014/main" val="3853611256"/>
                        </a:ext>
                      </a:extLst>
                    </a:gridCol>
                    <a:gridCol w="402147">
                      <a:extLst>
                        <a:ext uri="{9D8B030D-6E8A-4147-A177-3AD203B41FA5}">
                          <a16:colId xmlns:a16="http://schemas.microsoft.com/office/drawing/2014/main" val="3555293113"/>
                        </a:ext>
                      </a:extLst>
                    </a:gridCol>
                  </a:tblGrid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b="1" i="0" dirty="0" smtClean="0">
                              <a:latin typeface="Comic Sans MS" panose="030F0702030302020204" pitchFamily="66" charset="0"/>
                            </a:rPr>
                            <a:t>w</a:t>
                          </a:r>
                          <a:endParaRPr lang="en-GB" sz="1000" b="1" i="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3030" t="-2500" r="-3030" b="-151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40982856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14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33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64587005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37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6784273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62918353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62124640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43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56970033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38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07840018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29072640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15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30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25841798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6695651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14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65349754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11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61013002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63333876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21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96650345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96623195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94972447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3260" name="Group 3259"/>
          <p:cNvGrpSpPr/>
          <p:nvPr/>
        </p:nvGrpSpPr>
        <p:grpSpPr>
          <a:xfrm>
            <a:off x="5509086" y="1393483"/>
            <a:ext cx="3211286" cy="3755571"/>
            <a:chOff x="5932714" y="1251857"/>
            <a:chExt cx="3211286" cy="3755571"/>
          </a:xfrm>
        </p:grpSpPr>
        <p:pic>
          <p:nvPicPr>
            <p:cNvPr id="3255" name="Picture 3254"/>
            <p:cNvPicPr>
              <a:picLocks noChangeAspect="1"/>
            </p:cNvPicPr>
            <p:nvPr/>
          </p:nvPicPr>
          <p:blipFill rotWithShape="1">
            <a:blip r:embed="rId4"/>
            <a:srcRect t="39867" r="49758"/>
            <a:stretch/>
          </p:blipFill>
          <p:spPr>
            <a:xfrm>
              <a:off x="5933197" y="1379476"/>
              <a:ext cx="3025745" cy="3627952"/>
            </a:xfrm>
            <a:prstGeom prst="rect">
              <a:avLst/>
            </a:prstGeom>
          </p:spPr>
        </p:pic>
        <p:cxnSp>
          <p:nvCxnSpPr>
            <p:cNvPr id="3257" name="Straight Arrow Connector 3256"/>
            <p:cNvCxnSpPr/>
            <p:nvPr/>
          </p:nvCxnSpPr>
          <p:spPr>
            <a:xfrm flipV="1">
              <a:off x="5932714" y="1251857"/>
              <a:ext cx="0" cy="374468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8" name="Straight Arrow Connector 3257"/>
            <p:cNvCxnSpPr/>
            <p:nvPr/>
          </p:nvCxnSpPr>
          <p:spPr>
            <a:xfrm>
              <a:off x="5936105" y="4991725"/>
              <a:ext cx="3207895" cy="874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61" name="TextBox 3260"/>
          <p:cNvSpPr txBox="1"/>
          <p:nvPr/>
        </p:nvSpPr>
        <p:spPr>
          <a:xfrm>
            <a:off x="5364887" y="513397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2" name="TextBox 3261"/>
          <p:cNvSpPr txBox="1"/>
          <p:nvPr/>
        </p:nvSpPr>
        <p:spPr>
          <a:xfrm>
            <a:off x="5974487" y="513397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5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3" name="TextBox 3262"/>
          <p:cNvSpPr txBox="1"/>
          <p:nvPr/>
        </p:nvSpPr>
        <p:spPr>
          <a:xfrm>
            <a:off x="6524962" y="5133975"/>
            <a:ext cx="3738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10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4" name="TextBox 3263"/>
          <p:cNvSpPr txBox="1"/>
          <p:nvPr/>
        </p:nvSpPr>
        <p:spPr>
          <a:xfrm>
            <a:off x="7115512" y="5133975"/>
            <a:ext cx="3738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15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5" name="TextBox 3264"/>
          <p:cNvSpPr txBox="1"/>
          <p:nvPr/>
        </p:nvSpPr>
        <p:spPr>
          <a:xfrm>
            <a:off x="7720210" y="5133975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20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6" name="TextBox 3265"/>
          <p:cNvSpPr txBox="1"/>
          <p:nvPr/>
        </p:nvSpPr>
        <p:spPr>
          <a:xfrm>
            <a:off x="8301235" y="5143500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25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7" name="TextBox 3266"/>
          <p:cNvSpPr txBox="1"/>
          <p:nvPr/>
        </p:nvSpPr>
        <p:spPr>
          <a:xfrm>
            <a:off x="5260112" y="498157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8" name="TextBox 3267"/>
          <p:cNvSpPr txBox="1"/>
          <p:nvPr/>
        </p:nvSpPr>
        <p:spPr>
          <a:xfrm>
            <a:off x="5181937" y="4400550"/>
            <a:ext cx="3738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10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9" name="TextBox 3268"/>
          <p:cNvSpPr txBox="1"/>
          <p:nvPr/>
        </p:nvSpPr>
        <p:spPr>
          <a:xfrm>
            <a:off x="5157986" y="3800475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20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70" name="TextBox 3269"/>
          <p:cNvSpPr txBox="1"/>
          <p:nvPr/>
        </p:nvSpPr>
        <p:spPr>
          <a:xfrm>
            <a:off x="5148461" y="32004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71" name="TextBox 3270"/>
          <p:cNvSpPr txBox="1"/>
          <p:nvPr/>
        </p:nvSpPr>
        <p:spPr>
          <a:xfrm>
            <a:off x="5157986" y="2600325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40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72" name="TextBox 3271"/>
          <p:cNvSpPr txBox="1"/>
          <p:nvPr/>
        </p:nvSpPr>
        <p:spPr>
          <a:xfrm>
            <a:off x="5157986" y="1990725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50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73" name="TextBox 3272"/>
          <p:cNvSpPr txBox="1"/>
          <p:nvPr/>
        </p:nvSpPr>
        <p:spPr>
          <a:xfrm>
            <a:off x="5157986" y="139065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60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74" name="TextBox 3273"/>
          <p:cNvSpPr txBox="1"/>
          <p:nvPr/>
        </p:nvSpPr>
        <p:spPr>
          <a:xfrm>
            <a:off x="6609405" y="5419725"/>
            <a:ext cx="2281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Daily mean </a:t>
            </a:r>
            <a:r>
              <a:rPr lang="en-US" sz="1200" dirty="0" err="1">
                <a:latin typeface="Comic Sans MS" panose="030F0702030302020204" pitchFamily="66" charset="0"/>
              </a:rPr>
              <a:t>windspeed</a:t>
            </a:r>
            <a:r>
              <a:rPr lang="en-US" sz="1200" dirty="0">
                <a:latin typeface="Comic Sans MS" panose="030F0702030302020204" pitchFamily="66" charset="0"/>
              </a:rPr>
              <a:t> (knots)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275" name="TextBox 3274"/>
          <p:cNvSpPr txBox="1"/>
          <p:nvPr/>
        </p:nvSpPr>
        <p:spPr>
          <a:xfrm rot="16200000">
            <a:off x="3991486" y="2085975"/>
            <a:ext cx="21451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Daily maximum gust (knots)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grpSp>
        <p:nvGrpSpPr>
          <p:cNvPr id="3276" name="Group 249"/>
          <p:cNvGrpSpPr>
            <a:grpSpLocks/>
          </p:cNvGrpSpPr>
          <p:nvPr/>
        </p:nvGrpSpPr>
        <p:grpSpPr bwMode="auto">
          <a:xfrm>
            <a:off x="7114950" y="3098619"/>
            <a:ext cx="152400" cy="152400"/>
            <a:chOff x="4224" y="3024"/>
            <a:chExt cx="48" cy="48"/>
          </a:xfrm>
        </p:grpSpPr>
        <p:sp>
          <p:nvSpPr>
            <p:cNvPr id="3277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8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279" name="Group 249"/>
          <p:cNvGrpSpPr>
            <a:grpSpLocks/>
          </p:cNvGrpSpPr>
          <p:nvPr/>
        </p:nvGrpSpPr>
        <p:grpSpPr bwMode="auto">
          <a:xfrm>
            <a:off x="7000650" y="2841444"/>
            <a:ext cx="152400" cy="152400"/>
            <a:chOff x="4224" y="3024"/>
            <a:chExt cx="48" cy="48"/>
          </a:xfrm>
        </p:grpSpPr>
        <p:sp>
          <p:nvSpPr>
            <p:cNvPr id="3280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1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282" name="Group 249"/>
          <p:cNvGrpSpPr>
            <a:grpSpLocks/>
          </p:cNvGrpSpPr>
          <p:nvPr/>
        </p:nvGrpSpPr>
        <p:grpSpPr bwMode="auto">
          <a:xfrm>
            <a:off x="7000650" y="3336744"/>
            <a:ext cx="152400" cy="152400"/>
            <a:chOff x="4224" y="3024"/>
            <a:chExt cx="48" cy="48"/>
          </a:xfrm>
        </p:grpSpPr>
        <p:sp>
          <p:nvSpPr>
            <p:cNvPr id="3283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4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285" name="Group 249"/>
          <p:cNvGrpSpPr>
            <a:grpSpLocks/>
          </p:cNvGrpSpPr>
          <p:nvPr/>
        </p:nvGrpSpPr>
        <p:grpSpPr bwMode="auto">
          <a:xfrm>
            <a:off x="6524400" y="3698694"/>
            <a:ext cx="152400" cy="152400"/>
            <a:chOff x="4224" y="3024"/>
            <a:chExt cx="48" cy="48"/>
          </a:xfrm>
        </p:grpSpPr>
        <p:sp>
          <p:nvSpPr>
            <p:cNvPr id="3286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7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288" name="Group 249"/>
          <p:cNvGrpSpPr>
            <a:grpSpLocks/>
          </p:cNvGrpSpPr>
          <p:nvPr/>
        </p:nvGrpSpPr>
        <p:grpSpPr bwMode="auto">
          <a:xfrm>
            <a:off x="7600725" y="2479494"/>
            <a:ext cx="152400" cy="152400"/>
            <a:chOff x="4224" y="3024"/>
            <a:chExt cx="48" cy="48"/>
          </a:xfrm>
        </p:grpSpPr>
        <p:sp>
          <p:nvSpPr>
            <p:cNvPr id="3289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0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291" name="Group 249"/>
          <p:cNvGrpSpPr>
            <a:grpSpLocks/>
          </p:cNvGrpSpPr>
          <p:nvPr/>
        </p:nvGrpSpPr>
        <p:grpSpPr bwMode="auto">
          <a:xfrm>
            <a:off x="7600725" y="2774769"/>
            <a:ext cx="152400" cy="152400"/>
            <a:chOff x="4224" y="3024"/>
            <a:chExt cx="48" cy="48"/>
          </a:xfrm>
        </p:grpSpPr>
        <p:sp>
          <p:nvSpPr>
            <p:cNvPr id="3292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3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294" name="Group 249"/>
          <p:cNvGrpSpPr>
            <a:grpSpLocks/>
          </p:cNvGrpSpPr>
          <p:nvPr/>
        </p:nvGrpSpPr>
        <p:grpSpPr bwMode="auto">
          <a:xfrm>
            <a:off x="6276750" y="4051119"/>
            <a:ext cx="152400" cy="152400"/>
            <a:chOff x="4224" y="3024"/>
            <a:chExt cx="48" cy="48"/>
          </a:xfrm>
        </p:grpSpPr>
        <p:sp>
          <p:nvSpPr>
            <p:cNvPr id="3295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6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297" name="Group 249"/>
          <p:cNvGrpSpPr>
            <a:grpSpLocks/>
          </p:cNvGrpSpPr>
          <p:nvPr/>
        </p:nvGrpSpPr>
        <p:grpSpPr bwMode="auto">
          <a:xfrm>
            <a:off x="7238775" y="3270069"/>
            <a:ext cx="152400" cy="152400"/>
            <a:chOff x="4224" y="3024"/>
            <a:chExt cx="48" cy="48"/>
          </a:xfrm>
        </p:grpSpPr>
        <p:sp>
          <p:nvSpPr>
            <p:cNvPr id="3298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9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300" name="Group 249"/>
          <p:cNvGrpSpPr>
            <a:grpSpLocks/>
          </p:cNvGrpSpPr>
          <p:nvPr/>
        </p:nvGrpSpPr>
        <p:grpSpPr bwMode="auto">
          <a:xfrm>
            <a:off x="6648225" y="3393894"/>
            <a:ext cx="152400" cy="152400"/>
            <a:chOff x="4224" y="3024"/>
            <a:chExt cx="48" cy="48"/>
          </a:xfrm>
        </p:grpSpPr>
        <p:sp>
          <p:nvSpPr>
            <p:cNvPr id="3301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2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303" name="Group 249"/>
          <p:cNvGrpSpPr>
            <a:grpSpLocks/>
          </p:cNvGrpSpPr>
          <p:nvPr/>
        </p:nvGrpSpPr>
        <p:grpSpPr bwMode="auto">
          <a:xfrm>
            <a:off x="7124475" y="3336744"/>
            <a:ext cx="152400" cy="152400"/>
            <a:chOff x="4224" y="3024"/>
            <a:chExt cx="48" cy="48"/>
          </a:xfrm>
        </p:grpSpPr>
        <p:sp>
          <p:nvSpPr>
            <p:cNvPr id="3304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5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306" name="Group 249"/>
          <p:cNvGrpSpPr>
            <a:grpSpLocks/>
          </p:cNvGrpSpPr>
          <p:nvPr/>
        </p:nvGrpSpPr>
        <p:grpSpPr bwMode="auto">
          <a:xfrm>
            <a:off x="6762525" y="3327219"/>
            <a:ext cx="152400" cy="152400"/>
            <a:chOff x="4224" y="3024"/>
            <a:chExt cx="48" cy="48"/>
          </a:xfrm>
        </p:grpSpPr>
        <p:sp>
          <p:nvSpPr>
            <p:cNvPr id="3307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8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309" name="Group 249"/>
          <p:cNvGrpSpPr>
            <a:grpSpLocks/>
          </p:cNvGrpSpPr>
          <p:nvPr/>
        </p:nvGrpSpPr>
        <p:grpSpPr bwMode="auto">
          <a:xfrm>
            <a:off x="6391050" y="3812994"/>
            <a:ext cx="152400" cy="152400"/>
            <a:chOff x="4224" y="3024"/>
            <a:chExt cx="48" cy="48"/>
          </a:xfrm>
        </p:grpSpPr>
        <p:sp>
          <p:nvSpPr>
            <p:cNvPr id="3310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1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312" name="Group 249"/>
          <p:cNvGrpSpPr>
            <a:grpSpLocks/>
          </p:cNvGrpSpPr>
          <p:nvPr/>
        </p:nvGrpSpPr>
        <p:grpSpPr bwMode="auto">
          <a:xfrm>
            <a:off x="6276750" y="3879669"/>
            <a:ext cx="152400" cy="152400"/>
            <a:chOff x="4224" y="3024"/>
            <a:chExt cx="48" cy="48"/>
          </a:xfrm>
        </p:grpSpPr>
        <p:sp>
          <p:nvSpPr>
            <p:cNvPr id="3313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4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315" name="TextBox 3314"/>
          <p:cNvSpPr txBox="1"/>
          <p:nvPr/>
        </p:nvSpPr>
        <p:spPr>
          <a:xfrm>
            <a:off x="95251" y="5781675"/>
            <a:ext cx="38385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There is a strong positive correlation between daily mean </a:t>
            </a:r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windspeed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and daily maximum gust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15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1" grpId="0"/>
      <p:bldP spid="3262" grpId="0"/>
      <p:bldP spid="3263" grpId="0"/>
      <p:bldP spid="3264" grpId="0"/>
      <p:bldP spid="3265" grpId="0"/>
      <p:bldP spid="3266" grpId="0"/>
      <p:bldP spid="3267" grpId="0"/>
      <p:bldP spid="3268" grpId="0"/>
      <p:bldP spid="3269" grpId="0"/>
      <p:bldP spid="3270" grpId="0"/>
      <p:bldP spid="3271" grpId="0"/>
      <p:bldP spid="3272" grpId="0"/>
      <p:bldP spid="3273" grpId="0"/>
      <p:bldP spid="3274" grpId="0"/>
      <p:bldP spid="3275" grpId="0"/>
      <p:bldP spid="33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Correlation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623582" cy="504825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Linear regression can be used to calculate the equation of the line of best fit of a set of data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From the large data set, the daily mean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windspeed</a:t>
                </a:r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knots, and the daily maximum gust,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knots, were recorded for the first 15 days in May in Camborne in 2015.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equation of the regression line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𝑔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on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𝑤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for this data is: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𝑔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=7.23+1.82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𝑤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b) Give an interpretation of the value of the gradient of this regression line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623582" cy="5048250"/>
              </a:xfrm>
              <a:blipFill>
                <a:blip r:embed="rId2"/>
                <a:stretch>
                  <a:fillRect t="-725" r="-15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5" name="Table 3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90847738"/>
                  </p:ext>
                </p:extLst>
              </p:nvPr>
            </p:nvGraphicFramePr>
            <p:xfrm>
              <a:off x="3906522" y="1310280"/>
              <a:ext cx="804294" cy="39014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02147">
                      <a:extLst>
                        <a:ext uri="{9D8B030D-6E8A-4147-A177-3AD203B41FA5}">
                          <a16:colId xmlns:a16="http://schemas.microsoft.com/office/drawing/2014/main" val="3853611256"/>
                        </a:ext>
                      </a:extLst>
                    </a:gridCol>
                    <a:gridCol w="402147">
                      <a:extLst>
                        <a:ext uri="{9D8B030D-6E8A-4147-A177-3AD203B41FA5}">
                          <a16:colId xmlns:a16="http://schemas.microsoft.com/office/drawing/2014/main" val="3555293113"/>
                        </a:ext>
                      </a:extLst>
                    </a:gridCol>
                  </a:tblGrid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b="1" i="0" dirty="0">
                              <a:latin typeface="Comic Sans MS" panose="030F0702030302020204" pitchFamily="66" charset="0"/>
                            </a:rPr>
                            <a:t>w</a:t>
                          </a:r>
                          <a:endParaRPr lang="en-GB" sz="1000" b="1" i="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00" b="1" i="0" dirty="0" smtClean="0">
                                    <a:latin typeface="Cambria Math" panose="02040503050406030204" pitchFamily="18" charset="0"/>
                                  </a:rPr>
                                  <m:t>𝐠</m:t>
                                </m:r>
                              </m:oMath>
                            </m:oMathPara>
                          </a14:m>
                          <a:endParaRPr lang="en-GB" sz="1000" b="1" i="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40982856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14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33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64587005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37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6784273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62918353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62124640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43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56970033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38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07840018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29072640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15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30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25841798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6695651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14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65349754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11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61013002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63333876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21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96650345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96623195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9497244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5" name="Table 3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90847738"/>
                  </p:ext>
                </p:extLst>
              </p:nvPr>
            </p:nvGraphicFramePr>
            <p:xfrm>
              <a:off x="3906522" y="1310280"/>
              <a:ext cx="804294" cy="39014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02147">
                      <a:extLst>
                        <a:ext uri="{9D8B030D-6E8A-4147-A177-3AD203B41FA5}">
                          <a16:colId xmlns:a16="http://schemas.microsoft.com/office/drawing/2014/main" val="3853611256"/>
                        </a:ext>
                      </a:extLst>
                    </a:gridCol>
                    <a:gridCol w="402147">
                      <a:extLst>
                        <a:ext uri="{9D8B030D-6E8A-4147-A177-3AD203B41FA5}">
                          <a16:colId xmlns:a16="http://schemas.microsoft.com/office/drawing/2014/main" val="3555293113"/>
                        </a:ext>
                      </a:extLst>
                    </a:gridCol>
                  </a:tblGrid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b="1" i="0" dirty="0" smtClean="0">
                              <a:latin typeface="Comic Sans MS" panose="030F0702030302020204" pitchFamily="66" charset="0"/>
                            </a:rPr>
                            <a:t>w</a:t>
                          </a:r>
                          <a:endParaRPr lang="en-GB" sz="1000" b="1" i="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3030" t="-2500" r="-3030" b="-151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40982856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14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33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64587005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37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6784273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62918353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62124640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43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56970033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38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07840018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29072640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15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30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25841798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6695651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14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65349754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11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61013002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63333876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21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96650345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96623195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94972447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3260" name="Group 3259"/>
          <p:cNvGrpSpPr/>
          <p:nvPr/>
        </p:nvGrpSpPr>
        <p:grpSpPr>
          <a:xfrm>
            <a:off x="5509086" y="1393483"/>
            <a:ext cx="3211286" cy="3755571"/>
            <a:chOff x="5932714" y="1251857"/>
            <a:chExt cx="3211286" cy="3755571"/>
          </a:xfrm>
        </p:grpSpPr>
        <p:pic>
          <p:nvPicPr>
            <p:cNvPr id="3255" name="Picture 3254"/>
            <p:cNvPicPr>
              <a:picLocks noChangeAspect="1"/>
            </p:cNvPicPr>
            <p:nvPr/>
          </p:nvPicPr>
          <p:blipFill rotWithShape="1">
            <a:blip r:embed="rId4"/>
            <a:srcRect t="39867" r="49758"/>
            <a:stretch/>
          </p:blipFill>
          <p:spPr>
            <a:xfrm>
              <a:off x="5933197" y="1379476"/>
              <a:ext cx="3025745" cy="3627952"/>
            </a:xfrm>
            <a:prstGeom prst="rect">
              <a:avLst/>
            </a:prstGeom>
          </p:spPr>
        </p:pic>
        <p:cxnSp>
          <p:nvCxnSpPr>
            <p:cNvPr id="3257" name="Straight Arrow Connector 3256"/>
            <p:cNvCxnSpPr/>
            <p:nvPr/>
          </p:nvCxnSpPr>
          <p:spPr>
            <a:xfrm flipV="1">
              <a:off x="5932714" y="1251857"/>
              <a:ext cx="0" cy="374468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8" name="Straight Arrow Connector 3257"/>
            <p:cNvCxnSpPr/>
            <p:nvPr/>
          </p:nvCxnSpPr>
          <p:spPr>
            <a:xfrm>
              <a:off x="5936105" y="4991725"/>
              <a:ext cx="3207895" cy="874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61" name="TextBox 3260"/>
          <p:cNvSpPr txBox="1"/>
          <p:nvPr/>
        </p:nvSpPr>
        <p:spPr>
          <a:xfrm>
            <a:off x="5364887" y="513397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2" name="TextBox 3261"/>
          <p:cNvSpPr txBox="1"/>
          <p:nvPr/>
        </p:nvSpPr>
        <p:spPr>
          <a:xfrm>
            <a:off x="5974487" y="513397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5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3" name="TextBox 3262"/>
          <p:cNvSpPr txBox="1"/>
          <p:nvPr/>
        </p:nvSpPr>
        <p:spPr>
          <a:xfrm>
            <a:off x="6524962" y="5133975"/>
            <a:ext cx="3738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10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4" name="TextBox 3263"/>
          <p:cNvSpPr txBox="1"/>
          <p:nvPr/>
        </p:nvSpPr>
        <p:spPr>
          <a:xfrm>
            <a:off x="7115512" y="5133975"/>
            <a:ext cx="3738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15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5" name="TextBox 3264"/>
          <p:cNvSpPr txBox="1"/>
          <p:nvPr/>
        </p:nvSpPr>
        <p:spPr>
          <a:xfrm>
            <a:off x="7720210" y="5133975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20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6" name="TextBox 3265"/>
          <p:cNvSpPr txBox="1"/>
          <p:nvPr/>
        </p:nvSpPr>
        <p:spPr>
          <a:xfrm>
            <a:off x="8301235" y="5143500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25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7" name="TextBox 3266"/>
          <p:cNvSpPr txBox="1"/>
          <p:nvPr/>
        </p:nvSpPr>
        <p:spPr>
          <a:xfrm>
            <a:off x="5260112" y="498157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8" name="TextBox 3267"/>
          <p:cNvSpPr txBox="1"/>
          <p:nvPr/>
        </p:nvSpPr>
        <p:spPr>
          <a:xfrm>
            <a:off x="5181937" y="4400550"/>
            <a:ext cx="3738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10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9" name="TextBox 3268"/>
          <p:cNvSpPr txBox="1"/>
          <p:nvPr/>
        </p:nvSpPr>
        <p:spPr>
          <a:xfrm>
            <a:off x="5157986" y="3800475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20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70" name="TextBox 3269"/>
          <p:cNvSpPr txBox="1"/>
          <p:nvPr/>
        </p:nvSpPr>
        <p:spPr>
          <a:xfrm>
            <a:off x="5148461" y="32004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71" name="TextBox 3270"/>
          <p:cNvSpPr txBox="1"/>
          <p:nvPr/>
        </p:nvSpPr>
        <p:spPr>
          <a:xfrm>
            <a:off x="5157986" y="2600325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40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72" name="TextBox 3271"/>
          <p:cNvSpPr txBox="1"/>
          <p:nvPr/>
        </p:nvSpPr>
        <p:spPr>
          <a:xfrm>
            <a:off x="5157986" y="1990725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50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73" name="TextBox 3272"/>
          <p:cNvSpPr txBox="1"/>
          <p:nvPr/>
        </p:nvSpPr>
        <p:spPr>
          <a:xfrm>
            <a:off x="5157986" y="139065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60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74" name="TextBox 3273"/>
          <p:cNvSpPr txBox="1"/>
          <p:nvPr/>
        </p:nvSpPr>
        <p:spPr>
          <a:xfrm>
            <a:off x="6609405" y="5419725"/>
            <a:ext cx="2281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Daily mean </a:t>
            </a:r>
            <a:r>
              <a:rPr lang="en-US" sz="1200" dirty="0" err="1">
                <a:latin typeface="Comic Sans MS" panose="030F0702030302020204" pitchFamily="66" charset="0"/>
              </a:rPr>
              <a:t>windspeed</a:t>
            </a:r>
            <a:r>
              <a:rPr lang="en-US" sz="1200" dirty="0">
                <a:latin typeface="Comic Sans MS" panose="030F0702030302020204" pitchFamily="66" charset="0"/>
              </a:rPr>
              <a:t> (knots)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275" name="TextBox 3274"/>
          <p:cNvSpPr txBox="1"/>
          <p:nvPr/>
        </p:nvSpPr>
        <p:spPr>
          <a:xfrm rot="16200000">
            <a:off x="3991486" y="2085975"/>
            <a:ext cx="21451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Daily maximum gust (knots)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grpSp>
        <p:nvGrpSpPr>
          <p:cNvPr id="3276" name="Group 249"/>
          <p:cNvGrpSpPr>
            <a:grpSpLocks/>
          </p:cNvGrpSpPr>
          <p:nvPr/>
        </p:nvGrpSpPr>
        <p:grpSpPr bwMode="auto">
          <a:xfrm>
            <a:off x="7114950" y="3098619"/>
            <a:ext cx="152400" cy="152400"/>
            <a:chOff x="4224" y="3024"/>
            <a:chExt cx="48" cy="48"/>
          </a:xfrm>
        </p:grpSpPr>
        <p:sp>
          <p:nvSpPr>
            <p:cNvPr id="3277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8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279" name="Group 249"/>
          <p:cNvGrpSpPr>
            <a:grpSpLocks/>
          </p:cNvGrpSpPr>
          <p:nvPr/>
        </p:nvGrpSpPr>
        <p:grpSpPr bwMode="auto">
          <a:xfrm>
            <a:off x="7000650" y="2841444"/>
            <a:ext cx="152400" cy="152400"/>
            <a:chOff x="4224" y="3024"/>
            <a:chExt cx="48" cy="48"/>
          </a:xfrm>
        </p:grpSpPr>
        <p:sp>
          <p:nvSpPr>
            <p:cNvPr id="3280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1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282" name="Group 249"/>
          <p:cNvGrpSpPr>
            <a:grpSpLocks/>
          </p:cNvGrpSpPr>
          <p:nvPr/>
        </p:nvGrpSpPr>
        <p:grpSpPr bwMode="auto">
          <a:xfrm>
            <a:off x="7000650" y="3336744"/>
            <a:ext cx="152400" cy="152400"/>
            <a:chOff x="4224" y="3024"/>
            <a:chExt cx="48" cy="48"/>
          </a:xfrm>
        </p:grpSpPr>
        <p:sp>
          <p:nvSpPr>
            <p:cNvPr id="3283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4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285" name="Group 249"/>
          <p:cNvGrpSpPr>
            <a:grpSpLocks/>
          </p:cNvGrpSpPr>
          <p:nvPr/>
        </p:nvGrpSpPr>
        <p:grpSpPr bwMode="auto">
          <a:xfrm>
            <a:off x="6524400" y="3698694"/>
            <a:ext cx="152400" cy="152400"/>
            <a:chOff x="4224" y="3024"/>
            <a:chExt cx="48" cy="48"/>
          </a:xfrm>
        </p:grpSpPr>
        <p:sp>
          <p:nvSpPr>
            <p:cNvPr id="3286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7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288" name="Group 249"/>
          <p:cNvGrpSpPr>
            <a:grpSpLocks/>
          </p:cNvGrpSpPr>
          <p:nvPr/>
        </p:nvGrpSpPr>
        <p:grpSpPr bwMode="auto">
          <a:xfrm>
            <a:off x="7600725" y="2479494"/>
            <a:ext cx="152400" cy="152400"/>
            <a:chOff x="4224" y="3024"/>
            <a:chExt cx="48" cy="48"/>
          </a:xfrm>
        </p:grpSpPr>
        <p:sp>
          <p:nvSpPr>
            <p:cNvPr id="3289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0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291" name="Group 249"/>
          <p:cNvGrpSpPr>
            <a:grpSpLocks/>
          </p:cNvGrpSpPr>
          <p:nvPr/>
        </p:nvGrpSpPr>
        <p:grpSpPr bwMode="auto">
          <a:xfrm>
            <a:off x="7600725" y="2774769"/>
            <a:ext cx="152400" cy="152400"/>
            <a:chOff x="4224" y="3024"/>
            <a:chExt cx="48" cy="48"/>
          </a:xfrm>
        </p:grpSpPr>
        <p:sp>
          <p:nvSpPr>
            <p:cNvPr id="3292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3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294" name="Group 249"/>
          <p:cNvGrpSpPr>
            <a:grpSpLocks/>
          </p:cNvGrpSpPr>
          <p:nvPr/>
        </p:nvGrpSpPr>
        <p:grpSpPr bwMode="auto">
          <a:xfrm>
            <a:off x="6276750" y="4051119"/>
            <a:ext cx="152400" cy="152400"/>
            <a:chOff x="4224" y="3024"/>
            <a:chExt cx="48" cy="48"/>
          </a:xfrm>
        </p:grpSpPr>
        <p:sp>
          <p:nvSpPr>
            <p:cNvPr id="3295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6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297" name="Group 249"/>
          <p:cNvGrpSpPr>
            <a:grpSpLocks/>
          </p:cNvGrpSpPr>
          <p:nvPr/>
        </p:nvGrpSpPr>
        <p:grpSpPr bwMode="auto">
          <a:xfrm>
            <a:off x="7238775" y="3270069"/>
            <a:ext cx="152400" cy="152400"/>
            <a:chOff x="4224" y="3024"/>
            <a:chExt cx="48" cy="48"/>
          </a:xfrm>
        </p:grpSpPr>
        <p:sp>
          <p:nvSpPr>
            <p:cNvPr id="3298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9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300" name="Group 249"/>
          <p:cNvGrpSpPr>
            <a:grpSpLocks/>
          </p:cNvGrpSpPr>
          <p:nvPr/>
        </p:nvGrpSpPr>
        <p:grpSpPr bwMode="auto">
          <a:xfrm>
            <a:off x="6648225" y="3393894"/>
            <a:ext cx="152400" cy="152400"/>
            <a:chOff x="4224" y="3024"/>
            <a:chExt cx="48" cy="48"/>
          </a:xfrm>
        </p:grpSpPr>
        <p:sp>
          <p:nvSpPr>
            <p:cNvPr id="3301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2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303" name="Group 249"/>
          <p:cNvGrpSpPr>
            <a:grpSpLocks/>
          </p:cNvGrpSpPr>
          <p:nvPr/>
        </p:nvGrpSpPr>
        <p:grpSpPr bwMode="auto">
          <a:xfrm>
            <a:off x="7124475" y="3336744"/>
            <a:ext cx="152400" cy="152400"/>
            <a:chOff x="4224" y="3024"/>
            <a:chExt cx="48" cy="48"/>
          </a:xfrm>
        </p:grpSpPr>
        <p:sp>
          <p:nvSpPr>
            <p:cNvPr id="3304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5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306" name="Group 249"/>
          <p:cNvGrpSpPr>
            <a:grpSpLocks/>
          </p:cNvGrpSpPr>
          <p:nvPr/>
        </p:nvGrpSpPr>
        <p:grpSpPr bwMode="auto">
          <a:xfrm>
            <a:off x="6762525" y="3327219"/>
            <a:ext cx="152400" cy="152400"/>
            <a:chOff x="4224" y="3024"/>
            <a:chExt cx="48" cy="48"/>
          </a:xfrm>
        </p:grpSpPr>
        <p:sp>
          <p:nvSpPr>
            <p:cNvPr id="3307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8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309" name="Group 249"/>
          <p:cNvGrpSpPr>
            <a:grpSpLocks/>
          </p:cNvGrpSpPr>
          <p:nvPr/>
        </p:nvGrpSpPr>
        <p:grpSpPr bwMode="auto">
          <a:xfrm>
            <a:off x="6391050" y="3812994"/>
            <a:ext cx="152400" cy="152400"/>
            <a:chOff x="4224" y="3024"/>
            <a:chExt cx="48" cy="48"/>
          </a:xfrm>
        </p:grpSpPr>
        <p:sp>
          <p:nvSpPr>
            <p:cNvPr id="3310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1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312" name="Group 249"/>
          <p:cNvGrpSpPr>
            <a:grpSpLocks/>
          </p:cNvGrpSpPr>
          <p:nvPr/>
        </p:nvGrpSpPr>
        <p:grpSpPr bwMode="auto">
          <a:xfrm>
            <a:off x="6276750" y="3879669"/>
            <a:ext cx="152400" cy="152400"/>
            <a:chOff x="4224" y="3024"/>
            <a:chExt cx="48" cy="48"/>
          </a:xfrm>
        </p:grpSpPr>
        <p:sp>
          <p:nvSpPr>
            <p:cNvPr id="3313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4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15" name="TextBox 3314"/>
              <p:cNvSpPr txBox="1"/>
              <p:nvPr/>
            </p:nvSpPr>
            <p:spPr>
              <a:xfrm>
                <a:off x="3400424" y="5686425"/>
                <a:ext cx="5410201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Remember that gradient represents the change 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per change 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u="sng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In context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, as the daily mean </a:t>
                </a:r>
                <a:r>
                  <a:rPr lang="en-US" sz="1400" dirty="0" err="1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windspeed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increases by 1 knot, the daily maximum gust increases by 1.82 knots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15" name="TextBox 33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0424" y="5686425"/>
                <a:ext cx="5410201" cy="954107"/>
              </a:xfrm>
              <a:prstGeom prst="rect">
                <a:avLst/>
              </a:prstGeom>
              <a:blipFill>
                <a:blip r:embed="rId5"/>
                <a:stretch>
                  <a:fillRect t="-1282" b="-5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8065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Correlation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623582" cy="504825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Linear regression can be used to calculate the equation of the line of best fit of a set of data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From the large data set, the daily mean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windspeed</a:t>
                </a:r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knots, and the daily maximum gust,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knots, were recorded for the first 15 days in May in Camborne in 2015.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c) Justify the use of a linear regression line in this case.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As the graph suggests a linear relationship between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𝑤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𝑔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, it makes sense to use a linear regression line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623582" cy="5048250"/>
              </a:xfrm>
              <a:blipFill>
                <a:blip r:embed="rId2"/>
                <a:stretch>
                  <a:fillRect t="-725" r="-15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5" name="Table 3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90847738"/>
                  </p:ext>
                </p:extLst>
              </p:nvPr>
            </p:nvGraphicFramePr>
            <p:xfrm>
              <a:off x="3906522" y="1310280"/>
              <a:ext cx="804294" cy="39014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02147">
                      <a:extLst>
                        <a:ext uri="{9D8B030D-6E8A-4147-A177-3AD203B41FA5}">
                          <a16:colId xmlns:a16="http://schemas.microsoft.com/office/drawing/2014/main" val="3853611256"/>
                        </a:ext>
                      </a:extLst>
                    </a:gridCol>
                    <a:gridCol w="402147">
                      <a:extLst>
                        <a:ext uri="{9D8B030D-6E8A-4147-A177-3AD203B41FA5}">
                          <a16:colId xmlns:a16="http://schemas.microsoft.com/office/drawing/2014/main" val="3555293113"/>
                        </a:ext>
                      </a:extLst>
                    </a:gridCol>
                  </a:tblGrid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b="1" i="0" dirty="0">
                              <a:latin typeface="Comic Sans MS" panose="030F0702030302020204" pitchFamily="66" charset="0"/>
                            </a:rPr>
                            <a:t>w</a:t>
                          </a:r>
                          <a:endParaRPr lang="en-GB" sz="1000" b="1" i="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00" b="1" i="0" dirty="0" smtClean="0">
                                    <a:latin typeface="Cambria Math" panose="02040503050406030204" pitchFamily="18" charset="0"/>
                                  </a:rPr>
                                  <m:t>𝐠</m:t>
                                </m:r>
                              </m:oMath>
                            </m:oMathPara>
                          </a14:m>
                          <a:endParaRPr lang="en-GB" sz="1000" b="1" i="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40982856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14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33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64587005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37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6784273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62918353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62124640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43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56970033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38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07840018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29072640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15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30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25841798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6695651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14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65349754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11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61013002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63333876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21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96650345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96623195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9497244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5" name="Table 3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90847738"/>
                  </p:ext>
                </p:extLst>
              </p:nvPr>
            </p:nvGraphicFramePr>
            <p:xfrm>
              <a:off x="3906522" y="1310280"/>
              <a:ext cx="804294" cy="39014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02147">
                      <a:extLst>
                        <a:ext uri="{9D8B030D-6E8A-4147-A177-3AD203B41FA5}">
                          <a16:colId xmlns:a16="http://schemas.microsoft.com/office/drawing/2014/main" val="3853611256"/>
                        </a:ext>
                      </a:extLst>
                    </a:gridCol>
                    <a:gridCol w="402147">
                      <a:extLst>
                        <a:ext uri="{9D8B030D-6E8A-4147-A177-3AD203B41FA5}">
                          <a16:colId xmlns:a16="http://schemas.microsoft.com/office/drawing/2014/main" val="3555293113"/>
                        </a:ext>
                      </a:extLst>
                    </a:gridCol>
                  </a:tblGrid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b="1" i="0" dirty="0" smtClean="0">
                              <a:latin typeface="Comic Sans MS" panose="030F0702030302020204" pitchFamily="66" charset="0"/>
                            </a:rPr>
                            <a:t>w</a:t>
                          </a:r>
                          <a:endParaRPr lang="en-GB" sz="1000" b="1" i="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3030" t="-2500" r="-3030" b="-151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40982856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14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33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64587005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37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6784273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62918353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62124640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43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56970033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38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07840018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29072640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15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30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25841798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6695651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14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65349754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11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61013002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63333876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21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96650345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96623195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94972447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3260" name="Group 3259"/>
          <p:cNvGrpSpPr/>
          <p:nvPr/>
        </p:nvGrpSpPr>
        <p:grpSpPr>
          <a:xfrm>
            <a:off x="5509086" y="1393483"/>
            <a:ext cx="3211286" cy="3755571"/>
            <a:chOff x="5932714" y="1251857"/>
            <a:chExt cx="3211286" cy="3755571"/>
          </a:xfrm>
        </p:grpSpPr>
        <p:pic>
          <p:nvPicPr>
            <p:cNvPr id="3255" name="Picture 3254"/>
            <p:cNvPicPr>
              <a:picLocks noChangeAspect="1"/>
            </p:cNvPicPr>
            <p:nvPr/>
          </p:nvPicPr>
          <p:blipFill rotWithShape="1">
            <a:blip r:embed="rId4"/>
            <a:srcRect t="39867" r="49758"/>
            <a:stretch/>
          </p:blipFill>
          <p:spPr>
            <a:xfrm>
              <a:off x="5933197" y="1379476"/>
              <a:ext cx="3025745" cy="3627952"/>
            </a:xfrm>
            <a:prstGeom prst="rect">
              <a:avLst/>
            </a:prstGeom>
          </p:spPr>
        </p:pic>
        <p:cxnSp>
          <p:nvCxnSpPr>
            <p:cNvPr id="3257" name="Straight Arrow Connector 3256"/>
            <p:cNvCxnSpPr/>
            <p:nvPr/>
          </p:nvCxnSpPr>
          <p:spPr>
            <a:xfrm flipV="1">
              <a:off x="5932714" y="1251857"/>
              <a:ext cx="0" cy="374468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8" name="Straight Arrow Connector 3257"/>
            <p:cNvCxnSpPr/>
            <p:nvPr/>
          </p:nvCxnSpPr>
          <p:spPr>
            <a:xfrm>
              <a:off x="5936105" y="4991725"/>
              <a:ext cx="3207895" cy="874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61" name="TextBox 3260"/>
          <p:cNvSpPr txBox="1"/>
          <p:nvPr/>
        </p:nvSpPr>
        <p:spPr>
          <a:xfrm>
            <a:off x="5364887" y="513397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2" name="TextBox 3261"/>
          <p:cNvSpPr txBox="1"/>
          <p:nvPr/>
        </p:nvSpPr>
        <p:spPr>
          <a:xfrm>
            <a:off x="5974487" y="513397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5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3" name="TextBox 3262"/>
          <p:cNvSpPr txBox="1"/>
          <p:nvPr/>
        </p:nvSpPr>
        <p:spPr>
          <a:xfrm>
            <a:off x="6524962" y="5133975"/>
            <a:ext cx="3738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10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4" name="TextBox 3263"/>
          <p:cNvSpPr txBox="1"/>
          <p:nvPr/>
        </p:nvSpPr>
        <p:spPr>
          <a:xfrm>
            <a:off x="7115512" y="5133975"/>
            <a:ext cx="3738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15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5" name="TextBox 3264"/>
          <p:cNvSpPr txBox="1"/>
          <p:nvPr/>
        </p:nvSpPr>
        <p:spPr>
          <a:xfrm>
            <a:off x="7720210" y="5133975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20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6" name="TextBox 3265"/>
          <p:cNvSpPr txBox="1"/>
          <p:nvPr/>
        </p:nvSpPr>
        <p:spPr>
          <a:xfrm>
            <a:off x="8301235" y="5143500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25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7" name="TextBox 3266"/>
          <p:cNvSpPr txBox="1"/>
          <p:nvPr/>
        </p:nvSpPr>
        <p:spPr>
          <a:xfrm>
            <a:off x="5260112" y="498157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8" name="TextBox 3267"/>
          <p:cNvSpPr txBox="1"/>
          <p:nvPr/>
        </p:nvSpPr>
        <p:spPr>
          <a:xfrm>
            <a:off x="5181937" y="4400550"/>
            <a:ext cx="3738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10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9" name="TextBox 3268"/>
          <p:cNvSpPr txBox="1"/>
          <p:nvPr/>
        </p:nvSpPr>
        <p:spPr>
          <a:xfrm>
            <a:off x="5157986" y="3800475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20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70" name="TextBox 3269"/>
          <p:cNvSpPr txBox="1"/>
          <p:nvPr/>
        </p:nvSpPr>
        <p:spPr>
          <a:xfrm>
            <a:off x="5148461" y="32004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71" name="TextBox 3270"/>
          <p:cNvSpPr txBox="1"/>
          <p:nvPr/>
        </p:nvSpPr>
        <p:spPr>
          <a:xfrm>
            <a:off x="5157986" y="2600325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40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72" name="TextBox 3271"/>
          <p:cNvSpPr txBox="1"/>
          <p:nvPr/>
        </p:nvSpPr>
        <p:spPr>
          <a:xfrm>
            <a:off x="5157986" y="1990725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50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73" name="TextBox 3272"/>
          <p:cNvSpPr txBox="1"/>
          <p:nvPr/>
        </p:nvSpPr>
        <p:spPr>
          <a:xfrm>
            <a:off x="5157986" y="139065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60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74" name="TextBox 3273"/>
          <p:cNvSpPr txBox="1"/>
          <p:nvPr/>
        </p:nvSpPr>
        <p:spPr>
          <a:xfrm>
            <a:off x="6609405" y="5419725"/>
            <a:ext cx="2281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Daily mean </a:t>
            </a:r>
            <a:r>
              <a:rPr lang="en-US" sz="1200" dirty="0" err="1">
                <a:latin typeface="Comic Sans MS" panose="030F0702030302020204" pitchFamily="66" charset="0"/>
              </a:rPr>
              <a:t>windspeed</a:t>
            </a:r>
            <a:r>
              <a:rPr lang="en-US" sz="1200" dirty="0">
                <a:latin typeface="Comic Sans MS" panose="030F0702030302020204" pitchFamily="66" charset="0"/>
              </a:rPr>
              <a:t> (knots)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275" name="TextBox 3274"/>
          <p:cNvSpPr txBox="1"/>
          <p:nvPr/>
        </p:nvSpPr>
        <p:spPr>
          <a:xfrm rot="16200000">
            <a:off x="3991486" y="2085975"/>
            <a:ext cx="21451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Daily maximum gust (knots)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grpSp>
        <p:nvGrpSpPr>
          <p:cNvPr id="3276" name="Group 249"/>
          <p:cNvGrpSpPr>
            <a:grpSpLocks/>
          </p:cNvGrpSpPr>
          <p:nvPr/>
        </p:nvGrpSpPr>
        <p:grpSpPr bwMode="auto">
          <a:xfrm>
            <a:off x="7114950" y="3098619"/>
            <a:ext cx="152400" cy="152400"/>
            <a:chOff x="4224" y="3024"/>
            <a:chExt cx="48" cy="48"/>
          </a:xfrm>
        </p:grpSpPr>
        <p:sp>
          <p:nvSpPr>
            <p:cNvPr id="3277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8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279" name="Group 249"/>
          <p:cNvGrpSpPr>
            <a:grpSpLocks/>
          </p:cNvGrpSpPr>
          <p:nvPr/>
        </p:nvGrpSpPr>
        <p:grpSpPr bwMode="auto">
          <a:xfrm>
            <a:off x="7000650" y="2841444"/>
            <a:ext cx="152400" cy="152400"/>
            <a:chOff x="4224" y="3024"/>
            <a:chExt cx="48" cy="48"/>
          </a:xfrm>
        </p:grpSpPr>
        <p:sp>
          <p:nvSpPr>
            <p:cNvPr id="3280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1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282" name="Group 249"/>
          <p:cNvGrpSpPr>
            <a:grpSpLocks/>
          </p:cNvGrpSpPr>
          <p:nvPr/>
        </p:nvGrpSpPr>
        <p:grpSpPr bwMode="auto">
          <a:xfrm>
            <a:off x="7000650" y="3336744"/>
            <a:ext cx="152400" cy="152400"/>
            <a:chOff x="4224" y="3024"/>
            <a:chExt cx="48" cy="48"/>
          </a:xfrm>
        </p:grpSpPr>
        <p:sp>
          <p:nvSpPr>
            <p:cNvPr id="3283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4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285" name="Group 249"/>
          <p:cNvGrpSpPr>
            <a:grpSpLocks/>
          </p:cNvGrpSpPr>
          <p:nvPr/>
        </p:nvGrpSpPr>
        <p:grpSpPr bwMode="auto">
          <a:xfrm>
            <a:off x="6524400" y="3698694"/>
            <a:ext cx="152400" cy="152400"/>
            <a:chOff x="4224" y="3024"/>
            <a:chExt cx="48" cy="48"/>
          </a:xfrm>
        </p:grpSpPr>
        <p:sp>
          <p:nvSpPr>
            <p:cNvPr id="3286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7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288" name="Group 249"/>
          <p:cNvGrpSpPr>
            <a:grpSpLocks/>
          </p:cNvGrpSpPr>
          <p:nvPr/>
        </p:nvGrpSpPr>
        <p:grpSpPr bwMode="auto">
          <a:xfrm>
            <a:off x="7600725" y="2479494"/>
            <a:ext cx="152400" cy="152400"/>
            <a:chOff x="4224" y="3024"/>
            <a:chExt cx="48" cy="48"/>
          </a:xfrm>
        </p:grpSpPr>
        <p:sp>
          <p:nvSpPr>
            <p:cNvPr id="3289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0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291" name="Group 249"/>
          <p:cNvGrpSpPr>
            <a:grpSpLocks/>
          </p:cNvGrpSpPr>
          <p:nvPr/>
        </p:nvGrpSpPr>
        <p:grpSpPr bwMode="auto">
          <a:xfrm>
            <a:off x="7600725" y="2774769"/>
            <a:ext cx="152400" cy="152400"/>
            <a:chOff x="4224" y="3024"/>
            <a:chExt cx="48" cy="48"/>
          </a:xfrm>
        </p:grpSpPr>
        <p:sp>
          <p:nvSpPr>
            <p:cNvPr id="3292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3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294" name="Group 249"/>
          <p:cNvGrpSpPr>
            <a:grpSpLocks/>
          </p:cNvGrpSpPr>
          <p:nvPr/>
        </p:nvGrpSpPr>
        <p:grpSpPr bwMode="auto">
          <a:xfrm>
            <a:off x="6276750" y="4051119"/>
            <a:ext cx="152400" cy="152400"/>
            <a:chOff x="4224" y="3024"/>
            <a:chExt cx="48" cy="48"/>
          </a:xfrm>
        </p:grpSpPr>
        <p:sp>
          <p:nvSpPr>
            <p:cNvPr id="3295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6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297" name="Group 249"/>
          <p:cNvGrpSpPr>
            <a:grpSpLocks/>
          </p:cNvGrpSpPr>
          <p:nvPr/>
        </p:nvGrpSpPr>
        <p:grpSpPr bwMode="auto">
          <a:xfrm>
            <a:off x="7238775" y="3270069"/>
            <a:ext cx="152400" cy="152400"/>
            <a:chOff x="4224" y="3024"/>
            <a:chExt cx="48" cy="48"/>
          </a:xfrm>
        </p:grpSpPr>
        <p:sp>
          <p:nvSpPr>
            <p:cNvPr id="3298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9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300" name="Group 249"/>
          <p:cNvGrpSpPr>
            <a:grpSpLocks/>
          </p:cNvGrpSpPr>
          <p:nvPr/>
        </p:nvGrpSpPr>
        <p:grpSpPr bwMode="auto">
          <a:xfrm>
            <a:off x="6648225" y="3393894"/>
            <a:ext cx="152400" cy="152400"/>
            <a:chOff x="4224" y="3024"/>
            <a:chExt cx="48" cy="48"/>
          </a:xfrm>
        </p:grpSpPr>
        <p:sp>
          <p:nvSpPr>
            <p:cNvPr id="3301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2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303" name="Group 249"/>
          <p:cNvGrpSpPr>
            <a:grpSpLocks/>
          </p:cNvGrpSpPr>
          <p:nvPr/>
        </p:nvGrpSpPr>
        <p:grpSpPr bwMode="auto">
          <a:xfrm>
            <a:off x="7124475" y="3336744"/>
            <a:ext cx="152400" cy="152400"/>
            <a:chOff x="4224" y="3024"/>
            <a:chExt cx="48" cy="48"/>
          </a:xfrm>
        </p:grpSpPr>
        <p:sp>
          <p:nvSpPr>
            <p:cNvPr id="3304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5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306" name="Group 249"/>
          <p:cNvGrpSpPr>
            <a:grpSpLocks/>
          </p:cNvGrpSpPr>
          <p:nvPr/>
        </p:nvGrpSpPr>
        <p:grpSpPr bwMode="auto">
          <a:xfrm>
            <a:off x="6762525" y="3327219"/>
            <a:ext cx="152400" cy="152400"/>
            <a:chOff x="4224" y="3024"/>
            <a:chExt cx="48" cy="48"/>
          </a:xfrm>
        </p:grpSpPr>
        <p:sp>
          <p:nvSpPr>
            <p:cNvPr id="3307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8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309" name="Group 249"/>
          <p:cNvGrpSpPr>
            <a:grpSpLocks/>
          </p:cNvGrpSpPr>
          <p:nvPr/>
        </p:nvGrpSpPr>
        <p:grpSpPr bwMode="auto">
          <a:xfrm>
            <a:off x="6391050" y="3812994"/>
            <a:ext cx="152400" cy="152400"/>
            <a:chOff x="4224" y="3024"/>
            <a:chExt cx="48" cy="48"/>
          </a:xfrm>
        </p:grpSpPr>
        <p:sp>
          <p:nvSpPr>
            <p:cNvPr id="3310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1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312" name="Group 249"/>
          <p:cNvGrpSpPr>
            <a:grpSpLocks/>
          </p:cNvGrpSpPr>
          <p:nvPr/>
        </p:nvGrpSpPr>
        <p:grpSpPr bwMode="auto">
          <a:xfrm>
            <a:off x="6276750" y="3879669"/>
            <a:ext cx="152400" cy="152400"/>
            <a:chOff x="4224" y="3024"/>
            <a:chExt cx="48" cy="48"/>
          </a:xfrm>
        </p:grpSpPr>
        <p:sp>
          <p:nvSpPr>
            <p:cNvPr id="3313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4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200401" y="5800725"/>
            <a:ext cx="3714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It is possible to use regression techniques to find equations to match data which follows different patterns, such as quadratic or exponential!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84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Correlation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623582" cy="50482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Linear regression can be used to calculate the equation of the line of best fit of a set of data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If you know a value of the independent variable from a bivariate data set, it is possible  to use the regression line to make a prediction of the corresponding value of the dependent variable…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You should only make predictions which lie within the data range that you already have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964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Correlation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623582" cy="504825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Linear regression can be used to calculate the equation of the line of best fit of a set of data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head circumference,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cm</a:t>
                </a:r>
                <a:r>
                  <a:rPr lang="en-US" sz="1600" dirty="0">
                    <a:latin typeface="Comic Sans MS" panose="030F0702030302020204" pitchFamily="66" charset="0"/>
                  </a:rPr>
                  <a:t>, and gestation period,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weeks, for a random sample of newborn babies were recorded, and the scatter graph shows the results.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623582" cy="5048250"/>
              </a:xfrm>
              <a:blipFill>
                <a:blip r:embed="rId2"/>
                <a:stretch>
                  <a:fillRect t="-725" r="-15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4B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812399" y="1095375"/>
            <a:ext cx="3744686" cy="3221352"/>
            <a:chOff x="5099782" y="1121501"/>
            <a:chExt cx="3744686" cy="3221352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/>
            <a:srcRect t="39867" r="49758"/>
            <a:stretch/>
          </p:blipFill>
          <p:spPr>
            <a:xfrm rot="16200000">
              <a:off x="5413776" y="1016005"/>
              <a:ext cx="3025745" cy="3627952"/>
            </a:xfrm>
            <a:prstGeom prst="rect">
              <a:avLst/>
            </a:prstGeom>
          </p:spPr>
        </p:pic>
        <p:cxnSp>
          <p:nvCxnSpPr>
            <p:cNvPr id="7" name="Straight Arrow Connector 6"/>
            <p:cNvCxnSpPr/>
            <p:nvPr/>
          </p:nvCxnSpPr>
          <p:spPr>
            <a:xfrm rot="5400000" flipV="1">
              <a:off x="6972125" y="2464637"/>
              <a:ext cx="0" cy="374468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16200000">
              <a:off x="3509507" y="2721077"/>
              <a:ext cx="3207895" cy="874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249"/>
          <p:cNvGrpSpPr>
            <a:grpSpLocks/>
          </p:cNvGrpSpPr>
          <p:nvPr/>
        </p:nvGrpSpPr>
        <p:grpSpPr bwMode="auto">
          <a:xfrm>
            <a:off x="6573113" y="3611608"/>
            <a:ext cx="152400" cy="152400"/>
            <a:chOff x="4224" y="3024"/>
            <a:chExt cx="48" cy="48"/>
          </a:xfrm>
        </p:grpSpPr>
        <p:sp>
          <p:nvSpPr>
            <p:cNvPr id="10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7000832" y="4557575"/>
            <a:ext cx="19688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Gestation period (weeks)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10858663"/>
                  </p:ext>
                </p:extLst>
              </p:nvPr>
            </p:nvGraphicFramePr>
            <p:xfrm>
              <a:off x="287383" y="3770810"/>
              <a:ext cx="3309258" cy="2499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54629">
                      <a:extLst>
                        <a:ext uri="{9D8B030D-6E8A-4147-A177-3AD203B41FA5}">
                          <a16:colId xmlns:a16="http://schemas.microsoft.com/office/drawing/2014/main" val="3720047464"/>
                        </a:ext>
                      </a:extLst>
                    </a:gridCol>
                    <a:gridCol w="1654629">
                      <a:extLst>
                        <a:ext uri="{9D8B030D-6E8A-4147-A177-3AD203B41FA5}">
                          <a16:colId xmlns:a16="http://schemas.microsoft.com/office/drawing/2014/main" val="2854317141"/>
                        </a:ext>
                      </a:extLst>
                    </a:gridCol>
                  </a:tblGrid>
                  <a:tr h="38654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b="1" dirty="0">
                              <a:latin typeface="Comic Sans MS" panose="030F0702030302020204" pitchFamily="66" charset="0"/>
                            </a:rPr>
                            <a:t>Gestation period,</a:t>
                          </a:r>
                          <a:r>
                            <a:rPr lang="en-US" sz="1100" b="1" baseline="0" dirty="0">
                              <a:latin typeface="Comic Sans MS" panose="030F0702030302020204" pitchFamily="66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1100" b="1" i="1" baseline="0" dirty="0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US" sz="1100" b="1" baseline="0" dirty="0">
                              <a:latin typeface="Comic Sans MS" panose="030F0702030302020204" pitchFamily="66" charset="0"/>
                            </a:rPr>
                            <a:t> (weeks)</a:t>
                          </a:r>
                          <a:endParaRPr lang="en-GB" sz="1100" b="1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b="1" dirty="0">
                              <a:latin typeface="Comic Sans MS" panose="030F0702030302020204" pitchFamily="66" charset="0"/>
                            </a:rPr>
                            <a:t>Head circumference,</a:t>
                          </a:r>
                          <a:r>
                            <a:rPr lang="en-US" sz="1100" b="1" baseline="0" dirty="0">
                              <a:latin typeface="Comic Sans MS" panose="030F0702030302020204" pitchFamily="66" charset="0"/>
                            </a:rPr>
                            <a:t> y (cm)</a:t>
                          </a:r>
                          <a:endParaRPr lang="en-GB" sz="1100" b="1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48237159"/>
                      </a:ext>
                    </a:extLst>
                  </a:tr>
                  <a:tr h="1683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36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30.0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42698281"/>
                      </a:ext>
                    </a:extLst>
                  </a:tr>
                  <a:tr h="1683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40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35.0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19815595"/>
                      </a:ext>
                    </a:extLst>
                  </a:tr>
                  <a:tr h="1683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33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29.8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73069655"/>
                      </a:ext>
                    </a:extLst>
                  </a:tr>
                  <a:tr h="1683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37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32.5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2424714"/>
                      </a:ext>
                    </a:extLst>
                  </a:tr>
                  <a:tr h="1683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40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33.2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3088484"/>
                      </a:ext>
                    </a:extLst>
                  </a:tr>
                  <a:tr h="1683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39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32.1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84036297"/>
                      </a:ext>
                    </a:extLst>
                  </a:tr>
                  <a:tr h="1683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35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30.9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00051575"/>
                      </a:ext>
                    </a:extLst>
                  </a:tr>
                  <a:tr h="1683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38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33.6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9970836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10858663"/>
                  </p:ext>
                </p:extLst>
              </p:nvPr>
            </p:nvGraphicFramePr>
            <p:xfrm>
              <a:off x="287383" y="3770810"/>
              <a:ext cx="3309258" cy="2499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54629">
                      <a:extLst>
                        <a:ext uri="{9D8B030D-6E8A-4147-A177-3AD203B41FA5}">
                          <a16:colId xmlns:a16="http://schemas.microsoft.com/office/drawing/2014/main" val="3720047464"/>
                        </a:ext>
                      </a:extLst>
                    </a:gridCol>
                    <a:gridCol w="1654629">
                      <a:extLst>
                        <a:ext uri="{9D8B030D-6E8A-4147-A177-3AD203B41FA5}">
                          <a16:colId xmlns:a16="http://schemas.microsoft.com/office/drawing/2014/main" val="2854317141"/>
                        </a:ext>
                      </a:extLst>
                    </a:gridCol>
                  </a:tblGrid>
                  <a:tr h="4267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68" t="-1429" r="-100735" b="-49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b="1" dirty="0" smtClean="0">
                              <a:latin typeface="Comic Sans MS" panose="030F0702030302020204" pitchFamily="66" charset="0"/>
                            </a:rPr>
                            <a:t>Head circumference,</a:t>
                          </a:r>
                          <a:r>
                            <a:rPr lang="en-US" sz="1100" b="1" baseline="0" dirty="0" smtClean="0">
                              <a:latin typeface="Comic Sans MS" panose="030F0702030302020204" pitchFamily="66" charset="0"/>
                            </a:rPr>
                            <a:t> y (cm)</a:t>
                          </a:r>
                          <a:endParaRPr lang="en-GB" sz="1100" b="1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48237159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36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30.0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42698281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40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35.0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19815595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33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29.8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73069655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37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32.5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2424714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40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33.2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3088484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39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32.1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84036297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35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30.9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00051575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38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33.6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9970836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4" name="TextBox 13"/>
          <p:cNvSpPr txBox="1"/>
          <p:nvPr/>
        </p:nvSpPr>
        <p:spPr>
          <a:xfrm>
            <a:off x="5223299" y="4324078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32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37253" y="4337141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34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38145" y="4328433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36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65162" y="4319725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38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57345" y="4319724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40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258236" y="4319725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42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35471" y="4328432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78716" y="4171677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28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74362" y="3557722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78717" y="2961186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32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83071" y="2364650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34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91780" y="1755049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36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96135" y="1158512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38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rot="16200000">
            <a:off x="3405584" y="1927587"/>
            <a:ext cx="20008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Head circumference (cm)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grpSp>
        <p:nvGrpSpPr>
          <p:cNvPr id="28" name="Group 249"/>
          <p:cNvGrpSpPr>
            <a:grpSpLocks/>
          </p:cNvGrpSpPr>
          <p:nvPr/>
        </p:nvGrpSpPr>
        <p:grpSpPr bwMode="auto">
          <a:xfrm>
            <a:off x="7770541" y="2118088"/>
            <a:ext cx="152400" cy="152400"/>
            <a:chOff x="4224" y="3024"/>
            <a:chExt cx="48" cy="48"/>
          </a:xfrm>
        </p:grpSpPr>
        <p:sp>
          <p:nvSpPr>
            <p:cNvPr id="29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1" name="Group 249"/>
          <p:cNvGrpSpPr>
            <a:grpSpLocks/>
          </p:cNvGrpSpPr>
          <p:nvPr/>
        </p:nvGrpSpPr>
        <p:grpSpPr bwMode="auto">
          <a:xfrm>
            <a:off x="5658713" y="3655151"/>
            <a:ext cx="152400" cy="152400"/>
            <a:chOff x="4224" y="3024"/>
            <a:chExt cx="48" cy="48"/>
          </a:xfrm>
        </p:grpSpPr>
        <p:sp>
          <p:nvSpPr>
            <p:cNvPr id="32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4" name="Group 249"/>
          <p:cNvGrpSpPr>
            <a:grpSpLocks/>
          </p:cNvGrpSpPr>
          <p:nvPr/>
        </p:nvGrpSpPr>
        <p:grpSpPr bwMode="auto">
          <a:xfrm>
            <a:off x="6864850" y="2867025"/>
            <a:ext cx="152400" cy="152400"/>
            <a:chOff x="4224" y="3024"/>
            <a:chExt cx="48" cy="48"/>
          </a:xfrm>
        </p:grpSpPr>
        <p:sp>
          <p:nvSpPr>
            <p:cNvPr id="35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7" name="Group 249"/>
          <p:cNvGrpSpPr>
            <a:grpSpLocks/>
          </p:cNvGrpSpPr>
          <p:nvPr/>
        </p:nvGrpSpPr>
        <p:grpSpPr bwMode="auto">
          <a:xfrm>
            <a:off x="7774896" y="2679791"/>
            <a:ext cx="152400" cy="152400"/>
            <a:chOff x="4224" y="3024"/>
            <a:chExt cx="48" cy="48"/>
          </a:xfrm>
        </p:grpSpPr>
        <p:sp>
          <p:nvSpPr>
            <p:cNvPr id="38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0" name="Group 249"/>
          <p:cNvGrpSpPr>
            <a:grpSpLocks/>
          </p:cNvGrpSpPr>
          <p:nvPr/>
        </p:nvGrpSpPr>
        <p:grpSpPr bwMode="auto">
          <a:xfrm>
            <a:off x="7474450" y="2684145"/>
            <a:ext cx="152400" cy="152400"/>
            <a:chOff x="4224" y="3024"/>
            <a:chExt cx="48" cy="48"/>
          </a:xfrm>
        </p:grpSpPr>
        <p:sp>
          <p:nvSpPr>
            <p:cNvPr id="41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3" name="Group 249"/>
          <p:cNvGrpSpPr>
            <a:grpSpLocks/>
          </p:cNvGrpSpPr>
          <p:nvPr/>
        </p:nvGrpSpPr>
        <p:grpSpPr bwMode="auto">
          <a:xfrm>
            <a:off x="6259604" y="3568065"/>
            <a:ext cx="152400" cy="152400"/>
            <a:chOff x="4224" y="3024"/>
            <a:chExt cx="48" cy="48"/>
          </a:xfrm>
        </p:grpSpPr>
        <p:sp>
          <p:nvSpPr>
            <p:cNvPr id="44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6" name="Group 249"/>
          <p:cNvGrpSpPr>
            <a:grpSpLocks/>
          </p:cNvGrpSpPr>
          <p:nvPr/>
        </p:nvGrpSpPr>
        <p:grpSpPr bwMode="auto">
          <a:xfrm>
            <a:off x="7169650" y="2597059"/>
            <a:ext cx="152400" cy="152400"/>
            <a:chOff x="4224" y="3024"/>
            <a:chExt cx="48" cy="48"/>
          </a:xfrm>
        </p:grpSpPr>
        <p:sp>
          <p:nvSpPr>
            <p:cNvPr id="47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892823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Correlation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623582" cy="504825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Linear regression can be used to calculate the equation of the line of best fit of a set of data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equation of the regression line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on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is: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=8.91+0.624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This equation is used to estimate the head circumference of a baby born after 39 weeks and a baby born after 30 weeks. Comment on the reliability of these estimates.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623582" cy="5048250"/>
              </a:xfrm>
              <a:blipFill>
                <a:blip r:embed="rId2"/>
                <a:stretch>
                  <a:fillRect t="-725" r="-15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4B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812399" y="1095375"/>
            <a:ext cx="3744686" cy="3221352"/>
            <a:chOff x="5099782" y="1121501"/>
            <a:chExt cx="3744686" cy="3221352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/>
            <a:srcRect t="39867" r="49758"/>
            <a:stretch/>
          </p:blipFill>
          <p:spPr>
            <a:xfrm rot="16200000">
              <a:off x="5413776" y="1016005"/>
              <a:ext cx="3025745" cy="3627952"/>
            </a:xfrm>
            <a:prstGeom prst="rect">
              <a:avLst/>
            </a:prstGeom>
          </p:spPr>
        </p:pic>
        <p:cxnSp>
          <p:nvCxnSpPr>
            <p:cNvPr id="7" name="Straight Arrow Connector 6"/>
            <p:cNvCxnSpPr/>
            <p:nvPr/>
          </p:nvCxnSpPr>
          <p:spPr>
            <a:xfrm rot="5400000" flipV="1">
              <a:off x="6972125" y="2464637"/>
              <a:ext cx="0" cy="374468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16200000">
              <a:off x="3509507" y="2721077"/>
              <a:ext cx="3207895" cy="874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249"/>
          <p:cNvGrpSpPr>
            <a:grpSpLocks/>
          </p:cNvGrpSpPr>
          <p:nvPr/>
        </p:nvGrpSpPr>
        <p:grpSpPr bwMode="auto">
          <a:xfrm>
            <a:off x="6573113" y="3611608"/>
            <a:ext cx="152400" cy="152400"/>
            <a:chOff x="4224" y="3024"/>
            <a:chExt cx="48" cy="48"/>
          </a:xfrm>
        </p:grpSpPr>
        <p:sp>
          <p:nvSpPr>
            <p:cNvPr id="10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7000832" y="4557575"/>
            <a:ext cx="19688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Gestation period (weeks)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23299" y="4324078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32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37253" y="4337141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34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38145" y="4328433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36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65162" y="4319725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38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57345" y="4319724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40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258236" y="4319725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42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35471" y="4328432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78716" y="4171677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28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74362" y="3557722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78717" y="2961186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32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83071" y="2364650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34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91780" y="1755049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36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96135" y="1158512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38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rot="16200000">
            <a:off x="3405584" y="1927587"/>
            <a:ext cx="20008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Head circumference (cm)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grpSp>
        <p:nvGrpSpPr>
          <p:cNvPr id="28" name="Group 249"/>
          <p:cNvGrpSpPr>
            <a:grpSpLocks/>
          </p:cNvGrpSpPr>
          <p:nvPr/>
        </p:nvGrpSpPr>
        <p:grpSpPr bwMode="auto">
          <a:xfrm>
            <a:off x="7770541" y="2118088"/>
            <a:ext cx="152400" cy="152400"/>
            <a:chOff x="4224" y="3024"/>
            <a:chExt cx="48" cy="48"/>
          </a:xfrm>
        </p:grpSpPr>
        <p:sp>
          <p:nvSpPr>
            <p:cNvPr id="29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1" name="Group 249"/>
          <p:cNvGrpSpPr>
            <a:grpSpLocks/>
          </p:cNvGrpSpPr>
          <p:nvPr/>
        </p:nvGrpSpPr>
        <p:grpSpPr bwMode="auto">
          <a:xfrm>
            <a:off x="5658713" y="3655151"/>
            <a:ext cx="152400" cy="152400"/>
            <a:chOff x="4224" y="3024"/>
            <a:chExt cx="48" cy="48"/>
          </a:xfrm>
        </p:grpSpPr>
        <p:sp>
          <p:nvSpPr>
            <p:cNvPr id="32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4" name="Group 249"/>
          <p:cNvGrpSpPr>
            <a:grpSpLocks/>
          </p:cNvGrpSpPr>
          <p:nvPr/>
        </p:nvGrpSpPr>
        <p:grpSpPr bwMode="auto">
          <a:xfrm>
            <a:off x="6864850" y="2867025"/>
            <a:ext cx="152400" cy="152400"/>
            <a:chOff x="4224" y="3024"/>
            <a:chExt cx="48" cy="48"/>
          </a:xfrm>
        </p:grpSpPr>
        <p:sp>
          <p:nvSpPr>
            <p:cNvPr id="35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7" name="Group 249"/>
          <p:cNvGrpSpPr>
            <a:grpSpLocks/>
          </p:cNvGrpSpPr>
          <p:nvPr/>
        </p:nvGrpSpPr>
        <p:grpSpPr bwMode="auto">
          <a:xfrm>
            <a:off x="7774896" y="2679791"/>
            <a:ext cx="152400" cy="152400"/>
            <a:chOff x="4224" y="3024"/>
            <a:chExt cx="48" cy="48"/>
          </a:xfrm>
        </p:grpSpPr>
        <p:sp>
          <p:nvSpPr>
            <p:cNvPr id="38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0" name="Group 249"/>
          <p:cNvGrpSpPr>
            <a:grpSpLocks/>
          </p:cNvGrpSpPr>
          <p:nvPr/>
        </p:nvGrpSpPr>
        <p:grpSpPr bwMode="auto">
          <a:xfrm>
            <a:off x="7474450" y="2684145"/>
            <a:ext cx="152400" cy="152400"/>
            <a:chOff x="4224" y="3024"/>
            <a:chExt cx="48" cy="48"/>
          </a:xfrm>
        </p:grpSpPr>
        <p:sp>
          <p:nvSpPr>
            <p:cNvPr id="41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3" name="Group 249"/>
          <p:cNvGrpSpPr>
            <a:grpSpLocks/>
          </p:cNvGrpSpPr>
          <p:nvPr/>
        </p:nvGrpSpPr>
        <p:grpSpPr bwMode="auto">
          <a:xfrm>
            <a:off x="6259604" y="3568065"/>
            <a:ext cx="152400" cy="152400"/>
            <a:chOff x="4224" y="3024"/>
            <a:chExt cx="48" cy="48"/>
          </a:xfrm>
        </p:grpSpPr>
        <p:sp>
          <p:nvSpPr>
            <p:cNvPr id="44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6" name="Group 249"/>
          <p:cNvGrpSpPr>
            <a:grpSpLocks/>
          </p:cNvGrpSpPr>
          <p:nvPr/>
        </p:nvGrpSpPr>
        <p:grpSpPr bwMode="auto">
          <a:xfrm>
            <a:off x="7169650" y="2597059"/>
            <a:ext cx="152400" cy="152400"/>
            <a:chOff x="4224" y="3024"/>
            <a:chExt cx="48" cy="48"/>
          </a:xfrm>
        </p:grpSpPr>
        <p:sp>
          <p:nvSpPr>
            <p:cNvPr id="47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cxnSp>
        <p:nvCxnSpPr>
          <p:cNvPr id="50" name="Straight Connector 49"/>
          <p:cNvCxnSpPr/>
          <p:nvPr/>
        </p:nvCxnSpPr>
        <p:spPr>
          <a:xfrm flipV="1">
            <a:off x="5730240" y="2246811"/>
            <a:ext cx="2246811" cy="166333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028957" y="1881051"/>
                <a:ext cx="186050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𝟗𝟏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𝟔𝟐𝟒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16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8957" y="1881051"/>
                <a:ext cx="1860509" cy="246221"/>
              </a:xfrm>
              <a:prstGeom prst="rect">
                <a:avLst/>
              </a:prstGeom>
              <a:blipFill>
                <a:blip r:embed="rId4"/>
                <a:stretch>
                  <a:fillRect l="-984" r="-984" b="-2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400051" y="4997903"/>
            <a:ext cx="36058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prediction for 39 weeks falls </a:t>
            </a:r>
            <a:r>
              <a:rPr lang="en-US" sz="14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within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the range of data we have, so is </a:t>
            </a:r>
            <a:r>
              <a:rPr lang="en-US" sz="14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more likely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to be accurate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52154" y="5794737"/>
            <a:ext cx="36058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prediction for 30 weeks falls </a:t>
            </a:r>
            <a:r>
              <a:rPr lang="en-US" sz="14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outside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of the range of data we have, so is </a:t>
            </a:r>
            <a:r>
              <a:rPr lang="en-US" sz="14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less likely 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to be accurate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flipH="1">
            <a:off x="3971109" y="5225143"/>
            <a:ext cx="1288868" cy="15950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259435" y="5041447"/>
            <a:ext cx="2256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INTERPOLATION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 flipH="1" flipV="1">
            <a:off x="3992880" y="6111817"/>
            <a:ext cx="1310640" cy="1901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381356" y="5955847"/>
            <a:ext cx="2256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EXTRAPOLATION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79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8" grpId="0"/>
      <p:bldP spid="63" grpId="0"/>
      <p:bldP spid="6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Correlation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623582" cy="504825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Linear regression can be used to calculate the equation of the line of best fit of a set of data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equation of the regression line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on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is: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=8.91+0.624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nurse wants to estimate the gestation period for a baby born with a head circumference of 31.6cm.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Explain why the regression equation above is not suitable for this estimate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623582" cy="5048250"/>
              </a:xfrm>
              <a:blipFill>
                <a:blip r:embed="rId2"/>
                <a:stretch>
                  <a:fillRect t="-725" r="-15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4B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812399" y="1095375"/>
            <a:ext cx="3744686" cy="3221352"/>
            <a:chOff x="5099782" y="1121501"/>
            <a:chExt cx="3744686" cy="3221352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/>
            <a:srcRect t="39867" r="49758"/>
            <a:stretch/>
          </p:blipFill>
          <p:spPr>
            <a:xfrm rot="16200000">
              <a:off x="5413776" y="1016005"/>
              <a:ext cx="3025745" cy="3627952"/>
            </a:xfrm>
            <a:prstGeom prst="rect">
              <a:avLst/>
            </a:prstGeom>
          </p:spPr>
        </p:pic>
        <p:cxnSp>
          <p:nvCxnSpPr>
            <p:cNvPr id="7" name="Straight Arrow Connector 6"/>
            <p:cNvCxnSpPr/>
            <p:nvPr/>
          </p:nvCxnSpPr>
          <p:spPr>
            <a:xfrm rot="5400000" flipV="1">
              <a:off x="6972125" y="2464637"/>
              <a:ext cx="0" cy="374468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16200000">
              <a:off x="3509507" y="2721077"/>
              <a:ext cx="3207895" cy="874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249"/>
          <p:cNvGrpSpPr>
            <a:grpSpLocks/>
          </p:cNvGrpSpPr>
          <p:nvPr/>
        </p:nvGrpSpPr>
        <p:grpSpPr bwMode="auto">
          <a:xfrm>
            <a:off x="6573113" y="3611608"/>
            <a:ext cx="152400" cy="152400"/>
            <a:chOff x="4224" y="3024"/>
            <a:chExt cx="48" cy="48"/>
          </a:xfrm>
        </p:grpSpPr>
        <p:sp>
          <p:nvSpPr>
            <p:cNvPr id="10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7000832" y="4557575"/>
            <a:ext cx="19688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Gestation period (weeks)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23299" y="4324078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32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37253" y="4337141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34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38145" y="4328433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36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65162" y="4319725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38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57345" y="4319724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40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258236" y="4319725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42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35471" y="4328432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78716" y="4171677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28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74362" y="3557722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78717" y="2961186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32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83071" y="2364650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34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91780" y="1755049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36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96135" y="1158512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38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rot="16200000">
            <a:off x="3405584" y="1927587"/>
            <a:ext cx="20008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Head circumference (cm)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grpSp>
        <p:nvGrpSpPr>
          <p:cNvPr id="28" name="Group 249"/>
          <p:cNvGrpSpPr>
            <a:grpSpLocks/>
          </p:cNvGrpSpPr>
          <p:nvPr/>
        </p:nvGrpSpPr>
        <p:grpSpPr bwMode="auto">
          <a:xfrm>
            <a:off x="7770541" y="2118088"/>
            <a:ext cx="152400" cy="152400"/>
            <a:chOff x="4224" y="3024"/>
            <a:chExt cx="48" cy="48"/>
          </a:xfrm>
        </p:grpSpPr>
        <p:sp>
          <p:nvSpPr>
            <p:cNvPr id="29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1" name="Group 249"/>
          <p:cNvGrpSpPr>
            <a:grpSpLocks/>
          </p:cNvGrpSpPr>
          <p:nvPr/>
        </p:nvGrpSpPr>
        <p:grpSpPr bwMode="auto">
          <a:xfrm>
            <a:off x="5658713" y="3655151"/>
            <a:ext cx="152400" cy="152400"/>
            <a:chOff x="4224" y="3024"/>
            <a:chExt cx="48" cy="48"/>
          </a:xfrm>
        </p:grpSpPr>
        <p:sp>
          <p:nvSpPr>
            <p:cNvPr id="32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4" name="Group 249"/>
          <p:cNvGrpSpPr>
            <a:grpSpLocks/>
          </p:cNvGrpSpPr>
          <p:nvPr/>
        </p:nvGrpSpPr>
        <p:grpSpPr bwMode="auto">
          <a:xfrm>
            <a:off x="6864850" y="2867025"/>
            <a:ext cx="152400" cy="152400"/>
            <a:chOff x="4224" y="3024"/>
            <a:chExt cx="48" cy="48"/>
          </a:xfrm>
        </p:grpSpPr>
        <p:sp>
          <p:nvSpPr>
            <p:cNvPr id="35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7" name="Group 249"/>
          <p:cNvGrpSpPr>
            <a:grpSpLocks/>
          </p:cNvGrpSpPr>
          <p:nvPr/>
        </p:nvGrpSpPr>
        <p:grpSpPr bwMode="auto">
          <a:xfrm>
            <a:off x="7774896" y="2679791"/>
            <a:ext cx="152400" cy="152400"/>
            <a:chOff x="4224" y="3024"/>
            <a:chExt cx="48" cy="48"/>
          </a:xfrm>
        </p:grpSpPr>
        <p:sp>
          <p:nvSpPr>
            <p:cNvPr id="38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0" name="Group 249"/>
          <p:cNvGrpSpPr>
            <a:grpSpLocks/>
          </p:cNvGrpSpPr>
          <p:nvPr/>
        </p:nvGrpSpPr>
        <p:grpSpPr bwMode="auto">
          <a:xfrm>
            <a:off x="7474450" y="2684145"/>
            <a:ext cx="152400" cy="152400"/>
            <a:chOff x="4224" y="3024"/>
            <a:chExt cx="48" cy="48"/>
          </a:xfrm>
        </p:grpSpPr>
        <p:sp>
          <p:nvSpPr>
            <p:cNvPr id="41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3" name="Group 249"/>
          <p:cNvGrpSpPr>
            <a:grpSpLocks/>
          </p:cNvGrpSpPr>
          <p:nvPr/>
        </p:nvGrpSpPr>
        <p:grpSpPr bwMode="auto">
          <a:xfrm>
            <a:off x="6259604" y="3568065"/>
            <a:ext cx="152400" cy="152400"/>
            <a:chOff x="4224" y="3024"/>
            <a:chExt cx="48" cy="48"/>
          </a:xfrm>
        </p:grpSpPr>
        <p:sp>
          <p:nvSpPr>
            <p:cNvPr id="44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6" name="Group 249"/>
          <p:cNvGrpSpPr>
            <a:grpSpLocks/>
          </p:cNvGrpSpPr>
          <p:nvPr/>
        </p:nvGrpSpPr>
        <p:grpSpPr bwMode="auto">
          <a:xfrm>
            <a:off x="7169650" y="2597059"/>
            <a:ext cx="152400" cy="152400"/>
            <a:chOff x="4224" y="3024"/>
            <a:chExt cx="48" cy="48"/>
          </a:xfrm>
        </p:grpSpPr>
        <p:sp>
          <p:nvSpPr>
            <p:cNvPr id="47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cxnSp>
        <p:nvCxnSpPr>
          <p:cNvPr id="50" name="Straight Connector 49"/>
          <p:cNvCxnSpPr/>
          <p:nvPr/>
        </p:nvCxnSpPr>
        <p:spPr>
          <a:xfrm flipV="1">
            <a:off x="5730240" y="2246811"/>
            <a:ext cx="2246811" cy="166333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028957" y="1881051"/>
                <a:ext cx="186050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𝟗𝟏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𝟔𝟐𝟒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16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8957" y="1881051"/>
                <a:ext cx="1860509" cy="246221"/>
              </a:xfrm>
              <a:prstGeom prst="rect">
                <a:avLst/>
              </a:prstGeom>
              <a:blipFill>
                <a:blip r:embed="rId4"/>
                <a:stretch>
                  <a:fillRect l="-984" r="-984" b="-2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3709308" y="5137240"/>
            <a:ext cx="486863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head circumference is the </a:t>
            </a:r>
            <a:r>
              <a:rPr lang="en-US" sz="14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dependent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variable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Estimation should always be using the </a:t>
            </a:r>
            <a:r>
              <a:rPr lang="en-US" sz="14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independent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variable to estimate the </a:t>
            </a:r>
            <a:r>
              <a:rPr lang="en-US" sz="14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dependent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variable, not the other way around…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39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217" y="1825625"/>
            <a:ext cx="406690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1) The table shows the scores out of 10 on a </a:t>
            </a:r>
            <a:r>
              <a:rPr lang="en-US" sz="2000" dirty="0" err="1">
                <a:latin typeface="Comic Sans MS" panose="030F0702030302020204" pitchFamily="66" charset="0"/>
              </a:rPr>
              <a:t>maths</a:t>
            </a:r>
            <a:r>
              <a:rPr lang="en-US" sz="2000" dirty="0">
                <a:latin typeface="Comic Sans MS" panose="030F0702030302020204" pitchFamily="66" charset="0"/>
              </a:rPr>
              <a:t> test and on a physics test for 7 students.</a:t>
            </a:r>
          </a:p>
          <a:p>
            <a:pPr marL="0" indent="0"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Show this information on a scatter graph.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521927"/>
              </p:ext>
            </p:extLst>
          </p:nvPr>
        </p:nvGraphicFramePr>
        <p:xfrm>
          <a:off x="357050" y="2981959"/>
          <a:ext cx="3701144" cy="6408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3063">
                  <a:extLst>
                    <a:ext uri="{9D8B030D-6E8A-4147-A177-3AD203B41FA5}">
                      <a16:colId xmlns:a16="http://schemas.microsoft.com/office/drawing/2014/main" val="1579939217"/>
                    </a:ext>
                  </a:extLst>
                </a:gridCol>
                <a:gridCol w="360151">
                  <a:extLst>
                    <a:ext uri="{9D8B030D-6E8A-4147-A177-3AD203B41FA5}">
                      <a16:colId xmlns:a16="http://schemas.microsoft.com/office/drawing/2014/main" val="290639839"/>
                    </a:ext>
                  </a:extLst>
                </a:gridCol>
                <a:gridCol w="352491">
                  <a:extLst>
                    <a:ext uri="{9D8B030D-6E8A-4147-A177-3AD203B41FA5}">
                      <a16:colId xmlns:a16="http://schemas.microsoft.com/office/drawing/2014/main" val="3372043049"/>
                    </a:ext>
                  </a:extLst>
                </a:gridCol>
                <a:gridCol w="360153">
                  <a:extLst>
                    <a:ext uri="{9D8B030D-6E8A-4147-A177-3AD203B41FA5}">
                      <a16:colId xmlns:a16="http://schemas.microsoft.com/office/drawing/2014/main" val="2127912910"/>
                    </a:ext>
                  </a:extLst>
                </a:gridCol>
                <a:gridCol w="344827">
                  <a:extLst>
                    <a:ext uri="{9D8B030D-6E8A-4147-A177-3AD203B41FA5}">
                      <a16:colId xmlns:a16="http://schemas.microsoft.com/office/drawing/2014/main" val="3002010904"/>
                    </a:ext>
                  </a:extLst>
                </a:gridCol>
                <a:gridCol w="352491">
                  <a:extLst>
                    <a:ext uri="{9D8B030D-6E8A-4147-A177-3AD203B41FA5}">
                      <a16:colId xmlns:a16="http://schemas.microsoft.com/office/drawing/2014/main" val="1339302487"/>
                    </a:ext>
                  </a:extLst>
                </a:gridCol>
                <a:gridCol w="352490">
                  <a:extLst>
                    <a:ext uri="{9D8B030D-6E8A-4147-A177-3AD203B41FA5}">
                      <a16:colId xmlns:a16="http://schemas.microsoft.com/office/drawing/2014/main" val="600530169"/>
                    </a:ext>
                  </a:extLst>
                </a:gridCol>
                <a:gridCol w="375478">
                  <a:extLst>
                    <a:ext uri="{9D8B030D-6E8A-4147-A177-3AD203B41FA5}">
                      <a16:colId xmlns:a16="http://schemas.microsoft.com/office/drawing/2014/main" val="905657065"/>
                    </a:ext>
                  </a:extLst>
                </a:gridCol>
              </a:tblGrid>
              <a:tr h="32040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latin typeface="Comic Sans MS" panose="030F0702030302020204" pitchFamily="66" charset="0"/>
                        </a:rPr>
                        <a:t>Maths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6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7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7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8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9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9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10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6169627"/>
                  </a:ext>
                </a:extLst>
              </a:tr>
              <a:tr h="32040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Physics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9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7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6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7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5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4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5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769318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37462" y="1808208"/>
                <a:ext cx="4066903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2) A straight line has equation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=0.34−0.21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Write down the gradient and y-intercept of the line.</a:t>
                </a:r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7462" y="1808208"/>
                <a:ext cx="4066903" cy="4351338"/>
              </a:xfrm>
              <a:prstGeom prst="rect">
                <a:avLst/>
              </a:prstGeom>
              <a:blipFill>
                <a:blip r:embed="rId2"/>
                <a:stretch>
                  <a:fillRect l="-1499" t="-15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560423" y="3627121"/>
                <a:ext cx="210442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𝐺𝑟𝑎𝑑𝑖𝑒𝑛𝑡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=−0.21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0423" y="3627121"/>
                <a:ext cx="2104422" cy="307777"/>
              </a:xfrm>
              <a:prstGeom prst="rect">
                <a:avLst/>
              </a:prstGeom>
              <a:blipFill>
                <a:blip r:embed="rId3"/>
                <a:stretch>
                  <a:fillRect l="-2609" r="-2609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408023" y="4084321"/>
                <a:ext cx="240232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𝑖𝑛𝑡𝑒𝑟𝑐𝑒𝑝𝑡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=0.34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8023" y="4084321"/>
                <a:ext cx="2402324" cy="307777"/>
              </a:xfrm>
              <a:prstGeom prst="rect">
                <a:avLst/>
              </a:prstGeom>
              <a:blipFill>
                <a:blip r:embed="rId4"/>
                <a:stretch>
                  <a:fillRect l="-2030" r="-2284" b="-3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959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B38A01E-7DA4-41D7-9E3C-DDAA32F18184}"/>
              </a:ext>
            </a:extLst>
          </p:cNvPr>
          <p:cNvSpPr/>
          <p:nvPr/>
        </p:nvSpPr>
        <p:spPr>
          <a:xfrm>
            <a:off x="1278333" y="2035187"/>
            <a:ext cx="6587381" cy="228524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4A</a:t>
            </a:r>
            <a:endParaRPr lang="ja-JP" altLang="en-US" sz="72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22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029200" cy="4800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b="1" u="sng" dirty="0">
                <a:latin typeface="Comic Sans MS" pitchFamily="66" charset="0"/>
              </a:rPr>
              <a:t>Scatter Graphs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Scatter Graphs are a way of representing 2 sets of data (bivariate). It is then possible to see whether they are related.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Positive Correlation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 As one variable increases, so does the other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600" dirty="0">
              <a:latin typeface="Comic Sans MS" pitchFamily="66" charset="0"/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	Negative Correlation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	 As one variable increases, the other decreases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600" dirty="0">
              <a:latin typeface="Comic Sans MS" pitchFamily="66" charset="0"/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	No Correlation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	 There seems to be no pattern linking the two variables</a:t>
            </a:r>
            <a:endParaRPr lang="en-GB" altLang="en-US" sz="1600" dirty="0">
              <a:latin typeface="Comic Sans MS" pitchFamily="66" charset="0"/>
            </a:endParaRPr>
          </a:p>
        </p:txBody>
      </p:sp>
      <p:grpSp>
        <p:nvGrpSpPr>
          <p:cNvPr id="7177" name="Group 9"/>
          <p:cNvGrpSpPr>
            <a:grpSpLocks/>
          </p:cNvGrpSpPr>
          <p:nvPr/>
        </p:nvGrpSpPr>
        <p:grpSpPr bwMode="auto">
          <a:xfrm>
            <a:off x="6324600" y="2514600"/>
            <a:ext cx="1219200" cy="1219200"/>
            <a:chOff x="3984" y="1584"/>
            <a:chExt cx="768" cy="768"/>
          </a:xfrm>
        </p:grpSpPr>
        <p:sp>
          <p:nvSpPr>
            <p:cNvPr id="5202" name="Line 4"/>
            <p:cNvSpPr>
              <a:spLocks noChangeShapeType="1"/>
            </p:cNvSpPr>
            <p:nvPr/>
          </p:nvSpPr>
          <p:spPr bwMode="auto">
            <a:xfrm flipV="1">
              <a:off x="3984" y="1584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3" name="Line 5"/>
            <p:cNvSpPr>
              <a:spLocks noChangeShapeType="1"/>
            </p:cNvSpPr>
            <p:nvPr/>
          </p:nvSpPr>
          <p:spPr bwMode="auto">
            <a:xfrm rot="5400000" flipV="1">
              <a:off x="4368" y="1968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6" name="Group 8"/>
          <p:cNvGrpSpPr>
            <a:grpSpLocks/>
          </p:cNvGrpSpPr>
          <p:nvPr/>
        </p:nvGrpSpPr>
        <p:grpSpPr bwMode="auto">
          <a:xfrm>
            <a:off x="6477000" y="3505200"/>
            <a:ext cx="76200" cy="76200"/>
            <a:chOff x="4224" y="3024"/>
            <a:chExt cx="48" cy="48"/>
          </a:xfrm>
        </p:grpSpPr>
        <p:sp>
          <p:nvSpPr>
            <p:cNvPr id="5200" name="Line 6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1" name="Line 7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8" name="Group 10"/>
          <p:cNvGrpSpPr>
            <a:grpSpLocks/>
          </p:cNvGrpSpPr>
          <p:nvPr/>
        </p:nvGrpSpPr>
        <p:grpSpPr bwMode="auto">
          <a:xfrm>
            <a:off x="6324600" y="3810000"/>
            <a:ext cx="1219200" cy="1219200"/>
            <a:chOff x="3984" y="1584"/>
            <a:chExt cx="768" cy="768"/>
          </a:xfrm>
        </p:grpSpPr>
        <p:sp>
          <p:nvSpPr>
            <p:cNvPr id="5198" name="Line 11"/>
            <p:cNvSpPr>
              <a:spLocks noChangeShapeType="1"/>
            </p:cNvSpPr>
            <p:nvPr/>
          </p:nvSpPr>
          <p:spPr bwMode="auto">
            <a:xfrm flipV="1">
              <a:off x="3984" y="1584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9" name="Line 12"/>
            <p:cNvSpPr>
              <a:spLocks noChangeShapeType="1"/>
            </p:cNvSpPr>
            <p:nvPr/>
          </p:nvSpPr>
          <p:spPr bwMode="auto">
            <a:xfrm rot="5400000" flipV="1">
              <a:off x="4368" y="1968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81" name="Group 13"/>
          <p:cNvGrpSpPr>
            <a:grpSpLocks/>
          </p:cNvGrpSpPr>
          <p:nvPr/>
        </p:nvGrpSpPr>
        <p:grpSpPr bwMode="auto">
          <a:xfrm>
            <a:off x="6324600" y="5105400"/>
            <a:ext cx="1219200" cy="1219200"/>
            <a:chOff x="3984" y="1584"/>
            <a:chExt cx="768" cy="768"/>
          </a:xfrm>
        </p:grpSpPr>
        <p:sp>
          <p:nvSpPr>
            <p:cNvPr id="5196" name="Line 14"/>
            <p:cNvSpPr>
              <a:spLocks noChangeShapeType="1"/>
            </p:cNvSpPr>
            <p:nvPr/>
          </p:nvSpPr>
          <p:spPr bwMode="auto">
            <a:xfrm flipV="1">
              <a:off x="3984" y="1584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7" name="Line 15"/>
            <p:cNvSpPr>
              <a:spLocks noChangeShapeType="1"/>
            </p:cNvSpPr>
            <p:nvPr/>
          </p:nvSpPr>
          <p:spPr bwMode="auto">
            <a:xfrm rot="5400000" flipV="1">
              <a:off x="4368" y="1968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84" name="Group 16"/>
          <p:cNvGrpSpPr>
            <a:grpSpLocks/>
          </p:cNvGrpSpPr>
          <p:nvPr/>
        </p:nvGrpSpPr>
        <p:grpSpPr bwMode="auto">
          <a:xfrm>
            <a:off x="6629400" y="3352800"/>
            <a:ext cx="76200" cy="76200"/>
            <a:chOff x="4224" y="3024"/>
            <a:chExt cx="48" cy="48"/>
          </a:xfrm>
        </p:grpSpPr>
        <p:sp>
          <p:nvSpPr>
            <p:cNvPr id="5194" name="Line 17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5" name="Line 18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87" name="Group 19"/>
          <p:cNvGrpSpPr>
            <a:grpSpLocks/>
          </p:cNvGrpSpPr>
          <p:nvPr/>
        </p:nvGrpSpPr>
        <p:grpSpPr bwMode="auto">
          <a:xfrm>
            <a:off x="6705600" y="3124200"/>
            <a:ext cx="76200" cy="76200"/>
            <a:chOff x="4224" y="3024"/>
            <a:chExt cx="48" cy="48"/>
          </a:xfrm>
        </p:grpSpPr>
        <p:sp>
          <p:nvSpPr>
            <p:cNvPr id="5192" name="Line 2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3" name="Line 2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90" name="Group 22"/>
          <p:cNvGrpSpPr>
            <a:grpSpLocks/>
          </p:cNvGrpSpPr>
          <p:nvPr/>
        </p:nvGrpSpPr>
        <p:grpSpPr bwMode="auto">
          <a:xfrm>
            <a:off x="7086600" y="3124200"/>
            <a:ext cx="76200" cy="76200"/>
            <a:chOff x="4224" y="3024"/>
            <a:chExt cx="48" cy="48"/>
          </a:xfrm>
        </p:grpSpPr>
        <p:sp>
          <p:nvSpPr>
            <p:cNvPr id="5190" name="Line 23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1" name="Line 24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93" name="Group 25"/>
          <p:cNvGrpSpPr>
            <a:grpSpLocks/>
          </p:cNvGrpSpPr>
          <p:nvPr/>
        </p:nvGrpSpPr>
        <p:grpSpPr bwMode="auto">
          <a:xfrm>
            <a:off x="6934200" y="2971800"/>
            <a:ext cx="76200" cy="76200"/>
            <a:chOff x="4224" y="3024"/>
            <a:chExt cx="48" cy="48"/>
          </a:xfrm>
        </p:grpSpPr>
        <p:sp>
          <p:nvSpPr>
            <p:cNvPr id="5188" name="Line 26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9" name="Line 27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96" name="Group 28"/>
          <p:cNvGrpSpPr>
            <a:grpSpLocks/>
          </p:cNvGrpSpPr>
          <p:nvPr/>
        </p:nvGrpSpPr>
        <p:grpSpPr bwMode="auto">
          <a:xfrm>
            <a:off x="7239000" y="2743200"/>
            <a:ext cx="76200" cy="76200"/>
            <a:chOff x="4224" y="3024"/>
            <a:chExt cx="48" cy="48"/>
          </a:xfrm>
        </p:grpSpPr>
        <p:sp>
          <p:nvSpPr>
            <p:cNvPr id="5186" name="Line 29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7" name="Line 30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99" name="Group 31"/>
          <p:cNvGrpSpPr>
            <a:grpSpLocks/>
          </p:cNvGrpSpPr>
          <p:nvPr/>
        </p:nvGrpSpPr>
        <p:grpSpPr bwMode="auto">
          <a:xfrm>
            <a:off x="7162800" y="2895600"/>
            <a:ext cx="76200" cy="76200"/>
            <a:chOff x="4224" y="3024"/>
            <a:chExt cx="48" cy="48"/>
          </a:xfrm>
        </p:grpSpPr>
        <p:sp>
          <p:nvSpPr>
            <p:cNvPr id="5184" name="Line 32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5" name="Line 33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02" name="Group 34"/>
          <p:cNvGrpSpPr>
            <a:grpSpLocks/>
          </p:cNvGrpSpPr>
          <p:nvPr/>
        </p:nvGrpSpPr>
        <p:grpSpPr bwMode="auto">
          <a:xfrm>
            <a:off x="6477000" y="3962400"/>
            <a:ext cx="76200" cy="76200"/>
            <a:chOff x="4224" y="3024"/>
            <a:chExt cx="48" cy="48"/>
          </a:xfrm>
        </p:grpSpPr>
        <p:sp>
          <p:nvSpPr>
            <p:cNvPr id="5182" name="Line 35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3" name="Line 36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05" name="Group 37"/>
          <p:cNvGrpSpPr>
            <a:grpSpLocks/>
          </p:cNvGrpSpPr>
          <p:nvPr/>
        </p:nvGrpSpPr>
        <p:grpSpPr bwMode="auto">
          <a:xfrm>
            <a:off x="6553200" y="4191000"/>
            <a:ext cx="76200" cy="76200"/>
            <a:chOff x="4224" y="3024"/>
            <a:chExt cx="48" cy="48"/>
          </a:xfrm>
        </p:grpSpPr>
        <p:sp>
          <p:nvSpPr>
            <p:cNvPr id="5180" name="Line 38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1" name="Line 39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08" name="Group 40"/>
          <p:cNvGrpSpPr>
            <a:grpSpLocks/>
          </p:cNvGrpSpPr>
          <p:nvPr/>
        </p:nvGrpSpPr>
        <p:grpSpPr bwMode="auto">
          <a:xfrm>
            <a:off x="6781800" y="4191000"/>
            <a:ext cx="76200" cy="76200"/>
            <a:chOff x="4224" y="3024"/>
            <a:chExt cx="48" cy="48"/>
          </a:xfrm>
        </p:grpSpPr>
        <p:sp>
          <p:nvSpPr>
            <p:cNvPr id="5178" name="Line 41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9" name="Line 42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11" name="Group 43"/>
          <p:cNvGrpSpPr>
            <a:grpSpLocks/>
          </p:cNvGrpSpPr>
          <p:nvPr/>
        </p:nvGrpSpPr>
        <p:grpSpPr bwMode="auto">
          <a:xfrm>
            <a:off x="7010400" y="4343400"/>
            <a:ext cx="76200" cy="76200"/>
            <a:chOff x="4224" y="3024"/>
            <a:chExt cx="48" cy="48"/>
          </a:xfrm>
        </p:grpSpPr>
        <p:sp>
          <p:nvSpPr>
            <p:cNvPr id="5176" name="Line 44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7" name="Line 45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14" name="Group 46"/>
          <p:cNvGrpSpPr>
            <a:grpSpLocks/>
          </p:cNvGrpSpPr>
          <p:nvPr/>
        </p:nvGrpSpPr>
        <p:grpSpPr bwMode="auto">
          <a:xfrm>
            <a:off x="7239000" y="4419600"/>
            <a:ext cx="76200" cy="76200"/>
            <a:chOff x="4224" y="3024"/>
            <a:chExt cx="48" cy="48"/>
          </a:xfrm>
        </p:grpSpPr>
        <p:sp>
          <p:nvSpPr>
            <p:cNvPr id="5174" name="Line 47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5" name="Line 48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17" name="Group 49"/>
          <p:cNvGrpSpPr>
            <a:grpSpLocks/>
          </p:cNvGrpSpPr>
          <p:nvPr/>
        </p:nvGrpSpPr>
        <p:grpSpPr bwMode="auto">
          <a:xfrm>
            <a:off x="7391400" y="4495800"/>
            <a:ext cx="76200" cy="76200"/>
            <a:chOff x="4224" y="3024"/>
            <a:chExt cx="48" cy="48"/>
          </a:xfrm>
        </p:grpSpPr>
        <p:sp>
          <p:nvSpPr>
            <p:cNvPr id="5172" name="Line 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3" name="Line 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20" name="Group 52"/>
          <p:cNvGrpSpPr>
            <a:grpSpLocks/>
          </p:cNvGrpSpPr>
          <p:nvPr/>
        </p:nvGrpSpPr>
        <p:grpSpPr bwMode="auto">
          <a:xfrm>
            <a:off x="7467600" y="4648200"/>
            <a:ext cx="76200" cy="76200"/>
            <a:chOff x="4224" y="3024"/>
            <a:chExt cx="48" cy="48"/>
          </a:xfrm>
        </p:grpSpPr>
        <p:sp>
          <p:nvSpPr>
            <p:cNvPr id="5170" name="Line 53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1" name="Line 54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23" name="Group 55"/>
          <p:cNvGrpSpPr>
            <a:grpSpLocks/>
          </p:cNvGrpSpPr>
          <p:nvPr/>
        </p:nvGrpSpPr>
        <p:grpSpPr bwMode="auto">
          <a:xfrm>
            <a:off x="6553200" y="6096000"/>
            <a:ext cx="76200" cy="76200"/>
            <a:chOff x="4224" y="3024"/>
            <a:chExt cx="48" cy="48"/>
          </a:xfrm>
        </p:grpSpPr>
        <p:sp>
          <p:nvSpPr>
            <p:cNvPr id="5168" name="Line 56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9" name="Line 57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26" name="Group 58"/>
          <p:cNvGrpSpPr>
            <a:grpSpLocks/>
          </p:cNvGrpSpPr>
          <p:nvPr/>
        </p:nvGrpSpPr>
        <p:grpSpPr bwMode="auto">
          <a:xfrm>
            <a:off x="6629400" y="5638800"/>
            <a:ext cx="76200" cy="76200"/>
            <a:chOff x="4224" y="3024"/>
            <a:chExt cx="48" cy="48"/>
          </a:xfrm>
        </p:grpSpPr>
        <p:sp>
          <p:nvSpPr>
            <p:cNvPr id="5166" name="Line 59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7" name="Line 60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29" name="Group 61"/>
          <p:cNvGrpSpPr>
            <a:grpSpLocks/>
          </p:cNvGrpSpPr>
          <p:nvPr/>
        </p:nvGrpSpPr>
        <p:grpSpPr bwMode="auto">
          <a:xfrm>
            <a:off x="7086600" y="6019800"/>
            <a:ext cx="76200" cy="76200"/>
            <a:chOff x="4224" y="3024"/>
            <a:chExt cx="48" cy="48"/>
          </a:xfrm>
        </p:grpSpPr>
        <p:sp>
          <p:nvSpPr>
            <p:cNvPr id="5164" name="Line 62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5" name="Line 63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32" name="Group 64"/>
          <p:cNvGrpSpPr>
            <a:grpSpLocks/>
          </p:cNvGrpSpPr>
          <p:nvPr/>
        </p:nvGrpSpPr>
        <p:grpSpPr bwMode="auto">
          <a:xfrm>
            <a:off x="7162800" y="5257800"/>
            <a:ext cx="76200" cy="76200"/>
            <a:chOff x="4224" y="3024"/>
            <a:chExt cx="48" cy="48"/>
          </a:xfrm>
        </p:grpSpPr>
        <p:sp>
          <p:nvSpPr>
            <p:cNvPr id="5162" name="Line 65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3" name="Line 66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35" name="Group 67"/>
          <p:cNvGrpSpPr>
            <a:grpSpLocks/>
          </p:cNvGrpSpPr>
          <p:nvPr/>
        </p:nvGrpSpPr>
        <p:grpSpPr bwMode="auto">
          <a:xfrm>
            <a:off x="6934200" y="5638800"/>
            <a:ext cx="76200" cy="76200"/>
            <a:chOff x="4224" y="3024"/>
            <a:chExt cx="48" cy="48"/>
          </a:xfrm>
        </p:grpSpPr>
        <p:sp>
          <p:nvSpPr>
            <p:cNvPr id="5160" name="Line 68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1" name="Line 69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38" name="Group 70"/>
          <p:cNvGrpSpPr>
            <a:grpSpLocks/>
          </p:cNvGrpSpPr>
          <p:nvPr/>
        </p:nvGrpSpPr>
        <p:grpSpPr bwMode="auto">
          <a:xfrm>
            <a:off x="7239000" y="5791200"/>
            <a:ext cx="76200" cy="76200"/>
            <a:chOff x="4224" y="3024"/>
            <a:chExt cx="48" cy="48"/>
          </a:xfrm>
        </p:grpSpPr>
        <p:sp>
          <p:nvSpPr>
            <p:cNvPr id="5158" name="Line 71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9" name="Line 72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41" name="Group 73"/>
          <p:cNvGrpSpPr>
            <a:grpSpLocks/>
          </p:cNvGrpSpPr>
          <p:nvPr/>
        </p:nvGrpSpPr>
        <p:grpSpPr bwMode="auto">
          <a:xfrm>
            <a:off x="6477000" y="5257800"/>
            <a:ext cx="76200" cy="76200"/>
            <a:chOff x="4224" y="3024"/>
            <a:chExt cx="48" cy="48"/>
          </a:xfrm>
        </p:grpSpPr>
        <p:sp>
          <p:nvSpPr>
            <p:cNvPr id="5156" name="Line 74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7" name="Line 75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44" name="Group 76"/>
          <p:cNvGrpSpPr>
            <a:grpSpLocks/>
          </p:cNvGrpSpPr>
          <p:nvPr/>
        </p:nvGrpSpPr>
        <p:grpSpPr bwMode="auto">
          <a:xfrm>
            <a:off x="6858000" y="5334000"/>
            <a:ext cx="76200" cy="76200"/>
            <a:chOff x="4224" y="3024"/>
            <a:chExt cx="48" cy="48"/>
          </a:xfrm>
        </p:grpSpPr>
        <p:sp>
          <p:nvSpPr>
            <p:cNvPr id="5154" name="Line 77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5" name="Line 78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247" name="Text Box 79"/>
          <p:cNvSpPr txBox="1">
            <a:spLocks noChangeArrowheads="1"/>
          </p:cNvSpPr>
          <p:nvPr/>
        </p:nvSpPr>
        <p:spPr bwMode="auto">
          <a:xfrm>
            <a:off x="7696200" y="28956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0">
                <a:latin typeface="Comic Sans MS" pitchFamily="66" charset="0"/>
              </a:rPr>
              <a:t>Positive</a:t>
            </a:r>
          </a:p>
        </p:txBody>
      </p:sp>
      <p:sp>
        <p:nvSpPr>
          <p:cNvPr id="7248" name="Text Box 80"/>
          <p:cNvSpPr txBox="1">
            <a:spLocks noChangeArrowheads="1"/>
          </p:cNvSpPr>
          <p:nvPr/>
        </p:nvSpPr>
        <p:spPr bwMode="auto">
          <a:xfrm>
            <a:off x="7696200" y="42672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0">
                <a:latin typeface="Comic Sans MS" pitchFamily="66" charset="0"/>
              </a:rPr>
              <a:t>Negative</a:t>
            </a:r>
          </a:p>
        </p:txBody>
      </p:sp>
      <p:sp>
        <p:nvSpPr>
          <p:cNvPr id="7249" name="Text Box 81"/>
          <p:cNvSpPr txBox="1">
            <a:spLocks noChangeArrowheads="1"/>
          </p:cNvSpPr>
          <p:nvPr/>
        </p:nvSpPr>
        <p:spPr bwMode="auto">
          <a:xfrm>
            <a:off x="7772400" y="55626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0">
                <a:latin typeface="Comic Sans MS" pitchFamily="66" charset="0"/>
              </a:rPr>
              <a:t>None</a:t>
            </a:r>
          </a:p>
        </p:txBody>
      </p:sp>
      <p:sp>
        <p:nvSpPr>
          <p:cNvPr id="85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Correlation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86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25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7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71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7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7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7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7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7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7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447800"/>
            <a:ext cx="4648200" cy="5257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</a:t>
            </a:r>
            <a:r>
              <a:rPr lang="en-GB" altLang="en-US" sz="1600" b="1" u="sng">
                <a:latin typeface="Comic Sans MS" pitchFamily="66" charset="0"/>
              </a:rPr>
              <a:t>Scatter Graphs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</a:t>
            </a:r>
            <a:r>
              <a:rPr lang="en-GB" altLang="en-US" sz="1600">
                <a:latin typeface="Comic Sans MS" pitchFamily="66" charset="0"/>
              </a:rPr>
              <a:t>In the study of a city, the population density, in people/hectare, and the distance from the city centre, in km, was investigated by choosing sample areas. The results are as follows: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Plot a scatter graph and describe the correlation. Interpret what the correlation means.</a:t>
            </a:r>
          </a:p>
        </p:txBody>
      </p:sp>
      <p:graphicFrame>
        <p:nvGraphicFramePr>
          <p:cNvPr id="8327" name="Group 135"/>
          <p:cNvGraphicFramePr>
            <a:graphicFrameLocks noGrp="1"/>
          </p:cNvGraphicFramePr>
          <p:nvPr/>
        </p:nvGraphicFramePr>
        <p:xfrm>
          <a:off x="533400" y="3048000"/>
          <a:ext cx="3733800" cy="1249554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5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Area</a:t>
                      </a:r>
                    </a:p>
                  </a:txBody>
                  <a:tcPr marT="45699" marB="4569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B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C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D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E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Distance </a:t>
                      </a:r>
                    </a:p>
                  </a:txBody>
                  <a:tcPr marT="45699" marB="4569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0.6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3.8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2.4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3.0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2.0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89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Pop. Density</a:t>
                      </a:r>
                    </a:p>
                  </a:txBody>
                  <a:tcPr marT="45699" marB="4569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50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22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14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20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33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328" name="Group 136"/>
          <p:cNvGraphicFramePr>
            <a:graphicFrameLocks noGrp="1"/>
          </p:cNvGraphicFramePr>
          <p:nvPr/>
        </p:nvGraphicFramePr>
        <p:xfrm>
          <a:off x="533400" y="4419600"/>
          <a:ext cx="3733800" cy="1249554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5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Area</a:t>
                      </a:r>
                    </a:p>
                  </a:txBody>
                  <a:tcPr marT="45699" marB="4569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F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G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H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I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J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Distance </a:t>
                      </a:r>
                    </a:p>
                  </a:txBody>
                  <a:tcPr marT="45699" marB="4569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1.5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1.8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3.4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4.0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0.9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89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Pop. Density</a:t>
                      </a:r>
                    </a:p>
                  </a:txBody>
                  <a:tcPr marT="45699" marB="4569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47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25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8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16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38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208" name="Rectangle 196"/>
          <p:cNvSpPr>
            <a:spLocks noChangeArrowheads="1"/>
          </p:cNvSpPr>
          <p:nvPr/>
        </p:nvSpPr>
        <p:spPr bwMode="auto">
          <a:xfrm>
            <a:off x="8261350" y="43005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09" name="Rectangle 195"/>
          <p:cNvSpPr>
            <a:spLocks noChangeArrowheads="1"/>
          </p:cNvSpPr>
          <p:nvPr/>
        </p:nvSpPr>
        <p:spPr bwMode="auto">
          <a:xfrm>
            <a:off x="7575550" y="43005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10" name="Rectangle 194"/>
          <p:cNvSpPr>
            <a:spLocks noChangeArrowheads="1"/>
          </p:cNvSpPr>
          <p:nvPr/>
        </p:nvSpPr>
        <p:spPr bwMode="auto">
          <a:xfrm>
            <a:off x="6889750" y="43005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11" name="Rectangle 193"/>
          <p:cNvSpPr>
            <a:spLocks noChangeArrowheads="1"/>
          </p:cNvSpPr>
          <p:nvPr/>
        </p:nvSpPr>
        <p:spPr bwMode="auto">
          <a:xfrm>
            <a:off x="6203950" y="43005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12" name="Rectangle 192"/>
          <p:cNvSpPr>
            <a:spLocks noChangeArrowheads="1"/>
          </p:cNvSpPr>
          <p:nvPr/>
        </p:nvSpPr>
        <p:spPr bwMode="auto">
          <a:xfrm>
            <a:off x="5518150" y="43005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13" name="Rectangle 191"/>
          <p:cNvSpPr>
            <a:spLocks noChangeArrowheads="1"/>
          </p:cNvSpPr>
          <p:nvPr/>
        </p:nvSpPr>
        <p:spPr bwMode="auto">
          <a:xfrm>
            <a:off x="8261350" y="37417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14" name="Rectangle 190"/>
          <p:cNvSpPr>
            <a:spLocks noChangeArrowheads="1"/>
          </p:cNvSpPr>
          <p:nvPr/>
        </p:nvSpPr>
        <p:spPr bwMode="auto">
          <a:xfrm>
            <a:off x="7575550" y="37417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15" name="Rectangle 189"/>
          <p:cNvSpPr>
            <a:spLocks noChangeArrowheads="1"/>
          </p:cNvSpPr>
          <p:nvPr/>
        </p:nvSpPr>
        <p:spPr bwMode="auto">
          <a:xfrm>
            <a:off x="6889750" y="37417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16" name="Rectangle 188"/>
          <p:cNvSpPr>
            <a:spLocks noChangeArrowheads="1"/>
          </p:cNvSpPr>
          <p:nvPr/>
        </p:nvSpPr>
        <p:spPr bwMode="auto">
          <a:xfrm>
            <a:off x="6203950" y="37417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17" name="Rectangle 187"/>
          <p:cNvSpPr>
            <a:spLocks noChangeArrowheads="1"/>
          </p:cNvSpPr>
          <p:nvPr/>
        </p:nvSpPr>
        <p:spPr bwMode="auto">
          <a:xfrm>
            <a:off x="5518150" y="37417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18" name="Rectangle 186"/>
          <p:cNvSpPr>
            <a:spLocks noChangeArrowheads="1"/>
          </p:cNvSpPr>
          <p:nvPr/>
        </p:nvSpPr>
        <p:spPr bwMode="auto">
          <a:xfrm>
            <a:off x="8261350" y="31829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19" name="Rectangle 185"/>
          <p:cNvSpPr>
            <a:spLocks noChangeArrowheads="1"/>
          </p:cNvSpPr>
          <p:nvPr/>
        </p:nvSpPr>
        <p:spPr bwMode="auto">
          <a:xfrm>
            <a:off x="7575550" y="31829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20" name="Rectangle 184"/>
          <p:cNvSpPr>
            <a:spLocks noChangeArrowheads="1"/>
          </p:cNvSpPr>
          <p:nvPr/>
        </p:nvSpPr>
        <p:spPr bwMode="auto">
          <a:xfrm>
            <a:off x="6889750" y="31829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21" name="Rectangle 183"/>
          <p:cNvSpPr>
            <a:spLocks noChangeArrowheads="1"/>
          </p:cNvSpPr>
          <p:nvPr/>
        </p:nvSpPr>
        <p:spPr bwMode="auto">
          <a:xfrm>
            <a:off x="6203950" y="31829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22" name="Rectangle 182"/>
          <p:cNvSpPr>
            <a:spLocks noChangeArrowheads="1"/>
          </p:cNvSpPr>
          <p:nvPr/>
        </p:nvSpPr>
        <p:spPr bwMode="auto">
          <a:xfrm>
            <a:off x="5518150" y="31829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23" name="Rectangle 181"/>
          <p:cNvSpPr>
            <a:spLocks noChangeArrowheads="1"/>
          </p:cNvSpPr>
          <p:nvPr/>
        </p:nvSpPr>
        <p:spPr bwMode="auto">
          <a:xfrm>
            <a:off x="8261350" y="26241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24" name="Rectangle 180"/>
          <p:cNvSpPr>
            <a:spLocks noChangeArrowheads="1"/>
          </p:cNvSpPr>
          <p:nvPr/>
        </p:nvSpPr>
        <p:spPr bwMode="auto">
          <a:xfrm>
            <a:off x="7575550" y="26241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25" name="Rectangle 179"/>
          <p:cNvSpPr>
            <a:spLocks noChangeArrowheads="1"/>
          </p:cNvSpPr>
          <p:nvPr/>
        </p:nvSpPr>
        <p:spPr bwMode="auto">
          <a:xfrm>
            <a:off x="6889750" y="26241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26" name="Rectangle 178"/>
          <p:cNvSpPr>
            <a:spLocks noChangeArrowheads="1"/>
          </p:cNvSpPr>
          <p:nvPr/>
        </p:nvSpPr>
        <p:spPr bwMode="auto">
          <a:xfrm>
            <a:off x="6203950" y="26241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27" name="Rectangle 177"/>
          <p:cNvSpPr>
            <a:spLocks noChangeArrowheads="1"/>
          </p:cNvSpPr>
          <p:nvPr/>
        </p:nvSpPr>
        <p:spPr bwMode="auto">
          <a:xfrm>
            <a:off x="5518150" y="26241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28" name="Rectangle 176"/>
          <p:cNvSpPr>
            <a:spLocks noChangeArrowheads="1"/>
          </p:cNvSpPr>
          <p:nvPr/>
        </p:nvSpPr>
        <p:spPr bwMode="auto">
          <a:xfrm>
            <a:off x="8261350" y="20653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29" name="Rectangle 175"/>
          <p:cNvSpPr>
            <a:spLocks noChangeArrowheads="1"/>
          </p:cNvSpPr>
          <p:nvPr/>
        </p:nvSpPr>
        <p:spPr bwMode="auto">
          <a:xfrm>
            <a:off x="7575550" y="20653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30" name="Rectangle 174"/>
          <p:cNvSpPr>
            <a:spLocks noChangeArrowheads="1"/>
          </p:cNvSpPr>
          <p:nvPr/>
        </p:nvSpPr>
        <p:spPr bwMode="auto">
          <a:xfrm>
            <a:off x="6889750" y="20653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31" name="Rectangle 173"/>
          <p:cNvSpPr>
            <a:spLocks noChangeArrowheads="1"/>
          </p:cNvSpPr>
          <p:nvPr/>
        </p:nvSpPr>
        <p:spPr bwMode="auto">
          <a:xfrm>
            <a:off x="6203950" y="20653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32" name="Rectangle 172"/>
          <p:cNvSpPr>
            <a:spLocks noChangeArrowheads="1"/>
          </p:cNvSpPr>
          <p:nvPr/>
        </p:nvSpPr>
        <p:spPr bwMode="auto">
          <a:xfrm>
            <a:off x="5518150" y="20653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33" name="Rectangle 171"/>
          <p:cNvSpPr>
            <a:spLocks noChangeArrowheads="1"/>
          </p:cNvSpPr>
          <p:nvPr/>
        </p:nvSpPr>
        <p:spPr bwMode="auto">
          <a:xfrm>
            <a:off x="8261350" y="15065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34" name="Rectangle 170"/>
          <p:cNvSpPr>
            <a:spLocks noChangeArrowheads="1"/>
          </p:cNvSpPr>
          <p:nvPr/>
        </p:nvSpPr>
        <p:spPr bwMode="auto">
          <a:xfrm>
            <a:off x="7575550" y="15065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35" name="Rectangle 169"/>
          <p:cNvSpPr>
            <a:spLocks noChangeArrowheads="1"/>
          </p:cNvSpPr>
          <p:nvPr/>
        </p:nvSpPr>
        <p:spPr bwMode="auto">
          <a:xfrm>
            <a:off x="6889750" y="15065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36" name="Rectangle 168"/>
          <p:cNvSpPr>
            <a:spLocks noChangeArrowheads="1"/>
          </p:cNvSpPr>
          <p:nvPr/>
        </p:nvSpPr>
        <p:spPr bwMode="auto">
          <a:xfrm>
            <a:off x="6203950" y="15065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37" name="Rectangle 167"/>
          <p:cNvSpPr>
            <a:spLocks noChangeArrowheads="1"/>
          </p:cNvSpPr>
          <p:nvPr/>
        </p:nvSpPr>
        <p:spPr bwMode="auto">
          <a:xfrm>
            <a:off x="5518150" y="15065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8390" name="Line 198"/>
          <p:cNvSpPr>
            <a:spLocks noChangeShapeType="1"/>
          </p:cNvSpPr>
          <p:nvPr/>
        </p:nvSpPr>
        <p:spPr bwMode="auto">
          <a:xfrm>
            <a:off x="5518150" y="2065338"/>
            <a:ext cx="342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91" name="Line 199"/>
          <p:cNvSpPr>
            <a:spLocks noChangeShapeType="1"/>
          </p:cNvSpPr>
          <p:nvPr/>
        </p:nvSpPr>
        <p:spPr bwMode="auto">
          <a:xfrm>
            <a:off x="5518150" y="2624138"/>
            <a:ext cx="342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92" name="Line 200"/>
          <p:cNvSpPr>
            <a:spLocks noChangeShapeType="1"/>
          </p:cNvSpPr>
          <p:nvPr/>
        </p:nvSpPr>
        <p:spPr bwMode="auto">
          <a:xfrm>
            <a:off x="5518150" y="3182938"/>
            <a:ext cx="342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93" name="Line 201"/>
          <p:cNvSpPr>
            <a:spLocks noChangeShapeType="1"/>
          </p:cNvSpPr>
          <p:nvPr/>
        </p:nvSpPr>
        <p:spPr bwMode="auto">
          <a:xfrm>
            <a:off x="5518150" y="3741738"/>
            <a:ext cx="342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94" name="Line 202"/>
          <p:cNvSpPr>
            <a:spLocks noChangeShapeType="1"/>
          </p:cNvSpPr>
          <p:nvPr/>
        </p:nvSpPr>
        <p:spPr bwMode="auto">
          <a:xfrm>
            <a:off x="5518150" y="4300538"/>
            <a:ext cx="342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95" name="Line 203"/>
          <p:cNvSpPr>
            <a:spLocks noChangeShapeType="1"/>
          </p:cNvSpPr>
          <p:nvPr/>
        </p:nvSpPr>
        <p:spPr bwMode="auto">
          <a:xfrm>
            <a:off x="5518150" y="4859338"/>
            <a:ext cx="3429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96" name="Line 204"/>
          <p:cNvSpPr>
            <a:spLocks noChangeShapeType="1"/>
          </p:cNvSpPr>
          <p:nvPr/>
        </p:nvSpPr>
        <p:spPr bwMode="auto">
          <a:xfrm flipH="1" flipV="1">
            <a:off x="5518150" y="1506538"/>
            <a:ext cx="0" cy="3352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97" name="Line 205"/>
          <p:cNvSpPr>
            <a:spLocks noChangeShapeType="1"/>
          </p:cNvSpPr>
          <p:nvPr/>
        </p:nvSpPr>
        <p:spPr bwMode="auto">
          <a:xfrm>
            <a:off x="6203950" y="1506538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98" name="Line 206"/>
          <p:cNvSpPr>
            <a:spLocks noChangeShapeType="1"/>
          </p:cNvSpPr>
          <p:nvPr/>
        </p:nvSpPr>
        <p:spPr bwMode="auto">
          <a:xfrm>
            <a:off x="6889750" y="1506538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99" name="Line 207"/>
          <p:cNvSpPr>
            <a:spLocks noChangeShapeType="1"/>
          </p:cNvSpPr>
          <p:nvPr/>
        </p:nvSpPr>
        <p:spPr bwMode="auto">
          <a:xfrm>
            <a:off x="7575550" y="1506538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400" name="Line 208"/>
          <p:cNvSpPr>
            <a:spLocks noChangeShapeType="1"/>
          </p:cNvSpPr>
          <p:nvPr/>
        </p:nvSpPr>
        <p:spPr bwMode="auto">
          <a:xfrm>
            <a:off x="8261350" y="1506538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404" name="Text Box 212"/>
          <p:cNvSpPr txBox="1">
            <a:spLocks noChangeArrowheads="1"/>
          </p:cNvSpPr>
          <p:nvPr/>
        </p:nvSpPr>
        <p:spPr bwMode="auto">
          <a:xfrm>
            <a:off x="5365750" y="4859338"/>
            <a:ext cx="228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>
                <a:latin typeface="Comic Sans MS" pitchFamily="66" charset="0"/>
              </a:rPr>
              <a:t>0</a:t>
            </a:r>
          </a:p>
        </p:txBody>
      </p:sp>
      <p:sp>
        <p:nvSpPr>
          <p:cNvPr id="8405" name="Text Box 213"/>
          <p:cNvSpPr txBox="1">
            <a:spLocks noChangeArrowheads="1"/>
          </p:cNvSpPr>
          <p:nvPr/>
        </p:nvSpPr>
        <p:spPr bwMode="auto">
          <a:xfrm>
            <a:off x="6051550" y="4859338"/>
            <a:ext cx="228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>
                <a:latin typeface="Comic Sans MS" pitchFamily="66" charset="0"/>
              </a:rPr>
              <a:t>1</a:t>
            </a:r>
          </a:p>
        </p:txBody>
      </p:sp>
      <p:sp>
        <p:nvSpPr>
          <p:cNvPr id="8406" name="Text Box 214"/>
          <p:cNvSpPr txBox="1">
            <a:spLocks noChangeArrowheads="1"/>
          </p:cNvSpPr>
          <p:nvPr/>
        </p:nvSpPr>
        <p:spPr bwMode="auto">
          <a:xfrm>
            <a:off x="8108950" y="4859338"/>
            <a:ext cx="228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>
                <a:latin typeface="Comic Sans MS" pitchFamily="66" charset="0"/>
              </a:rPr>
              <a:t>4</a:t>
            </a:r>
          </a:p>
        </p:txBody>
      </p:sp>
      <p:sp>
        <p:nvSpPr>
          <p:cNvPr id="8407" name="Text Box 215"/>
          <p:cNvSpPr txBox="1">
            <a:spLocks noChangeArrowheads="1"/>
          </p:cNvSpPr>
          <p:nvPr/>
        </p:nvSpPr>
        <p:spPr bwMode="auto">
          <a:xfrm>
            <a:off x="6737350" y="4859338"/>
            <a:ext cx="228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>
                <a:latin typeface="Comic Sans MS" pitchFamily="66" charset="0"/>
              </a:rPr>
              <a:t>2</a:t>
            </a:r>
          </a:p>
        </p:txBody>
      </p:sp>
      <p:sp>
        <p:nvSpPr>
          <p:cNvPr id="8408" name="Text Box 216"/>
          <p:cNvSpPr txBox="1">
            <a:spLocks noChangeArrowheads="1"/>
          </p:cNvSpPr>
          <p:nvPr/>
        </p:nvSpPr>
        <p:spPr bwMode="auto">
          <a:xfrm>
            <a:off x="7423150" y="4859338"/>
            <a:ext cx="228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>
                <a:latin typeface="Comic Sans MS" pitchFamily="66" charset="0"/>
              </a:rPr>
              <a:t>3</a:t>
            </a:r>
          </a:p>
        </p:txBody>
      </p:sp>
      <p:sp>
        <p:nvSpPr>
          <p:cNvPr id="8409" name="Text Box 217"/>
          <p:cNvSpPr txBox="1">
            <a:spLocks noChangeArrowheads="1"/>
          </p:cNvSpPr>
          <p:nvPr/>
        </p:nvSpPr>
        <p:spPr bwMode="auto">
          <a:xfrm>
            <a:off x="4984750" y="409733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>
                <a:latin typeface="Comic Sans MS" pitchFamily="66" charset="0"/>
              </a:rPr>
              <a:t>10</a:t>
            </a:r>
          </a:p>
        </p:txBody>
      </p:sp>
      <p:sp>
        <p:nvSpPr>
          <p:cNvPr id="8410" name="Text Box 218"/>
          <p:cNvSpPr txBox="1">
            <a:spLocks noChangeArrowheads="1"/>
          </p:cNvSpPr>
          <p:nvPr/>
        </p:nvSpPr>
        <p:spPr bwMode="auto">
          <a:xfrm>
            <a:off x="4984750" y="356393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>
                <a:latin typeface="Comic Sans MS" pitchFamily="66" charset="0"/>
              </a:rPr>
              <a:t>20</a:t>
            </a:r>
          </a:p>
        </p:txBody>
      </p:sp>
      <p:sp>
        <p:nvSpPr>
          <p:cNvPr id="8411" name="Text Box 219"/>
          <p:cNvSpPr txBox="1">
            <a:spLocks noChangeArrowheads="1"/>
          </p:cNvSpPr>
          <p:nvPr/>
        </p:nvSpPr>
        <p:spPr bwMode="auto">
          <a:xfrm>
            <a:off x="4984750" y="303053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>
                <a:latin typeface="Comic Sans MS" pitchFamily="66" charset="0"/>
              </a:rPr>
              <a:t>30</a:t>
            </a:r>
          </a:p>
        </p:txBody>
      </p:sp>
      <p:sp>
        <p:nvSpPr>
          <p:cNvPr id="8412" name="Text Box 220"/>
          <p:cNvSpPr txBox="1">
            <a:spLocks noChangeArrowheads="1"/>
          </p:cNvSpPr>
          <p:nvPr/>
        </p:nvSpPr>
        <p:spPr bwMode="auto">
          <a:xfrm>
            <a:off x="4984750" y="188753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>
                <a:latin typeface="Comic Sans MS" pitchFamily="66" charset="0"/>
              </a:rPr>
              <a:t>50</a:t>
            </a:r>
          </a:p>
        </p:txBody>
      </p:sp>
      <p:sp>
        <p:nvSpPr>
          <p:cNvPr id="8413" name="Text Box 221"/>
          <p:cNvSpPr txBox="1">
            <a:spLocks noChangeArrowheads="1"/>
          </p:cNvSpPr>
          <p:nvPr/>
        </p:nvSpPr>
        <p:spPr bwMode="auto">
          <a:xfrm>
            <a:off x="4984750" y="249713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>
                <a:latin typeface="Comic Sans MS" pitchFamily="66" charset="0"/>
              </a:rPr>
              <a:t>40</a:t>
            </a:r>
          </a:p>
        </p:txBody>
      </p:sp>
      <p:sp>
        <p:nvSpPr>
          <p:cNvPr id="8414" name="Text Box 222"/>
          <p:cNvSpPr txBox="1">
            <a:spLocks noChangeArrowheads="1"/>
          </p:cNvSpPr>
          <p:nvPr/>
        </p:nvSpPr>
        <p:spPr bwMode="auto">
          <a:xfrm>
            <a:off x="5213350" y="4706938"/>
            <a:ext cx="228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>
                <a:latin typeface="Comic Sans MS" pitchFamily="66" charset="0"/>
              </a:rPr>
              <a:t>0</a:t>
            </a:r>
          </a:p>
        </p:txBody>
      </p:sp>
      <p:sp>
        <p:nvSpPr>
          <p:cNvPr id="8415" name="Text Box 223"/>
          <p:cNvSpPr txBox="1">
            <a:spLocks noChangeArrowheads="1"/>
          </p:cNvSpPr>
          <p:nvPr/>
        </p:nvSpPr>
        <p:spPr bwMode="auto">
          <a:xfrm>
            <a:off x="5975350" y="5164138"/>
            <a:ext cx="2743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0">
                <a:latin typeface="Comic Sans MS" pitchFamily="66" charset="0"/>
              </a:rPr>
              <a:t>Distance from centre (km)</a:t>
            </a:r>
          </a:p>
        </p:txBody>
      </p:sp>
      <p:sp>
        <p:nvSpPr>
          <p:cNvPr id="8416" name="Text Box 224"/>
          <p:cNvSpPr txBox="1">
            <a:spLocks noChangeArrowheads="1"/>
          </p:cNvSpPr>
          <p:nvPr/>
        </p:nvSpPr>
        <p:spPr bwMode="auto">
          <a:xfrm rot="-5400000">
            <a:off x="3286125" y="3052763"/>
            <a:ext cx="3276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0">
                <a:latin typeface="Comic Sans MS" pitchFamily="66" charset="0"/>
              </a:rPr>
              <a:t>Pop. Density (people/hectare)</a:t>
            </a:r>
          </a:p>
        </p:txBody>
      </p:sp>
      <p:grpSp>
        <p:nvGrpSpPr>
          <p:cNvPr id="8417" name="Group 225"/>
          <p:cNvGrpSpPr>
            <a:grpSpLocks/>
          </p:cNvGrpSpPr>
          <p:nvPr/>
        </p:nvGrpSpPr>
        <p:grpSpPr bwMode="auto">
          <a:xfrm>
            <a:off x="5849938" y="1985963"/>
            <a:ext cx="152400" cy="152400"/>
            <a:chOff x="4224" y="3024"/>
            <a:chExt cx="48" cy="48"/>
          </a:xfrm>
        </p:grpSpPr>
        <p:sp>
          <p:nvSpPr>
            <p:cNvPr id="6292" name="Line 226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93" name="Line 227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420" name="Group 228"/>
          <p:cNvGrpSpPr>
            <a:grpSpLocks/>
          </p:cNvGrpSpPr>
          <p:nvPr/>
        </p:nvGrpSpPr>
        <p:grpSpPr bwMode="auto">
          <a:xfrm>
            <a:off x="8037513" y="3546475"/>
            <a:ext cx="152400" cy="152400"/>
            <a:chOff x="4224" y="3024"/>
            <a:chExt cx="48" cy="48"/>
          </a:xfrm>
        </p:grpSpPr>
        <p:sp>
          <p:nvSpPr>
            <p:cNvPr id="6290" name="Line 229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91" name="Line 230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423" name="Group 231"/>
          <p:cNvGrpSpPr>
            <a:grpSpLocks/>
          </p:cNvGrpSpPr>
          <p:nvPr/>
        </p:nvGrpSpPr>
        <p:grpSpPr bwMode="auto">
          <a:xfrm>
            <a:off x="7105650" y="3984625"/>
            <a:ext cx="152400" cy="152400"/>
            <a:chOff x="4224" y="3024"/>
            <a:chExt cx="48" cy="48"/>
          </a:xfrm>
        </p:grpSpPr>
        <p:sp>
          <p:nvSpPr>
            <p:cNvPr id="6288" name="Line 232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89" name="Line 233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426" name="Group 234"/>
          <p:cNvGrpSpPr>
            <a:grpSpLocks/>
          </p:cNvGrpSpPr>
          <p:nvPr/>
        </p:nvGrpSpPr>
        <p:grpSpPr bwMode="auto">
          <a:xfrm>
            <a:off x="6019800" y="2676525"/>
            <a:ext cx="152400" cy="152400"/>
            <a:chOff x="4224" y="3024"/>
            <a:chExt cx="48" cy="48"/>
          </a:xfrm>
        </p:grpSpPr>
        <p:sp>
          <p:nvSpPr>
            <p:cNvPr id="6286" name="Line 235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87" name="Line 236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429" name="Group 237"/>
          <p:cNvGrpSpPr>
            <a:grpSpLocks/>
          </p:cNvGrpSpPr>
          <p:nvPr/>
        </p:nvGrpSpPr>
        <p:grpSpPr bwMode="auto">
          <a:xfrm>
            <a:off x="6692900" y="3394075"/>
            <a:ext cx="152400" cy="152400"/>
            <a:chOff x="4224" y="3024"/>
            <a:chExt cx="48" cy="48"/>
          </a:xfrm>
        </p:grpSpPr>
        <p:sp>
          <p:nvSpPr>
            <p:cNvPr id="6284" name="Line 238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85" name="Line 239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432" name="Group 240"/>
          <p:cNvGrpSpPr>
            <a:grpSpLocks/>
          </p:cNvGrpSpPr>
          <p:nvPr/>
        </p:nvGrpSpPr>
        <p:grpSpPr bwMode="auto">
          <a:xfrm>
            <a:off x="6477000" y="2120900"/>
            <a:ext cx="152400" cy="152400"/>
            <a:chOff x="4224" y="3024"/>
            <a:chExt cx="48" cy="48"/>
          </a:xfrm>
        </p:grpSpPr>
        <p:sp>
          <p:nvSpPr>
            <p:cNvPr id="6282" name="Line 241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83" name="Line 242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435" name="Group 243"/>
          <p:cNvGrpSpPr>
            <a:grpSpLocks/>
          </p:cNvGrpSpPr>
          <p:nvPr/>
        </p:nvGrpSpPr>
        <p:grpSpPr bwMode="auto">
          <a:xfrm>
            <a:off x="6800850" y="2936875"/>
            <a:ext cx="152400" cy="152400"/>
            <a:chOff x="4224" y="3024"/>
            <a:chExt cx="48" cy="48"/>
          </a:xfrm>
        </p:grpSpPr>
        <p:sp>
          <p:nvSpPr>
            <p:cNvPr id="6280" name="Line 244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81" name="Line 245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438" name="Group 246"/>
          <p:cNvGrpSpPr>
            <a:grpSpLocks/>
          </p:cNvGrpSpPr>
          <p:nvPr/>
        </p:nvGrpSpPr>
        <p:grpSpPr bwMode="auto">
          <a:xfrm>
            <a:off x="7804150" y="4335463"/>
            <a:ext cx="152400" cy="152400"/>
            <a:chOff x="4224" y="3024"/>
            <a:chExt cx="48" cy="48"/>
          </a:xfrm>
        </p:grpSpPr>
        <p:sp>
          <p:nvSpPr>
            <p:cNvPr id="6278" name="Line 247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79" name="Line 248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441" name="Group 249"/>
          <p:cNvGrpSpPr>
            <a:grpSpLocks/>
          </p:cNvGrpSpPr>
          <p:nvPr/>
        </p:nvGrpSpPr>
        <p:grpSpPr bwMode="auto">
          <a:xfrm>
            <a:off x="8180388" y="3914775"/>
            <a:ext cx="152400" cy="152400"/>
            <a:chOff x="4224" y="3024"/>
            <a:chExt cx="48" cy="48"/>
          </a:xfrm>
        </p:grpSpPr>
        <p:sp>
          <p:nvSpPr>
            <p:cNvPr id="6276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77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444" name="Group 252"/>
          <p:cNvGrpSpPr>
            <a:grpSpLocks/>
          </p:cNvGrpSpPr>
          <p:nvPr/>
        </p:nvGrpSpPr>
        <p:grpSpPr bwMode="auto">
          <a:xfrm>
            <a:off x="7499350" y="3654425"/>
            <a:ext cx="152400" cy="152400"/>
            <a:chOff x="4224" y="3024"/>
            <a:chExt cx="48" cy="48"/>
          </a:xfrm>
        </p:grpSpPr>
        <p:sp>
          <p:nvSpPr>
            <p:cNvPr id="6274" name="Line 253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75" name="Line 254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447" name="Text Box 255"/>
          <p:cNvSpPr txBox="1">
            <a:spLocks noChangeArrowheads="1"/>
          </p:cNvSpPr>
          <p:nvPr/>
        </p:nvSpPr>
        <p:spPr bwMode="auto">
          <a:xfrm>
            <a:off x="4975225" y="5638800"/>
            <a:ext cx="4043363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0">
                <a:solidFill>
                  <a:srgbClr val="FF0000"/>
                </a:solidFill>
                <a:latin typeface="Comic Sans MS" pitchFamily="66" charset="0"/>
              </a:rPr>
              <a:t>The correlation is negative, which means that as we get further from the city centre, the population density decreases.</a:t>
            </a:r>
          </a:p>
        </p:txBody>
      </p:sp>
      <p:sp>
        <p:nvSpPr>
          <p:cNvPr id="93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Correlation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73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8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8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8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8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8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8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8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8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8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8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8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0" grpId="0" animBg="1"/>
      <p:bldP spid="8391" grpId="0" animBg="1"/>
      <p:bldP spid="8392" grpId="0" animBg="1"/>
      <p:bldP spid="8393" grpId="0" animBg="1"/>
      <p:bldP spid="8394" grpId="0" animBg="1"/>
      <p:bldP spid="8395" grpId="0" animBg="1"/>
      <p:bldP spid="8396" grpId="0" animBg="1"/>
      <p:bldP spid="8397" grpId="0" animBg="1"/>
      <p:bldP spid="8398" grpId="0" animBg="1"/>
      <p:bldP spid="8399" grpId="0" animBg="1"/>
      <p:bldP spid="8400" grpId="0" animBg="1"/>
      <p:bldP spid="8404" grpId="0"/>
      <p:bldP spid="8405" grpId="0"/>
      <p:bldP spid="8406" grpId="0"/>
      <p:bldP spid="8407" grpId="0"/>
      <p:bldP spid="8408" grpId="0"/>
      <p:bldP spid="8409" grpId="0"/>
      <p:bldP spid="8410" grpId="0"/>
      <p:bldP spid="8411" grpId="0"/>
      <p:bldP spid="8412" grpId="0"/>
      <p:bldP spid="8413" grpId="0"/>
      <p:bldP spid="8414" grpId="0"/>
      <p:bldP spid="8415" grpId="0"/>
      <p:bldP spid="84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Correlation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9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 txBox="1">
            <a:spLocks/>
          </p:cNvSpPr>
          <p:nvPr/>
        </p:nvSpPr>
        <p:spPr>
          <a:xfrm>
            <a:off x="628650" y="215503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50">
                <a:latin typeface="Comic Sans MS" panose="030F0702030302020204" pitchFamily="66" charset="0"/>
              </a:rPr>
              <a:t>Correlation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9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5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479891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Scatter graphs are used to represent data linking 2 variables (bivariate data)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Two variables have a </a:t>
            </a:r>
            <a:r>
              <a:rPr lang="en-US" sz="1600" b="1" u="sng" dirty="0">
                <a:latin typeface="Comic Sans MS" panose="030F0702030302020204" pitchFamily="66" charset="0"/>
                <a:sym typeface="Wingdings" panose="05000000000000000000" pitchFamily="2" charset="2"/>
              </a:rPr>
              <a:t>causal</a:t>
            </a: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 relationship if a change in one variable causes a change in the other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Note that correlation does not imply causation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Think about context – sometimes data seems like it is linked, but actually it is not!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chocolate consumption and nobel priz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852" y="1425555"/>
            <a:ext cx="5217976" cy="4529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651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Correlation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9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 txBox="1">
            <a:spLocks/>
          </p:cNvSpPr>
          <p:nvPr/>
        </p:nvSpPr>
        <p:spPr>
          <a:xfrm>
            <a:off x="628650" y="215503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50">
                <a:latin typeface="Comic Sans MS" panose="030F0702030302020204" pitchFamily="66" charset="0"/>
              </a:rPr>
              <a:t>Correlation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9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5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479891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Scatter graphs are used to represent data linking 2 variables (bivariate data)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Hideko was interested to see if there was a relationship between what people earn and the age at which they left education or training. She asked 14 friends to fill in an anonymous questionnaire and recorded her results in a scatter diagram.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Describe the type of correlation shown</a:t>
            </a:r>
          </a:p>
          <a:p>
            <a:pPr marL="342900" indent="-342900" algn="ctr">
              <a:buAutoNum type="alphaLcParenR"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7" name="Rectangle 196"/>
          <p:cNvSpPr>
            <a:spLocks noChangeArrowheads="1"/>
          </p:cNvSpPr>
          <p:nvPr/>
        </p:nvSpPr>
        <p:spPr bwMode="auto">
          <a:xfrm>
            <a:off x="7686584" y="42308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8" name="Rectangle 195"/>
          <p:cNvSpPr>
            <a:spLocks noChangeArrowheads="1"/>
          </p:cNvSpPr>
          <p:nvPr/>
        </p:nvSpPr>
        <p:spPr bwMode="auto">
          <a:xfrm>
            <a:off x="7000784" y="42308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9" name="Rectangle 194"/>
          <p:cNvSpPr>
            <a:spLocks noChangeArrowheads="1"/>
          </p:cNvSpPr>
          <p:nvPr/>
        </p:nvSpPr>
        <p:spPr bwMode="auto">
          <a:xfrm>
            <a:off x="6314984" y="42308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10" name="Rectangle 193"/>
          <p:cNvSpPr>
            <a:spLocks noChangeArrowheads="1"/>
          </p:cNvSpPr>
          <p:nvPr/>
        </p:nvSpPr>
        <p:spPr bwMode="auto">
          <a:xfrm>
            <a:off x="5629184" y="42308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11" name="Rectangle 192"/>
          <p:cNvSpPr>
            <a:spLocks noChangeArrowheads="1"/>
          </p:cNvSpPr>
          <p:nvPr/>
        </p:nvSpPr>
        <p:spPr bwMode="auto">
          <a:xfrm>
            <a:off x="4943384" y="42308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12" name="Rectangle 191"/>
          <p:cNvSpPr>
            <a:spLocks noChangeArrowheads="1"/>
          </p:cNvSpPr>
          <p:nvPr/>
        </p:nvSpPr>
        <p:spPr bwMode="auto">
          <a:xfrm>
            <a:off x="7686584" y="36720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13" name="Rectangle 190"/>
          <p:cNvSpPr>
            <a:spLocks noChangeArrowheads="1"/>
          </p:cNvSpPr>
          <p:nvPr/>
        </p:nvSpPr>
        <p:spPr bwMode="auto">
          <a:xfrm>
            <a:off x="7000784" y="36720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14" name="Rectangle 189"/>
          <p:cNvSpPr>
            <a:spLocks noChangeArrowheads="1"/>
          </p:cNvSpPr>
          <p:nvPr/>
        </p:nvSpPr>
        <p:spPr bwMode="auto">
          <a:xfrm>
            <a:off x="6314984" y="36720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15" name="Rectangle 188"/>
          <p:cNvSpPr>
            <a:spLocks noChangeArrowheads="1"/>
          </p:cNvSpPr>
          <p:nvPr/>
        </p:nvSpPr>
        <p:spPr bwMode="auto">
          <a:xfrm>
            <a:off x="5629184" y="36720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16" name="Rectangle 187"/>
          <p:cNvSpPr>
            <a:spLocks noChangeArrowheads="1"/>
          </p:cNvSpPr>
          <p:nvPr/>
        </p:nvSpPr>
        <p:spPr bwMode="auto">
          <a:xfrm>
            <a:off x="4943384" y="36720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17" name="Rectangle 186"/>
          <p:cNvSpPr>
            <a:spLocks noChangeArrowheads="1"/>
          </p:cNvSpPr>
          <p:nvPr/>
        </p:nvSpPr>
        <p:spPr bwMode="auto">
          <a:xfrm>
            <a:off x="7686584" y="31132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18" name="Rectangle 185"/>
          <p:cNvSpPr>
            <a:spLocks noChangeArrowheads="1"/>
          </p:cNvSpPr>
          <p:nvPr/>
        </p:nvSpPr>
        <p:spPr bwMode="auto">
          <a:xfrm>
            <a:off x="7000784" y="31132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19" name="Rectangle 184"/>
          <p:cNvSpPr>
            <a:spLocks noChangeArrowheads="1"/>
          </p:cNvSpPr>
          <p:nvPr/>
        </p:nvSpPr>
        <p:spPr bwMode="auto">
          <a:xfrm>
            <a:off x="6314984" y="31132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20" name="Rectangle 183"/>
          <p:cNvSpPr>
            <a:spLocks noChangeArrowheads="1"/>
          </p:cNvSpPr>
          <p:nvPr/>
        </p:nvSpPr>
        <p:spPr bwMode="auto">
          <a:xfrm>
            <a:off x="5629184" y="31132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21" name="Rectangle 182"/>
          <p:cNvSpPr>
            <a:spLocks noChangeArrowheads="1"/>
          </p:cNvSpPr>
          <p:nvPr/>
        </p:nvSpPr>
        <p:spPr bwMode="auto">
          <a:xfrm>
            <a:off x="4943384" y="31132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22" name="Rectangle 181"/>
          <p:cNvSpPr>
            <a:spLocks noChangeArrowheads="1"/>
          </p:cNvSpPr>
          <p:nvPr/>
        </p:nvSpPr>
        <p:spPr bwMode="auto">
          <a:xfrm>
            <a:off x="7686584" y="25544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23" name="Rectangle 180"/>
          <p:cNvSpPr>
            <a:spLocks noChangeArrowheads="1"/>
          </p:cNvSpPr>
          <p:nvPr/>
        </p:nvSpPr>
        <p:spPr bwMode="auto">
          <a:xfrm>
            <a:off x="7000784" y="25544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24" name="Rectangle 179"/>
          <p:cNvSpPr>
            <a:spLocks noChangeArrowheads="1"/>
          </p:cNvSpPr>
          <p:nvPr/>
        </p:nvSpPr>
        <p:spPr bwMode="auto">
          <a:xfrm>
            <a:off x="6314984" y="25544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25" name="Rectangle 178"/>
          <p:cNvSpPr>
            <a:spLocks noChangeArrowheads="1"/>
          </p:cNvSpPr>
          <p:nvPr/>
        </p:nvSpPr>
        <p:spPr bwMode="auto">
          <a:xfrm>
            <a:off x="5629184" y="25544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26" name="Rectangle 177"/>
          <p:cNvSpPr>
            <a:spLocks noChangeArrowheads="1"/>
          </p:cNvSpPr>
          <p:nvPr/>
        </p:nvSpPr>
        <p:spPr bwMode="auto">
          <a:xfrm>
            <a:off x="4943384" y="25544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27" name="Rectangle 176"/>
          <p:cNvSpPr>
            <a:spLocks noChangeArrowheads="1"/>
          </p:cNvSpPr>
          <p:nvPr/>
        </p:nvSpPr>
        <p:spPr bwMode="auto">
          <a:xfrm>
            <a:off x="7686584" y="19956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28" name="Rectangle 175"/>
          <p:cNvSpPr>
            <a:spLocks noChangeArrowheads="1"/>
          </p:cNvSpPr>
          <p:nvPr/>
        </p:nvSpPr>
        <p:spPr bwMode="auto">
          <a:xfrm>
            <a:off x="7000784" y="19956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29" name="Rectangle 174"/>
          <p:cNvSpPr>
            <a:spLocks noChangeArrowheads="1"/>
          </p:cNvSpPr>
          <p:nvPr/>
        </p:nvSpPr>
        <p:spPr bwMode="auto">
          <a:xfrm>
            <a:off x="6314984" y="19956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30" name="Rectangle 173"/>
          <p:cNvSpPr>
            <a:spLocks noChangeArrowheads="1"/>
          </p:cNvSpPr>
          <p:nvPr/>
        </p:nvSpPr>
        <p:spPr bwMode="auto">
          <a:xfrm>
            <a:off x="5629184" y="19956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31" name="Rectangle 172"/>
          <p:cNvSpPr>
            <a:spLocks noChangeArrowheads="1"/>
          </p:cNvSpPr>
          <p:nvPr/>
        </p:nvSpPr>
        <p:spPr bwMode="auto">
          <a:xfrm>
            <a:off x="4943384" y="19956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32" name="Rectangle 171"/>
          <p:cNvSpPr>
            <a:spLocks noChangeArrowheads="1"/>
          </p:cNvSpPr>
          <p:nvPr/>
        </p:nvSpPr>
        <p:spPr bwMode="auto">
          <a:xfrm>
            <a:off x="7686584" y="14368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33" name="Rectangle 170"/>
          <p:cNvSpPr>
            <a:spLocks noChangeArrowheads="1"/>
          </p:cNvSpPr>
          <p:nvPr/>
        </p:nvSpPr>
        <p:spPr bwMode="auto">
          <a:xfrm>
            <a:off x="7000784" y="14368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34" name="Rectangle 169"/>
          <p:cNvSpPr>
            <a:spLocks noChangeArrowheads="1"/>
          </p:cNvSpPr>
          <p:nvPr/>
        </p:nvSpPr>
        <p:spPr bwMode="auto">
          <a:xfrm>
            <a:off x="6314984" y="14368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35" name="Rectangle 168"/>
          <p:cNvSpPr>
            <a:spLocks noChangeArrowheads="1"/>
          </p:cNvSpPr>
          <p:nvPr/>
        </p:nvSpPr>
        <p:spPr bwMode="auto">
          <a:xfrm>
            <a:off x="5629184" y="14368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36" name="Rectangle 167"/>
          <p:cNvSpPr>
            <a:spLocks noChangeArrowheads="1"/>
          </p:cNvSpPr>
          <p:nvPr/>
        </p:nvSpPr>
        <p:spPr bwMode="auto">
          <a:xfrm>
            <a:off x="4943384" y="14368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37" name="Line 198"/>
          <p:cNvSpPr>
            <a:spLocks noChangeShapeType="1"/>
          </p:cNvSpPr>
          <p:nvPr/>
        </p:nvSpPr>
        <p:spPr bwMode="auto">
          <a:xfrm>
            <a:off x="4943384" y="1995669"/>
            <a:ext cx="342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" name="Line 199"/>
          <p:cNvSpPr>
            <a:spLocks noChangeShapeType="1"/>
          </p:cNvSpPr>
          <p:nvPr/>
        </p:nvSpPr>
        <p:spPr bwMode="auto">
          <a:xfrm>
            <a:off x="4943384" y="2554469"/>
            <a:ext cx="342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" name="Line 200"/>
          <p:cNvSpPr>
            <a:spLocks noChangeShapeType="1"/>
          </p:cNvSpPr>
          <p:nvPr/>
        </p:nvSpPr>
        <p:spPr bwMode="auto">
          <a:xfrm>
            <a:off x="4943384" y="3113269"/>
            <a:ext cx="342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" name="Line 201"/>
          <p:cNvSpPr>
            <a:spLocks noChangeShapeType="1"/>
          </p:cNvSpPr>
          <p:nvPr/>
        </p:nvSpPr>
        <p:spPr bwMode="auto">
          <a:xfrm>
            <a:off x="4943384" y="3672069"/>
            <a:ext cx="342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" name="Line 202"/>
          <p:cNvSpPr>
            <a:spLocks noChangeShapeType="1"/>
          </p:cNvSpPr>
          <p:nvPr/>
        </p:nvSpPr>
        <p:spPr bwMode="auto">
          <a:xfrm>
            <a:off x="4943384" y="4230869"/>
            <a:ext cx="342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2" name="Line 203"/>
          <p:cNvSpPr>
            <a:spLocks noChangeShapeType="1"/>
          </p:cNvSpPr>
          <p:nvPr/>
        </p:nvSpPr>
        <p:spPr bwMode="auto">
          <a:xfrm>
            <a:off x="4943384" y="4789669"/>
            <a:ext cx="3429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" name="Line 204"/>
          <p:cNvSpPr>
            <a:spLocks noChangeShapeType="1"/>
          </p:cNvSpPr>
          <p:nvPr/>
        </p:nvSpPr>
        <p:spPr bwMode="auto">
          <a:xfrm flipH="1" flipV="1">
            <a:off x="4943384" y="1436869"/>
            <a:ext cx="0" cy="3352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" name="Line 205"/>
          <p:cNvSpPr>
            <a:spLocks noChangeShapeType="1"/>
          </p:cNvSpPr>
          <p:nvPr/>
        </p:nvSpPr>
        <p:spPr bwMode="auto">
          <a:xfrm>
            <a:off x="5629184" y="1436869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" name="Line 206"/>
          <p:cNvSpPr>
            <a:spLocks noChangeShapeType="1"/>
          </p:cNvSpPr>
          <p:nvPr/>
        </p:nvSpPr>
        <p:spPr bwMode="auto">
          <a:xfrm>
            <a:off x="6314984" y="1436869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" name="Line 207"/>
          <p:cNvSpPr>
            <a:spLocks noChangeShapeType="1"/>
          </p:cNvSpPr>
          <p:nvPr/>
        </p:nvSpPr>
        <p:spPr bwMode="auto">
          <a:xfrm>
            <a:off x="7000784" y="1436869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" name="Line 208"/>
          <p:cNvSpPr>
            <a:spLocks noChangeShapeType="1"/>
          </p:cNvSpPr>
          <p:nvPr/>
        </p:nvSpPr>
        <p:spPr bwMode="auto">
          <a:xfrm>
            <a:off x="7686584" y="1436869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" name="Text Box 212"/>
          <p:cNvSpPr txBox="1">
            <a:spLocks noChangeArrowheads="1"/>
          </p:cNvSpPr>
          <p:nvPr/>
        </p:nvSpPr>
        <p:spPr bwMode="auto">
          <a:xfrm>
            <a:off x="4677771" y="4789669"/>
            <a:ext cx="5299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 dirty="0">
                <a:latin typeface="Comic Sans MS" pitchFamily="66" charset="0"/>
              </a:rPr>
              <a:t>14</a:t>
            </a:r>
          </a:p>
        </p:txBody>
      </p:sp>
      <p:sp>
        <p:nvSpPr>
          <p:cNvPr id="49" name="Text Box 213"/>
          <p:cNvSpPr txBox="1">
            <a:spLocks noChangeArrowheads="1"/>
          </p:cNvSpPr>
          <p:nvPr/>
        </p:nvSpPr>
        <p:spPr bwMode="auto">
          <a:xfrm>
            <a:off x="5390607" y="4789669"/>
            <a:ext cx="4702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 dirty="0">
                <a:latin typeface="Comic Sans MS" pitchFamily="66" charset="0"/>
              </a:rPr>
              <a:t>16</a:t>
            </a:r>
          </a:p>
        </p:txBody>
      </p:sp>
      <p:sp>
        <p:nvSpPr>
          <p:cNvPr id="50" name="Text Box 214"/>
          <p:cNvSpPr txBox="1">
            <a:spLocks noChangeArrowheads="1"/>
          </p:cNvSpPr>
          <p:nvPr/>
        </p:nvSpPr>
        <p:spPr bwMode="auto">
          <a:xfrm>
            <a:off x="7386138" y="4780960"/>
            <a:ext cx="6257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 dirty="0">
                <a:latin typeface="Comic Sans MS" pitchFamily="66" charset="0"/>
              </a:rPr>
              <a:t>22</a:t>
            </a:r>
          </a:p>
        </p:txBody>
      </p:sp>
      <p:sp>
        <p:nvSpPr>
          <p:cNvPr id="51" name="Text Box 215"/>
          <p:cNvSpPr txBox="1">
            <a:spLocks noChangeArrowheads="1"/>
          </p:cNvSpPr>
          <p:nvPr/>
        </p:nvSpPr>
        <p:spPr bwMode="auto">
          <a:xfrm>
            <a:off x="6101624" y="4789669"/>
            <a:ext cx="4559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 dirty="0">
                <a:latin typeface="Comic Sans MS" pitchFamily="66" charset="0"/>
              </a:rPr>
              <a:t>18</a:t>
            </a:r>
          </a:p>
        </p:txBody>
      </p:sp>
      <p:sp>
        <p:nvSpPr>
          <p:cNvPr id="52" name="Text Box 216"/>
          <p:cNvSpPr txBox="1">
            <a:spLocks noChangeArrowheads="1"/>
          </p:cNvSpPr>
          <p:nvPr/>
        </p:nvSpPr>
        <p:spPr bwMode="auto">
          <a:xfrm>
            <a:off x="6778714" y="4789669"/>
            <a:ext cx="4755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 dirty="0">
                <a:latin typeface="Comic Sans MS" pitchFamily="66" charset="0"/>
              </a:rPr>
              <a:t>20</a:t>
            </a:r>
          </a:p>
        </p:txBody>
      </p:sp>
      <p:sp>
        <p:nvSpPr>
          <p:cNvPr id="53" name="Text Box 217"/>
          <p:cNvSpPr txBox="1">
            <a:spLocks noChangeArrowheads="1"/>
          </p:cNvSpPr>
          <p:nvPr/>
        </p:nvSpPr>
        <p:spPr bwMode="auto">
          <a:xfrm>
            <a:off x="4523195" y="4036377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 dirty="0">
                <a:latin typeface="Comic Sans MS" pitchFamily="66" charset="0"/>
              </a:rPr>
              <a:t>4</a:t>
            </a:r>
          </a:p>
        </p:txBody>
      </p:sp>
      <p:sp>
        <p:nvSpPr>
          <p:cNvPr id="54" name="Text Box 218"/>
          <p:cNvSpPr txBox="1">
            <a:spLocks noChangeArrowheads="1"/>
          </p:cNvSpPr>
          <p:nvPr/>
        </p:nvSpPr>
        <p:spPr bwMode="auto">
          <a:xfrm>
            <a:off x="4523195" y="3502977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 dirty="0">
                <a:latin typeface="Comic Sans MS" pitchFamily="66" charset="0"/>
              </a:rPr>
              <a:t>8</a:t>
            </a:r>
          </a:p>
        </p:txBody>
      </p:sp>
      <p:sp>
        <p:nvSpPr>
          <p:cNvPr id="55" name="Text Box 219"/>
          <p:cNvSpPr txBox="1">
            <a:spLocks noChangeArrowheads="1"/>
          </p:cNvSpPr>
          <p:nvPr/>
        </p:nvSpPr>
        <p:spPr bwMode="auto">
          <a:xfrm>
            <a:off x="4479652" y="2969577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 dirty="0">
                <a:latin typeface="Comic Sans MS" pitchFamily="66" charset="0"/>
              </a:rPr>
              <a:t>12</a:t>
            </a:r>
          </a:p>
        </p:txBody>
      </p:sp>
      <p:sp>
        <p:nvSpPr>
          <p:cNvPr id="56" name="Text Box 220"/>
          <p:cNvSpPr txBox="1">
            <a:spLocks noChangeArrowheads="1"/>
          </p:cNvSpPr>
          <p:nvPr/>
        </p:nvSpPr>
        <p:spPr bwMode="auto">
          <a:xfrm>
            <a:off x="4479652" y="1826577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 dirty="0">
                <a:latin typeface="Comic Sans MS" pitchFamily="66" charset="0"/>
              </a:rPr>
              <a:t>20</a:t>
            </a:r>
          </a:p>
        </p:txBody>
      </p:sp>
      <p:sp>
        <p:nvSpPr>
          <p:cNvPr id="57" name="Text Box 221"/>
          <p:cNvSpPr txBox="1">
            <a:spLocks noChangeArrowheads="1"/>
          </p:cNvSpPr>
          <p:nvPr/>
        </p:nvSpPr>
        <p:spPr bwMode="auto">
          <a:xfrm>
            <a:off x="4470944" y="240134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 dirty="0">
                <a:latin typeface="Comic Sans MS" pitchFamily="66" charset="0"/>
              </a:rPr>
              <a:t>16</a:t>
            </a:r>
          </a:p>
        </p:txBody>
      </p:sp>
      <p:sp>
        <p:nvSpPr>
          <p:cNvPr id="58" name="Text Box 222"/>
          <p:cNvSpPr txBox="1">
            <a:spLocks noChangeArrowheads="1"/>
          </p:cNvSpPr>
          <p:nvPr/>
        </p:nvSpPr>
        <p:spPr bwMode="auto">
          <a:xfrm>
            <a:off x="4673419" y="4602434"/>
            <a:ext cx="228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 dirty="0">
                <a:latin typeface="Comic Sans MS" pitchFamily="66" charset="0"/>
              </a:rPr>
              <a:t>0</a:t>
            </a:r>
          </a:p>
        </p:txBody>
      </p:sp>
      <p:sp>
        <p:nvSpPr>
          <p:cNvPr id="59" name="Text Box 223"/>
          <p:cNvSpPr txBox="1">
            <a:spLocks noChangeArrowheads="1"/>
          </p:cNvSpPr>
          <p:nvPr/>
        </p:nvSpPr>
        <p:spPr bwMode="auto">
          <a:xfrm>
            <a:off x="5444126" y="5207681"/>
            <a:ext cx="2743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0" dirty="0">
                <a:latin typeface="Comic Sans MS" pitchFamily="66" charset="0"/>
              </a:rPr>
              <a:t>Age at which education/training ended</a:t>
            </a:r>
          </a:p>
        </p:txBody>
      </p:sp>
      <p:sp>
        <p:nvSpPr>
          <p:cNvPr id="60" name="Text Box 224"/>
          <p:cNvSpPr txBox="1">
            <a:spLocks noChangeArrowheads="1"/>
          </p:cNvSpPr>
          <p:nvPr/>
        </p:nvSpPr>
        <p:spPr bwMode="auto">
          <a:xfrm rot="-5400000">
            <a:off x="2711359" y="2983094"/>
            <a:ext cx="3276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0" dirty="0">
                <a:latin typeface="Comic Sans MS" pitchFamily="66" charset="0"/>
              </a:rPr>
              <a:t>Hourly pay (£)</a:t>
            </a:r>
          </a:p>
        </p:txBody>
      </p:sp>
      <p:grpSp>
        <p:nvGrpSpPr>
          <p:cNvPr id="61" name="Group 225"/>
          <p:cNvGrpSpPr>
            <a:grpSpLocks/>
          </p:cNvGrpSpPr>
          <p:nvPr/>
        </p:nvGrpSpPr>
        <p:grpSpPr bwMode="auto">
          <a:xfrm>
            <a:off x="5553846" y="3440294"/>
            <a:ext cx="152400" cy="152400"/>
            <a:chOff x="4224" y="3024"/>
            <a:chExt cx="48" cy="48"/>
          </a:xfrm>
        </p:grpSpPr>
        <p:sp>
          <p:nvSpPr>
            <p:cNvPr id="62" name="Line 226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" name="Line 227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4" name="Group 228"/>
          <p:cNvGrpSpPr>
            <a:grpSpLocks/>
          </p:cNvGrpSpPr>
          <p:nvPr/>
        </p:nvGrpSpPr>
        <p:grpSpPr bwMode="auto">
          <a:xfrm>
            <a:off x="7610793" y="3485514"/>
            <a:ext cx="152400" cy="152400"/>
            <a:chOff x="4224" y="3024"/>
            <a:chExt cx="48" cy="48"/>
          </a:xfrm>
        </p:grpSpPr>
        <p:sp>
          <p:nvSpPr>
            <p:cNvPr id="65" name="Line 229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6" name="Line 230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7" name="Group 231"/>
          <p:cNvGrpSpPr>
            <a:grpSpLocks/>
          </p:cNvGrpSpPr>
          <p:nvPr/>
        </p:nvGrpSpPr>
        <p:grpSpPr bwMode="auto">
          <a:xfrm>
            <a:off x="6922770" y="3131184"/>
            <a:ext cx="152400" cy="152400"/>
            <a:chOff x="4224" y="3024"/>
            <a:chExt cx="48" cy="48"/>
          </a:xfrm>
        </p:grpSpPr>
        <p:sp>
          <p:nvSpPr>
            <p:cNvPr id="68" name="Line 232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9" name="Line 233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0" name="Group 234"/>
          <p:cNvGrpSpPr>
            <a:grpSpLocks/>
          </p:cNvGrpSpPr>
          <p:nvPr/>
        </p:nvGrpSpPr>
        <p:grpSpPr bwMode="auto">
          <a:xfrm>
            <a:off x="5549537" y="3251290"/>
            <a:ext cx="152400" cy="152400"/>
            <a:chOff x="4224" y="3024"/>
            <a:chExt cx="48" cy="48"/>
          </a:xfrm>
        </p:grpSpPr>
        <p:sp>
          <p:nvSpPr>
            <p:cNvPr id="71" name="Line 235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" name="Line 236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3" name="Group 237"/>
          <p:cNvGrpSpPr>
            <a:grpSpLocks/>
          </p:cNvGrpSpPr>
          <p:nvPr/>
        </p:nvGrpSpPr>
        <p:grpSpPr bwMode="auto">
          <a:xfrm>
            <a:off x="6231346" y="3246029"/>
            <a:ext cx="152400" cy="152400"/>
            <a:chOff x="4224" y="3024"/>
            <a:chExt cx="48" cy="48"/>
          </a:xfrm>
        </p:grpSpPr>
        <p:sp>
          <p:nvSpPr>
            <p:cNvPr id="74" name="Line 238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Line 239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6" name="Group 240"/>
          <p:cNvGrpSpPr>
            <a:grpSpLocks/>
          </p:cNvGrpSpPr>
          <p:nvPr/>
        </p:nvGrpSpPr>
        <p:grpSpPr bwMode="auto">
          <a:xfrm>
            <a:off x="5545182" y="2599871"/>
            <a:ext cx="152400" cy="152400"/>
            <a:chOff x="4224" y="3024"/>
            <a:chExt cx="48" cy="48"/>
          </a:xfrm>
        </p:grpSpPr>
        <p:sp>
          <p:nvSpPr>
            <p:cNvPr id="77" name="Line 241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Line 242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9" name="Group 243"/>
          <p:cNvGrpSpPr>
            <a:grpSpLocks/>
          </p:cNvGrpSpPr>
          <p:nvPr/>
        </p:nvGrpSpPr>
        <p:grpSpPr bwMode="auto">
          <a:xfrm>
            <a:off x="6234792" y="2893332"/>
            <a:ext cx="152400" cy="152400"/>
            <a:chOff x="4224" y="3024"/>
            <a:chExt cx="48" cy="48"/>
          </a:xfrm>
        </p:grpSpPr>
        <p:sp>
          <p:nvSpPr>
            <p:cNvPr id="80" name="Line 244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1" name="Line 245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2" name="Group 246"/>
          <p:cNvGrpSpPr>
            <a:grpSpLocks/>
          </p:cNvGrpSpPr>
          <p:nvPr/>
        </p:nvGrpSpPr>
        <p:grpSpPr bwMode="auto">
          <a:xfrm>
            <a:off x="7255510" y="3133680"/>
            <a:ext cx="152400" cy="152400"/>
            <a:chOff x="4224" y="3024"/>
            <a:chExt cx="48" cy="48"/>
          </a:xfrm>
        </p:grpSpPr>
        <p:sp>
          <p:nvSpPr>
            <p:cNvPr id="83" name="Line 247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" name="Line 248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5" name="Group 249"/>
          <p:cNvGrpSpPr>
            <a:grpSpLocks/>
          </p:cNvGrpSpPr>
          <p:nvPr/>
        </p:nvGrpSpPr>
        <p:grpSpPr bwMode="auto">
          <a:xfrm>
            <a:off x="7605622" y="3357426"/>
            <a:ext cx="152400" cy="152400"/>
            <a:chOff x="4224" y="3024"/>
            <a:chExt cx="48" cy="48"/>
          </a:xfrm>
        </p:grpSpPr>
        <p:sp>
          <p:nvSpPr>
            <p:cNvPr id="86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8" name="Group 252"/>
          <p:cNvGrpSpPr>
            <a:grpSpLocks/>
          </p:cNvGrpSpPr>
          <p:nvPr/>
        </p:nvGrpSpPr>
        <p:grpSpPr bwMode="auto">
          <a:xfrm>
            <a:off x="6915876" y="3036116"/>
            <a:ext cx="152400" cy="152400"/>
            <a:chOff x="4224" y="3024"/>
            <a:chExt cx="48" cy="48"/>
          </a:xfrm>
        </p:grpSpPr>
        <p:sp>
          <p:nvSpPr>
            <p:cNvPr id="89" name="Line 253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0" name="Line 254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1" name="Group 249"/>
          <p:cNvGrpSpPr>
            <a:grpSpLocks/>
          </p:cNvGrpSpPr>
          <p:nvPr/>
        </p:nvGrpSpPr>
        <p:grpSpPr bwMode="auto">
          <a:xfrm>
            <a:off x="7601268" y="3135358"/>
            <a:ext cx="152400" cy="152400"/>
            <a:chOff x="4224" y="3024"/>
            <a:chExt cx="48" cy="48"/>
          </a:xfrm>
        </p:grpSpPr>
        <p:sp>
          <p:nvSpPr>
            <p:cNvPr id="96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7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8" name="Group 249"/>
          <p:cNvGrpSpPr>
            <a:grpSpLocks/>
          </p:cNvGrpSpPr>
          <p:nvPr/>
        </p:nvGrpSpPr>
        <p:grpSpPr bwMode="auto">
          <a:xfrm>
            <a:off x="7971383" y="3496764"/>
            <a:ext cx="152400" cy="152400"/>
            <a:chOff x="4224" y="3024"/>
            <a:chExt cx="48" cy="48"/>
          </a:xfrm>
        </p:grpSpPr>
        <p:sp>
          <p:nvSpPr>
            <p:cNvPr id="99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0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1" name="Group 249"/>
          <p:cNvGrpSpPr>
            <a:grpSpLocks/>
          </p:cNvGrpSpPr>
          <p:nvPr/>
        </p:nvGrpSpPr>
        <p:grpSpPr bwMode="auto">
          <a:xfrm>
            <a:off x="7975738" y="3326947"/>
            <a:ext cx="152400" cy="152400"/>
            <a:chOff x="4224" y="3024"/>
            <a:chExt cx="48" cy="48"/>
          </a:xfrm>
        </p:grpSpPr>
        <p:sp>
          <p:nvSpPr>
            <p:cNvPr id="102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4" name="Group 249"/>
          <p:cNvGrpSpPr>
            <a:grpSpLocks/>
          </p:cNvGrpSpPr>
          <p:nvPr/>
        </p:nvGrpSpPr>
        <p:grpSpPr bwMode="auto">
          <a:xfrm>
            <a:off x="7962675" y="2155644"/>
            <a:ext cx="152400" cy="152400"/>
            <a:chOff x="4224" y="3024"/>
            <a:chExt cx="48" cy="48"/>
          </a:xfrm>
        </p:grpSpPr>
        <p:sp>
          <p:nvSpPr>
            <p:cNvPr id="105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04800" y="5399315"/>
            <a:ext cx="3312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Weak negative correlation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00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Correlation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9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 txBox="1">
            <a:spLocks/>
          </p:cNvSpPr>
          <p:nvPr/>
        </p:nvSpPr>
        <p:spPr>
          <a:xfrm>
            <a:off x="628650" y="215503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50">
                <a:latin typeface="Comic Sans MS" panose="030F0702030302020204" pitchFamily="66" charset="0"/>
              </a:rPr>
              <a:t>Correlation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9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5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479891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Scatter graphs are used to represent data linking 2 variables (bivariate data)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Hideko says that her data supports the conclusion that more education causes people to earn a lower hourly rate of pay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b) Give one reason why Hideko’s conclusion might not be valid</a:t>
            </a:r>
          </a:p>
          <a:p>
            <a:pPr marL="342900" indent="-342900" algn="ctr">
              <a:buAutoNum type="alphaLcParenR"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7" name="Rectangle 196"/>
          <p:cNvSpPr>
            <a:spLocks noChangeArrowheads="1"/>
          </p:cNvSpPr>
          <p:nvPr/>
        </p:nvSpPr>
        <p:spPr bwMode="auto">
          <a:xfrm>
            <a:off x="7686584" y="42308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8" name="Rectangle 195"/>
          <p:cNvSpPr>
            <a:spLocks noChangeArrowheads="1"/>
          </p:cNvSpPr>
          <p:nvPr/>
        </p:nvSpPr>
        <p:spPr bwMode="auto">
          <a:xfrm>
            <a:off x="7000784" y="42308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9" name="Rectangle 194"/>
          <p:cNvSpPr>
            <a:spLocks noChangeArrowheads="1"/>
          </p:cNvSpPr>
          <p:nvPr/>
        </p:nvSpPr>
        <p:spPr bwMode="auto">
          <a:xfrm>
            <a:off x="6314984" y="42308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10" name="Rectangle 193"/>
          <p:cNvSpPr>
            <a:spLocks noChangeArrowheads="1"/>
          </p:cNvSpPr>
          <p:nvPr/>
        </p:nvSpPr>
        <p:spPr bwMode="auto">
          <a:xfrm>
            <a:off x="5629184" y="42308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11" name="Rectangle 192"/>
          <p:cNvSpPr>
            <a:spLocks noChangeArrowheads="1"/>
          </p:cNvSpPr>
          <p:nvPr/>
        </p:nvSpPr>
        <p:spPr bwMode="auto">
          <a:xfrm>
            <a:off x="4943384" y="42308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12" name="Rectangle 191"/>
          <p:cNvSpPr>
            <a:spLocks noChangeArrowheads="1"/>
          </p:cNvSpPr>
          <p:nvPr/>
        </p:nvSpPr>
        <p:spPr bwMode="auto">
          <a:xfrm>
            <a:off x="7686584" y="36720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13" name="Rectangle 190"/>
          <p:cNvSpPr>
            <a:spLocks noChangeArrowheads="1"/>
          </p:cNvSpPr>
          <p:nvPr/>
        </p:nvSpPr>
        <p:spPr bwMode="auto">
          <a:xfrm>
            <a:off x="7000784" y="36720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14" name="Rectangle 189"/>
          <p:cNvSpPr>
            <a:spLocks noChangeArrowheads="1"/>
          </p:cNvSpPr>
          <p:nvPr/>
        </p:nvSpPr>
        <p:spPr bwMode="auto">
          <a:xfrm>
            <a:off x="6314984" y="36720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15" name="Rectangle 188"/>
          <p:cNvSpPr>
            <a:spLocks noChangeArrowheads="1"/>
          </p:cNvSpPr>
          <p:nvPr/>
        </p:nvSpPr>
        <p:spPr bwMode="auto">
          <a:xfrm>
            <a:off x="5629184" y="36720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16" name="Rectangle 187"/>
          <p:cNvSpPr>
            <a:spLocks noChangeArrowheads="1"/>
          </p:cNvSpPr>
          <p:nvPr/>
        </p:nvSpPr>
        <p:spPr bwMode="auto">
          <a:xfrm>
            <a:off x="4943384" y="36720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17" name="Rectangle 186"/>
          <p:cNvSpPr>
            <a:spLocks noChangeArrowheads="1"/>
          </p:cNvSpPr>
          <p:nvPr/>
        </p:nvSpPr>
        <p:spPr bwMode="auto">
          <a:xfrm>
            <a:off x="7686584" y="31132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18" name="Rectangle 185"/>
          <p:cNvSpPr>
            <a:spLocks noChangeArrowheads="1"/>
          </p:cNvSpPr>
          <p:nvPr/>
        </p:nvSpPr>
        <p:spPr bwMode="auto">
          <a:xfrm>
            <a:off x="7000784" y="31132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19" name="Rectangle 184"/>
          <p:cNvSpPr>
            <a:spLocks noChangeArrowheads="1"/>
          </p:cNvSpPr>
          <p:nvPr/>
        </p:nvSpPr>
        <p:spPr bwMode="auto">
          <a:xfrm>
            <a:off x="6314984" y="31132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20" name="Rectangle 183"/>
          <p:cNvSpPr>
            <a:spLocks noChangeArrowheads="1"/>
          </p:cNvSpPr>
          <p:nvPr/>
        </p:nvSpPr>
        <p:spPr bwMode="auto">
          <a:xfrm>
            <a:off x="5629184" y="31132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21" name="Rectangle 182"/>
          <p:cNvSpPr>
            <a:spLocks noChangeArrowheads="1"/>
          </p:cNvSpPr>
          <p:nvPr/>
        </p:nvSpPr>
        <p:spPr bwMode="auto">
          <a:xfrm>
            <a:off x="4943384" y="31132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22" name="Rectangle 181"/>
          <p:cNvSpPr>
            <a:spLocks noChangeArrowheads="1"/>
          </p:cNvSpPr>
          <p:nvPr/>
        </p:nvSpPr>
        <p:spPr bwMode="auto">
          <a:xfrm>
            <a:off x="7686584" y="25544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23" name="Rectangle 180"/>
          <p:cNvSpPr>
            <a:spLocks noChangeArrowheads="1"/>
          </p:cNvSpPr>
          <p:nvPr/>
        </p:nvSpPr>
        <p:spPr bwMode="auto">
          <a:xfrm>
            <a:off x="7000784" y="25544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24" name="Rectangle 179"/>
          <p:cNvSpPr>
            <a:spLocks noChangeArrowheads="1"/>
          </p:cNvSpPr>
          <p:nvPr/>
        </p:nvSpPr>
        <p:spPr bwMode="auto">
          <a:xfrm>
            <a:off x="6314984" y="25544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25" name="Rectangle 178"/>
          <p:cNvSpPr>
            <a:spLocks noChangeArrowheads="1"/>
          </p:cNvSpPr>
          <p:nvPr/>
        </p:nvSpPr>
        <p:spPr bwMode="auto">
          <a:xfrm>
            <a:off x="5629184" y="25544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26" name="Rectangle 177"/>
          <p:cNvSpPr>
            <a:spLocks noChangeArrowheads="1"/>
          </p:cNvSpPr>
          <p:nvPr/>
        </p:nvSpPr>
        <p:spPr bwMode="auto">
          <a:xfrm>
            <a:off x="4943384" y="25544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27" name="Rectangle 176"/>
          <p:cNvSpPr>
            <a:spLocks noChangeArrowheads="1"/>
          </p:cNvSpPr>
          <p:nvPr/>
        </p:nvSpPr>
        <p:spPr bwMode="auto">
          <a:xfrm>
            <a:off x="7686584" y="19956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28" name="Rectangle 175"/>
          <p:cNvSpPr>
            <a:spLocks noChangeArrowheads="1"/>
          </p:cNvSpPr>
          <p:nvPr/>
        </p:nvSpPr>
        <p:spPr bwMode="auto">
          <a:xfrm>
            <a:off x="7000784" y="19956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29" name="Rectangle 174"/>
          <p:cNvSpPr>
            <a:spLocks noChangeArrowheads="1"/>
          </p:cNvSpPr>
          <p:nvPr/>
        </p:nvSpPr>
        <p:spPr bwMode="auto">
          <a:xfrm>
            <a:off x="6314984" y="19956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30" name="Rectangle 173"/>
          <p:cNvSpPr>
            <a:spLocks noChangeArrowheads="1"/>
          </p:cNvSpPr>
          <p:nvPr/>
        </p:nvSpPr>
        <p:spPr bwMode="auto">
          <a:xfrm>
            <a:off x="5629184" y="19956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31" name="Rectangle 172"/>
          <p:cNvSpPr>
            <a:spLocks noChangeArrowheads="1"/>
          </p:cNvSpPr>
          <p:nvPr/>
        </p:nvSpPr>
        <p:spPr bwMode="auto">
          <a:xfrm>
            <a:off x="4943384" y="19956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32" name="Rectangle 171"/>
          <p:cNvSpPr>
            <a:spLocks noChangeArrowheads="1"/>
          </p:cNvSpPr>
          <p:nvPr/>
        </p:nvSpPr>
        <p:spPr bwMode="auto">
          <a:xfrm>
            <a:off x="7686584" y="14368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33" name="Rectangle 170"/>
          <p:cNvSpPr>
            <a:spLocks noChangeArrowheads="1"/>
          </p:cNvSpPr>
          <p:nvPr/>
        </p:nvSpPr>
        <p:spPr bwMode="auto">
          <a:xfrm>
            <a:off x="7000784" y="14368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34" name="Rectangle 169"/>
          <p:cNvSpPr>
            <a:spLocks noChangeArrowheads="1"/>
          </p:cNvSpPr>
          <p:nvPr/>
        </p:nvSpPr>
        <p:spPr bwMode="auto">
          <a:xfrm>
            <a:off x="6314984" y="14368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35" name="Rectangle 168"/>
          <p:cNvSpPr>
            <a:spLocks noChangeArrowheads="1"/>
          </p:cNvSpPr>
          <p:nvPr/>
        </p:nvSpPr>
        <p:spPr bwMode="auto">
          <a:xfrm>
            <a:off x="5629184" y="14368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36" name="Rectangle 167"/>
          <p:cNvSpPr>
            <a:spLocks noChangeArrowheads="1"/>
          </p:cNvSpPr>
          <p:nvPr/>
        </p:nvSpPr>
        <p:spPr bwMode="auto">
          <a:xfrm>
            <a:off x="4943384" y="14368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37" name="Line 198"/>
          <p:cNvSpPr>
            <a:spLocks noChangeShapeType="1"/>
          </p:cNvSpPr>
          <p:nvPr/>
        </p:nvSpPr>
        <p:spPr bwMode="auto">
          <a:xfrm>
            <a:off x="4943384" y="1995669"/>
            <a:ext cx="342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" name="Line 199"/>
          <p:cNvSpPr>
            <a:spLocks noChangeShapeType="1"/>
          </p:cNvSpPr>
          <p:nvPr/>
        </p:nvSpPr>
        <p:spPr bwMode="auto">
          <a:xfrm>
            <a:off x="4943384" y="2554469"/>
            <a:ext cx="342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" name="Line 200"/>
          <p:cNvSpPr>
            <a:spLocks noChangeShapeType="1"/>
          </p:cNvSpPr>
          <p:nvPr/>
        </p:nvSpPr>
        <p:spPr bwMode="auto">
          <a:xfrm>
            <a:off x="4943384" y="3113269"/>
            <a:ext cx="342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" name="Line 201"/>
          <p:cNvSpPr>
            <a:spLocks noChangeShapeType="1"/>
          </p:cNvSpPr>
          <p:nvPr/>
        </p:nvSpPr>
        <p:spPr bwMode="auto">
          <a:xfrm>
            <a:off x="4943384" y="3672069"/>
            <a:ext cx="342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" name="Line 202"/>
          <p:cNvSpPr>
            <a:spLocks noChangeShapeType="1"/>
          </p:cNvSpPr>
          <p:nvPr/>
        </p:nvSpPr>
        <p:spPr bwMode="auto">
          <a:xfrm>
            <a:off x="4943384" y="4230869"/>
            <a:ext cx="342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2" name="Line 203"/>
          <p:cNvSpPr>
            <a:spLocks noChangeShapeType="1"/>
          </p:cNvSpPr>
          <p:nvPr/>
        </p:nvSpPr>
        <p:spPr bwMode="auto">
          <a:xfrm>
            <a:off x="4943384" y="4789669"/>
            <a:ext cx="3429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" name="Line 204"/>
          <p:cNvSpPr>
            <a:spLocks noChangeShapeType="1"/>
          </p:cNvSpPr>
          <p:nvPr/>
        </p:nvSpPr>
        <p:spPr bwMode="auto">
          <a:xfrm flipH="1" flipV="1">
            <a:off x="4943384" y="1436869"/>
            <a:ext cx="0" cy="3352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" name="Line 205"/>
          <p:cNvSpPr>
            <a:spLocks noChangeShapeType="1"/>
          </p:cNvSpPr>
          <p:nvPr/>
        </p:nvSpPr>
        <p:spPr bwMode="auto">
          <a:xfrm>
            <a:off x="5629184" y="1436869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" name="Line 206"/>
          <p:cNvSpPr>
            <a:spLocks noChangeShapeType="1"/>
          </p:cNvSpPr>
          <p:nvPr/>
        </p:nvSpPr>
        <p:spPr bwMode="auto">
          <a:xfrm>
            <a:off x="6314984" y="1436869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" name="Line 207"/>
          <p:cNvSpPr>
            <a:spLocks noChangeShapeType="1"/>
          </p:cNvSpPr>
          <p:nvPr/>
        </p:nvSpPr>
        <p:spPr bwMode="auto">
          <a:xfrm>
            <a:off x="7000784" y="1436869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" name="Line 208"/>
          <p:cNvSpPr>
            <a:spLocks noChangeShapeType="1"/>
          </p:cNvSpPr>
          <p:nvPr/>
        </p:nvSpPr>
        <p:spPr bwMode="auto">
          <a:xfrm>
            <a:off x="7686584" y="1436869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" name="Text Box 212"/>
          <p:cNvSpPr txBox="1">
            <a:spLocks noChangeArrowheads="1"/>
          </p:cNvSpPr>
          <p:nvPr/>
        </p:nvSpPr>
        <p:spPr bwMode="auto">
          <a:xfrm>
            <a:off x="4677771" y="4789669"/>
            <a:ext cx="5299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 dirty="0">
                <a:latin typeface="Comic Sans MS" pitchFamily="66" charset="0"/>
              </a:rPr>
              <a:t>14</a:t>
            </a:r>
          </a:p>
        </p:txBody>
      </p:sp>
      <p:sp>
        <p:nvSpPr>
          <p:cNvPr id="49" name="Text Box 213"/>
          <p:cNvSpPr txBox="1">
            <a:spLocks noChangeArrowheads="1"/>
          </p:cNvSpPr>
          <p:nvPr/>
        </p:nvSpPr>
        <p:spPr bwMode="auto">
          <a:xfrm>
            <a:off x="5390607" y="4789669"/>
            <a:ext cx="4702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 dirty="0">
                <a:latin typeface="Comic Sans MS" pitchFamily="66" charset="0"/>
              </a:rPr>
              <a:t>16</a:t>
            </a:r>
          </a:p>
        </p:txBody>
      </p:sp>
      <p:sp>
        <p:nvSpPr>
          <p:cNvPr id="50" name="Text Box 214"/>
          <p:cNvSpPr txBox="1">
            <a:spLocks noChangeArrowheads="1"/>
          </p:cNvSpPr>
          <p:nvPr/>
        </p:nvSpPr>
        <p:spPr bwMode="auto">
          <a:xfrm>
            <a:off x="7386138" y="4780960"/>
            <a:ext cx="6257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 dirty="0">
                <a:latin typeface="Comic Sans MS" pitchFamily="66" charset="0"/>
              </a:rPr>
              <a:t>22</a:t>
            </a:r>
          </a:p>
        </p:txBody>
      </p:sp>
      <p:sp>
        <p:nvSpPr>
          <p:cNvPr id="51" name="Text Box 215"/>
          <p:cNvSpPr txBox="1">
            <a:spLocks noChangeArrowheads="1"/>
          </p:cNvSpPr>
          <p:nvPr/>
        </p:nvSpPr>
        <p:spPr bwMode="auto">
          <a:xfrm>
            <a:off x="6101624" y="4789669"/>
            <a:ext cx="4559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 dirty="0">
                <a:latin typeface="Comic Sans MS" pitchFamily="66" charset="0"/>
              </a:rPr>
              <a:t>18</a:t>
            </a:r>
          </a:p>
        </p:txBody>
      </p:sp>
      <p:sp>
        <p:nvSpPr>
          <p:cNvPr id="52" name="Text Box 216"/>
          <p:cNvSpPr txBox="1">
            <a:spLocks noChangeArrowheads="1"/>
          </p:cNvSpPr>
          <p:nvPr/>
        </p:nvSpPr>
        <p:spPr bwMode="auto">
          <a:xfrm>
            <a:off x="6778714" y="4789669"/>
            <a:ext cx="4755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 dirty="0">
                <a:latin typeface="Comic Sans MS" pitchFamily="66" charset="0"/>
              </a:rPr>
              <a:t>20</a:t>
            </a:r>
          </a:p>
        </p:txBody>
      </p:sp>
      <p:sp>
        <p:nvSpPr>
          <p:cNvPr id="53" name="Text Box 217"/>
          <p:cNvSpPr txBox="1">
            <a:spLocks noChangeArrowheads="1"/>
          </p:cNvSpPr>
          <p:nvPr/>
        </p:nvSpPr>
        <p:spPr bwMode="auto">
          <a:xfrm>
            <a:off x="4523195" y="4036377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 dirty="0">
                <a:latin typeface="Comic Sans MS" pitchFamily="66" charset="0"/>
              </a:rPr>
              <a:t>4</a:t>
            </a:r>
          </a:p>
        </p:txBody>
      </p:sp>
      <p:sp>
        <p:nvSpPr>
          <p:cNvPr id="54" name="Text Box 218"/>
          <p:cNvSpPr txBox="1">
            <a:spLocks noChangeArrowheads="1"/>
          </p:cNvSpPr>
          <p:nvPr/>
        </p:nvSpPr>
        <p:spPr bwMode="auto">
          <a:xfrm>
            <a:off x="4523195" y="3502977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 dirty="0">
                <a:latin typeface="Comic Sans MS" pitchFamily="66" charset="0"/>
              </a:rPr>
              <a:t>8</a:t>
            </a:r>
          </a:p>
        </p:txBody>
      </p:sp>
      <p:sp>
        <p:nvSpPr>
          <p:cNvPr id="55" name="Text Box 219"/>
          <p:cNvSpPr txBox="1">
            <a:spLocks noChangeArrowheads="1"/>
          </p:cNvSpPr>
          <p:nvPr/>
        </p:nvSpPr>
        <p:spPr bwMode="auto">
          <a:xfrm>
            <a:off x="4479652" y="2969577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 dirty="0">
                <a:latin typeface="Comic Sans MS" pitchFamily="66" charset="0"/>
              </a:rPr>
              <a:t>12</a:t>
            </a:r>
          </a:p>
        </p:txBody>
      </p:sp>
      <p:sp>
        <p:nvSpPr>
          <p:cNvPr id="56" name="Text Box 220"/>
          <p:cNvSpPr txBox="1">
            <a:spLocks noChangeArrowheads="1"/>
          </p:cNvSpPr>
          <p:nvPr/>
        </p:nvSpPr>
        <p:spPr bwMode="auto">
          <a:xfrm>
            <a:off x="4479652" y="1826577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 dirty="0">
                <a:latin typeface="Comic Sans MS" pitchFamily="66" charset="0"/>
              </a:rPr>
              <a:t>20</a:t>
            </a:r>
          </a:p>
        </p:txBody>
      </p:sp>
      <p:sp>
        <p:nvSpPr>
          <p:cNvPr id="57" name="Text Box 221"/>
          <p:cNvSpPr txBox="1">
            <a:spLocks noChangeArrowheads="1"/>
          </p:cNvSpPr>
          <p:nvPr/>
        </p:nvSpPr>
        <p:spPr bwMode="auto">
          <a:xfrm>
            <a:off x="4470944" y="240134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 dirty="0">
                <a:latin typeface="Comic Sans MS" pitchFamily="66" charset="0"/>
              </a:rPr>
              <a:t>16</a:t>
            </a:r>
          </a:p>
        </p:txBody>
      </p:sp>
      <p:sp>
        <p:nvSpPr>
          <p:cNvPr id="58" name="Text Box 222"/>
          <p:cNvSpPr txBox="1">
            <a:spLocks noChangeArrowheads="1"/>
          </p:cNvSpPr>
          <p:nvPr/>
        </p:nvSpPr>
        <p:spPr bwMode="auto">
          <a:xfrm>
            <a:off x="4673419" y="4602434"/>
            <a:ext cx="228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 dirty="0">
                <a:latin typeface="Comic Sans MS" pitchFamily="66" charset="0"/>
              </a:rPr>
              <a:t>0</a:t>
            </a:r>
          </a:p>
        </p:txBody>
      </p:sp>
      <p:sp>
        <p:nvSpPr>
          <p:cNvPr id="59" name="Text Box 223"/>
          <p:cNvSpPr txBox="1">
            <a:spLocks noChangeArrowheads="1"/>
          </p:cNvSpPr>
          <p:nvPr/>
        </p:nvSpPr>
        <p:spPr bwMode="auto">
          <a:xfrm>
            <a:off x="5444126" y="5207681"/>
            <a:ext cx="2743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0" dirty="0">
                <a:latin typeface="Comic Sans MS" pitchFamily="66" charset="0"/>
              </a:rPr>
              <a:t>Age at which education/training ended</a:t>
            </a:r>
          </a:p>
        </p:txBody>
      </p:sp>
      <p:sp>
        <p:nvSpPr>
          <p:cNvPr id="60" name="Text Box 224"/>
          <p:cNvSpPr txBox="1">
            <a:spLocks noChangeArrowheads="1"/>
          </p:cNvSpPr>
          <p:nvPr/>
        </p:nvSpPr>
        <p:spPr bwMode="auto">
          <a:xfrm rot="-5400000">
            <a:off x="2711359" y="2983094"/>
            <a:ext cx="3276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0" dirty="0">
                <a:latin typeface="Comic Sans MS" pitchFamily="66" charset="0"/>
              </a:rPr>
              <a:t>Hourly pay (£)</a:t>
            </a:r>
          </a:p>
        </p:txBody>
      </p:sp>
      <p:grpSp>
        <p:nvGrpSpPr>
          <p:cNvPr id="61" name="Group 225"/>
          <p:cNvGrpSpPr>
            <a:grpSpLocks/>
          </p:cNvGrpSpPr>
          <p:nvPr/>
        </p:nvGrpSpPr>
        <p:grpSpPr bwMode="auto">
          <a:xfrm>
            <a:off x="5553846" y="3440294"/>
            <a:ext cx="152400" cy="152400"/>
            <a:chOff x="4224" y="3024"/>
            <a:chExt cx="48" cy="48"/>
          </a:xfrm>
        </p:grpSpPr>
        <p:sp>
          <p:nvSpPr>
            <p:cNvPr id="62" name="Line 226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" name="Line 227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4" name="Group 228"/>
          <p:cNvGrpSpPr>
            <a:grpSpLocks/>
          </p:cNvGrpSpPr>
          <p:nvPr/>
        </p:nvGrpSpPr>
        <p:grpSpPr bwMode="auto">
          <a:xfrm>
            <a:off x="7610793" y="3485514"/>
            <a:ext cx="152400" cy="152400"/>
            <a:chOff x="4224" y="3024"/>
            <a:chExt cx="48" cy="48"/>
          </a:xfrm>
        </p:grpSpPr>
        <p:sp>
          <p:nvSpPr>
            <p:cNvPr id="65" name="Line 229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6" name="Line 230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7" name="Group 231"/>
          <p:cNvGrpSpPr>
            <a:grpSpLocks/>
          </p:cNvGrpSpPr>
          <p:nvPr/>
        </p:nvGrpSpPr>
        <p:grpSpPr bwMode="auto">
          <a:xfrm>
            <a:off x="6922770" y="3131184"/>
            <a:ext cx="152400" cy="152400"/>
            <a:chOff x="4224" y="3024"/>
            <a:chExt cx="48" cy="48"/>
          </a:xfrm>
        </p:grpSpPr>
        <p:sp>
          <p:nvSpPr>
            <p:cNvPr id="68" name="Line 232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9" name="Line 233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0" name="Group 234"/>
          <p:cNvGrpSpPr>
            <a:grpSpLocks/>
          </p:cNvGrpSpPr>
          <p:nvPr/>
        </p:nvGrpSpPr>
        <p:grpSpPr bwMode="auto">
          <a:xfrm>
            <a:off x="5549537" y="3251290"/>
            <a:ext cx="152400" cy="152400"/>
            <a:chOff x="4224" y="3024"/>
            <a:chExt cx="48" cy="48"/>
          </a:xfrm>
        </p:grpSpPr>
        <p:sp>
          <p:nvSpPr>
            <p:cNvPr id="71" name="Line 235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" name="Line 236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3" name="Group 237"/>
          <p:cNvGrpSpPr>
            <a:grpSpLocks/>
          </p:cNvGrpSpPr>
          <p:nvPr/>
        </p:nvGrpSpPr>
        <p:grpSpPr bwMode="auto">
          <a:xfrm>
            <a:off x="6231346" y="3246029"/>
            <a:ext cx="152400" cy="152400"/>
            <a:chOff x="4224" y="3024"/>
            <a:chExt cx="48" cy="48"/>
          </a:xfrm>
        </p:grpSpPr>
        <p:sp>
          <p:nvSpPr>
            <p:cNvPr id="74" name="Line 238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Line 239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6" name="Group 240"/>
          <p:cNvGrpSpPr>
            <a:grpSpLocks/>
          </p:cNvGrpSpPr>
          <p:nvPr/>
        </p:nvGrpSpPr>
        <p:grpSpPr bwMode="auto">
          <a:xfrm>
            <a:off x="5545182" y="2599871"/>
            <a:ext cx="152400" cy="152400"/>
            <a:chOff x="4224" y="3024"/>
            <a:chExt cx="48" cy="48"/>
          </a:xfrm>
        </p:grpSpPr>
        <p:sp>
          <p:nvSpPr>
            <p:cNvPr id="77" name="Line 241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Line 242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9" name="Group 243"/>
          <p:cNvGrpSpPr>
            <a:grpSpLocks/>
          </p:cNvGrpSpPr>
          <p:nvPr/>
        </p:nvGrpSpPr>
        <p:grpSpPr bwMode="auto">
          <a:xfrm>
            <a:off x="6234792" y="2893332"/>
            <a:ext cx="152400" cy="152400"/>
            <a:chOff x="4224" y="3024"/>
            <a:chExt cx="48" cy="48"/>
          </a:xfrm>
        </p:grpSpPr>
        <p:sp>
          <p:nvSpPr>
            <p:cNvPr id="80" name="Line 244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1" name="Line 245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2" name="Group 246"/>
          <p:cNvGrpSpPr>
            <a:grpSpLocks/>
          </p:cNvGrpSpPr>
          <p:nvPr/>
        </p:nvGrpSpPr>
        <p:grpSpPr bwMode="auto">
          <a:xfrm>
            <a:off x="7255510" y="3133680"/>
            <a:ext cx="152400" cy="152400"/>
            <a:chOff x="4224" y="3024"/>
            <a:chExt cx="48" cy="48"/>
          </a:xfrm>
        </p:grpSpPr>
        <p:sp>
          <p:nvSpPr>
            <p:cNvPr id="83" name="Line 247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" name="Line 248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5" name="Group 249"/>
          <p:cNvGrpSpPr>
            <a:grpSpLocks/>
          </p:cNvGrpSpPr>
          <p:nvPr/>
        </p:nvGrpSpPr>
        <p:grpSpPr bwMode="auto">
          <a:xfrm>
            <a:off x="7605622" y="3357426"/>
            <a:ext cx="152400" cy="152400"/>
            <a:chOff x="4224" y="3024"/>
            <a:chExt cx="48" cy="48"/>
          </a:xfrm>
        </p:grpSpPr>
        <p:sp>
          <p:nvSpPr>
            <p:cNvPr id="86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8" name="Group 252"/>
          <p:cNvGrpSpPr>
            <a:grpSpLocks/>
          </p:cNvGrpSpPr>
          <p:nvPr/>
        </p:nvGrpSpPr>
        <p:grpSpPr bwMode="auto">
          <a:xfrm>
            <a:off x="6915876" y="3036116"/>
            <a:ext cx="152400" cy="152400"/>
            <a:chOff x="4224" y="3024"/>
            <a:chExt cx="48" cy="48"/>
          </a:xfrm>
        </p:grpSpPr>
        <p:sp>
          <p:nvSpPr>
            <p:cNvPr id="89" name="Line 253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0" name="Line 254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1" name="Group 249"/>
          <p:cNvGrpSpPr>
            <a:grpSpLocks/>
          </p:cNvGrpSpPr>
          <p:nvPr/>
        </p:nvGrpSpPr>
        <p:grpSpPr bwMode="auto">
          <a:xfrm>
            <a:off x="7601268" y="3135358"/>
            <a:ext cx="152400" cy="152400"/>
            <a:chOff x="4224" y="3024"/>
            <a:chExt cx="48" cy="48"/>
          </a:xfrm>
        </p:grpSpPr>
        <p:sp>
          <p:nvSpPr>
            <p:cNvPr id="96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7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8" name="Group 249"/>
          <p:cNvGrpSpPr>
            <a:grpSpLocks/>
          </p:cNvGrpSpPr>
          <p:nvPr/>
        </p:nvGrpSpPr>
        <p:grpSpPr bwMode="auto">
          <a:xfrm>
            <a:off x="7971383" y="3496764"/>
            <a:ext cx="152400" cy="152400"/>
            <a:chOff x="4224" y="3024"/>
            <a:chExt cx="48" cy="48"/>
          </a:xfrm>
        </p:grpSpPr>
        <p:sp>
          <p:nvSpPr>
            <p:cNvPr id="99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0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1" name="Group 249"/>
          <p:cNvGrpSpPr>
            <a:grpSpLocks/>
          </p:cNvGrpSpPr>
          <p:nvPr/>
        </p:nvGrpSpPr>
        <p:grpSpPr bwMode="auto">
          <a:xfrm>
            <a:off x="7975738" y="3326947"/>
            <a:ext cx="152400" cy="152400"/>
            <a:chOff x="4224" y="3024"/>
            <a:chExt cx="48" cy="48"/>
          </a:xfrm>
        </p:grpSpPr>
        <p:sp>
          <p:nvSpPr>
            <p:cNvPr id="102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4" name="Group 249"/>
          <p:cNvGrpSpPr>
            <a:grpSpLocks/>
          </p:cNvGrpSpPr>
          <p:nvPr/>
        </p:nvGrpSpPr>
        <p:grpSpPr bwMode="auto">
          <a:xfrm>
            <a:off x="7962675" y="2155644"/>
            <a:ext cx="152400" cy="152400"/>
            <a:chOff x="4224" y="3024"/>
            <a:chExt cx="48" cy="48"/>
          </a:xfrm>
        </p:grpSpPr>
        <p:sp>
          <p:nvSpPr>
            <p:cNvPr id="105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04503" y="4563293"/>
            <a:ext cx="3396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Her data set is very small (and biased as it is her friends only)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34983" y="5299167"/>
            <a:ext cx="33963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You could also say that people who left education earlier have had chance to get work experience, increasing their pay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49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B38A01E-7DA4-41D7-9E3C-DDAA32F18184}"/>
              </a:ext>
            </a:extLst>
          </p:cNvPr>
          <p:cNvSpPr/>
          <p:nvPr/>
        </p:nvSpPr>
        <p:spPr>
          <a:xfrm>
            <a:off x="1278333" y="2035187"/>
            <a:ext cx="6587381" cy="228524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4B</a:t>
            </a:r>
            <a:endParaRPr lang="ja-JP" altLang="en-US" sz="72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918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</TotalTime>
  <Words>1569</Words>
  <Application>Microsoft Office PowerPoint</Application>
  <PresentationFormat>画面に合わせる (4:3)</PresentationFormat>
  <Paragraphs>472</Paragraphs>
  <Slides>17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8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Segoe UI Black</vt:lpstr>
      <vt:lpstr>Wingdings</vt:lpstr>
      <vt:lpstr>Office テーマ</vt:lpstr>
      <vt:lpstr>PowerPoint プレゼンテーション</vt:lpstr>
      <vt:lpstr>Prior Knowledge Check</vt:lpstr>
      <vt:lpstr>PowerPoint プレゼンテーション</vt:lpstr>
      <vt:lpstr>Correlation</vt:lpstr>
      <vt:lpstr>Correlation</vt:lpstr>
      <vt:lpstr>Correlation</vt:lpstr>
      <vt:lpstr>Correlation</vt:lpstr>
      <vt:lpstr>Correlation</vt:lpstr>
      <vt:lpstr>PowerPoint プレゼンテーション</vt:lpstr>
      <vt:lpstr>Correlation</vt:lpstr>
      <vt:lpstr>Correlation</vt:lpstr>
      <vt:lpstr>Correlation</vt:lpstr>
      <vt:lpstr>Correlation</vt:lpstr>
      <vt:lpstr>Correlation</vt:lpstr>
      <vt:lpstr>Correlation</vt:lpstr>
      <vt:lpstr>Correlation</vt:lpstr>
      <vt:lpstr>Correlation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Mike Pye</cp:lastModifiedBy>
  <cp:revision>45</cp:revision>
  <dcterms:created xsi:type="dcterms:W3CDTF">2017-08-14T15:35:38Z</dcterms:created>
  <dcterms:modified xsi:type="dcterms:W3CDTF">2018-08-13T23:45:04Z</dcterms:modified>
</cp:coreProperties>
</file>