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3E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75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Representations </a:t>
            </a:r>
            <a:r>
              <a:rPr lang="en-US" sz="4050" dirty="0">
                <a:latin typeface="Comic Sans MS" panose="030F0702030302020204" pitchFamily="66" charset="0"/>
              </a:rPr>
              <a:t>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compare multiple data sets by using both measures of location and measures of spread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should usually use the mean and standard deviation, or the median and interquartile range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If the data set contains extreme values, it is better to use the latter</a:t>
            </a:r>
            <a:r>
              <a:rPr lang="en-GB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…</a:t>
            </a: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12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Representations </a:t>
            </a:r>
            <a:r>
              <a:rPr lang="en-US" sz="4050" dirty="0">
                <a:latin typeface="Comic Sans MS" panose="030F0702030302020204" pitchFamily="66" charset="0"/>
              </a:rPr>
              <a:t>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32141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compare multiple data sets by using both measures of location and measures of spread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From the large data set, the daily mean temperature during August 2015 is recorded at Heathrow and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Leeming</a:t>
                </a:r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For Heathrow,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=562.0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=10301.2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Calculate the mean and standard deviation for Heathrow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32141" cy="4776787"/>
              </a:xfrm>
              <a:blipFill>
                <a:blip r:embed="rId2"/>
                <a:stretch>
                  <a:fillRect l="-345" t="-766" r="-24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745989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5989" y="0"/>
                <a:ext cx="1398011" cy="5456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28160" y="1332412"/>
                <a:ext cx="724364" cy="47609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160" y="1332412"/>
                <a:ext cx="724364" cy="4760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28160" y="1972492"/>
                <a:ext cx="926536" cy="46762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562.0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160" y="1972492"/>
                <a:ext cx="926536" cy="4676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23806" y="2673532"/>
                <a:ext cx="998671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=18.1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806" y="2673532"/>
                <a:ext cx="998671" cy="246221"/>
              </a:xfrm>
              <a:prstGeom prst="rect">
                <a:avLst/>
              </a:prstGeom>
              <a:blipFill>
                <a:blip r:embed="rId7"/>
                <a:stretch>
                  <a:fillRect l="-1829" r="-4268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9"/>
          <p:cNvSpPr/>
          <p:nvPr/>
        </p:nvSpPr>
        <p:spPr>
          <a:xfrm>
            <a:off x="5325293" y="1645920"/>
            <a:ext cx="239484" cy="557347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538652" y="1645916"/>
            <a:ext cx="2299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– there are 31 days in August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5277396" y="2251166"/>
            <a:ext cx="239484" cy="557347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499463" y="2373082"/>
            <a:ext cx="1023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32229" y="3483427"/>
                <a:ext cx="1629805" cy="6365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229" y="3483427"/>
                <a:ext cx="1629805" cy="6365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27875" y="4280261"/>
                <a:ext cx="2092689" cy="6365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10301.2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31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562.0</m:t>
                                      </m:r>
                                    </m:num>
                                    <m:den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31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875" y="4280261"/>
                <a:ext cx="2092689" cy="63652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6361613" y="3901440"/>
            <a:ext cx="291735" cy="670559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662058" y="4058191"/>
            <a:ext cx="1314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6374676" y="4637314"/>
            <a:ext cx="291735" cy="670559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27876" y="5229495"/>
                <a:ext cx="881588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1.91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876" y="5229495"/>
                <a:ext cx="881588" cy="215444"/>
              </a:xfrm>
              <a:prstGeom prst="rect">
                <a:avLst/>
              </a:prstGeom>
              <a:blipFill>
                <a:blip r:embed="rId10"/>
                <a:stretch>
                  <a:fillRect l="-2759" r="-3448" b="-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500950" y="4855025"/>
            <a:ext cx="1314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07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0" grpId="0" animBg="1"/>
      <p:bldP spid="11" grpId="0"/>
      <p:bldP spid="12" grpId="0" animBg="1"/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Representations </a:t>
            </a:r>
            <a:r>
              <a:rPr lang="en-US" sz="4050" dirty="0">
                <a:latin typeface="Comic Sans MS" panose="030F0702030302020204" pitchFamily="66" charset="0"/>
              </a:rPr>
              <a:t>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32141" cy="51747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compare multiple data sets by using both measures of location and measures of spread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From the large data set, the daily mean temperature during August 2015 is recorded at Heathrow and </a:t>
            </a:r>
            <a:r>
              <a:rPr lang="en-US" sz="1600" dirty="0" err="1">
                <a:latin typeface="Comic Sans MS" panose="030F0702030302020204" pitchFamily="66" charset="0"/>
              </a:rPr>
              <a:t>Leeming</a:t>
            </a:r>
            <a:r>
              <a:rPr lang="en-US" sz="1600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For Heathrow: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For </a:t>
            </a:r>
            <a:r>
              <a:rPr lang="en-US" sz="1600" dirty="0" err="1">
                <a:latin typeface="Comic Sans MS" panose="030F0702030302020204" pitchFamily="66" charset="0"/>
              </a:rPr>
              <a:t>Leeming</a:t>
            </a:r>
            <a:r>
              <a:rPr lang="en-US" sz="1600" dirty="0">
                <a:latin typeface="Comic Sans MS" panose="030F0702030302020204" pitchFamily="66" charset="0"/>
              </a:rPr>
              <a:t>, the mean temperature was 15.6°C with a standard deviation of 2.01°C.</a:t>
            </a: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b) Compare the data for the two locations using the information given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745989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5989" y="0"/>
                <a:ext cx="1398011" cy="5456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70707" y="4476206"/>
                <a:ext cx="1065100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707" y="4476206"/>
                <a:ext cx="1065100" cy="246221"/>
              </a:xfrm>
              <a:prstGeom prst="rect">
                <a:avLst/>
              </a:prstGeom>
              <a:blipFill>
                <a:blip r:embed="rId4"/>
                <a:stretch>
                  <a:fillRect l="-1714" r="-4000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020103" y="4471849"/>
                <a:ext cx="1076320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𝝈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103" y="4471849"/>
                <a:ext cx="1076320" cy="246221"/>
              </a:xfrm>
              <a:prstGeom prst="rect">
                <a:avLst/>
              </a:prstGeom>
              <a:blipFill>
                <a:blip r:embed="rId5"/>
                <a:stretch>
                  <a:fillRect l="-1695" r="-3390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567773" y="1567881"/>
            <a:ext cx="38482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 mean daily temperature in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Leeming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is lower than in Heathrow, but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Leeming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has a greater spread of temperatures.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47169" y="3023819"/>
            <a:ext cx="2969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(remember you must always compare a measure of location as well as a measure of spread)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98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2C0E6C-99C3-4340-915B-A36C433236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0DFE19-21E3-48D9-B1D9-59D79E1CD2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500C51-D6CE-45BF-A57B-0A03ECC79EF1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78db98b4-7c56-4667-9532-fea666d1edab"/>
    <ds:schemaRef ds:uri="http://schemas.microsoft.com/office/2006/documentManagement/types"/>
    <ds:schemaRef ds:uri="http://schemas.openxmlformats.org/package/2006/metadata/core-properti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534</TotalTime>
  <Words>462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Office テーマ</vt:lpstr>
      <vt:lpstr>PowerPoint Presentation</vt:lpstr>
      <vt:lpstr>Representations of Data</vt:lpstr>
      <vt:lpstr>Representations of Data</vt:lpstr>
      <vt:lpstr>Representations of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88</cp:revision>
  <dcterms:created xsi:type="dcterms:W3CDTF">2017-08-14T15:35:38Z</dcterms:created>
  <dcterms:modified xsi:type="dcterms:W3CDTF">2021-01-27T22:28:53Z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