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  <p:sldId id="266" r:id="rId6"/>
    <p:sldId id="282" r:id="rId7"/>
    <p:sldId id="286" r:id="rId8"/>
    <p:sldId id="283" r:id="rId9"/>
    <p:sldId id="284" r:id="rId10"/>
    <p:sldId id="285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7" Type="http://schemas.openxmlformats.org/officeDocument/2006/relationships/image" Target="../media/image68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3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62.png"/><Relationship Id="rId7" Type="http://schemas.openxmlformats.org/officeDocument/2006/relationships/image" Target="../media/image74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63.png"/><Relationship Id="rId9" Type="http://schemas.openxmlformats.org/officeDocument/2006/relationships/image" Target="../media/image7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7" Type="http://schemas.openxmlformats.org/officeDocument/2006/relationships/image" Target="../media/image79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3D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690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In a Histogram, the area of each bar is proportional to the frequency for each group.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following formula is usually used to find the area: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then the area is equal to the frequency (this is usually the case at GCSE)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</a:rPr>
                  <a:t>At A-level it could be that the areas are half the frequencies, or 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1</a:t>
                </a:r>
                <a:r>
                  <a:rPr lang="en-US" sz="1600" dirty="0">
                    <a:latin typeface="Comic Sans MS" panose="030F0702030302020204" pitchFamily="66" charset="0"/>
                  </a:rPr>
                  <a:t>/</a:t>
                </a:r>
                <a:r>
                  <a:rPr lang="en-US" sz="1600" baseline="-25000" dirty="0">
                    <a:latin typeface="Comic Sans MS" panose="030F0702030302020204" pitchFamily="66" charset="0"/>
                  </a:rPr>
                  <a:t>3</a:t>
                </a:r>
                <a:r>
                  <a:rPr lang="en-US" sz="1600" dirty="0">
                    <a:latin typeface="Comic Sans MS" panose="030F0702030302020204" pitchFamily="66" charset="0"/>
                  </a:rPr>
                  <a:t> of the frequencies etc…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t="-1102" r="-13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3605349" y="4162697"/>
            <a:ext cx="1045028" cy="4963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36490" y="3669691"/>
                <a:ext cx="4190260" cy="1538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drawing a Histogram, you can calculate the frequency density by using the formula: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490" y="3669691"/>
                <a:ext cx="4190260" cy="1538306"/>
              </a:xfrm>
              <a:prstGeom prst="rect">
                <a:avLst/>
              </a:prstGeom>
              <a:blipFill>
                <a:blip r:embed="rId5"/>
                <a:stretch>
                  <a:fillRect t="-7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81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23433" cy="4983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Histogram is often used to represent grouped continuous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random sample of 200 students was asked how long it took them to complete their homework the previous night. The time was recorded and </a:t>
            </a:r>
            <a:r>
              <a:rPr lang="en-US" sz="1600" dirty="0" err="1">
                <a:latin typeface="Comic Sans MS" panose="030F0702030302020204" pitchFamily="66" charset="0"/>
              </a:rPr>
              <a:t>summarised</a:t>
            </a:r>
            <a:r>
              <a:rPr lang="en-US" sz="1600" dirty="0">
                <a:latin typeface="Comic Sans MS" panose="030F0702030302020204" pitchFamily="66" charset="0"/>
              </a:rPr>
              <a:t> in the table to the right.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Histogram and frequency polygon for this data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how many students took between 36 and 45 minutes to complete their homework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2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190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02222" r="-101020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97826" r="-101020" b="-3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304444" r="-101020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404444" r="-101020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504444" r="-101020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22425" y="1132115"/>
            <a:ext cx="792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Freq. Density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49836" y="158496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0648" y="186798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7.8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80167" y="2142308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13.6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9356" y="239921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5001" y="268223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0.2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/>
          <a:srcRect l="31541" t="53943" r="33895" b="15220"/>
          <a:stretch/>
        </p:blipFill>
        <p:spPr>
          <a:xfrm>
            <a:off x="4911635" y="3457303"/>
            <a:ext cx="3309257" cy="166065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635830" y="3278777"/>
            <a:ext cx="103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Frequency Density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4802" y="5318258"/>
            <a:ext cx="1031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Time (</a:t>
            </a:r>
            <a:r>
              <a:rPr lang="en-US" sz="1200" dirty="0" err="1">
                <a:latin typeface="Comic Sans MS" panose="030F0702030302020204" pitchFamily="66" charset="0"/>
              </a:rPr>
              <a:t>mins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8755" y="50918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81751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34744" y="51005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96447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6378" y="50874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8937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2930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6023" y="497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1668" y="443266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6353" y="387967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334409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9017" y="3910149"/>
            <a:ext cx="261257" cy="1193074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64628" y="4275908"/>
            <a:ext cx="274321" cy="83166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30240" y="3614057"/>
            <a:ext cx="274321" cy="1489165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004560" y="4754880"/>
            <a:ext cx="552994" cy="352696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557554" y="5057501"/>
            <a:ext cx="1645919" cy="4571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110446" y="5721531"/>
            <a:ext cx="4940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 should be no gaps between bars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widths will differ depending on the groups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22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2" grpId="0"/>
      <p:bldP spid="10" grpId="0" animBg="1"/>
      <p:bldP spid="33" grpId="0" animBg="1"/>
      <p:bldP spid="35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23433" cy="4983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Histogram is often used to represent grouped continuous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random sample of 200 students was asked how long it took them to complete their homework the previous night. The time was recorded and </a:t>
            </a:r>
            <a:r>
              <a:rPr lang="en-US" sz="1600" dirty="0" err="1">
                <a:latin typeface="Comic Sans MS" panose="030F0702030302020204" pitchFamily="66" charset="0"/>
              </a:rPr>
              <a:t>summarised</a:t>
            </a:r>
            <a:r>
              <a:rPr lang="en-US" sz="1600" dirty="0">
                <a:latin typeface="Comic Sans MS" panose="030F0702030302020204" pitchFamily="66" charset="0"/>
              </a:rPr>
              <a:t> in the table to the right.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Histogram and frequency polygon for this data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how many students took between 36 and 45 minutes to complete their homework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2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190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1111169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02222" r="-101020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197826" r="-101020" b="-3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304444" r="-101020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404444" r="-101020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10" t="-504444" r="-101020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22425" y="1132115"/>
            <a:ext cx="792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Freq. Density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49836" y="158496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0648" y="186798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7.8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80167" y="2142308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13.6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9356" y="239921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5001" y="268223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0.2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/>
          <a:srcRect l="31541" t="53943" r="33895" b="15220"/>
          <a:stretch/>
        </p:blipFill>
        <p:spPr>
          <a:xfrm>
            <a:off x="4911635" y="3457303"/>
            <a:ext cx="3309257" cy="1660658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635830" y="3278777"/>
            <a:ext cx="103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Frequency Density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4802" y="5318258"/>
            <a:ext cx="1031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Time (</a:t>
            </a:r>
            <a:r>
              <a:rPr lang="en-US" sz="1200" dirty="0" err="1">
                <a:latin typeface="Comic Sans MS" panose="030F0702030302020204" pitchFamily="66" charset="0"/>
              </a:rPr>
              <a:t>mins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8755" y="50918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81751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34744" y="51005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96447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6378" y="50874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8937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2930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6023" y="497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41668" y="443266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6353" y="387967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72000" y="334409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9017" y="3910149"/>
            <a:ext cx="261257" cy="1193074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64628" y="4275908"/>
            <a:ext cx="274321" cy="83166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30240" y="3614057"/>
            <a:ext cx="274321" cy="1489165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004560" y="4754880"/>
            <a:ext cx="552994" cy="352696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557554" y="5057501"/>
            <a:ext cx="1645919" cy="4571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110446" y="5721531"/>
            <a:ext cx="4659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 draw a frequency polygon, join the tops of each bar…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Straight Connector 27"/>
          <p:cNvCxnSpPr>
            <a:stCxn id="10" idx="0"/>
            <a:endCxn id="33" idx="0"/>
          </p:cNvCxnSpPr>
          <p:nvPr/>
        </p:nvCxnSpPr>
        <p:spPr>
          <a:xfrm>
            <a:off x="5329646" y="3910149"/>
            <a:ext cx="272143" cy="365759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3" idx="0"/>
            <a:endCxn id="35" idx="0"/>
          </p:cNvCxnSpPr>
          <p:nvPr/>
        </p:nvCxnSpPr>
        <p:spPr>
          <a:xfrm flipV="1">
            <a:off x="5601789" y="3614057"/>
            <a:ext cx="265612" cy="66185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6" idx="0"/>
            <a:endCxn id="35" idx="0"/>
          </p:cNvCxnSpPr>
          <p:nvPr/>
        </p:nvCxnSpPr>
        <p:spPr>
          <a:xfrm flipH="1" flipV="1">
            <a:off x="5867401" y="3614057"/>
            <a:ext cx="413656" cy="114082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6" idx="0"/>
            <a:endCxn id="37" idx="0"/>
          </p:cNvCxnSpPr>
          <p:nvPr/>
        </p:nvCxnSpPr>
        <p:spPr>
          <a:xfrm>
            <a:off x="6281057" y="4754880"/>
            <a:ext cx="1099457" cy="302621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303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23433" cy="4983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Histogram is often used to represent grouped continuous data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random sample of 200 students was asked how long it took them to complete their homework the previous night. The time was recorded and </a:t>
            </a:r>
            <a:r>
              <a:rPr lang="en-US" sz="1600" dirty="0" err="1">
                <a:latin typeface="Comic Sans MS" panose="030F0702030302020204" pitchFamily="66" charset="0"/>
              </a:rPr>
              <a:t>summarised</a:t>
            </a:r>
            <a:r>
              <a:rPr lang="en-US" sz="1600" dirty="0">
                <a:latin typeface="Comic Sans MS" panose="030F0702030302020204" pitchFamily="66" charset="0"/>
              </a:rPr>
              <a:t> in the table to the right.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Histogram and frequency polygon for this data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Estimate how many students took between 36 and 45 minutes to complete their homework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2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3910149" y="5573486"/>
            <a:ext cx="5094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 the area between 36 and 45 students (2 rectangles)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78137" y="6096001"/>
                <a:ext cx="7804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×13.6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137" y="6096001"/>
                <a:ext cx="780470" cy="246221"/>
              </a:xfrm>
              <a:prstGeom prst="rect">
                <a:avLst/>
              </a:prstGeom>
              <a:blipFill>
                <a:blip r:embed="rId5"/>
                <a:stretch>
                  <a:fillRect l="-6250" r="-468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57554" y="6100354"/>
                <a:ext cx="8654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×3.2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7554" y="6100354"/>
                <a:ext cx="865430" cy="246221"/>
              </a:xfrm>
              <a:prstGeom prst="rect">
                <a:avLst/>
              </a:prstGeom>
              <a:blipFill>
                <a:blip r:embed="rId6"/>
                <a:stretch>
                  <a:fillRect l="-4930" r="-4225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60571" y="6431279"/>
                <a:ext cx="193610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=70.4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70</m:t>
                        </m:r>
                      </m:e>
                    </m: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students</a:t>
                </a: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1" y="6431279"/>
                <a:ext cx="1936107" cy="246221"/>
              </a:xfrm>
              <a:prstGeom prst="rect">
                <a:avLst/>
              </a:prstGeom>
              <a:blipFill>
                <a:blip r:embed="rId7"/>
                <a:stretch>
                  <a:fillRect l="-2208" t="-22500" r="-5047" b="-5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2" name="Table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2664694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1909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&lt;35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&lt;40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40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&lt;50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1909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&lt;80</m:t>
                                </m:r>
                              </m:oMath>
                            </m:oMathPara>
                          </a14:m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2" name="Table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2664694"/>
                  </p:ext>
                </p:extLst>
              </p:nvPr>
            </p:nvGraphicFramePr>
            <p:xfrm>
              <a:off x="3944979" y="1309915"/>
              <a:ext cx="2386152" cy="16459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193076">
                      <a:extLst>
                        <a:ext uri="{9D8B030D-6E8A-4147-A177-3AD203B41FA5}">
                          <a16:colId xmlns:a16="http://schemas.microsoft.com/office/drawing/2014/main" val="4135672832"/>
                        </a:ext>
                      </a:extLst>
                    </a:gridCol>
                    <a:gridCol w="1193076">
                      <a:extLst>
                        <a:ext uri="{9D8B030D-6E8A-4147-A177-3AD203B41FA5}">
                          <a16:colId xmlns:a16="http://schemas.microsoft.com/office/drawing/2014/main" val="95511505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Time,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 t (</a:t>
                          </a:r>
                          <a:r>
                            <a:rPr lang="en-US" sz="1200" baseline="0" dirty="0" err="1" smtClean="0">
                              <a:latin typeface="Comic Sans MS" panose="030F0702030302020204" pitchFamily="66" charset="0"/>
                            </a:rPr>
                            <a:t>mins</a:t>
                          </a:r>
                          <a:r>
                            <a:rPr lang="en-US" sz="1200" baseline="0" dirty="0" smtClean="0">
                              <a:latin typeface="Comic Sans MS" panose="030F0702030302020204" pitchFamily="66" charset="0"/>
                            </a:rPr>
                            <a:t>)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1002212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102222" r="-101020" b="-4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55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7734666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197826" r="-101020" b="-3108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3714460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304444" r="-101020" b="-2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68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40776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404444" r="-101020" b="-1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32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58621535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510" t="-504444" r="-101020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2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889047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3" name="TextBox 42"/>
          <p:cNvSpPr txBox="1"/>
          <p:nvPr/>
        </p:nvSpPr>
        <p:spPr>
          <a:xfrm>
            <a:off x="6322425" y="1132115"/>
            <a:ext cx="792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Freq. Density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49836" y="158496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10648" y="1867989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7.8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80167" y="2142308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13.6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519356" y="2399210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515001" y="268223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0.2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9"/>
          <a:srcRect l="31541" t="53943" r="33895" b="15220"/>
          <a:stretch/>
        </p:blipFill>
        <p:spPr>
          <a:xfrm>
            <a:off x="4911635" y="3457303"/>
            <a:ext cx="3309257" cy="1660658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3635830" y="3278777"/>
            <a:ext cx="1031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Frequency Density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924802" y="5318258"/>
            <a:ext cx="1031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Time (</a:t>
            </a:r>
            <a:r>
              <a:rPr lang="en-US" sz="1200" dirty="0" err="1">
                <a:latin typeface="Comic Sans MS" panose="030F0702030302020204" pitchFamily="66" charset="0"/>
              </a:rPr>
              <a:t>mins</a:t>
            </a:r>
            <a:r>
              <a:rPr lang="en-US" sz="1200" dirty="0">
                <a:latin typeface="Comic Sans MS" panose="030F0702030302020204" pitchFamily="66" charset="0"/>
              </a:rPr>
              <a:t>)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728755" y="5091835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20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281751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30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34744" y="510054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40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96447" y="509619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936378" y="5087481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60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48937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70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029302" y="509183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80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46023" y="4974269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1668" y="4432663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576353" y="3879670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72000" y="3344092"/>
            <a:ext cx="348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199017" y="3910149"/>
            <a:ext cx="261257" cy="1193074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464628" y="4275908"/>
            <a:ext cx="274321" cy="83166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5730240" y="3614057"/>
            <a:ext cx="274321" cy="1489165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004560" y="4754880"/>
            <a:ext cx="552994" cy="352696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6557554" y="5057501"/>
            <a:ext cx="1645919" cy="45719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/>
          <p:cNvCxnSpPr/>
          <p:nvPr/>
        </p:nvCxnSpPr>
        <p:spPr>
          <a:xfrm>
            <a:off x="5808617" y="3466012"/>
            <a:ext cx="0" cy="166333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300651" y="3470365"/>
            <a:ext cx="0" cy="166333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644144" y="5077095"/>
            <a:ext cx="3577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36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110053" y="5072741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45</a:t>
            </a:r>
            <a:endParaRPr lang="en-GB" sz="10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99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4" grpId="0"/>
      <p:bldP spid="40" grpId="0"/>
      <p:bldP spid="41" grpId="0"/>
      <p:bldP spid="68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random sample of daily mean temperatures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,℃)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was taken from the large data set for 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Hurn</a:t>
                </a:r>
                <a:r>
                  <a:rPr lang="en-GB" sz="1600" dirty="0">
                    <a:latin typeface="Comic Sans MS" panose="030F0702030302020204" pitchFamily="66" charset="0"/>
                  </a:rPr>
                  <a:t> in 2015. The temperatures were summarised in a grouped frequency and represented by a Histogram.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 a reason to support the use of a Histogram to represent this data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underlying feature associated with each of the bars in a Histogram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l="-519" t="-734" r="-27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3605349" y="4162697"/>
            <a:ext cx="1045028" cy="4963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36490" y="3669691"/>
            <a:ext cx="4190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Since temperature is continuous, and the data is already in groups, a Histogram is appropriate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27121" y="5464630"/>
            <a:ext cx="988422" cy="2046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27782" y="5263360"/>
            <a:ext cx="360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area of each bar is proportional to the frequency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1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the Histogram, the rectangle representing the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16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class was 3.2cm high and 2cm wide. The frequency for this class was 8.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Show that each day is represented by an area of 0.8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Given that the total area of the Histogram was 48cm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US" sz="1600" dirty="0">
                    <a:latin typeface="Comic Sans MS" panose="030F0702030302020204" pitchFamily="66" charset="0"/>
                  </a:rPr>
                  <a:t>, find the total number of days in the sample.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l="-692" t="-734" r="-20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6066661" y="1707050"/>
            <a:ext cx="1001486" cy="1210491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67107" y="2926249"/>
                <a:ext cx="4848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107" y="2926249"/>
                <a:ext cx="484876" cy="276999"/>
              </a:xfrm>
              <a:prstGeom prst="rect">
                <a:avLst/>
              </a:prstGeom>
              <a:blipFill>
                <a:blip r:embed="rId5"/>
                <a:stretch>
                  <a:fillRect l="-10000" r="-1125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61267" y="2172958"/>
                <a:ext cx="6612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3.2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267" y="2172958"/>
                <a:ext cx="661207" cy="276999"/>
              </a:xfrm>
              <a:prstGeom prst="rect">
                <a:avLst/>
              </a:prstGeom>
              <a:blipFill>
                <a:blip r:embed="rId6"/>
                <a:stretch>
                  <a:fillRect l="-7339" r="-825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66214" y="1302099"/>
                <a:ext cx="157248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=6.4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214" y="1302099"/>
                <a:ext cx="1572482" cy="276999"/>
              </a:xfrm>
              <a:prstGeom prst="rect">
                <a:avLst/>
              </a:prstGeom>
              <a:blipFill>
                <a:blip r:embed="rId7"/>
                <a:stretch>
                  <a:fillRect l="-3488" t="-4444" r="-1163"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154749" y="3270364"/>
            <a:ext cx="4909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You could write the area and frequency as a ratio (or use the formula to the top-left of the page)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96041" y="4047371"/>
                <a:ext cx="17527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=6.4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041" y="4047371"/>
                <a:ext cx="1752724" cy="276999"/>
              </a:xfrm>
              <a:prstGeom prst="rect">
                <a:avLst/>
              </a:prstGeom>
              <a:blipFill>
                <a:blip r:embed="rId8"/>
                <a:stretch>
                  <a:fillRect l="-2431" t="-4444" r="-104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821807" y="4519367"/>
                <a:ext cx="16445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807" y="4519367"/>
                <a:ext cx="1644553" cy="276999"/>
              </a:xfrm>
              <a:prstGeom prst="rect">
                <a:avLst/>
              </a:prstGeom>
              <a:blipFill>
                <a:blip r:embed="rId9"/>
                <a:stretch>
                  <a:fillRect l="-2963" t="-4348" r="-1481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7371807" y="4219300"/>
            <a:ext cx="326572" cy="448493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707086" y="4258488"/>
            <a:ext cx="1117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51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4" grpId="0"/>
      <p:bldP spid="16" grpId="0"/>
      <p:bldP spid="19" grpId="0"/>
      <p:bldP spid="20" grpId="0"/>
      <p:bldP spid="21" grpId="0"/>
      <p:bldP spid="2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Representations of Data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Histogram is often used to represent grouped continuous data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the Histogram, the rectangle representing the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16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&lt;18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class was 3.2cm high and 2cm wide. The frequency for this class was 8.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Show that each day is represented by an area of 0.8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Given that the total area of the Histogram was 48cm</a:t>
                </a:r>
                <a:r>
                  <a:rPr lang="en-US" sz="1600" baseline="30000" dirty="0">
                    <a:latin typeface="Comic Sans MS" panose="030F0702030302020204" pitchFamily="66" charset="0"/>
                  </a:rPr>
                  <a:t>2</a:t>
                </a:r>
                <a:r>
                  <a:rPr lang="en-US" sz="1600" dirty="0">
                    <a:latin typeface="Comic Sans MS" panose="030F0702030302020204" pitchFamily="66" charset="0"/>
                  </a:rPr>
                  <a:t>, find the total number of days in the sample.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523433" cy="4983208"/>
              </a:xfrm>
              <a:blipFill>
                <a:blip r:embed="rId2"/>
                <a:stretch>
                  <a:fillRect l="-692" t="-734" r="-20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𝐹𝑟𝑒𝑞𝑢𝑒𝑛𝑐𝑦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366353" cy="276999"/>
              </a:xfrm>
              <a:prstGeom prst="rect">
                <a:avLst/>
              </a:prstGeom>
              <a:blipFill>
                <a:blip r:embed="rId3"/>
                <a:stretch>
                  <a:fillRect l="-1276" r="-2296" b="-2653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𝐹𝑟𝑒𝑞𝑢𝑒𝑛𝑐𝑦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𝐷𝑒𝑛𝑠𝑖𝑡𝑦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𝐹𝑟𝑒𝑞𝑢𝑒𝑛𝑐𝑦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𝐶𝑙𝑎𝑠𝑠𝑤𝑖𝑑𝑡h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35" y="0"/>
                <a:ext cx="2704265" cy="403380"/>
              </a:xfrm>
              <a:prstGeom prst="rect">
                <a:avLst/>
              </a:prstGeom>
              <a:blipFill>
                <a:blip r:embed="rId4"/>
                <a:stretch>
                  <a:fillRect l="-1339" r="-446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82173" y="1392990"/>
                <a:ext cx="16445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173" y="1392990"/>
                <a:ext cx="1644553" cy="276999"/>
              </a:xfrm>
              <a:prstGeom prst="rect">
                <a:avLst/>
              </a:prstGeom>
              <a:blipFill>
                <a:blip r:embed="rId5"/>
                <a:stretch>
                  <a:fillRect l="-2963" t="-4444" r="-148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7032173" y="1598020"/>
            <a:ext cx="326572" cy="448493"/>
          </a:xfrm>
          <a:prstGeom prst="arc">
            <a:avLst>
              <a:gd name="adj1" fmla="val 16200000"/>
              <a:gd name="adj2" fmla="val 535520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387491" y="1364368"/>
            <a:ext cx="15434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60 (you can find this value using your calculator)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125551" y="1902102"/>
                <a:ext cx="9576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=48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551" y="1902102"/>
                <a:ext cx="957698" cy="276999"/>
              </a:xfrm>
              <a:prstGeom prst="rect">
                <a:avLst/>
              </a:prstGeom>
              <a:blipFill>
                <a:blip r:embed="rId6"/>
                <a:stretch>
                  <a:fillRect l="-2548" t="-4444" r="-191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239263" y="1912459"/>
                <a:ext cx="8639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𝑑𝑎𝑦𝑠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263" y="1912459"/>
                <a:ext cx="863954" cy="276999"/>
              </a:xfrm>
              <a:prstGeom prst="rect">
                <a:avLst/>
              </a:prstGeom>
              <a:blipFill>
                <a:blip r:embed="rId7"/>
                <a:stretch>
                  <a:fillRect l="-5634" t="-4444" r="-9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282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2C0E6C-99C3-4340-915B-A36C433236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0DFE19-21E3-48D9-B1D9-59D79E1CD2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500C51-D6CE-45BF-A57B-0A03ECC79EF1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</TotalTime>
  <Words>1018</Words>
  <Application>Microsoft Office PowerPoint</Application>
  <PresentationFormat>On-screen Show (4:3)</PresentationFormat>
  <Paragraphs>200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Representations of Data</vt:lpstr>
      <vt:lpstr>Representations of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87</cp:revision>
  <dcterms:created xsi:type="dcterms:W3CDTF">2017-08-14T15:35:38Z</dcterms:created>
  <dcterms:modified xsi:type="dcterms:W3CDTF">2021-01-27T22:28:16Z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