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66" r:id="rId6"/>
    <p:sldId id="282" r:id="rId7"/>
    <p:sldId id="286" r:id="rId8"/>
    <p:sldId id="283" r:id="rId9"/>
    <p:sldId id="284" r:id="rId10"/>
    <p:sldId id="285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7" Type="http://schemas.openxmlformats.org/officeDocument/2006/relationships/image" Target="../media/image68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3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62.png"/><Relationship Id="rId7" Type="http://schemas.openxmlformats.org/officeDocument/2006/relationships/image" Target="../media/image74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63.png"/><Relationship Id="rId9" Type="http://schemas.openxmlformats.org/officeDocument/2006/relationships/image" Target="../media/image7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79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3D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9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a Histogram, the area of each bar is proportional to the frequency for each group.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following formula is usually used to find the area: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then the area is equal to the frequency (this is usually the case at GCSE)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At A-level it could be that the areas are half the frequencies, or 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1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baseline="-25000" dirty="0">
                    <a:latin typeface="Comic Sans MS" panose="030F0702030302020204" pitchFamily="66" charset="0"/>
                  </a:rPr>
                  <a:t>3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frequencies etc…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t="-1102" r="-13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3605349" y="4162697"/>
            <a:ext cx="1045028" cy="4963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36490" y="3669691"/>
                <a:ext cx="4190260" cy="1538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drawing a Histogram, you can calculate the frequency density by using the formula: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490" y="3669691"/>
                <a:ext cx="4190260" cy="1538306"/>
              </a:xfrm>
              <a:prstGeom prst="rect">
                <a:avLst/>
              </a:prstGeom>
              <a:blipFill>
                <a:blip r:embed="rId5"/>
                <a:stretch>
                  <a:fillRect t="-7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81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23433" cy="4983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Histogram is often used to represent grouped continuous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random sample of 200 students was asked how long it took them to complete their homework the previous night. The time was recorded and </a:t>
            </a:r>
            <a:r>
              <a:rPr lang="en-US" sz="1600" dirty="0" err="1">
                <a:latin typeface="Comic Sans MS" panose="030F0702030302020204" pitchFamily="66" charset="0"/>
              </a:rPr>
              <a:t>summarised</a:t>
            </a:r>
            <a:r>
              <a:rPr lang="en-US" sz="1600" dirty="0">
                <a:latin typeface="Comic Sans MS" panose="030F0702030302020204" pitchFamily="66" charset="0"/>
              </a:rPr>
              <a:t> in the table to the right.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Histogram and frequency polygon for this data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how many students took between 36 and 45 minutes to complete their homework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2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190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02222" r="-10102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97826" r="-101020" b="-3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304444" r="-101020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404444" r="-101020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504444" r="-101020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322425" y="1132115"/>
            <a:ext cx="79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Freq. Density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9836" y="158496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0648" y="186798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7.8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0167" y="2142308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13.6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9356" y="239921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5001" y="268223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0.2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/>
          <a:srcRect l="31541" t="53943" r="33895" b="15220"/>
          <a:stretch/>
        </p:blipFill>
        <p:spPr>
          <a:xfrm>
            <a:off x="4911635" y="3457303"/>
            <a:ext cx="3309257" cy="166065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35830" y="3278777"/>
            <a:ext cx="103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Frequency Density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4802" y="5318258"/>
            <a:ext cx="1031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Time (</a:t>
            </a:r>
            <a:r>
              <a:rPr lang="en-US" sz="1200" dirty="0" err="1">
                <a:latin typeface="Comic Sans MS" panose="030F0702030302020204" pitchFamily="66" charset="0"/>
              </a:rPr>
              <a:t>mins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8755" y="50918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1751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34744" y="51005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6447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6378" y="50874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8937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2930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6023" y="497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1668" y="443266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6353" y="387967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34409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9017" y="3910149"/>
            <a:ext cx="261257" cy="1193074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464628" y="4275908"/>
            <a:ext cx="274321" cy="83166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30240" y="3614057"/>
            <a:ext cx="274321" cy="1489165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004560" y="4754880"/>
            <a:ext cx="552994" cy="352696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557554" y="5057501"/>
            <a:ext cx="1645919" cy="4571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110446" y="5721531"/>
            <a:ext cx="4940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 should be no gaps between bars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widths will differ depending on the groups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22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2" grpId="0"/>
      <p:bldP spid="10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23433" cy="4983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Histogram is often used to represent grouped continuous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random sample of 200 students was asked how long it took them to complete their homework the previous night. The time was recorded and </a:t>
            </a:r>
            <a:r>
              <a:rPr lang="en-US" sz="1600" dirty="0" err="1">
                <a:latin typeface="Comic Sans MS" panose="030F0702030302020204" pitchFamily="66" charset="0"/>
              </a:rPr>
              <a:t>summarised</a:t>
            </a:r>
            <a:r>
              <a:rPr lang="en-US" sz="1600" dirty="0">
                <a:latin typeface="Comic Sans MS" panose="030F0702030302020204" pitchFamily="66" charset="0"/>
              </a:rPr>
              <a:t> in the table to the right.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Histogram and frequency polygon for this data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how many students took between 36 and 45 minutes to complete their homework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2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190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02222" r="-10102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97826" r="-101020" b="-3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304444" r="-101020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404444" r="-101020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504444" r="-101020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322425" y="1132115"/>
            <a:ext cx="79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Freq. Density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9836" y="158496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0648" y="186798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7.8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0167" y="2142308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13.6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9356" y="239921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5001" y="268223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0.2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/>
          <a:srcRect l="31541" t="53943" r="33895" b="15220"/>
          <a:stretch/>
        </p:blipFill>
        <p:spPr>
          <a:xfrm>
            <a:off x="4911635" y="3457303"/>
            <a:ext cx="3309257" cy="166065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35830" y="3278777"/>
            <a:ext cx="103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Frequency Density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4802" y="5318258"/>
            <a:ext cx="1031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Time (</a:t>
            </a:r>
            <a:r>
              <a:rPr lang="en-US" sz="1200" dirty="0" err="1">
                <a:latin typeface="Comic Sans MS" panose="030F0702030302020204" pitchFamily="66" charset="0"/>
              </a:rPr>
              <a:t>mins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8755" y="50918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1751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34744" y="51005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6447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6378" y="50874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8937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2930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6023" y="497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1668" y="443266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6353" y="387967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34409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9017" y="3910149"/>
            <a:ext cx="261257" cy="1193074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464628" y="4275908"/>
            <a:ext cx="274321" cy="83166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30240" y="3614057"/>
            <a:ext cx="274321" cy="1489165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004560" y="4754880"/>
            <a:ext cx="552994" cy="352696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557554" y="5057501"/>
            <a:ext cx="1645919" cy="4571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110446" y="5721531"/>
            <a:ext cx="4659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draw a frequency polygon, join the tops of each bar…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8" name="Straight Connector 27"/>
          <p:cNvCxnSpPr>
            <a:stCxn id="10" idx="0"/>
            <a:endCxn id="33" idx="0"/>
          </p:cNvCxnSpPr>
          <p:nvPr/>
        </p:nvCxnSpPr>
        <p:spPr>
          <a:xfrm>
            <a:off x="5329646" y="3910149"/>
            <a:ext cx="272143" cy="3657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3" idx="0"/>
            <a:endCxn id="35" idx="0"/>
          </p:cNvCxnSpPr>
          <p:nvPr/>
        </p:nvCxnSpPr>
        <p:spPr>
          <a:xfrm flipV="1">
            <a:off x="5601789" y="3614057"/>
            <a:ext cx="265612" cy="66185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6" idx="0"/>
            <a:endCxn id="35" idx="0"/>
          </p:cNvCxnSpPr>
          <p:nvPr/>
        </p:nvCxnSpPr>
        <p:spPr>
          <a:xfrm flipH="1" flipV="1">
            <a:off x="5867401" y="3614057"/>
            <a:ext cx="413656" cy="114082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0"/>
            <a:endCxn id="37" idx="0"/>
          </p:cNvCxnSpPr>
          <p:nvPr/>
        </p:nvCxnSpPr>
        <p:spPr>
          <a:xfrm>
            <a:off x="6281057" y="4754880"/>
            <a:ext cx="1099457" cy="30262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0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23433" cy="4983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Histogram is often used to represent grouped continuous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random sample of 200 students was asked how long it took them to complete their homework the previous night. The time was recorded and </a:t>
            </a:r>
            <a:r>
              <a:rPr lang="en-US" sz="1600" dirty="0" err="1">
                <a:latin typeface="Comic Sans MS" panose="030F0702030302020204" pitchFamily="66" charset="0"/>
              </a:rPr>
              <a:t>summarised</a:t>
            </a:r>
            <a:r>
              <a:rPr lang="en-US" sz="1600" dirty="0">
                <a:latin typeface="Comic Sans MS" panose="030F0702030302020204" pitchFamily="66" charset="0"/>
              </a:rPr>
              <a:t> in the table to the right.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Histogram and frequency polygon for this data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how many students took between 36 and 45 minutes to complete their homework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2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3910149" y="5573486"/>
            <a:ext cx="509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 the area between 36 and 45 students (2 rectangles)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78137" y="6096001"/>
                <a:ext cx="78047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×13.6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137" y="6096001"/>
                <a:ext cx="780470" cy="246221"/>
              </a:xfrm>
              <a:prstGeom prst="rect">
                <a:avLst/>
              </a:prstGeom>
              <a:blipFill>
                <a:blip r:embed="rId5"/>
                <a:stretch>
                  <a:fillRect l="-6250" r="-468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57554" y="6100354"/>
                <a:ext cx="8654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×3.2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554" y="6100354"/>
                <a:ext cx="865430" cy="246221"/>
              </a:xfrm>
              <a:prstGeom prst="rect">
                <a:avLst/>
              </a:prstGeom>
              <a:blipFill>
                <a:blip r:embed="rId6"/>
                <a:stretch>
                  <a:fillRect l="-4930" r="-422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60571" y="6431279"/>
                <a:ext cx="19361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=70.4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students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1" y="6431279"/>
                <a:ext cx="1936107" cy="246221"/>
              </a:xfrm>
              <a:prstGeom prst="rect">
                <a:avLst/>
              </a:prstGeom>
              <a:blipFill>
                <a:blip r:embed="rId7"/>
                <a:stretch>
                  <a:fillRect l="-2208" t="-22500" r="-5047" b="-5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2" name="Table 4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664694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190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2" name="Table 4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664694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102222" r="-10102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197826" r="-101020" b="-3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304444" r="-101020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404444" r="-101020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504444" r="-101020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3" name="TextBox 42"/>
          <p:cNvSpPr txBox="1"/>
          <p:nvPr/>
        </p:nvSpPr>
        <p:spPr>
          <a:xfrm>
            <a:off x="6322425" y="1132115"/>
            <a:ext cx="79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Freq. Density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49836" y="158496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10648" y="186798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7.8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80167" y="2142308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13.6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19356" y="239921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15001" y="268223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0.2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9"/>
          <a:srcRect l="31541" t="53943" r="33895" b="15220"/>
          <a:stretch/>
        </p:blipFill>
        <p:spPr>
          <a:xfrm>
            <a:off x="4911635" y="3457303"/>
            <a:ext cx="3309257" cy="1660658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635830" y="3278777"/>
            <a:ext cx="103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Frequency Density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24802" y="5318258"/>
            <a:ext cx="1031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Time (</a:t>
            </a:r>
            <a:r>
              <a:rPr lang="en-US" sz="1200" dirty="0" err="1">
                <a:latin typeface="Comic Sans MS" panose="030F0702030302020204" pitchFamily="66" charset="0"/>
              </a:rPr>
              <a:t>mins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28755" y="50918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81751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34744" y="51005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96447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36378" y="50874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8937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02930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46023" y="497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1668" y="443266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6353" y="387967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2000" y="334409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199017" y="3910149"/>
            <a:ext cx="261257" cy="1193074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464628" y="4275908"/>
            <a:ext cx="274321" cy="83166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5730240" y="3614057"/>
            <a:ext cx="274321" cy="1489165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6004560" y="4754880"/>
            <a:ext cx="552994" cy="352696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6557554" y="5057501"/>
            <a:ext cx="1645919" cy="4571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>
            <a:off x="5808617" y="3466012"/>
            <a:ext cx="0" cy="166333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300651" y="3470365"/>
            <a:ext cx="0" cy="166333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44144" y="5077095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110053" y="5072741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45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9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4" grpId="0"/>
      <p:bldP spid="40" grpId="0"/>
      <p:bldP spid="41" grpId="0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random sample of daily mean temperatures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,℃)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was taken from the large data set for 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Hurn</a:t>
                </a:r>
                <a:r>
                  <a:rPr lang="en-GB" sz="1600" dirty="0">
                    <a:latin typeface="Comic Sans MS" panose="030F0702030302020204" pitchFamily="66" charset="0"/>
                  </a:rPr>
                  <a:t> in 2015. The temperatures were summarised in a grouped frequency and represented by a Histogram.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 a reason to support the use of a Histogram to represent this data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underlying feature associated with each of the bars in a Histogram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l="-519" t="-734" r="-27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3605349" y="4162697"/>
            <a:ext cx="1045028" cy="4963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36490" y="3669691"/>
            <a:ext cx="4190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Since temperature is continuous, and the data is already in groups, a Histogram is appropriate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27121" y="5464630"/>
            <a:ext cx="988422" cy="2046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7782" y="5263360"/>
            <a:ext cx="360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area of each bar is proportional to the frequency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1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the Histogram, the rectangle representing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class was 3.2cm high and 2cm wide. The frequency for this class was 8.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Show that each day is represented by an area of 0.8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Given that the total area of the Histogram was 48cm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US" sz="1600" dirty="0">
                    <a:latin typeface="Comic Sans MS" panose="030F0702030302020204" pitchFamily="66" charset="0"/>
                  </a:rPr>
                  <a:t>, find the total number of days in the sample.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l="-692" t="-734" r="-20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066661" y="1707050"/>
            <a:ext cx="1001486" cy="1210491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67107" y="2926249"/>
                <a:ext cx="4848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107" y="2926249"/>
                <a:ext cx="484876" cy="276999"/>
              </a:xfrm>
              <a:prstGeom prst="rect">
                <a:avLst/>
              </a:prstGeom>
              <a:blipFill>
                <a:blip r:embed="rId5"/>
                <a:stretch>
                  <a:fillRect l="-10000" r="-1125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61267" y="2172958"/>
                <a:ext cx="661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3.2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267" y="2172958"/>
                <a:ext cx="661207" cy="276999"/>
              </a:xfrm>
              <a:prstGeom prst="rect">
                <a:avLst/>
              </a:prstGeom>
              <a:blipFill>
                <a:blip r:embed="rId6"/>
                <a:stretch>
                  <a:fillRect l="-7339" r="-825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66214" y="1302099"/>
                <a:ext cx="157248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=6.4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214" y="1302099"/>
                <a:ext cx="1572482" cy="276999"/>
              </a:xfrm>
              <a:prstGeom prst="rect">
                <a:avLst/>
              </a:prstGeom>
              <a:blipFill>
                <a:blip r:embed="rId7"/>
                <a:stretch>
                  <a:fillRect l="-3488" t="-4444" r="-1163"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154749" y="3270364"/>
            <a:ext cx="490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could write the area and frequency as a ratio (or use the formula to the top-left of the page)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96041" y="4047371"/>
                <a:ext cx="17527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=6.4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041" y="4047371"/>
                <a:ext cx="1752724" cy="276999"/>
              </a:xfrm>
              <a:prstGeom prst="rect">
                <a:avLst/>
              </a:prstGeom>
              <a:blipFill>
                <a:blip r:embed="rId8"/>
                <a:stretch>
                  <a:fillRect l="-2431" t="-4444" r="-104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21807" y="4519367"/>
                <a:ext cx="1644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807" y="4519367"/>
                <a:ext cx="1644553" cy="276999"/>
              </a:xfrm>
              <a:prstGeom prst="rect">
                <a:avLst/>
              </a:prstGeom>
              <a:blipFill>
                <a:blip r:embed="rId9"/>
                <a:stretch>
                  <a:fillRect l="-2963" t="-4348" r="-148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7371807" y="4219300"/>
            <a:ext cx="326572" cy="448493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707086" y="4258488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1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6" grpId="0"/>
      <p:bldP spid="19" grpId="0"/>
      <p:bldP spid="20" grpId="0"/>
      <p:bldP spid="21" grpId="0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the Histogram, the rectangle representing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class was 3.2cm high and 2cm wide. The frequency for this class was 8.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Show that each day is represented by an area of 0.8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Given that the total area of the Histogram was 48cm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US" sz="1600" dirty="0">
                    <a:latin typeface="Comic Sans MS" panose="030F0702030302020204" pitchFamily="66" charset="0"/>
                  </a:rPr>
                  <a:t>, find the total number of days in the sample.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l="-692" t="-734" r="-20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82173" y="1392990"/>
                <a:ext cx="1644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173" y="1392990"/>
                <a:ext cx="1644553" cy="276999"/>
              </a:xfrm>
              <a:prstGeom prst="rect">
                <a:avLst/>
              </a:prstGeom>
              <a:blipFill>
                <a:blip r:embed="rId5"/>
                <a:stretch>
                  <a:fillRect l="-2963" t="-4444" r="-148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7032173" y="1598020"/>
            <a:ext cx="326572" cy="448493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387491" y="1364368"/>
            <a:ext cx="1543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60 (you can find this value using your calculator)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125551" y="1902102"/>
                <a:ext cx="9576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551" y="1902102"/>
                <a:ext cx="957698" cy="276999"/>
              </a:xfrm>
              <a:prstGeom prst="rect">
                <a:avLst/>
              </a:prstGeom>
              <a:blipFill>
                <a:blip r:embed="rId6"/>
                <a:stretch>
                  <a:fillRect l="-2548" t="-4444" r="-191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239263" y="1912459"/>
                <a:ext cx="8639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263" y="1912459"/>
                <a:ext cx="863954" cy="276999"/>
              </a:xfrm>
              <a:prstGeom prst="rect">
                <a:avLst/>
              </a:prstGeom>
              <a:blipFill>
                <a:blip r:embed="rId7"/>
                <a:stretch>
                  <a:fillRect l="-5634" t="-4444" r="-9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282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2C0E6C-99C3-4340-915B-A36C433236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0DFE19-21E3-48D9-B1D9-59D79E1CD2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500C51-D6CE-45BF-A57B-0A03ECC79EF1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1018</Words>
  <Application>Microsoft Office PowerPoint</Application>
  <PresentationFormat>On-screen Show (4:3)</PresentationFormat>
  <Paragraphs>200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Representations of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87</cp:revision>
  <dcterms:created xsi:type="dcterms:W3CDTF">2017-08-14T15:35:38Z</dcterms:created>
  <dcterms:modified xsi:type="dcterms:W3CDTF">2021-01-27T22:28:16Z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