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1" r:id="rId5"/>
    <p:sldId id="262" r:id="rId6"/>
    <p:sldId id="273" r:id="rId7"/>
    <p:sldId id="274" r:id="rId8"/>
    <p:sldId id="277" r:id="rId9"/>
    <p:sldId id="27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6600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FF66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EB1919-3B2D-406E-AC20-659AC0E706E9}"/>
              </a:ext>
            </a:extLst>
          </p:cNvPr>
          <p:cNvSpPr/>
          <p:nvPr/>
        </p:nvSpPr>
        <p:spPr>
          <a:xfrm>
            <a:off x="1513169" y="2035187"/>
            <a:ext cx="6117700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Exercise 3B</a:t>
            </a:r>
            <a:endParaRPr lang="ja-JP" altLang="en-US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649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74985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Box plots can be used to represent key features of a data set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Box plots can be drawn summarizing the quartiles, lowest/greatest included values, as well as any outliers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They are especially useful for comparing data sets</a:t>
            </a: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864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9610" y="2173969"/>
            <a:ext cx="7886700" cy="4351338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endParaRPr lang="en-GB" altLang="en-US" sz="2000" b="1" u="sng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2000" b="1" u="sng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2000" b="1" u="sng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2000" b="1" u="sng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2000" b="1" u="sng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2000" b="1" u="sng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2000" b="1" u="sng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2000" b="1" u="sng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	</a:t>
            </a:r>
            <a:r>
              <a:rPr lang="en-GB" altLang="en-US" sz="2000" dirty="0">
                <a:latin typeface="Comic Sans MS" pitchFamily="66" charset="0"/>
                <a:sym typeface="Wingdings" pitchFamily="2" charset="2"/>
              </a:rPr>
              <a:t> Any outliers are plotted as crosses outside the main plot</a:t>
            </a:r>
          </a:p>
          <a:p>
            <a:pPr eaLnBrk="1" hangingPunct="1"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	</a:t>
            </a:r>
            <a:r>
              <a:rPr lang="en-GB" altLang="en-US" sz="2000" dirty="0">
                <a:latin typeface="Comic Sans MS" pitchFamily="66" charset="0"/>
                <a:sym typeface="Wingdings" pitchFamily="2" charset="2"/>
              </a:rPr>
              <a:t> Each ‘section’ contains 25% of the observations in the sample</a:t>
            </a:r>
            <a:endParaRPr lang="en-GB" altLang="en-US" sz="20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	</a:t>
            </a: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1661160" y="4310744"/>
            <a:ext cx="586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V="1">
            <a:off x="1661160" y="4158344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V="1">
            <a:off x="2499360" y="4158344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4" name="Line 9"/>
          <p:cNvSpPr>
            <a:spLocks noChangeShapeType="1"/>
          </p:cNvSpPr>
          <p:nvPr/>
        </p:nvSpPr>
        <p:spPr bwMode="auto">
          <a:xfrm flipV="1">
            <a:off x="3337560" y="4158344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5" name="Line 11"/>
          <p:cNvSpPr>
            <a:spLocks noChangeShapeType="1"/>
          </p:cNvSpPr>
          <p:nvPr/>
        </p:nvSpPr>
        <p:spPr bwMode="auto">
          <a:xfrm flipV="1">
            <a:off x="4175760" y="4158344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Line 13"/>
          <p:cNvSpPr>
            <a:spLocks noChangeShapeType="1"/>
          </p:cNvSpPr>
          <p:nvPr/>
        </p:nvSpPr>
        <p:spPr bwMode="auto">
          <a:xfrm flipV="1">
            <a:off x="5013960" y="4158344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7" name="Line 15"/>
          <p:cNvSpPr>
            <a:spLocks noChangeShapeType="1"/>
          </p:cNvSpPr>
          <p:nvPr/>
        </p:nvSpPr>
        <p:spPr bwMode="auto">
          <a:xfrm flipV="1">
            <a:off x="5852160" y="4158344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8" name="Line 17"/>
          <p:cNvSpPr>
            <a:spLocks noChangeShapeType="1"/>
          </p:cNvSpPr>
          <p:nvPr/>
        </p:nvSpPr>
        <p:spPr bwMode="auto">
          <a:xfrm flipV="1">
            <a:off x="6690360" y="4158344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9" name="Line 19"/>
          <p:cNvSpPr>
            <a:spLocks noChangeShapeType="1"/>
          </p:cNvSpPr>
          <p:nvPr/>
        </p:nvSpPr>
        <p:spPr bwMode="auto">
          <a:xfrm flipV="1">
            <a:off x="7528560" y="4158344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 flipV="1">
            <a:off x="2499360" y="3548744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 flipV="1">
            <a:off x="6690360" y="3548744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 flipV="1">
            <a:off x="4175760" y="3548744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 flipV="1">
            <a:off x="4632960" y="3548744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 flipV="1">
            <a:off x="5090160" y="3548744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flipH="1" flipV="1">
            <a:off x="2499360" y="3777344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 flipH="1" flipV="1">
            <a:off x="5090160" y="3777344"/>
            <a:ext cx="1600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 flipH="1" flipV="1">
            <a:off x="4175760" y="3548744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 flipH="1" flipV="1">
            <a:off x="4175760" y="4005944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3108960" y="2405744"/>
            <a:ext cx="990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Lower Quartile</a:t>
            </a:r>
            <a:endParaRPr lang="en-GB" altLang="en-US" sz="16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4175760" y="2558144"/>
            <a:ext cx="91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Median</a:t>
            </a:r>
            <a:endParaRPr lang="en-GB" altLang="en-US" sz="16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5090160" y="2405744"/>
            <a:ext cx="1066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Upper Quartile</a:t>
            </a:r>
            <a:endParaRPr lang="en-GB" altLang="en-US" sz="16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464" name="Line 32"/>
          <p:cNvSpPr>
            <a:spLocks noChangeShapeType="1"/>
          </p:cNvSpPr>
          <p:nvPr/>
        </p:nvSpPr>
        <p:spPr bwMode="auto">
          <a:xfrm>
            <a:off x="3870960" y="2939144"/>
            <a:ext cx="304800" cy="533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65" name="Line 33"/>
          <p:cNvSpPr>
            <a:spLocks noChangeShapeType="1"/>
          </p:cNvSpPr>
          <p:nvPr/>
        </p:nvSpPr>
        <p:spPr bwMode="auto">
          <a:xfrm>
            <a:off x="4632960" y="2939144"/>
            <a:ext cx="0" cy="533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66" name="Line 34"/>
          <p:cNvSpPr>
            <a:spLocks noChangeShapeType="1"/>
          </p:cNvSpPr>
          <p:nvPr/>
        </p:nvSpPr>
        <p:spPr bwMode="auto">
          <a:xfrm flipH="1">
            <a:off x="5090160" y="2939144"/>
            <a:ext cx="381000" cy="533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 flipH="1">
            <a:off x="6690360" y="2939144"/>
            <a:ext cx="533400" cy="533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68" name="Text Box 36"/>
          <p:cNvSpPr txBox="1">
            <a:spLocks noChangeArrowheads="1"/>
          </p:cNvSpPr>
          <p:nvPr/>
        </p:nvSpPr>
        <p:spPr bwMode="auto">
          <a:xfrm>
            <a:off x="6995160" y="2405744"/>
            <a:ext cx="1066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Largest value</a:t>
            </a:r>
            <a:endParaRPr lang="en-GB" altLang="en-US" sz="16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469" name="Text Box 37"/>
          <p:cNvSpPr txBox="1">
            <a:spLocks noChangeArrowheads="1"/>
          </p:cNvSpPr>
          <p:nvPr/>
        </p:nvSpPr>
        <p:spPr bwMode="auto">
          <a:xfrm>
            <a:off x="1356360" y="2405744"/>
            <a:ext cx="1066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Smallest value</a:t>
            </a:r>
            <a:endParaRPr lang="en-GB" altLang="en-US" sz="16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470" name="Line 38"/>
          <p:cNvSpPr>
            <a:spLocks noChangeShapeType="1"/>
          </p:cNvSpPr>
          <p:nvPr/>
        </p:nvSpPr>
        <p:spPr bwMode="auto">
          <a:xfrm>
            <a:off x="2118360" y="2939144"/>
            <a:ext cx="304800" cy="533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71" name="Line 39"/>
          <p:cNvSpPr>
            <a:spLocks noChangeShapeType="1"/>
          </p:cNvSpPr>
          <p:nvPr/>
        </p:nvSpPr>
        <p:spPr bwMode="auto">
          <a:xfrm>
            <a:off x="1889760" y="3701144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72" name="Line 40"/>
          <p:cNvSpPr>
            <a:spLocks noChangeShapeType="1"/>
          </p:cNvSpPr>
          <p:nvPr/>
        </p:nvSpPr>
        <p:spPr bwMode="auto">
          <a:xfrm flipH="1">
            <a:off x="1889760" y="3701144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73" name="Line 41"/>
          <p:cNvSpPr>
            <a:spLocks noChangeShapeType="1"/>
          </p:cNvSpPr>
          <p:nvPr/>
        </p:nvSpPr>
        <p:spPr bwMode="auto">
          <a:xfrm>
            <a:off x="1280160" y="3548744"/>
            <a:ext cx="5334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74" name="Text Box 42"/>
          <p:cNvSpPr txBox="1">
            <a:spLocks noChangeArrowheads="1"/>
          </p:cNvSpPr>
          <p:nvPr/>
        </p:nvSpPr>
        <p:spPr bwMode="auto">
          <a:xfrm>
            <a:off x="365760" y="3320144"/>
            <a:ext cx="1066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Outlier</a:t>
            </a:r>
            <a:endParaRPr lang="en-GB" altLang="en-US" sz="16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479" name="Text Box 47"/>
          <p:cNvSpPr txBox="1">
            <a:spLocks noChangeArrowheads="1"/>
          </p:cNvSpPr>
          <p:nvPr/>
        </p:nvSpPr>
        <p:spPr bwMode="auto">
          <a:xfrm>
            <a:off x="3032760" y="3548744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25%</a:t>
            </a:r>
            <a:endParaRPr lang="en-GB" altLang="en-US" sz="14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480" name="Text Box 48"/>
          <p:cNvSpPr txBox="1">
            <a:spLocks noChangeArrowheads="1"/>
          </p:cNvSpPr>
          <p:nvPr/>
        </p:nvSpPr>
        <p:spPr bwMode="auto">
          <a:xfrm>
            <a:off x="4099560" y="3624944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25%</a:t>
            </a:r>
            <a:endParaRPr lang="en-GB" altLang="en-US" sz="14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481" name="Text Box 49"/>
          <p:cNvSpPr txBox="1">
            <a:spLocks noChangeArrowheads="1"/>
          </p:cNvSpPr>
          <p:nvPr/>
        </p:nvSpPr>
        <p:spPr bwMode="auto">
          <a:xfrm>
            <a:off x="5547360" y="3548744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25%</a:t>
            </a:r>
            <a:endParaRPr lang="en-GB" altLang="en-US" sz="14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482" name="Text Box 50"/>
          <p:cNvSpPr txBox="1">
            <a:spLocks noChangeArrowheads="1"/>
          </p:cNvSpPr>
          <p:nvPr/>
        </p:nvSpPr>
        <p:spPr bwMode="auto">
          <a:xfrm>
            <a:off x="4556760" y="3624944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25%</a:t>
            </a:r>
            <a:endParaRPr lang="en-GB" altLang="en-US" sz="14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377" name="Text Box 51"/>
          <p:cNvSpPr txBox="1">
            <a:spLocks noChangeArrowheads="1"/>
          </p:cNvSpPr>
          <p:nvPr/>
        </p:nvSpPr>
        <p:spPr bwMode="auto">
          <a:xfrm>
            <a:off x="1432560" y="4310744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10</a:t>
            </a:r>
          </a:p>
        </p:txBody>
      </p:sp>
      <p:sp>
        <p:nvSpPr>
          <p:cNvPr id="14378" name="Text Box 52"/>
          <p:cNvSpPr txBox="1">
            <a:spLocks noChangeArrowheads="1"/>
          </p:cNvSpPr>
          <p:nvPr/>
        </p:nvSpPr>
        <p:spPr bwMode="auto">
          <a:xfrm>
            <a:off x="2270760" y="4310744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20</a:t>
            </a:r>
          </a:p>
        </p:txBody>
      </p:sp>
      <p:sp>
        <p:nvSpPr>
          <p:cNvPr id="14379" name="Text Box 53"/>
          <p:cNvSpPr txBox="1">
            <a:spLocks noChangeArrowheads="1"/>
          </p:cNvSpPr>
          <p:nvPr/>
        </p:nvSpPr>
        <p:spPr bwMode="auto">
          <a:xfrm>
            <a:off x="3108960" y="4310744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30</a:t>
            </a:r>
          </a:p>
        </p:txBody>
      </p:sp>
      <p:sp>
        <p:nvSpPr>
          <p:cNvPr id="14380" name="Text Box 54"/>
          <p:cNvSpPr txBox="1">
            <a:spLocks noChangeArrowheads="1"/>
          </p:cNvSpPr>
          <p:nvPr/>
        </p:nvSpPr>
        <p:spPr bwMode="auto">
          <a:xfrm>
            <a:off x="3947160" y="4310744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40</a:t>
            </a:r>
          </a:p>
        </p:txBody>
      </p:sp>
      <p:sp>
        <p:nvSpPr>
          <p:cNvPr id="14381" name="Text Box 55"/>
          <p:cNvSpPr txBox="1">
            <a:spLocks noChangeArrowheads="1"/>
          </p:cNvSpPr>
          <p:nvPr/>
        </p:nvSpPr>
        <p:spPr bwMode="auto">
          <a:xfrm>
            <a:off x="4785360" y="4310744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50</a:t>
            </a:r>
          </a:p>
        </p:txBody>
      </p:sp>
      <p:sp>
        <p:nvSpPr>
          <p:cNvPr id="14382" name="Text Box 56"/>
          <p:cNvSpPr txBox="1">
            <a:spLocks noChangeArrowheads="1"/>
          </p:cNvSpPr>
          <p:nvPr/>
        </p:nvSpPr>
        <p:spPr bwMode="auto">
          <a:xfrm>
            <a:off x="5623560" y="4310744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60</a:t>
            </a:r>
          </a:p>
        </p:txBody>
      </p:sp>
      <p:sp>
        <p:nvSpPr>
          <p:cNvPr id="14383" name="Text Box 57"/>
          <p:cNvSpPr txBox="1">
            <a:spLocks noChangeArrowheads="1"/>
          </p:cNvSpPr>
          <p:nvPr/>
        </p:nvSpPr>
        <p:spPr bwMode="auto">
          <a:xfrm>
            <a:off x="7299960" y="4310744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80</a:t>
            </a:r>
          </a:p>
        </p:txBody>
      </p:sp>
      <p:sp>
        <p:nvSpPr>
          <p:cNvPr id="14384" name="Text Box 59"/>
          <p:cNvSpPr txBox="1">
            <a:spLocks noChangeArrowheads="1"/>
          </p:cNvSpPr>
          <p:nvPr/>
        </p:nvSpPr>
        <p:spPr bwMode="auto">
          <a:xfrm>
            <a:off x="6461760" y="4310744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70</a:t>
            </a: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2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 txBox="1">
            <a:spLocks/>
          </p:cNvSpPr>
          <p:nvPr/>
        </p:nvSpPr>
        <p:spPr>
          <a:xfrm>
            <a:off x="142876" y="1400175"/>
            <a:ext cx="3749855" cy="4776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Box plots can be used to represent key features of a data set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53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80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8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8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8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2" grpId="0" animBg="1"/>
      <p:bldP spid="18453" grpId="0" animBg="1"/>
      <p:bldP spid="18454" grpId="0" animBg="1"/>
      <p:bldP spid="18455" grpId="0" animBg="1"/>
      <p:bldP spid="18456" grpId="0" animBg="1"/>
      <p:bldP spid="18457" grpId="0" animBg="1"/>
      <p:bldP spid="18458" grpId="0" animBg="1"/>
      <p:bldP spid="18459" grpId="0" animBg="1"/>
      <p:bldP spid="18460" grpId="0" animBg="1"/>
      <p:bldP spid="18461" grpId="0"/>
      <p:bldP spid="18462" grpId="0"/>
      <p:bldP spid="18463" grpId="0"/>
      <p:bldP spid="18464" grpId="0" animBg="1"/>
      <p:bldP spid="18465" grpId="0" animBg="1"/>
      <p:bldP spid="18466" grpId="0" animBg="1"/>
      <p:bldP spid="18467" grpId="0" animBg="1"/>
      <p:bldP spid="18468" grpId="0"/>
      <p:bldP spid="18469" grpId="0"/>
      <p:bldP spid="18470" grpId="0" animBg="1"/>
      <p:bldP spid="18471" grpId="0" animBg="1"/>
      <p:bldP spid="18472" grpId="0" animBg="1"/>
      <p:bldP spid="18473" grpId="0" animBg="1"/>
      <p:bldP spid="18474" grpId="0"/>
      <p:bldP spid="18479" grpId="0"/>
      <p:bldP spid="18480" grpId="0"/>
      <p:bldP spid="18481" grpId="0"/>
      <p:bldP spid="184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88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 txBox="1">
            <a:spLocks/>
          </p:cNvSpPr>
          <p:nvPr/>
        </p:nvSpPr>
        <p:spPr>
          <a:xfrm>
            <a:off x="142876" y="1400175"/>
            <a:ext cx="3749855" cy="5009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Box plots can be used to represent key features of a data set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>
                <a:latin typeface="Comic Sans MS" panose="030F0702030302020204" pitchFamily="66" charset="0"/>
              </a:rPr>
              <a:t>In section A, we saw the following data for blood glucose levels in 30 females: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From that, we calculated the following: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Represent this on a box plot…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89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90" name="Table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327360"/>
              </p:ext>
            </p:extLst>
          </p:nvPr>
        </p:nvGraphicFramePr>
        <p:xfrm>
          <a:off x="701837" y="3046083"/>
          <a:ext cx="266331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3885">
                  <a:extLst>
                    <a:ext uri="{9D8B030D-6E8A-4147-A177-3AD203B41FA5}">
                      <a16:colId xmlns:a16="http://schemas.microsoft.com/office/drawing/2014/main" val="227103174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4240998747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3710081679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542210535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3648606887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187360178"/>
                    </a:ext>
                  </a:extLst>
                </a:gridCol>
              </a:tblGrid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1.7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2.2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2.3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2.3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2.5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02032968"/>
                  </a:ext>
                </a:extLst>
              </a:tr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3.1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3.2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3.6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79037794"/>
                  </a:ext>
                </a:extLst>
              </a:tr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3.9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3.9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83427385"/>
                  </a:ext>
                </a:extLst>
              </a:tr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3.9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4.4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12316224"/>
                  </a:ext>
                </a:extLst>
              </a:tr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4.5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4.6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5.0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5.1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835428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722831" y="5020983"/>
                <a:ext cx="82137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=3.2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831" y="5020983"/>
                <a:ext cx="821379" cy="246221"/>
              </a:xfrm>
              <a:prstGeom prst="rect">
                <a:avLst/>
              </a:prstGeom>
              <a:blipFill>
                <a:blip r:embed="rId2"/>
                <a:stretch>
                  <a:fillRect l="-6716" r="-4478" b="-3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1698572" y="5015361"/>
                <a:ext cx="82612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=3.8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8572" y="5015361"/>
                <a:ext cx="826124" cy="246221"/>
              </a:xfrm>
              <a:prstGeom prst="rect">
                <a:avLst/>
              </a:prstGeom>
              <a:blipFill>
                <a:blip r:embed="rId3"/>
                <a:stretch>
                  <a:fillRect l="-6667" r="-4444" b="-3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2691348" y="5015360"/>
                <a:ext cx="82612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=4.0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1348" y="5015360"/>
                <a:ext cx="826124" cy="246221"/>
              </a:xfrm>
              <a:prstGeom prst="rect">
                <a:avLst/>
              </a:prstGeom>
              <a:blipFill>
                <a:blip r:embed="rId4"/>
                <a:stretch>
                  <a:fillRect l="-5882" r="-4412" b="-3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/>
          <a:srcRect l="31541" t="64083" r="33895" b="15218"/>
          <a:stretch/>
        </p:blipFill>
        <p:spPr>
          <a:xfrm>
            <a:off x="4876800" y="1532708"/>
            <a:ext cx="3309257" cy="1114699"/>
          </a:xfrm>
          <a:prstGeom prst="rect">
            <a:avLst/>
          </a:prstGeom>
        </p:spPr>
      </p:pic>
      <p:sp useBgFill="1">
        <p:nvSpPr>
          <p:cNvPr id="5" name="Rectangle 4"/>
          <p:cNvSpPr/>
          <p:nvPr/>
        </p:nvSpPr>
        <p:spPr>
          <a:xfrm>
            <a:off x="4685212" y="1436915"/>
            <a:ext cx="3631474" cy="6531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728755" y="262998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0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81750" y="2634344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817326" y="263869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370321" y="263434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910252" y="2625635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471955" y="262999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011885" y="262999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096000" y="221197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6648994" y="2216331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975565" y="221197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7084422" y="2216331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7689668" y="221197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6644640" y="2219325"/>
            <a:ext cx="456248" cy="13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6657703" y="2512423"/>
            <a:ext cx="418012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6096000" y="2368732"/>
            <a:ext cx="5486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7088777" y="2368732"/>
            <a:ext cx="58347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5756366" y="2303417"/>
            <a:ext cx="121920" cy="130628"/>
            <a:chOff x="6069874" y="4175760"/>
            <a:chExt cx="121920" cy="130628"/>
          </a:xfrm>
        </p:grpSpPr>
        <p:cxnSp>
          <p:nvCxnSpPr>
            <p:cNvPr id="124" name="Straight Connector 123"/>
            <p:cNvCxnSpPr/>
            <p:nvPr/>
          </p:nvCxnSpPr>
          <p:spPr>
            <a:xfrm>
              <a:off x="6074228" y="4175760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H="1">
              <a:off x="6069874" y="4180114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5164183" y="2987040"/>
            <a:ext cx="28087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Blood glucose level (</a:t>
            </a:r>
            <a:r>
              <a:rPr lang="en-US" sz="1400" dirty="0" err="1">
                <a:latin typeface="Comic Sans MS" panose="030F0702030302020204" pitchFamily="66" charset="0"/>
              </a:rPr>
              <a:t>mmol</a:t>
            </a:r>
            <a:r>
              <a:rPr lang="en-US" sz="1400" dirty="0">
                <a:latin typeface="Comic Sans MS" panose="030F0702030302020204" pitchFamily="66" charset="0"/>
              </a:rPr>
              <a:t>/</a:t>
            </a:r>
            <a:r>
              <a:rPr lang="en-US" sz="1400" dirty="0" err="1">
                <a:latin typeface="Comic Sans MS" panose="030F0702030302020204" pitchFamily="66" charset="0"/>
              </a:rPr>
              <a:t>litre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72506" y="3420185"/>
            <a:ext cx="46163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Plot the smallest and largest values that are not outliers (2.2 and 5.1)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Plot the 3 quartiles, and join to make the box shape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Mark on any outliers…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0575" y="5400675"/>
            <a:ext cx="2686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Outliers are less than 2 or greater than 5.2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16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  <p:bldP spid="92" grpId="0"/>
      <p:bldP spid="95" grpId="0"/>
      <p:bldP spid="7" grpId="0"/>
      <p:bldP spid="100" grpId="0"/>
      <p:bldP spid="101" grpId="0"/>
      <p:bldP spid="102" grpId="0"/>
      <p:bldP spid="103" grpId="0"/>
      <p:bldP spid="104" grpId="0"/>
      <p:bldP spid="105" grpId="0"/>
      <p:bldP spid="20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2876" y="1400175"/>
                <a:ext cx="3749855" cy="500933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Box plots can be used to represent key features of a data set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blood glucose levels of 30 males is recorded. The results, in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mmol</a:t>
                </a:r>
                <a:r>
                  <a:rPr lang="en-US" sz="1600" dirty="0">
                    <a:latin typeface="Comic Sans MS" panose="030F0702030302020204" pitchFamily="66" charset="0"/>
                  </a:rPr>
                  <a:t>/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litre</a:t>
                </a:r>
                <a:r>
                  <a:rPr lang="en-US" sz="1600" dirty="0">
                    <a:latin typeface="Comic Sans MS" panose="030F0702030302020204" pitchFamily="66" charset="0"/>
                  </a:rPr>
                  <a:t>, are summarized below:</a:t>
                </a: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=3.6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=4.0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=4.7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Lowest value = 1.4</a:t>
                </a: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Highest value = 5.2</a:t>
                </a: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An outlier falls either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1.5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𝐼𝑄𝑅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above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or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 panose="02040503050406030204" pitchFamily="18" charset="0"/>
                      </a:rPr>
                      <m:t>1.5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1600" i="1" dirty="0">
                        <a:latin typeface="Cambria Math" panose="02040503050406030204" pitchFamily="18" charset="0"/>
                      </a:rPr>
                      <m:t>𝐼𝑄𝑅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below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 there is only 1 outlier for males, plot this information on the same diagram as the females.</a:t>
                </a:r>
              </a:p>
            </p:txBody>
          </p:sp>
        </mc:Choice>
        <mc:Fallback xmlns="">
          <p:sp>
            <p:nvSpPr>
              <p:cNvPr id="88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76" y="1400175"/>
                <a:ext cx="3749855" cy="5009334"/>
              </a:xfrm>
              <a:prstGeom prst="rect">
                <a:avLst/>
              </a:prstGeom>
              <a:blipFill>
                <a:blip r:embed="rId2"/>
                <a:stretch>
                  <a:fillRect t="-731" r="-25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31541" t="64083" r="33895" b="15218"/>
          <a:stretch/>
        </p:blipFill>
        <p:spPr>
          <a:xfrm>
            <a:off x="4876800" y="1532708"/>
            <a:ext cx="3309257" cy="11146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28755" y="262998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0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81750" y="2634344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817326" y="263869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370321" y="263434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910252" y="2625635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471955" y="262999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011885" y="262999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096000" y="221197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6648994" y="2216331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975565" y="221197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7084422" y="2216331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7689668" y="221197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6644640" y="2219325"/>
            <a:ext cx="456248" cy="13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6657703" y="2512423"/>
            <a:ext cx="418012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6096000" y="2368732"/>
            <a:ext cx="5486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7088777" y="2368732"/>
            <a:ext cx="58347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5756366" y="2303417"/>
            <a:ext cx="121920" cy="130628"/>
            <a:chOff x="6069874" y="4175760"/>
            <a:chExt cx="121920" cy="130628"/>
          </a:xfrm>
        </p:grpSpPr>
        <p:cxnSp>
          <p:nvCxnSpPr>
            <p:cNvPr id="124" name="Straight Connector 123"/>
            <p:cNvCxnSpPr/>
            <p:nvPr/>
          </p:nvCxnSpPr>
          <p:spPr>
            <a:xfrm>
              <a:off x="6074228" y="4175760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H="1">
              <a:off x="6069874" y="4180114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5164183" y="2987040"/>
            <a:ext cx="28087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Blood glucose level (</a:t>
            </a:r>
            <a:r>
              <a:rPr lang="en-US" sz="1400" dirty="0" err="1">
                <a:latin typeface="Comic Sans MS" panose="030F0702030302020204" pitchFamily="66" charset="0"/>
              </a:rPr>
              <a:t>mmol</a:t>
            </a:r>
            <a:r>
              <a:rPr lang="en-US" sz="1400" dirty="0">
                <a:latin typeface="Comic Sans MS" panose="030F0702030302020204" pitchFamily="66" charset="0"/>
              </a:rPr>
              <a:t>/</a:t>
            </a:r>
            <a:r>
              <a:rPr lang="en-US" sz="1400" dirty="0" err="1">
                <a:latin typeface="Comic Sans MS" panose="030F0702030302020204" pitchFamily="66" charset="0"/>
              </a:rPr>
              <a:t>litre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53400" y="2219325"/>
            <a:ext cx="8579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Females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5924550" y="165952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725319" y="1654356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480390" y="165952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074897" y="1654356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860993" y="165952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854190" y="1666875"/>
            <a:ext cx="613410" cy="13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476853" y="1817098"/>
            <a:ext cx="238397" cy="217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907677" y="1816282"/>
            <a:ext cx="940798" cy="299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5603966" y="1760492"/>
            <a:ext cx="121920" cy="130628"/>
            <a:chOff x="6069874" y="4175760"/>
            <a:chExt cx="121920" cy="130628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6074228" y="4175760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6069874" y="4180114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8153400" y="1657350"/>
            <a:ext cx="670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Males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6854190" y="1971675"/>
            <a:ext cx="613410" cy="13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172506" y="3420185"/>
            <a:ext cx="46163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By using the formulae in the question, outliers will be below 1.95 or above 6.35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So there is one outlier, which is 1.4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 lower and upper boundaries are plotted using the boundaries for the outliers (since we do not have the actual data values)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Plot the rest as before…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 useBgFill="1">
        <p:nvSpPr>
          <p:cNvPr id="52" name="Rectangle 51"/>
          <p:cNvSpPr/>
          <p:nvPr/>
        </p:nvSpPr>
        <p:spPr>
          <a:xfrm>
            <a:off x="4742362" y="1436915"/>
            <a:ext cx="3631474" cy="6531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93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88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 txBox="1">
            <a:spLocks/>
          </p:cNvSpPr>
          <p:nvPr/>
        </p:nvSpPr>
        <p:spPr>
          <a:xfrm>
            <a:off x="142876" y="1400175"/>
            <a:ext cx="3749855" cy="5009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Box plots can be used to represent key features of a data set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dirty="0">
                <a:latin typeface="Comic Sans MS" panose="030F0702030302020204" pitchFamily="66" charset="0"/>
              </a:rPr>
              <a:t>Compare the blood glucose levels for males and females.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When comparing data you must always compare a measure of location (average) and a measure of spread (a range)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In this case it makes sense to use the median and interquartile range, as this is the information we have already…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89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1541" t="64083" r="33895" b="15218"/>
          <a:stretch/>
        </p:blipFill>
        <p:spPr>
          <a:xfrm>
            <a:off x="4876800" y="1532708"/>
            <a:ext cx="3309257" cy="11146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28755" y="262998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0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81750" y="2634344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817326" y="263869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370321" y="263434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910252" y="2625635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471955" y="262999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011885" y="262999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096000" y="221197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6648994" y="2216331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975565" y="221197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7084422" y="2216331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7689668" y="221197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6644640" y="2219325"/>
            <a:ext cx="456248" cy="13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6657703" y="2512423"/>
            <a:ext cx="418012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6096000" y="2368732"/>
            <a:ext cx="5486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7088777" y="2368732"/>
            <a:ext cx="58347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5756366" y="2303417"/>
            <a:ext cx="121920" cy="130628"/>
            <a:chOff x="6069874" y="4175760"/>
            <a:chExt cx="121920" cy="130628"/>
          </a:xfrm>
        </p:grpSpPr>
        <p:cxnSp>
          <p:nvCxnSpPr>
            <p:cNvPr id="124" name="Straight Connector 123"/>
            <p:cNvCxnSpPr/>
            <p:nvPr/>
          </p:nvCxnSpPr>
          <p:spPr>
            <a:xfrm>
              <a:off x="6074228" y="4175760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H="1">
              <a:off x="6069874" y="4180114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5164183" y="2987040"/>
            <a:ext cx="28087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Blood glucose level (</a:t>
            </a:r>
            <a:r>
              <a:rPr lang="en-US" sz="1400" dirty="0" err="1">
                <a:latin typeface="Comic Sans MS" panose="030F0702030302020204" pitchFamily="66" charset="0"/>
              </a:rPr>
              <a:t>mmol</a:t>
            </a:r>
            <a:r>
              <a:rPr lang="en-US" sz="1400" dirty="0">
                <a:latin typeface="Comic Sans MS" panose="030F0702030302020204" pitchFamily="66" charset="0"/>
              </a:rPr>
              <a:t>/</a:t>
            </a:r>
            <a:r>
              <a:rPr lang="en-US" sz="1400" dirty="0" err="1">
                <a:latin typeface="Comic Sans MS" panose="030F0702030302020204" pitchFamily="66" charset="0"/>
              </a:rPr>
              <a:t>litre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53400" y="2219325"/>
            <a:ext cx="8579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Females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5924550" y="165952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725319" y="1654356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480390" y="165952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074897" y="1654356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860993" y="165952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854190" y="1666875"/>
            <a:ext cx="613410" cy="13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476853" y="1817098"/>
            <a:ext cx="238397" cy="217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907677" y="1816282"/>
            <a:ext cx="940798" cy="299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5603966" y="1760492"/>
            <a:ext cx="121920" cy="130628"/>
            <a:chOff x="6069874" y="4175760"/>
            <a:chExt cx="121920" cy="130628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6074228" y="4175760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6069874" y="4180114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8153400" y="1657350"/>
            <a:ext cx="670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Males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6854190" y="1971675"/>
            <a:ext cx="613410" cy="13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781550" y="3695700"/>
            <a:ext cx="38004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Based on this data, females have a lower median blood glucose level, and a smaller interquartile range. This means the levels are more consistent, and at a lower level than males.</a:t>
            </a:r>
          </a:p>
          <a:p>
            <a:pPr algn="ctr"/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Ensure you compare using the context!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26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92C0E6C-99C3-4340-915B-A36C433236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0DFE19-21E3-48D9-B1D9-59D79E1CD2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500C51-D6CE-45BF-A57B-0A03ECC79EF1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532</TotalTime>
  <Words>588</Words>
  <Application>Microsoft Office PowerPoint</Application>
  <PresentationFormat>On-screen Show (4:3)</PresentationFormat>
  <Paragraphs>155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MV Boli</vt:lpstr>
      <vt:lpstr>Tempus Sans ITC</vt:lpstr>
      <vt:lpstr>Wingdings</vt:lpstr>
      <vt:lpstr>Office テーマ</vt:lpstr>
      <vt:lpstr>PowerPoint Presentation</vt:lpstr>
      <vt:lpstr>Representations of Data</vt:lpstr>
      <vt:lpstr>Representations of Data</vt:lpstr>
      <vt:lpstr>Representations of Data</vt:lpstr>
      <vt:lpstr>Representations of Data</vt:lpstr>
      <vt:lpstr>Representations of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85</cp:revision>
  <dcterms:created xsi:type="dcterms:W3CDTF">2017-08-14T15:35:38Z</dcterms:created>
  <dcterms:modified xsi:type="dcterms:W3CDTF">2021-01-27T22:26:51Z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