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73" r:id="rId7"/>
    <p:sldId id="274" r:id="rId8"/>
    <p:sldId id="277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4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4985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Box plots can be drawn summarizing the quartiles, lowest/greatest included values, as well as any outliers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They are especially useful for comparing data sets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6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9610" y="2173969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2000" b="1" u="sng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Any outliers are plotted as crosses outside the main plot</a:t>
            </a: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dirty="0">
                <a:latin typeface="Comic Sans MS" pitchFamily="66" charset="0"/>
                <a:sym typeface="Wingdings" pitchFamily="2" charset="2"/>
              </a:rPr>
              <a:t> Each ‘section’ contains 25% of the observations in the sample</a:t>
            </a: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661160" y="4310744"/>
            <a:ext cx="586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61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499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V="1">
            <a:off x="3337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 flipV="1">
            <a:off x="41757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3"/>
          <p:cNvSpPr>
            <a:spLocks noChangeShapeType="1"/>
          </p:cNvSpPr>
          <p:nvPr/>
        </p:nvSpPr>
        <p:spPr bwMode="auto">
          <a:xfrm flipV="1">
            <a:off x="50139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5"/>
          <p:cNvSpPr>
            <a:spLocks noChangeShapeType="1"/>
          </p:cNvSpPr>
          <p:nvPr/>
        </p:nvSpPr>
        <p:spPr bwMode="auto">
          <a:xfrm flipV="1">
            <a:off x="58521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Line 17"/>
          <p:cNvSpPr>
            <a:spLocks noChangeShapeType="1"/>
          </p:cNvSpPr>
          <p:nvPr/>
        </p:nvSpPr>
        <p:spPr bwMode="auto">
          <a:xfrm flipV="1">
            <a:off x="66903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Line 19"/>
          <p:cNvSpPr>
            <a:spLocks noChangeShapeType="1"/>
          </p:cNvSpPr>
          <p:nvPr/>
        </p:nvSpPr>
        <p:spPr bwMode="auto">
          <a:xfrm flipV="1">
            <a:off x="7528560" y="4158344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V="1">
            <a:off x="2499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66903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41757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46329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5090160" y="354874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 flipV="1">
            <a:off x="2499360" y="3777344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 flipV="1">
            <a:off x="5090160" y="3777344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 flipV="1">
            <a:off x="4175760" y="35487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 flipV="1">
            <a:off x="4175760" y="4005944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108960" y="2405744"/>
            <a:ext cx="990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Lower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175760" y="2558144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Median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5090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Upper Quartile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38709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4632960" y="2939144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H="1">
            <a:off x="5090160" y="2939144"/>
            <a:ext cx="3810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H="1">
            <a:off x="6690360" y="2939144"/>
            <a:ext cx="5334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9951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Largest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1356360" y="2405744"/>
            <a:ext cx="106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Smallest value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118360" y="2939144"/>
            <a:ext cx="3048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1889760" y="3701144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1280160" y="3548744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365760" y="3320144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Outlier</a:t>
            </a:r>
            <a:endParaRPr lang="en-GB" altLang="en-US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30327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0995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5547360" y="35487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556760" y="3624944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25%</a:t>
            </a:r>
            <a:endParaRPr lang="en-GB" altLang="en-US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77" name="Text Box 51"/>
          <p:cNvSpPr txBox="1">
            <a:spLocks noChangeArrowheads="1"/>
          </p:cNvSpPr>
          <p:nvPr/>
        </p:nvSpPr>
        <p:spPr bwMode="auto">
          <a:xfrm>
            <a:off x="1432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10</a:t>
            </a:r>
          </a:p>
        </p:txBody>
      </p:sp>
      <p:sp>
        <p:nvSpPr>
          <p:cNvPr id="14378" name="Text Box 52"/>
          <p:cNvSpPr txBox="1">
            <a:spLocks noChangeArrowheads="1"/>
          </p:cNvSpPr>
          <p:nvPr/>
        </p:nvSpPr>
        <p:spPr bwMode="auto">
          <a:xfrm>
            <a:off x="2270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20</a:t>
            </a:r>
          </a:p>
        </p:txBody>
      </p:sp>
      <p:sp>
        <p:nvSpPr>
          <p:cNvPr id="14379" name="Text Box 53"/>
          <p:cNvSpPr txBox="1">
            <a:spLocks noChangeArrowheads="1"/>
          </p:cNvSpPr>
          <p:nvPr/>
        </p:nvSpPr>
        <p:spPr bwMode="auto">
          <a:xfrm>
            <a:off x="3108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30</a:t>
            </a:r>
          </a:p>
        </p:txBody>
      </p:sp>
      <p:sp>
        <p:nvSpPr>
          <p:cNvPr id="14380" name="Text Box 54"/>
          <p:cNvSpPr txBox="1">
            <a:spLocks noChangeArrowheads="1"/>
          </p:cNvSpPr>
          <p:nvPr/>
        </p:nvSpPr>
        <p:spPr bwMode="auto">
          <a:xfrm>
            <a:off x="39471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40</a:t>
            </a:r>
          </a:p>
        </p:txBody>
      </p:sp>
      <p:sp>
        <p:nvSpPr>
          <p:cNvPr id="14381" name="Text Box 55"/>
          <p:cNvSpPr txBox="1">
            <a:spLocks noChangeArrowheads="1"/>
          </p:cNvSpPr>
          <p:nvPr/>
        </p:nvSpPr>
        <p:spPr bwMode="auto">
          <a:xfrm>
            <a:off x="47853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50</a:t>
            </a:r>
          </a:p>
        </p:txBody>
      </p:sp>
      <p:sp>
        <p:nvSpPr>
          <p:cNvPr id="14382" name="Text Box 56"/>
          <p:cNvSpPr txBox="1">
            <a:spLocks noChangeArrowheads="1"/>
          </p:cNvSpPr>
          <p:nvPr/>
        </p:nvSpPr>
        <p:spPr bwMode="auto">
          <a:xfrm>
            <a:off x="56235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60</a:t>
            </a:r>
          </a:p>
        </p:txBody>
      </p:sp>
      <p:sp>
        <p:nvSpPr>
          <p:cNvPr id="14383" name="Text Box 57"/>
          <p:cNvSpPr txBox="1">
            <a:spLocks noChangeArrowheads="1"/>
          </p:cNvSpPr>
          <p:nvPr/>
        </p:nvSpPr>
        <p:spPr bwMode="auto">
          <a:xfrm>
            <a:off x="72999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80</a:t>
            </a:r>
          </a:p>
        </p:txBody>
      </p:sp>
      <p:sp>
        <p:nvSpPr>
          <p:cNvPr id="14384" name="Text Box 59"/>
          <p:cNvSpPr txBox="1">
            <a:spLocks noChangeArrowheads="1"/>
          </p:cNvSpPr>
          <p:nvPr/>
        </p:nvSpPr>
        <p:spPr bwMode="auto">
          <a:xfrm>
            <a:off x="6461760" y="4310744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70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4776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2" grpId="0" animBg="1"/>
      <p:bldP spid="18453" grpId="0" animBg="1"/>
      <p:bldP spid="18454" grpId="0" animBg="1"/>
      <p:bldP spid="18455" grpId="0" animBg="1"/>
      <p:bldP spid="18456" grpId="0" animBg="1"/>
      <p:bldP spid="18457" grpId="0" animBg="1"/>
      <p:bldP spid="18458" grpId="0" animBg="1"/>
      <p:bldP spid="18459" grpId="0" animBg="1"/>
      <p:bldP spid="18460" grpId="0" animBg="1"/>
      <p:bldP spid="18461" grpId="0"/>
      <p:bldP spid="18462" grpId="0"/>
      <p:bldP spid="18463" grpId="0"/>
      <p:bldP spid="18464" grpId="0" animBg="1"/>
      <p:bldP spid="18465" grpId="0" animBg="1"/>
      <p:bldP spid="18466" grpId="0" animBg="1"/>
      <p:bldP spid="18467" grpId="0" animBg="1"/>
      <p:bldP spid="18468" grpId="0"/>
      <p:bldP spid="18469" grpId="0"/>
      <p:bldP spid="18470" grpId="0" animBg="1"/>
      <p:bldP spid="18471" grpId="0" animBg="1"/>
      <p:bldP spid="18472" grpId="0" animBg="1"/>
      <p:bldP spid="18473" grpId="0" animBg="1"/>
      <p:bldP spid="18474" grpId="0"/>
      <p:bldP spid="18479" grpId="0"/>
      <p:bldP spid="18480" grpId="0"/>
      <p:bldP spid="18481" grpId="0"/>
      <p:bldP spid="184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In section A, we saw the following data for blood glucose levels in 30 females: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From that, we calculated the following: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Represent this on a box plot…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27360"/>
              </p:ext>
            </p:extLst>
          </p:nvPr>
        </p:nvGraphicFramePr>
        <p:xfrm>
          <a:off x="701837" y="3046083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31" y="5020983"/>
                <a:ext cx="821379" cy="246221"/>
              </a:xfrm>
              <a:prstGeom prst="rect">
                <a:avLst/>
              </a:prstGeom>
              <a:blipFill>
                <a:blip r:embed="rId2"/>
                <a:stretch>
                  <a:fillRect l="-6716" r="-4478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572" y="5015361"/>
                <a:ext cx="826124" cy="246221"/>
              </a:xfrm>
              <a:prstGeom prst="rect">
                <a:avLst/>
              </a:prstGeom>
              <a:blipFill>
                <a:blip r:embed="rId3"/>
                <a:stretch>
                  <a:fillRect l="-6667" r="-4444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348" y="5015360"/>
                <a:ext cx="826124" cy="246221"/>
              </a:xfrm>
              <a:prstGeom prst="rect">
                <a:avLst/>
              </a:prstGeom>
              <a:blipFill>
                <a:blip r:embed="rId4"/>
                <a:stretch>
                  <a:fillRect l="-5882" r="-4412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 useBgFill="1">
        <p:nvSpPr>
          <p:cNvPr id="5" name="Rectangle 4"/>
          <p:cNvSpPr/>
          <p:nvPr/>
        </p:nvSpPr>
        <p:spPr>
          <a:xfrm>
            <a:off x="468521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72506" y="3420185"/>
            <a:ext cx="46163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smallest and largest values that are not outliers (2.2 and 5.1)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3 quartiles, and join to make the box shape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Mark on any outliers…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0575" y="5400675"/>
            <a:ext cx="2686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Outliers are less than 2 or greater than 5.2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5" grpId="0"/>
      <p:bldP spid="7" grpId="0"/>
      <p:bldP spid="100" grpId="0"/>
      <p:bldP spid="101" grpId="0"/>
      <p:bldP spid="102" grpId="0"/>
      <p:bldP spid="103" grpId="0"/>
      <p:bldP spid="104" grpId="0"/>
      <p:bldP spid="105" grpId="0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Box plots can be used to represent key features of a data set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levels of 30 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summarized below: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=4.7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Lowest value = 1.4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Highest value = 5.2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falls either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there is only 1 outlier for males, plot this information on the same diagram as the females.</a:t>
                </a:r>
              </a:p>
            </p:txBody>
          </p:sp>
        </mc:Choice>
        <mc:Fallback xmlns="">
          <p:sp>
            <p:nvSpPr>
              <p:cNvPr id="88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6" y="1400175"/>
                <a:ext cx="3749855" cy="5009334"/>
              </a:xfrm>
              <a:prstGeom prst="rect">
                <a:avLst/>
              </a:prstGeom>
              <a:blipFill>
                <a:blip r:embed="rId2"/>
                <a:stretch>
                  <a:fillRect t="-731" r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72506" y="3420185"/>
            <a:ext cx="4616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By using the formulae in the question, outliers will be below 1.95 or above 6.35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one outlier, which is 1.4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lower and upper boundaries are plotted using the boundaries for the outliers (since we do not have the actual data values)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Plot the rest as before…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 useBgFill="1">
        <p:nvSpPr>
          <p:cNvPr id="52" name="Rectangle 51"/>
          <p:cNvSpPr/>
          <p:nvPr/>
        </p:nvSpPr>
        <p:spPr>
          <a:xfrm>
            <a:off x="4742362" y="1436915"/>
            <a:ext cx="3631474" cy="6531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93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142876" y="1400175"/>
            <a:ext cx="3749855" cy="5009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Box plots can be used to represent key features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Compare the blood glucose levels for males and females.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When comparing data you must always compare a measure of location (average) and a measure of spread (a range)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case it makes sense to use the median and interquartile range, as this is the information we have already…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41" t="64083" r="33895" b="15218"/>
          <a:stretch/>
        </p:blipFill>
        <p:spPr>
          <a:xfrm>
            <a:off x="4876800" y="1532708"/>
            <a:ext cx="3309257" cy="11146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8755" y="26299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0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81750" y="26343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17326" y="263869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0321" y="26343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10252" y="2625635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47195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011885" y="262999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648994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75565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84422" y="2216331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689668" y="221197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644640" y="2219325"/>
            <a:ext cx="456248" cy="13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657703" y="2512423"/>
            <a:ext cx="41801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096000" y="2368732"/>
            <a:ext cx="548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7088777" y="2368732"/>
            <a:ext cx="583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756366" y="2303417"/>
            <a:ext cx="121920" cy="130628"/>
            <a:chOff x="6069874" y="4175760"/>
            <a:chExt cx="121920" cy="130628"/>
          </a:xfrm>
        </p:grpSpPr>
        <p:cxnSp>
          <p:nvCxnSpPr>
            <p:cNvPr id="124" name="Straight Connector 12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64183" y="298704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Blood glucose level (</a:t>
            </a:r>
            <a:r>
              <a:rPr lang="en-US" sz="1400" dirty="0" err="1">
                <a:latin typeface="Comic Sans MS" panose="030F0702030302020204" pitchFamily="66" charset="0"/>
              </a:rPr>
              <a:t>mmol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dirty="0" err="1">
                <a:latin typeface="Comic Sans MS" panose="030F0702030302020204" pitchFamily="66" charset="0"/>
              </a:rPr>
              <a:t>litre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2219325"/>
            <a:ext cx="857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Females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92455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725319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80390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74897" y="1654356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60993" y="1659527"/>
            <a:ext cx="0" cy="3135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854190" y="16668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76853" y="1817098"/>
            <a:ext cx="238397" cy="2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07677" y="1816282"/>
            <a:ext cx="940798" cy="29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03966" y="1760492"/>
            <a:ext cx="121920" cy="130628"/>
            <a:chOff x="6069874" y="4175760"/>
            <a:chExt cx="121920" cy="130628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074228" y="4175760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069874" y="4180114"/>
              <a:ext cx="117566" cy="1262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8153400" y="1657350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Males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54190" y="1971675"/>
            <a:ext cx="613410" cy="1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781550" y="3695700"/>
            <a:ext cx="38004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Based on this data, females have a lower median blood glucose level, and a smaller interquartile range. This means the levels are more consistent, and at a lower level than males.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Ensure you compare using the context!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26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C0E6C-99C3-4340-915B-A36C43323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DFE19-21E3-48D9-B1D9-59D79E1CD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00C51-D6CE-45BF-A57B-0A03ECC79EF1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</TotalTime>
  <Words>588</Words>
  <Application>Microsoft Office PowerPoint</Application>
  <PresentationFormat>On-screen Show (4:3)</PresentationFormat>
  <Paragraphs>155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85</cp:revision>
  <dcterms:created xsi:type="dcterms:W3CDTF">2017-08-14T15:35:38Z</dcterms:created>
  <dcterms:modified xsi:type="dcterms:W3CDTF">2021-01-27T22:26:51Z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