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58" r:id="rId7"/>
    <p:sldId id="260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6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5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6.png"/><Relationship Id="rId9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5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29.png"/><Relationship Id="rId10" Type="http://schemas.openxmlformats.org/officeDocument/2006/relationships/image" Target="../media/image37.png"/><Relationship Id="rId4" Type="http://schemas.openxmlformats.org/officeDocument/2006/relationships/image" Target="../media/image6.png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-77812" y="960989"/>
            <a:ext cx="9299662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u="sng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Statistics</a:t>
            </a:r>
          </a:p>
          <a:p>
            <a:pPr algn="ctr"/>
            <a:r>
              <a:rPr lang="en-US" altLang="ja-JP" sz="7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Representations of Data</a:t>
            </a:r>
            <a:endParaRPr lang="ja-JP" altLang="en-US" sz="72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0552" y="3375708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1825625"/>
            <a:ext cx="3918857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sz="1800" dirty="0">
                <a:latin typeface="Comic Sans MS" panose="030F0702030302020204" pitchFamily="66" charset="0"/>
              </a:rPr>
              <a:t>The table shows the number of siblings for 50 Year 12 students</a:t>
            </a: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Draw a bar chart and a pie chart to show the data: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573219"/>
              </p:ext>
            </p:extLst>
          </p:nvPr>
        </p:nvGraphicFramePr>
        <p:xfrm>
          <a:off x="687976" y="2781662"/>
          <a:ext cx="3065418" cy="2255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2709">
                  <a:extLst>
                    <a:ext uri="{9D8B030D-6E8A-4147-A177-3AD203B41FA5}">
                      <a16:colId xmlns:a16="http://schemas.microsoft.com/office/drawing/2014/main" val="2558313629"/>
                    </a:ext>
                  </a:extLst>
                </a:gridCol>
                <a:gridCol w="1532709">
                  <a:extLst>
                    <a:ext uri="{9D8B030D-6E8A-4147-A177-3AD203B41FA5}">
                      <a16:colId xmlns:a16="http://schemas.microsoft.com/office/drawing/2014/main" val="2640256432"/>
                    </a:ext>
                  </a:extLst>
                </a:gridCol>
              </a:tblGrid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Number of siblings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642026"/>
                  </a:ext>
                </a:extLst>
              </a:tr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5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6064103"/>
                  </a:ext>
                </a:extLst>
              </a:tr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575553"/>
                  </a:ext>
                </a:extLst>
              </a:tr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24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473520"/>
                  </a:ext>
                </a:extLst>
              </a:tr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248925"/>
                  </a:ext>
                </a:extLst>
              </a:tr>
              <a:tr h="324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566185"/>
                  </a:ext>
                </a:extLst>
              </a:tr>
            </a:tbl>
          </a:graphicData>
        </a:graphic>
      </p:graphicFrame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4963886" y="1825625"/>
            <a:ext cx="39188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latin typeface="Comic Sans MS" panose="030F0702030302020204" pitchFamily="66" charset="0"/>
              </a:rPr>
              <a:t>2) Work out the interquartile range for this set of data: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3) Work out the mean and standard deviation for this set of data: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527773"/>
              </p:ext>
            </p:extLst>
          </p:nvPr>
        </p:nvGraphicFramePr>
        <p:xfrm>
          <a:off x="5617031" y="2450738"/>
          <a:ext cx="2360020" cy="12939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005">
                  <a:extLst>
                    <a:ext uri="{9D8B030D-6E8A-4147-A177-3AD203B41FA5}">
                      <a16:colId xmlns:a16="http://schemas.microsoft.com/office/drawing/2014/main" val="1168656705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2090946050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469516916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3239836363"/>
                    </a:ext>
                  </a:extLst>
                </a:gridCol>
              </a:tblGrid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8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9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0862242"/>
                  </a:ext>
                </a:extLst>
              </a:tr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9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11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14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100907"/>
                  </a:ext>
                </a:extLst>
              </a:tr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21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24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429899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189823"/>
              </p:ext>
            </p:extLst>
          </p:nvPr>
        </p:nvGraphicFramePr>
        <p:xfrm>
          <a:off x="5603968" y="4823824"/>
          <a:ext cx="2360020" cy="12939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005">
                  <a:extLst>
                    <a:ext uri="{9D8B030D-6E8A-4147-A177-3AD203B41FA5}">
                      <a16:colId xmlns:a16="http://schemas.microsoft.com/office/drawing/2014/main" val="1168656705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2090946050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469516916"/>
                    </a:ext>
                  </a:extLst>
                </a:gridCol>
                <a:gridCol w="590005">
                  <a:extLst>
                    <a:ext uri="{9D8B030D-6E8A-4147-A177-3AD203B41FA5}">
                      <a16:colId xmlns:a16="http://schemas.microsoft.com/office/drawing/2014/main" val="3239836363"/>
                    </a:ext>
                  </a:extLst>
                </a:gridCol>
              </a:tblGrid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19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0862242"/>
                  </a:ext>
                </a:extLst>
              </a:tr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28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31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32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32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100907"/>
                  </a:ext>
                </a:extLst>
              </a:tr>
              <a:tr h="43131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37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38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429899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51223" y="2769326"/>
            <a:ext cx="50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54091" y="5882641"/>
            <a:ext cx="1888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28.5, 7.02</a:t>
            </a:r>
            <a:endParaRPr lang="en-GB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3A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775981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An outlier is an extreme value which lies outside the overall pattern of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There are different ways to calculate outliers, but a common definition of an outlier is: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45280" y="3709850"/>
                <a:ext cx="18785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280" y="3709850"/>
                <a:ext cx="1878528" cy="307777"/>
              </a:xfrm>
              <a:prstGeom prst="rect">
                <a:avLst/>
              </a:prstGeom>
              <a:blipFill>
                <a:blip r:embed="rId2"/>
                <a:stretch>
                  <a:fillRect l="-3896" t="-4000" r="-4545" b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412274" y="3666308"/>
            <a:ext cx="1750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Greater than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01589" y="4889861"/>
                <a:ext cx="18785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1589" y="4889861"/>
                <a:ext cx="1878528" cy="307777"/>
              </a:xfrm>
              <a:prstGeom prst="rect">
                <a:avLst/>
              </a:prstGeom>
              <a:blipFill>
                <a:blip r:embed="rId3"/>
                <a:stretch>
                  <a:fillRect l="-3560" t="-1961" r="-420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677886" y="4846319"/>
            <a:ext cx="1327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Less than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345577" y="2717074"/>
            <a:ext cx="330926" cy="87085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45131" y="4306388"/>
            <a:ext cx="551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OR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23658" y="1976845"/>
            <a:ext cx="1140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Upper quartile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60424" y="1789610"/>
            <a:ext cx="22337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interquartile range, multiplied by a constant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482045" y="2786743"/>
            <a:ext cx="605246" cy="85779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4193176" y="5290456"/>
            <a:ext cx="143693" cy="60524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40332" y="5839097"/>
            <a:ext cx="1140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Lower quartile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24846" y="5974079"/>
            <a:ext cx="3135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interquartile range, multiplied by a constant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5399315" y="5277396"/>
            <a:ext cx="383176" cy="679267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16209" y="3939573"/>
                <a:ext cx="253013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In the exam, you will be told what value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to use</a:t>
                </a:r>
                <a:endParaRPr lang="en-GB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09" y="3939573"/>
                <a:ext cx="2530135" cy="923330"/>
              </a:xfrm>
              <a:prstGeom prst="rect">
                <a:avLst/>
              </a:prstGeom>
              <a:blipFill>
                <a:blip r:embed="rId4"/>
                <a:stretch>
                  <a:fillRect t="-2632" r="-2651" b="-98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062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3" grpId="0"/>
      <p:bldP spid="14" grpId="0"/>
      <p:bldP spid="18" grpId="0"/>
      <p:bldP spid="19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outlier is an extreme value which lies outside the overall pattern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blood glucose level of 30 females is recorded. The results, in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mmol</a:t>
                </a:r>
                <a:r>
                  <a:rPr lang="en-US" sz="1600" dirty="0">
                    <a:latin typeface="Comic Sans MS" panose="030F0702030302020204" pitchFamily="66" charset="0"/>
                  </a:rPr>
                  <a:t>/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litre</a:t>
                </a:r>
                <a:r>
                  <a:rPr lang="en-US" sz="1600" dirty="0">
                    <a:latin typeface="Comic Sans MS" panose="030F0702030302020204" pitchFamily="66" charset="0"/>
                  </a:rPr>
                  <a:t>, are shown below: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An outlier is an observation that falls either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above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below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 any outliers.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  <a:blipFill>
                <a:blip r:embed="rId2"/>
                <a:stretch>
                  <a:fillRect l="-323" t="-728" r="-19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blipFill>
                <a:blip r:embed="rId3"/>
                <a:stretch>
                  <a:fillRect l="-4000" t="-22449" r="-381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blipFill>
                <a:blip r:embed="rId4"/>
                <a:stretch>
                  <a:fillRect l="-4867" t="-22449" r="-2655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416289"/>
              </p:ext>
            </p:extLst>
          </p:nvPr>
        </p:nvGraphicFramePr>
        <p:xfrm>
          <a:off x="727963" y="3455386"/>
          <a:ext cx="2663310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885">
                  <a:extLst>
                    <a:ext uri="{9D8B030D-6E8A-4147-A177-3AD203B41FA5}">
                      <a16:colId xmlns:a16="http://schemas.microsoft.com/office/drawing/2014/main" val="227103174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424099874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710081679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542210535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64860688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187360178"/>
                    </a:ext>
                  </a:extLst>
                </a:gridCol>
              </a:tblGrid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1.7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2032968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903779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3427385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4.4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231622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8354282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638877" y="1278130"/>
            <a:ext cx="2387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data is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discrete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523806" y="1763782"/>
                <a:ext cx="875689" cy="3693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806" y="1763782"/>
                <a:ext cx="875689" cy="369332"/>
              </a:xfrm>
              <a:prstGeom prst="rect">
                <a:avLst/>
              </a:prstGeom>
              <a:blipFill>
                <a:blip r:embed="rId5"/>
                <a:stretch>
                  <a:fillRect l="-4795" t="-4762" b="-2381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45576" y="2151314"/>
                <a:ext cx="366126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576" y="2151314"/>
                <a:ext cx="366126" cy="512448"/>
              </a:xfrm>
              <a:prstGeom prst="rect">
                <a:avLst/>
              </a:prstGeom>
              <a:blipFill>
                <a:blip r:embed="rId6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06388" y="2704308"/>
                <a:ext cx="47320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388" y="2704308"/>
                <a:ext cx="473206" cy="5533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815543" y="2839290"/>
                <a:ext cx="7257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7.5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543" y="2839290"/>
                <a:ext cx="72577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4523805" y="3296489"/>
            <a:ext cx="24400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take the 8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value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564685" y="3659749"/>
                <a:ext cx="9250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=3.2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685" y="3659749"/>
                <a:ext cx="925061" cy="276999"/>
              </a:xfrm>
              <a:prstGeom prst="rect">
                <a:avLst/>
              </a:prstGeom>
              <a:blipFill>
                <a:blip r:embed="rId9"/>
                <a:stretch>
                  <a:fillRect l="-7237" r="-4605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545577" y="4110742"/>
                <a:ext cx="875689" cy="3693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577" y="4110742"/>
                <a:ext cx="875689" cy="369332"/>
              </a:xfrm>
              <a:prstGeom prst="rect">
                <a:avLst/>
              </a:prstGeom>
              <a:blipFill>
                <a:blip r:embed="rId10"/>
                <a:stretch>
                  <a:fillRect l="-5517" t="-4762" b="-2381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06387" y="4472148"/>
                <a:ext cx="479940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387" y="4472148"/>
                <a:ext cx="479940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28159" y="5051268"/>
                <a:ext cx="47320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90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159" y="5051268"/>
                <a:ext cx="473206" cy="55335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837314" y="5186250"/>
                <a:ext cx="8395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22.5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314" y="5186250"/>
                <a:ext cx="839589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545576" y="5643449"/>
            <a:ext cx="25683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take the 23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rd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value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86456" y="6006709"/>
                <a:ext cx="9303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=4.0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456" y="6006709"/>
                <a:ext cx="930383" cy="276999"/>
              </a:xfrm>
              <a:prstGeom prst="rect">
                <a:avLst/>
              </a:prstGeom>
              <a:blipFill>
                <a:blip r:embed="rId14"/>
                <a:stretch>
                  <a:fillRect l="-7190" r="-5229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73055" y="5854013"/>
                <a:ext cx="1041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055" y="5854013"/>
                <a:ext cx="1041888" cy="276999"/>
              </a:xfrm>
              <a:prstGeom prst="rect">
                <a:avLst/>
              </a:prstGeom>
              <a:blipFill>
                <a:blip r:embed="rId15"/>
                <a:stretch>
                  <a:fillRect l="-4678" r="-3509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057800" y="5848391"/>
                <a:ext cx="1041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800" y="5848391"/>
                <a:ext cx="1041888" cy="276999"/>
              </a:xfrm>
              <a:prstGeom prst="rect">
                <a:avLst/>
              </a:prstGeom>
              <a:blipFill>
                <a:blip r:embed="rId16"/>
                <a:stretch>
                  <a:fillRect l="-4706" r="-3529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474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/>
      <p:bldP spid="24" grpId="0"/>
      <p:bldP spid="26" grpId="0"/>
      <p:bldP spid="27" grpId="0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48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outlier is an extreme value which lies outside the overall pattern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blood glucose level of 30 females is recorded. The results, in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mmol</a:t>
                </a:r>
                <a:r>
                  <a:rPr lang="en-US" sz="1600" dirty="0">
                    <a:latin typeface="Comic Sans MS" panose="030F0702030302020204" pitchFamily="66" charset="0"/>
                  </a:rPr>
                  <a:t>/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litre</a:t>
                </a:r>
                <a:r>
                  <a:rPr lang="en-US" sz="1600" dirty="0">
                    <a:latin typeface="Comic Sans MS" panose="030F0702030302020204" pitchFamily="66" charset="0"/>
                  </a:rPr>
                  <a:t>, are shown below: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An outlier is an observation that falls either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above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below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 any outliers.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  <a:blipFill>
                <a:blip r:embed="rId2"/>
                <a:stretch>
                  <a:fillRect l="-323" t="-728" r="-19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blipFill>
                <a:blip r:embed="rId3"/>
                <a:stretch>
                  <a:fillRect l="-4000" t="-22449" r="-381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blipFill>
                <a:blip r:embed="rId4"/>
                <a:stretch>
                  <a:fillRect l="-4867" t="-22449" r="-2655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416289"/>
              </p:ext>
            </p:extLst>
          </p:nvPr>
        </p:nvGraphicFramePr>
        <p:xfrm>
          <a:off x="727963" y="3455386"/>
          <a:ext cx="2663310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885">
                  <a:extLst>
                    <a:ext uri="{9D8B030D-6E8A-4147-A177-3AD203B41FA5}">
                      <a16:colId xmlns:a16="http://schemas.microsoft.com/office/drawing/2014/main" val="227103174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424099874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710081679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542210535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3648606887"/>
                    </a:ext>
                  </a:extLst>
                </a:gridCol>
                <a:gridCol w="443885">
                  <a:extLst>
                    <a:ext uri="{9D8B030D-6E8A-4147-A177-3AD203B41FA5}">
                      <a16:colId xmlns:a16="http://schemas.microsoft.com/office/drawing/2014/main" val="187360178"/>
                    </a:ext>
                  </a:extLst>
                </a:gridCol>
              </a:tblGrid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1.7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2.3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2.7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2032968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3.2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903779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3427385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4.4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2316224"/>
                  </a:ext>
                </a:extLst>
              </a:tr>
              <a:tr h="2481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4.5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4.6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4.7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4.8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5.0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omic Sans MS" panose="030F0702030302020204" pitchFamily="66" charset="0"/>
                        </a:rPr>
                        <a:t>5.1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835428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73055" y="5854013"/>
                <a:ext cx="1041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055" y="5854013"/>
                <a:ext cx="1041888" cy="276999"/>
              </a:xfrm>
              <a:prstGeom prst="rect">
                <a:avLst/>
              </a:prstGeom>
              <a:blipFill>
                <a:blip r:embed="rId5"/>
                <a:stretch>
                  <a:fillRect l="-4678" r="-3509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057800" y="5848391"/>
                <a:ext cx="1041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800" y="5848391"/>
                <a:ext cx="1041888" cy="276999"/>
              </a:xfrm>
              <a:prstGeom prst="rect">
                <a:avLst/>
              </a:prstGeom>
              <a:blipFill>
                <a:blip r:embed="rId6"/>
                <a:stretch>
                  <a:fillRect l="-4706" r="-3529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67053" y="1406435"/>
                <a:ext cx="317820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053" y="1406435"/>
                <a:ext cx="3178206" cy="276999"/>
              </a:xfrm>
              <a:prstGeom prst="rect">
                <a:avLst/>
              </a:prstGeom>
              <a:blipFill>
                <a:blip r:embed="rId7"/>
                <a:stretch>
                  <a:fillRect l="-4607" t="-28889" r="-768" b="-5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75761" y="1876698"/>
                <a:ext cx="351390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.0+1.5(4.0−3.2)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761" y="1876698"/>
                <a:ext cx="3513907" cy="276999"/>
              </a:xfrm>
              <a:prstGeom prst="rect">
                <a:avLst/>
              </a:prstGeom>
              <a:blipFill>
                <a:blip r:embed="rId8"/>
                <a:stretch>
                  <a:fillRect l="-3993" t="-28889" r="-347" b="-5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88825" y="2333898"/>
                <a:ext cx="18462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.2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5" y="2333898"/>
                <a:ext cx="1846216" cy="276999"/>
              </a:xfrm>
              <a:prstGeom prst="rect">
                <a:avLst/>
              </a:prstGeom>
              <a:blipFill>
                <a:blip r:embed="rId9"/>
                <a:stretch>
                  <a:fillRect l="-7591" t="-28889" r="-330" b="-5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80115" y="3169920"/>
                <a:ext cx="317820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5" y="3169920"/>
                <a:ext cx="3178206" cy="276999"/>
              </a:xfrm>
              <a:prstGeom prst="rect">
                <a:avLst/>
              </a:prstGeom>
              <a:blipFill>
                <a:blip r:embed="rId10"/>
                <a:stretch>
                  <a:fillRect l="-4607" t="-28889" b="-5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188823" y="3640183"/>
                <a:ext cx="351390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3.2−1.5(4.0−3.2)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3" y="3640183"/>
                <a:ext cx="3513907" cy="276999"/>
              </a:xfrm>
              <a:prstGeom prst="rect">
                <a:avLst/>
              </a:prstGeom>
              <a:blipFill>
                <a:blip r:embed="rId11"/>
                <a:stretch>
                  <a:fillRect l="-3986" t="-28261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201887" y="4097383"/>
                <a:ext cx="18462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887" y="4097383"/>
                <a:ext cx="1846216" cy="276999"/>
              </a:xfrm>
              <a:prstGeom prst="rect">
                <a:avLst/>
              </a:prstGeom>
              <a:blipFill>
                <a:blip r:embed="rId12"/>
                <a:stretch>
                  <a:fillRect l="-7591" t="-28261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4280264" y="4663442"/>
            <a:ext cx="4410890" cy="1107996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So any outliers are less than 2 or greater than 5.2</a:t>
            </a:r>
          </a:p>
          <a:p>
            <a:pPr algn="ctr"/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there is only one value!</a:t>
            </a:r>
          </a:p>
        </p:txBody>
      </p:sp>
      <p:sp>
        <p:nvSpPr>
          <p:cNvPr id="6" name="Oval 5"/>
          <p:cNvSpPr/>
          <p:nvPr/>
        </p:nvSpPr>
        <p:spPr>
          <a:xfrm>
            <a:off x="748937" y="3413760"/>
            <a:ext cx="374469" cy="287383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79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6" grpId="0"/>
      <p:bldP spid="37" grpId="0"/>
      <p:bldP spid="38" grpId="0"/>
      <p:bldP spid="39" grpId="0"/>
      <p:bldP spid="40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outlier is an extreme value which lies outside the overall pattern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lengths, in cm, of 12 giant African land snails are given below: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Calculate the mean and standard deviation, 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=252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=5468</m:t>
                        </m:r>
                      </m:e>
                    </m:nary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342900" indent="-342900" algn="ctr">
                  <a:buAutoNum type="alphaLcParenR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An outlier is an observation which lies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standard deviations from the mean. Identify any outliers for this data.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  <a:blipFill>
                <a:blip r:embed="rId2"/>
                <a:stretch>
                  <a:fillRect l="-484" t="-728" r="-1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blipFill>
                <a:blip r:embed="rId3"/>
                <a:stretch>
                  <a:fillRect l="-4000" t="-22449" r="-381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blipFill>
                <a:blip r:embed="rId4"/>
                <a:stretch>
                  <a:fillRect l="-4867" t="-22449" r="-2655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96007"/>
              </p:ext>
            </p:extLst>
          </p:nvPr>
        </p:nvGraphicFramePr>
        <p:xfrm>
          <a:off x="748937" y="3209835"/>
          <a:ext cx="2612574" cy="7177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429">
                  <a:extLst>
                    <a:ext uri="{9D8B030D-6E8A-4147-A177-3AD203B41FA5}">
                      <a16:colId xmlns:a16="http://schemas.microsoft.com/office/drawing/2014/main" val="3753803071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167134931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753602476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431655714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3683911982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633689465"/>
                    </a:ext>
                  </a:extLst>
                </a:gridCol>
              </a:tblGrid>
              <a:tr h="3588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19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1852822"/>
                  </a:ext>
                </a:extLst>
              </a:tr>
              <a:tr h="3588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21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24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32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54716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45874" y="1476104"/>
                <a:ext cx="724364" cy="4760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nary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874" y="1476104"/>
                <a:ext cx="724364" cy="4760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50228" y="2046515"/>
                <a:ext cx="771044" cy="466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252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228" y="2046515"/>
                <a:ext cx="771044" cy="4660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45875" y="2782390"/>
                <a:ext cx="92685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875" y="2782390"/>
                <a:ext cx="926856" cy="246221"/>
              </a:xfrm>
              <a:prstGeom prst="rect">
                <a:avLst/>
              </a:prstGeom>
              <a:blipFill>
                <a:blip r:embed="rId7"/>
                <a:stretch>
                  <a:fillRect l="-3289" r="-328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5373188" y="1741714"/>
            <a:ext cx="444138" cy="557349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386250" y="2346960"/>
            <a:ext cx="444138" cy="557349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817326" y="1863633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34742" y="2464524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62447" y="4950823"/>
                <a:ext cx="9748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447" y="4950823"/>
                <a:ext cx="974819" cy="246221"/>
              </a:xfrm>
              <a:prstGeom prst="rect">
                <a:avLst/>
              </a:prstGeom>
              <a:blipFill>
                <a:blip r:embed="rId8"/>
                <a:stretch>
                  <a:fillRect l="-1875" r="-437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524102" y="3640182"/>
                <a:ext cx="1861728" cy="727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nary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102" y="3640182"/>
                <a:ext cx="1861728" cy="7275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54582" y="4550227"/>
                <a:ext cx="1968809" cy="727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5468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252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2" y="4550227"/>
                <a:ext cx="1968809" cy="72750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50228" y="5590901"/>
                <a:ext cx="82272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=3.83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228" y="5590901"/>
                <a:ext cx="822726" cy="246221"/>
              </a:xfrm>
              <a:prstGeom prst="rect">
                <a:avLst/>
              </a:prstGeom>
              <a:blipFill>
                <a:blip r:embed="rId11"/>
                <a:stretch>
                  <a:fillRect l="-2963" r="-518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420984" y="4950821"/>
                <a:ext cx="8903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𝟖𝟑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984" y="4950821"/>
                <a:ext cx="890372" cy="246221"/>
              </a:xfrm>
              <a:prstGeom prst="rect">
                <a:avLst/>
              </a:prstGeom>
              <a:blipFill>
                <a:blip r:embed="rId12"/>
                <a:stretch>
                  <a:fillRect l="-2740" r="-479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453050" y="4162696"/>
            <a:ext cx="400595" cy="722812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858000" y="4349929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6466113" y="4924696"/>
            <a:ext cx="400595" cy="722812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862354" y="5120638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7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0" grpId="0"/>
      <p:bldP spid="21" grpId="0"/>
      <p:bldP spid="11" grpId="0" animBg="1"/>
      <p:bldP spid="23" grpId="0" animBg="1"/>
      <p:bldP spid="12" grpId="0"/>
      <p:bldP spid="26" grpId="0"/>
      <p:bldP spid="28" grpId="0"/>
      <p:bldP spid="29" grpId="0"/>
      <p:bldP spid="30" grpId="0"/>
      <p:bldP spid="31" grpId="0"/>
      <p:bldP spid="32" grpId="0"/>
      <p:bldP spid="33" grpId="0" animBg="1"/>
      <p:bldP spid="34" grpId="0"/>
      <p:bldP spid="35" grpId="0" animBg="1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An outlier is an extreme value which lies outside the overall pattern of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lengths, in cm, of 12 giant African land snails are given below: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Calculate the mean and standard deviation, 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=252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=5468</m:t>
                        </m:r>
                      </m:e>
                    </m:nary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342900" indent="-342900" algn="ctr">
                  <a:buAutoNum type="alphaLcParenR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An outlier is an observation which lies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standard deviations from the mean. Identify any outliers for this data.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775981" cy="5027258"/>
              </a:xfrm>
              <a:blipFill>
                <a:blip r:embed="rId2"/>
                <a:stretch>
                  <a:fillRect l="-484" t="-728" r="-1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3178206" cy="276999"/>
              </a:xfrm>
              <a:prstGeom prst="rect">
                <a:avLst/>
              </a:prstGeom>
              <a:blipFill>
                <a:blip r:embed="rId3"/>
                <a:stretch>
                  <a:fillRect l="-4000" t="-22449" r="-381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Less than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965" y="0"/>
                <a:ext cx="2729530" cy="276999"/>
              </a:xfrm>
              <a:prstGeom prst="rect">
                <a:avLst/>
              </a:prstGeom>
              <a:blipFill>
                <a:blip r:embed="rId4"/>
                <a:stretch>
                  <a:fillRect l="-4867" t="-22449" r="-2655" b="-428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96007"/>
              </p:ext>
            </p:extLst>
          </p:nvPr>
        </p:nvGraphicFramePr>
        <p:xfrm>
          <a:off x="748937" y="3209835"/>
          <a:ext cx="2612574" cy="7177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429">
                  <a:extLst>
                    <a:ext uri="{9D8B030D-6E8A-4147-A177-3AD203B41FA5}">
                      <a16:colId xmlns:a16="http://schemas.microsoft.com/office/drawing/2014/main" val="3753803071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167134931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753602476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431655714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3683911982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1633689465"/>
                    </a:ext>
                  </a:extLst>
                </a:gridCol>
              </a:tblGrid>
              <a:tr h="3588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18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19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1852822"/>
                  </a:ext>
                </a:extLst>
              </a:tr>
              <a:tr h="3588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21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24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32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547160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62447" y="4950823"/>
                <a:ext cx="9748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447" y="4950823"/>
                <a:ext cx="974819" cy="246221"/>
              </a:xfrm>
              <a:prstGeom prst="rect">
                <a:avLst/>
              </a:prstGeom>
              <a:blipFill>
                <a:blip r:embed="rId5"/>
                <a:stretch>
                  <a:fillRect l="-1875" r="-437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420984" y="4950821"/>
                <a:ext cx="89037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𝟖𝟑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984" y="4950821"/>
                <a:ext cx="890372" cy="246221"/>
              </a:xfrm>
              <a:prstGeom prst="rect">
                <a:avLst/>
              </a:prstGeom>
              <a:blipFill>
                <a:blip r:embed="rId6"/>
                <a:stretch>
                  <a:fillRect l="-2740" r="-479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67053" y="1406435"/>
                <a:ext cx="317820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053" y="1406435"/>
                <a:ext cx="3178206" cy="246221"/>
              </a:xfrm>
              <a:prstGeom prst="rect">
                <a:avLst/>
              </a:prstGeom>
              <a:blipFill>
                <a:blip r:embed="rId7"/>
                <a:stretch>
                  <a:fillRect l="-4031" t="-27500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75761" y="1876698"/>
                <a:ext cx="351390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1+2(3.83)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761" y="1876698"/>
                <a:ext cx="3513907" cy="246221"/>
              </a:xfrm>
              <a:prstGeom prst="rect">
                <a:avLst/>
              </a:prstGeom>
              <a:blipFill>
                <a:blip r:embed="rId8"/>
                <a:stretch>
                  <a:fillRect l="-3472" t="-27500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88825" y="2333898"/>
                <a:ext cx="184621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Greater than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8.66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5" y="2333898"/>
                <a:ext cx="1846216" cy="246221"/>
              </a:xfrm>
              <a:prstGeom prst="rect">
                <a:avLst/>
              </a:prstGeom>
              <a:blipFill>
                <a:blip r:embed="rId9"/>
                <a:stretch>
                  <a:fillRect l="-6601" t="-27500" r="-990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80115" y="3169920"/>
                <a:ext cx="317820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5" y="3169920"/>
                <a:ext cx="3178206" cy="246221"/>
              </a:xfrm>
              <a:prstGeom prst="rect">
                <a:avLst/>
              </a:prstGeom>
              <a:blipFill>
                <a:blip r:embed="rId10"/>
                <a:stretch>
                  <a:fillRect l="-4031" t="-25000" b="-5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188823" y="3640183"/>
                <a:ext cx="351390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21−2(3.83)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3" y="3640183"/>
                <a:ext cx="3513907" cy="246221"/>
              </a:xfrm>
              <a:prstGeom prst="rect">
                <a:avLst/>
              </a:prstGeom>
              <a:blipFill>
                <a:blip r:embed="rId11"/>
                <a:stretch>
                  <a:fillRect l="-3466" t="-24390" b="-4878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201887" y="4097383"/>
                <a:ext cx="1846216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Less than</a:t>
                </a:r>
                <a:r>
                  <a:rPr lang="en-GB" sz="1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13.34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887" y="4097383"/>
                <a:ext cx="1846216" cy="246221"/>
              </a:xfrm>
              <a:prstGeom prst="rect">
                <a:avLst/>
              </a:prstGeom>
              <a:blipFill>
                <a:blip r:embed="rId12"/>
                <a:stretch>
                  <a:fillRect l="-6601" t="-24390" b="-4878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/>
          <p:cNvSpPr/>
          <p:nvPr/>
        </p:nvSpPr>
        <p:spPr>
          <a:xfrm>
            <a:off x="2960914" y="3553097"/>
            <a:ext cx="365760" cy="36576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3931920" y="4550231"/>
            <a:ext cx="5064035" cy="1723549"/>
          </a:xfrm>
          <a:prstGeom prst="rect">
            <a:avLst/>
          </a:prstGeom>
          <a:noFill/>
          <a:ln w="254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there is only one outlier…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process of finding and removing outliers/anomalies is known as ‘cleaning the data’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Sometimes anomalies are legitimate data, or they could be the result of an experimental error</a:t>
            </a:r>
          </a:p>
        </p:txBody>
      </p:sp>
    </p:spTree>
    <p:extLst>
      <p:ext uri="{BB962C8B-B14F-4D97-AF65-F5344CB8AC3E}">
        <p14:creationId xmlns:p14="http://schemas.microsoft.com/office/powerpoint/2010/main" val="99644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6" grpId="0"/>
      <p:bldP spid="37" grpId="0"/>
      <p:bldP spid="38" grpId="0"/>
      <p:bldP spid="39" grpId="0"/>
      <p:bldP spid="40" grpId="0"/>
      <p:bldP spid="1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2C0E6C-99C3-4340-915B-A36C433236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0DFE19-21E3-48D9-B1D9-59D79E1CD2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500C51-D6CE-45BF-A57B-0A03ECC79EF1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531</TotalTime>
  <Words>1167</Words>
  <Application>Microsoft Office PowerPoint</Application>
  <PresentationFormat>On-screen Show (4:3)</PresentationFormat>
  <Paragraphs>262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PowerPoint Presentation</vt:lpstr>
      <vt:lpstr>Prior Knowledge Check</vt:lpstr>
      <vt:lpstr>PowerPoint Presentation</vt:lpstr>
      <vt:lpstr>Representations of Data</vt:lpstr>
      <vt:lpstr>Representations of Data</vt:lpstr>
      <vt:lpstr>Representations of Data</vt:lpstr>
      <vt:lpstr>Representations of Data</vt:lpstr>
      <vt:lpstr>Representations of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84</cp:revision>
  <dcterms:created xsi:type="dcterms:W3CDTF">2017-08-14T15:35:38Z</dcterms:created>
  <dcterms:modified xsi:type="dcterms:W3CDTF">2021-01-27T22:26:02Z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