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7.png"/><Relationship Id="rId3" Type="http://schemas.openxmlformats.org/officeDocument/2006/relationships/image" Target="../media/image317.png"/><Relationship Id="rId7" Type="http://schemas.openxmlformats.org/officeDocument/2006/relationships/image" Target="../media/image345.png"/><Relationship Id="rId12" Type="http://schemas.openxmlformats.org/officeDocument/2006/relationships/image" Target="../media/image358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4.png"/><Relationship Id="rId11" Type="http://schemas.openxmlformats.org/officeDocument/2006/relationships/image" Target="../media/image353.png"/><Relationship Id="rId5" Type="http://schemas.openxmlformats.org/officeDocument/2006/relationships/image" Target="../media/image343.png"/><Relationship Id="rId10" Type="http://schemas.openxmlformats.org/officeDocument/2006/relationships/image" Target="../media/image359.png"/><Relationship Id="rId4" Type="http://schemas.openxmlformats.org/officeDocument/2006/relationships/image" Target="../media/image342.png"/><Relationship Id="rId9" Type="http://schemas.openxmlformats.org/officeDocument/2006/relationships/image" Target="../media/image34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2.png"/><Relationship Id="rId3" Type="http://schemas.openxmlformats.org/officeDocument/2006/relationships/image" Target="../media/image317.png"/><Relationship Id="rId7" Type="http://schemas.openxmlformats.org/officeDocument/2006/relationships/image" Target="../media/image321.png"/><Relationship Id="rId2" Type="http://schemas.openxmlformats.org/officeDocument/2006/relationships/image" Target="../media/image3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5" Type="http://schemas.openxmlformats.org/officeDocument/2006/relationships/image" Target="../media/image319.png"/><Relationship Id="rId10" Type="http://schemas.openxmlformats.org/officeDocument/2006/relationships/image" Target="../media/image324.png"/><Relationship Id="rId4" Type="http://schemas.openxmlformats.org/officeDocument/2006/relationships/image" Target="../media/image318.png"/><Relationship Id="rId9" Type="http://schemas.openxmlformats.org/officeDocument/2006/relationships/image" Target="../media/image3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5.png"/><Relationship Id="rId2" Type="http://schemas.openxmlformats.org/officeDocument/2006/relationships/image" Target="../media/image3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8.png"/><Relationship Id="rId5" Type="http://schemas.openxmlformats.org/officeDocument/2006/relationships/image" Target="../media/image327.png"/><Relationship Id="rId4" Type="http://schemas.openxmlformats.org/officeDocument/2006/relationships/image" Target="../media/image3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1.png"/><Relationship Id="rId3" Type="http://schemas.openxmlformats.org/officeDocument/2006/relationships/image" Target="../media/image325.png"/><Relationship Id="rId7" Type="http://schemas.openxmlformats.org/officeDocument/2006/relationships/image" Target="../media/image330.png"/><Relationship Id="rId2" Type="http://schemas.openxmlformats.org/officeDocument/2006/relationships/image" Target="../media/image3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9.png"/><Relationship Id="rId11" Type="http://schemas.openxmlformats.org/officeDocument/2006/relationships/image" Target="../media/image334.png"/><Relationship Id="rId5" Type="http://schemas.openxmlformats.org/officeDocument/2006/relationships/image" Target="../media/image327.png"/><Relationship Id="rId10" Type="http://schemas.openxmlformats.org/officeDocument/2006/relationships/image" Target="../media/image333.png"/><Relationship Id="rId4" Type="http://schemas.openxmlformats.org/officeDocument/2006/relationships/image" Target="../media/image326.png"/><Relationship Id="rId9" Type="http://schemas.openxmlformats.org/officeDocument/2006/relationships/image" Target="../media/image33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6.png"/><Relationship Id="rId3" Type="http://schemas.openxmlformats.org/officeDocument/2006/relationships/image" Target="../media/image325.png"/><Relationship Id="rId7" Type="http://schemas.openxmlformats.org/officeDocument/2006/relationships/image" Target="../media/image335.png"/><Relationship Id="rId12" Type="http://schemas.openxmlformats.org/officeDocument/2006/relationships/image" Target="../media/image340.png"/><Relationship Id="rId2" Type="http://schemas.openxmlformats.org/officeDocument/2006/relationships/image" Target="../media/image3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9.png"/><Relationship Id="rId11" Type="http://schemas.openxmlformats.org/officeDocument/2006/relationships/image" Target="../media/image339.png"/><Relationship Id="rId5" Type="http://schemas.openxmlformats.org/officeDocument/2006/relationships/image" Target="../media/image327.png"/><Relationship Id="rId10" Type="http://schemas.openxmlformats.org/officeDocument/2006/relationships/image" Target="../media/image338.png"/><Relationship Id="rId4" Type="http://schemas.openxmlformats.org/officeDocument/2006/relationships/image" Target="../media/image326.png"/><Relationship Id="rId9" Type="http://schemas.openxmlformats.org/officeDocument/2006/relationships/image" Target="../media/image3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6.png"/><Relationship Id="rId3" Type="http://schemas.openxmlformats.org/officeDocument/2006/relationships/image" Target="../media/image317.png"/><Relationship Id="rId7" Type="http://schemas.openxmlformats.org/officeDocument/2006/relationships/image" Target="../media/image345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4.png"/><Relationship Id="rId5" Type="http://schemas.openxmlformats.org/officeDocument/2006/relationships/image" Target="../media/image343.png"/><Relationship Id="rId4" Type="http://schemas.openxmlformats.org/officeDocument/2006/relationships/image" Target="../media/image342.png"/><Relationship Id="rId9" Type="http://schemas.openxmlformats.org/officeDocument/2006/relationships/image" Target="../media/image34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7.png"/><Relationship Id="rId3" Type="http://schemas.openxmlformats.org/officeDocument/2006/relationships/image" Target="../media/image317.png"/><Relationship Id="rId7" Type="http://schemas.openxmlformats.org/officeDocument/2006/relationships/image" Target="../media/image345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4.png"/><Relationship Id="rId5" Type="http://schemas.openxmlformats.org/officeDocument/2006/relationships/image" Target="../media/image343.png"/><Relationship Id="rId4" Type="http://schemas.openxmlformats.org/officeDocument/2006/relationships/image" Target="../media/image3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7.png"/><Relationship Id="rId13" Type="http://schemas.openxmlformats.org/officeDocument/2006/relationships/image" Target="../media/image352.png"/><Relationship Id="rId3" Type="http://schemas.openxmlformats.org/officeDocument/2006/relationships/image" Target="../media/image317.png"/><Relationship Id="rId7" Type="http://schemas.openxmlformats.org/officeDocument/2006/relationships/image" Target="../media/image345.png"/><Relationship Id="rId12" Type="http://schemas.openxmlformats.org/officeDocument/2006/relationships/image" Target="../media/image351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4.png"/><Relationship Id="rId11" Type="http://schemas.openxmlformats.org/officeDocument/2006/relationships/image" Target="../media/image350.png"/><Relationship Id="rId5" Type="http://schemas.openxmlformats.org/officeDocument/2006/relationships/image" Target="../media/image343.png"/><Relationship Id="rId10" Type="http://schemas.openxmlformats.org/officeDocument/2006/relationships/image" Target="../media/image349.png"/><Relationship Id="rId4" Type="http://schemas.openxmlformats.org/officeDocument/2006/relationships/image" Target="../media/image342.png"/><Relationship Id="rId9" Type="http://schemas.openxmlformats.org/officeDocument/2006/relationships/image" Target="../media/image348.png"/><Relationship Id="rId14" Type="http://schemas.openxmlformats.org/officeDocument/2006/relationships/image" Target="../media/image35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7.png"/><Relationship Id="rId13" Type="http://schemas.openxmlformats.org/officeDocument/2006/relationships/image" Target="../media/image357.png"/><Relationship Id="rId3" Type="http://schemas.openxmlformats.org/officeDocument/2006/relationships/image" Target="../media/image317.png"/><Relationship Id="rId7" Type="http://schemas.openxmlformats.org/officeDocument/2006/relationships/image" Target="../media/image345.png"/><Relationship Id="rId12" Type="http://schemas.openxmlformats.org/officeDocument/2006/relationships/image" Target="../media/image356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4.png"/><Relationship Id="rId11" Type="http://schemas.openxmlformats.org/officeDocument/2006/relationships/image" Target="../media/image355.png"/><Relationship Id="rId5" Type="http://schemas.openxmlformats.org/officeDocument/2006/relationships/image" Target="../media/image343.png"/><Relationship Id="rId15" Type="http://schemas.openxmlformats.org/officeDocument/2006/relationships/image" Target="../media/image358.png"/><Relationship Id="rId10" Type="http://schemas.openxmlformats.org/officeDocument/2006/relationships/image" Target="../media/image354.png"/><Relationship Id="rId4" Type="http://schemas.openxmlformats.org/officeDocument/2006/relationships/image" Target="../media/image342.png"/><Relationship Id="rId9" Type="http://schemas.openxmlformats.org/officeDocument/2006/relationships/image" Target="../media/image348.png"/><Relationship Id="rId14" Type="http://schemas.openxmlformats.org/officeDocument/2006/relationships/image" Target="../media/image3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88630" y="2314192"/>
            <a:ext cx="59061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Section 2G</a:t>
            </a:r>
          </a:p>
        </p:txBody>
      </p:sp>
    </p:spTree>
    <p:extLst>
      <p:ext uri="{BB962C8B-B14F-4D97-AF65-F5344CB8AC3E}">
        <p14:creationId xmlns:p14="http://schemas.microsoft.com/office/powerpoint/2010/main" val="411183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sketch of the graph is shown.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does not exist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V="1">
            <a:off x="6660232" y="134076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blipFill>
                <a:blip r:embed="rId4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 rot="5400000" flipH="1" flipV="1">
            <a:off x="6660232" y="1412776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blipFill>
                <a:blip r:embed="rId5"/>
                <a:stretch>
                  <a:fillRect l="-387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 flipV="1">
            <a:off x="6012160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860032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blipFill>
                <a:blip r:embed="rId6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blipFill>
                <a:blip r:embed="rId7"/>
                <a:stretch>
                  <a:fillRect l="-31818" r="-3181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6012160" y="1988840"/>
            <a:ext cx="648072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blipFill>
                <a:blip r:embed="rId8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4788024" y="2276872"/>
            <a:ext cx="331236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172400" y="2132856"/>
                <a:ext cx="7291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2132856"/>
                <a:ext cx="729174" cy="215444"/>
              </a:xfrm>
              <a:prstGeom prst="rect">
                <a:avLst/>
              </a:prstGeom>
              <a:blipFill>
                <a:blip r:embed="rId9"/>
                <a:stretch>
                  <a:fillRect l="-8403" r="-588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52120" y="4437112"/>
                <a:ext cx="208823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600" dirty="0">
                    <a:latin typeface="Comic Sans MS" panose="030F0702030302020204" pitchFamily="66" charset="0"/>
                  </a:rPr>
                  <a:t>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−3.5&lt;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&lt;−2.5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437112"/>
                <a:ext cx="2088232" cy="738664"/>
              </a:xfrm>
              <a:prstGeom prst="rect">
                <a:avLst/>
              </a:prstGeom>
              <a:blipFill>
                <a:blip r:embed="rId10"/>
                <a:stretch>
                  <a:fillRect t="-8264" b="-24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>
            <a:off x="6228184" y="2276872"/>
            <a:ext cx="0" cy="57606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2160" y="2852936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852936"/>
                <a:ext cx="410369" cy="215444"/>
              </a:xfrm>
              <a:prstGeom prst="rect">
                <a:avLst/>
              </a:prstGeom>
              <a:blipFill>
                <a:blip r:embed="rId11"/>
                <a:stretch>
                  <a:fillRect l="-1471" r="-1029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>
            <a:off x="5796136" y="2276872"/>
            <a:ext cx="0" cy="57606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80112" y="2852936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852936"/>
                <a:ext cx="410369" cy="215444"/>
              </a:xfrm>
              <a:prstGeom prst="rect">
                <a:avLst/>
              </a:prstGeom>
              <a:blipFill>
                <a:blip r:embed="rId12"/>
                <a:stretch>
                  <a:fillRect l="-1471" r="-1029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523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the function: </a:t>
                </a:r>
              </a:p>
              <a:p>
                <a:pPr marL="0" indent="0" algn="ctr">
                  <a:buNone/>
                </a:pPr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the function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76056" y="134076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340768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5148064" y="1556792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5184068" y="1592796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24128" y="1340768"/>
                <a:ext cx="5938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1340768"/>
                <a:ext cx="593816" cy="215444"/>
              </a:xfrm>
              <a:prstGeom prst="rect">
                <a:avLst/>
              </a:prstGeom>
              <a:blipFill>
                <a:blip r:embed="rId4"/>
                <a:stretch>
                  <a:fillRect l="-7216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12160" y="234888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348880"/>
                <a:ext cx="144142" cy="215444"/>
              </a:xfrm>
              <a:prstGeom prst="rect">
                <a:avLst/>
              </a:prstGeom>
              <a:blipFill>
                <a:blip r:embed="rId5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 flipV="1">
            <a:off x="5148064" y="1628800"/>
            <a:ext cx="792088" cy="7920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4355976" y="1628800"/>
            <a:ext cx="792088" cy="7920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452320" y="134076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340768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V="1">
            <a:off x="7524328" y="1556792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V="1">
            <a:off x="7560332" y="1592796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100392" y="1340768"/>
                <a:ext cx="9076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1340768"/>
                <a:ext cx="907621" cy="215444"/>
              </a:xfrm>
              <a:prstGeom prst="rect">
                <a:avLst/>
              </a:prstGeom>
              <a:blipFill>
                <a:blip r:embed="rId6"/>
                <a:stretch>
                  <a:fillRect l="-4698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388424" y="234888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424" y="2348880"/>
                <a:ext cx="144142" cy="215444"/>
              </a:xfrm>
              <a:prstGeom prst="rect">
                <a:avLst/>
              </a:prstGeom>
              <a:blipFill>
                <a:blip r:embed="rId5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 flipV="1">
            <a:off x="7740352" y="1628800"/>
            <a:ext cx="792088" cy="7920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948264" y="1628800"/>
            <a:ext cx="792088" cy="7920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96336" y="2420888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76056" y="407707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4077072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V="1">
            <a:off x="5148064" y="4293096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V="1">
            <a:off x="5184068" y="4329100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12160" y="508518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5085184"/>
                <a:ext cx="144142" cy="215444"/>
              </a:xfrm>
              <a:prstGeom prst="rect">
                <a:avLst/>
              </a:prstGeom>
              <a:blipFill>
                <a:blip r:embed="rId5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452320" y="4077072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4077072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29167" r="-25000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7524328" y="4293096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V="1">
            <a:off x="7560332" y="4329100"/>
            <a:ext cx="0" cy="16561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388424" y="508518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424" y="5085184"/>
                <a:ext cx="144142" cy="215444"/>
              </a:xfrm>
              <a:prstGeom prst="rect">
                <a:avLst/>
              </a:prstGeom>
              <a:blipFill>
                <a:blip r:embed="rId5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220072" y="5157192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5364088" y="4293096"/>
            <a:ext cx="432048" cy="8640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4932040" y="4293096"/>
            <a:ext cx="432048" cy="8640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62123" y="4032101"/>
                <a:ext cx="100700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2123" y="4032101"/>
                <a:ext cx="1007007" cy="215444"/>
              </a:xfrm>
              <a:prstGeom prst="rect">
                <a:avLst/>
              </a:prstGeom>
              <a:blipFill>
                <a:blip r:embed="rId7"/>
                <a:stretch>
                  <a:fillRect l="-363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668344" y="4005064"/>
                <a:ext cx="13208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4005064"/>
                <a:ext cx="1320811" cy="215444"/>
              </a:xfrm>
              <a:prstGeom prst="rect">
                <a:avLst/>
              </a:prstGeom>
              <a:blipFill>
                <a:blip r:embed="rId8"/>
                <a:stretch>
                  <a:fillRect l="-3226" r="-2304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 flipV="1">
            <a:off x="7812360" y="4365104"/>
            <a:ext cx="576064" cy="11521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 flipV="1">
            <a:off x="7236296" y="4365104"/>
            <a:ext cx="576064" cy="115212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236296" y="2060848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60032" y="458112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08304" y="4797152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524328" y="5517232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(1,-2)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331640" y="530120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Build up the sketch in stages…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876256" y="3140968"/>
                <a:ext cx="1460400" cy="4515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Translation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3140968"/>
                <a:ext cx="1460400" cy="451598"/>
              </a:xfrm>
              <a:prstGeom prst="rect">
                <a:avLst/>
              </a:prstGeom>
              <a:blipFill>
                <a:blip r:embed="rId9"/>
                <a:stretch>
                  <a:fillRect l="-1250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4139952" y="6021288"/>
            <a:ext cx="2303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Vertical stretch factor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876256" y="5949280"/>
                <a:ext cx="1595052" cy="4501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Translation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5949280"/>
                <a:ext cx="1595052" cy="450188"/>
              </a:xfrm>
              <a:prstGeom prst="rect">
                <a:avLst/>
              </a:prstGeom>
              <a:blipFill>
                <a:blip r:embed="rId10"/>
                <a:stretch>
                  <a:fillRect l="-1145" b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012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8" grpId="0"/>
      <p:bldP spid="21" grpId="0"/>
      <p:bldP spid="22" grpId="0"/>
      <p:bldP spid="25" grpId="0"/>
      <p:bldP spid="26" grpId="0"/>
      <p:bldP spid="30" grpId="0"/>
      <p:bldP spid="33" grpId="0"/>
      <p:bldP spid="37" grpId="0"/>
      <p:bldP spid="40" grpId="0"/>
      <p:bldP spid="46" grpId="0"/>
      <p:bldP spid="47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the function: </a:t>
                </a:r>
              </a:p>
              <a:p>
                <a:pPr marL="0" indent="0" algn="ctr">
                  <a:buNone/>
                </a:pPr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the function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00192" y="126876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268760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6372200" y="1484784"/>
            <a:ext cx="0" cy="2232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524328" y="256490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564904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08304" y="1196752"/>
                <a:ext cx="13208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196752"/>
                <a:ext cx="1320811" cy="215444"/>
              </a:xfrm>
              <a:prstGeom prst="rect">
                <a:avLst/>
              </a:prstGeom>
              <a:blipFill>
                <a:blip r:embed="rId5"/>
                <a:stretch>
                  <a:fillRect l="-3226" r="-2304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156176" y="2276872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72200" y="2924944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(1,-2)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5400000" flipV="1">
            <a:off x="6336196" y="1520788"/>
            <a:ext cx="0" cy="2232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660232" y="1412776"/>
            <a:ext cx="792088" cy="15841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68144" y="1412776"/>
            <a:ext cx="792088" cy="15841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5076056" y="1340768"/>
            <a:ext cx="0" cy="1656184"/>
          </a:xfrm>
          <a:prstGeom prst="straightConnector1">
            <a:avLst/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27984" y="2060848"/>
            <a:ext cx="675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Range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64088" y="4653136"/>
                <a:ext cx="2089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dirty="0"/>
                  <a:t>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≥−2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653136"/>
                <a:ext cx="2089996" cy="276999"/>
              </a:xfrm>
              <a:prstGeom prst="rect">
                <a:avLst/>
              </a:prstGeom>
              <a:blipFill>
                <a:blip r:embed="rId6"/>
                <a:stretch>
                  <a:fillRect l="-3790" r="-2624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4057104" y="3789040"/>
            <a:ext cx="50868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range is any real values greater than or equal to -2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Use the correct notation when writing this!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49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the function: </a:t>
                </a:r>
              </a:p>
              <a:p>
                <a:pPr marL="0" indent="0" algn="ctr">
                  <a:buNone/>
                </a:pPr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the function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00192" y="126876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268760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6372200" y="1484784"/>
            <a:ext cx="0" cy="2232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524328" y="256490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564904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08304" y="1196752"/>
                <a:ext cx="13208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196752"/>
                <a:ext cx="1320811" cy="215444"/>
              </a:xfrm>
              <a:prstGeom prst="rect">
                <a:avLst/>
              </a:prstGeom>
              <a:blipFill>
                <a:blip r:embed="rId5"/>
                <a:stretch>
                  <a:fillRect l="-3226" r="-2304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156176" y="2276872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72200" y="2924944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(1,-2)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5400000" flipV="1">
            <a:off x="6336196" y="1520788"/>
            <a:ext cx="0" cy="2232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660232" y="1412776"/>
            <a:ext cx="792088" cy="15841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68144" y="1412776"/>
            <a:ext cx="792088" cy="15841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364088" y="1556792"/>
            <a:ext cx="2448272" cy="79208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55976" y="2132856"/>
                <a:ext cx="923330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132856"/>
                <a:ext cx="923330" cy="403316"/>
              </a:xfrm>
              <a:prstGeom prst="rect">
                <a:avLst/>
              </a:prstGeom>
              <a:blipFill>
                <a:blip r:embed="rId6"/>
                <a:stretch>
                  <a:fillRect l="-4636" r="-397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32040" y="4437112"/>
                <a:ext cx="1796902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+3=3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437112"/>
                <a:ext cx="1796902" cy="403316"/>
              </a:xfrm>
              <a:prstGeom prst="rect">
                <a:avLst/>
              </a:prstGeom>
              <a:blipFill>
                <a:blip r:embed="rId7"/>
                <a:stretch>
                  <a:fillRect l="-1695" r="-169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32040" y="5085184"/>
                <a:ext cx="133408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085184"/>
                <a:ext cx="1334083" cy="403316"/>
              </a:xfrm>
              <a:prstGeom prst="rect">
                <a:avLst/>
              </a:prstGeom>
              <a:blipFill>
                <a:blip r:embed="rId8"/>
                <a:stretch>
                  <a:fillRect l="-2740" r="-274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64088" y="5733256"/>
                <a:ext cx="71115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8=2.5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733256"/>
                <a:ext cx="711157" cy="215444"/>
              </a:xfrm>
              <a:prstGeom prst="rect">
                <a:avLst/>
              </a:prstGeom>
              <a:blipFill>
                <a:blip r:embed="rId9"/>
                <a:stretch>
                  <a:fillRect l="-5128" r="-3419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20072" y="6237312"/>
                <a:ext cx="6117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3.2=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6237312"/>
                <a:ext cx="611771" cy="215444"/>
              </a:xfrm>
              <a:prstGeom prst="rect">
                <a:avLst/>
              </a:prstGeom>
              <a:blipFill>
                <a:blip r:embed="rId10"/>
                <a:stretch>
                  <a:fillRect l="-5941" r="-198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211960" y="3861048"/>
            <a:ext cx="4572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Finding the first solution (on 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non-reflected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part of the graph)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22"/>
          <p:cNvSpPr>
            <a:spLocks/>
          </p:cNvSpPr>
          <p:nvPr/>
        </p:nvSpPr>
        <p:spPr bwMode="auto">
          <a:xfrm>
            <a:off x="6876256" y="4653136"/>
            <a:ext cx="110414" cy="654765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6948264" y="4725144"/>
            <a:ext cx="1512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Expand bracket and simplify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35" name="Arc 22"/>
          <p:cNvSpPr>
            <a:spLocks/>
          </p:cNvSpPr>
          <p:nvPr/>
        </p:nvSpPr>
        <p:spPr bwMode="auto">
          <a:xfrm>
            <a:off x="6372200" y="5301209"/>
            <a:ext cx="72008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22"/>
          <p:cNvSpPr>
            <a:spLocks/>
          </p:cNvSpPr>
          <p:nvPr/>
        </p:nvSpPr>
        <p:spPr bwMode="auto">
          <a:xfrm>
            <a:off x="6156176" y="5877272"/>
            <a:ext cx="144016" cy="504056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20"/>
              <p:cNvSpPr txBox="1">
                <a:spLocks noChangeArrowheads="1"/>
              </p:cNvSpPr>
              <p:nvPr/>
            </p:nvSpPr>
            <p:spPr bwMode="auto">
              <a:xfrm>
                <a:off x="6444208" y="5373216"/>
                <a:ext cx="1800200" cy="396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Add 5, 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40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14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14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4208" y="5373216"/>
                <a:ext cx="1800200" cy="396519"/>
              </a:xfrm>
              <a:prstGeom prst="rect">
                <a:avLst/>
              </a:prstGeom>
              <a:blipFill>
                <a:blip r:embed="rId11"/>
                <a:stretch>
                  <a:fillRect l="-339" b="-46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6243175" y="5976318"/>
            <a:ext cx="13681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Divide by 2.5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52120" y="4509120"/>
            <a:ext cx="792088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596336" y="1124744"/>
            <a:ext cx="720080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30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25" grpId="0"/>
      <p:bldP spid="26" grpId="0"/>
      <p:bldP spid="27" grpId="0"/>
      <p:bldP spid="11" grpId="0"/>
      <p:bldP spid="30" grpId="0" animBg="1"/>
      <p:bldP spid="32" grpId="0"/>
      <p:bldP spid="35" grpId="0" animBg="1"/>
      <p:bldP spid="36" grpId="0" animBg="1"/>
      <p:bldP spid="38" grpId="0"/>
      <p:bldP spid="39" grpId="0"/>
      <p:bldP spid="12" grpId="0" animBg="1"/>
      <p:bldP spid="12" grpId="1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the function: </a:t>
                </a:r>
              </a:p>
              <a:p>
                <a:pPr marL="0" indent="0" algn="ctr">
                  <a:buNone/>
                </a:pPr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−2, 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US" sz="1600" b="0" i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Sketch the graph of the function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the function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300192" y="1268760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268760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29167" r="-25000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/>
          <p:cNvCxnSpPr/>
          <p:nvPr/>
        </p:nvCxnSpPr>
        <p:spPr>
          <a:xfrm flipV="1">
            <a:off x="6372200" y="1484784"/>
            <a:ext cx="0" cy="2232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524328" y="256490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564904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16667" r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08304" y="1196752"/>
                <a:ext cx="132081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196752"/>
                <a:ext cx="1320811" cy="215444"/>
              </a:xfrm>
              <a:prstGeom prst="rect">
                <a:avLst/>
              </a:prstGeom>
              <a:blipFill>
                <a:blip r:embed="rId5"/>
                <a:stretch>
                  <a:fillRect l="-3226" r="-2304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6156176" y="2276872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372200" y="2924944"/>
            <a:ext cx="63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(1,-2)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5400000" flipV="1">
            <a:off x="6336196" y="1520788"/>
            <a:ext cx="0" cy="22322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660232" y="1412776"/>
            <a:ext cx="792088" cy="15841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5868144" y="1412776"/>
            <a:ext cx="792088" cy="158417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364088" y="1556792"/>
            <a:ext cx="2448272" cy="79208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55976" y="2132856"/>
                <a:ext cx="923330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132856"/>
                <a:ext cx="923330" cy="403316"/>
              </a:xfrm>
              <a:prstGeom prst="rect">
                <a:avLst/>
              </a:prstGeom>
              <a:blipFill>
                <a:blip r:embed="rId6"/>
                <a:stretch>
                  <a:fillRect l="-4636" r="-397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32040" y="4437112"/>
                <a:ext cx="193155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+3=−3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437112"/>
                <a:ext cx="1931554" cy="403316"/>
              </a:xfrm>
              <a:prstGeom prst="rect">
                <a:avLst/>
              </a:prstGeom>
              <a:blipFill>
                <a:blip r:embed="rId7"/>
                <a:stretch>
                  <a:fillRect l="-1577" r="-157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932040" y="5085184"/>
                <a:ext cx="1468735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+3=−3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085184"/>
                <a:ext cx="1468735" cy="403316"/>
              </a:xfrm>
              <a:prstGeom prst="rect">
                <a:avLst/>
              </a:prstGeom>
              <a:blipFill>
                <a:blip r:embed="rId8"/>
                <a:stretch>
                  <a:fillRect l="-2490" r="-2075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64088" y="5733256"/>
                <a:ext cx="8458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2=−3.5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5733256"/>
                <a:ext cx="845809" cy="215444"/>
              </a:xfrm>
              <a:prstGeom prst="rect">
                <a:avLst/>
              </a:prstGeom>
              <a:blipFill>
                <a:blip r:embed="rId9"/>
                <a:stretch>
                  <a:fillRect l="-4317" r="-287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71608" y="6165304"/>
                <a:ext cx="688576" cy="4031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08" y="6165304"/>
                <a:ext cx="688576" cy="403187"/>
              </a:xfrm>
              <a:prstGeom prst="rect">
                <a:avLst/>
              </a:prstGeom>
              <a:blipFill>
                <a:blip r:embed="rId10"/>
                <a:stretch>
                  <a:fillRect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211960" y="3861048"/>
            <a:ext cx="4572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Finding the second solution (on 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reflected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part of the graph)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Arc 22"/>
          <p:cNvSpPr>
            <a:spLocks/>
          </p:cNvSpPr>
          <p:nvPr/>
        </p:nvSpPr>
        <p:spPr bwMode="auto">
          <a:xfrm>
            <a:off x="6876256" y="4653136"/>
            <a:ext cx="110414" cy="654765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6948264" y="4725144"/>
            <a:ext cx="15121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Expand bracket and simplify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35" name="Arc 22"/>
          <p:cNvSpPr>
            <a:spLocks/>
          </p:cNvSpPr>
          <p:nvPr/>
        </p:nvSpPr>
        <p:spPr bwMode="auto">
          <a:xfrm>
            <a:off x="6444208" y="5301209"/>
            <a:ext cx="166454" cy="576064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22"/>
          <p:cNvSpPr>
            <a:spLocks/>
          </p:cNvSpPr>
          <p:nvPr/>
        </p:nvSpPr>
        <p:spPr bwMode="auto">
          <a:xfrm>
            <a:off x="6285201" y="5850234"/>
            <a:ext cx="144016" cy="504056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20"/>
              <p:cNvSpPr txBox="1">
                <a:spLocks noChangeArrowheads="1"/>
              </p:cNvSpPr>
              <p:nvPr/>
            </p:nvSpPr>
            <p:spPr bwMode="auto">
              <a:xfrm>
                <a:off x="6588224" y="5373216"/>
                <a:ext cx="2160240" cy="396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30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400" baseline="0" dirty="0">
                    <a:solidFill>
                      <a:srgbClr val="FF0000"/>
                    </a:solidFill>
                  </a:rPr>
                  <a:t>Subtract 1, subtract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140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4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1400" b="0" i="1" baseline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en-US" sz="1400" b="0" i="1" baseline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altLang="en-US" sz="1400" baseline="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8224" y="5373216"/>
                <a:ext cx="2160240" cy="396519"/>
              </a:xfrm>
              <a:prstGeom prst="rect">
                <a:avLst/>
              </a:prstGeom>
              <a:blipFill>
                <a:blip r:embed="rId11"/>
                <a:stretch>
                  <a:fillRect l="-847" b="-461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6372200" y="5949280"/>
            <a:ext cx="13681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Divide by 2.5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52120" y="4509120"/>
            <a:ext cx="93610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7596336" y="1124744"/>
            <a:ext cx="720080" cy="3600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31640" y="5085184"/>
                <a:ext cx="6989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085184"/>
                <a:ext cx="698909" cy="246221"/>
              </a:xfrm>
              <a:prstGeom prst="rect">
                <a:avLst/>
              </a:prstGeom>
              <a:blipFill>
                <a:blip r:embed="rId12"/>
                <a:stretch>
                  <a:fillRect l="-3478" r="-608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65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5" grpId="0"/>
      <p:bldP spid="26" grpId="0"/>
      <p:bldP spid="27" grpId="0"/>
      <p:bldP spid="11" grpId="0"/>
      <p:bldP spid="30" grpId="0" animBg="1"/>
      <p:bldP spid="32" grpId="0"/>
      <p:bldP spid="35" grpId="0" animBg="1"/>
      <p:bldP spid="36" grpId="0" animBg="1"/>
      <p:bldP spid="38" grpId="0"/>
      <p:bldP spid="39" grpId="0"/>
      <p:bldP spid="12" grpId="0" animBg="1"/>
      <p:bldP spid="12" grpId="1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sketch of the graph is shown.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does not exist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V="1">
            <a:off x="6660232" y="134076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blipFill>
                <a:blip r:embed="rId4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 rot="5400000" flipH="1" flipV="1">
            <a:off x="6660232" y="1412776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blipFill>
                <a:blip r:embed="rId5"/>
                <a:stretch>
                  <a:fillRect l="-387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 flipV="1">
            <a:off x="6012160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860032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blipFill>
                <a:blip r:embed="rId6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blipFill>
                <a:blip r:embed="rId7"/>
                <a:stretch>
                  <a:fillRect l="-31818" r="-3181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95936" y="4149080"/>
                <a:ext cx="500404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the modulus part is positive, we are always going to be taking away a value which is greater than or equal to 0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Therefore the largest value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6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range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)∈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≤6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149080"/>
                <a:ext cx="5004048" cy="1384995"/>
              </a:xfrm>
              <a:prstGeom prst="rect">
                <a:avLst/>
              </a:prstGeom>
              <a:blipFill>
                <a:blip r:embed="rId8"/>
                <a:stretch>
                  <a:fillRect l="-366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6012160" y="1988840"/>
            <a:ext cx="648072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blipFill>
                <a:blip r:embed="rId9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4544833" y="2011328"/>
            <a:ext cx="0" cy="1656184"/>
          </a:xfrm>
          <a:prstGeom prst="straightConnector1">
            <a:avLst/>
          </a:prstGeom>
          <a:ln w="25400">
            <a:solidFill>
              <a:srgbClr val="0000FF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61927" y="2653031"/>
            <a:ext cx="675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Range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33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sketch of the graph is shown.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does not exist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V="1">
            <a:off x="6660232" y="134076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blipFill>
                <a:blip r:embed="rId4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 rot="5400000" flipH="1" flipV="1">
            <a:off x="6660232" y="1412776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blipFill>
                <a:blip r:embed="rId5"/>
                <a:stretch>
                  <a:fillRect l="-387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 flipV="1">
            <a:off x="6012160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860032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blipFill>
                <a:blip r:embed="rId6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blipFill>
                <a:blip r:embed="rId7"/>
                <a:stretch>
                  <a:fillRect l="-31818" r="-3181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95936" y="4149080"/>
            <a:ext cx="5004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function is many-to-one, as different inputs can give the same output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inverse would be one-to-many, which is not a function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012160" y="1988840"/>
            <a:ext cx="648072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blipFill>
                <a:blip r:embed="rId8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117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sketch of the graph is shown.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does not exist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V="1">
            <a:off x="6660232" y="134076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blipFill>
                <a:blip r:embed="rId4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 rot="5400000" flipH="1" flipV="1">
            <a:off x="6660232" y="1412776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blipFill>
                <a:blip r:embed="rId5"/>
                <a:stretch>
                  <a:fillRect l="-387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 flipV="1">
            <a:off x="6012160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860032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blipFill>
                <a:blip r:embed="rId6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blipFill>
                <a:blip r:embed="rId7"/>
                <a:stretch>
                  <a:fillRect l="-31818" r="-3181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6012160" y="1988840"/>
            <a:ext cx="648072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blipFill>
                <a:blip r:embed="rId8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4788024" y="2276872"/>
            <a:ext cx="331236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172400" y="2132856"/>
                <a:ext cx="7291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2132856"/>
                <a:ext cx="729174" cy="215444"/>
              </a:xfrm>
              <a:prstGeom prst="rect">
                <a:avLst/>
              </a:prstGeom>
              <a:blipFill>
                <a:blip r:embed="rId9"/>
                <a:stretch>
                  <a:fillRect l="-8403" r="-588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60032" y="4725144"/>
                <a:ext cx="154529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6−2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725144"/>
                <a:ext cx="1545295" cy="246221"/>
              </a:xfrm>
              <a:prstGeom prst="rect">
                <a:avLst/>
              </a:prstGeom>
              <a:blipFill>
                <a:blip r:embed="rId10"/>
                <a:stretch>
                  <a:fillRect l="-2362" r="-236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04048" y="5157192"/>
                <a:ext cx="14470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−6=5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157192"/>
                <a:ext cx="1447000" cy="246221"/>
              </a:xfrm>
              <a:prstGeom prst="rect">
                <a:avLst/>
              </a:prstGeom>
              <a:blipFill>
                <a:blip r:embed="rId11"/>
                <a:stretch>
                  <a:fillRect l="-422" r="-42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08104" y="5589240"/>
                <a:ext cx="100811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589240"/>
                <a:ext cx="1008112" cy="246221"/>
              </a:xfrm>
              <a:prstGeom prst="rect">
                <a:avLst/>
              </a:prstGeom>
              <a:blipFill>
                <a:blip r:embed="rId12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96136" y="6021288"/>
                <a:ext cx="100811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=−2.5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6021288"/>
                <a:ext cx="1008112" cy="246221"/>
              </a:xfrm>
              <a:prstGeom prst="rect">
                <a:avLst/>
              </a:prstGeom>
              <a:blipFill>
                <a:blip r:embed="rId13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2"/>
          <p:cNvSpPr>
            <a:spLocks/>
          </p:cNvSpPr>
          <p:nvPr/>
        </p:nvSpPr>
        <p:spPr bwMode="auto">
          <a:xfrm>
            <a:off x="6516216" y="4869161"/>
            <a:ext cx="144016" cy="432048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4355976" y="4293096"/>
            <a:ext cx="43924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Solving for the </a:t>
            </a:r>
            <a:r>
              <a:rPr lang="en-US" altLang="en-US" sz="1400" u="sng" baseline="0" dirty="0">
                <a:solidFill>
                  <a:srgbClr val="FF0000"/>
                </a:solidFill>
              </a:rPr>
              <a:t>non-reflected</a:t>
            </a:r>
            <a:r>
              <a:rPr lang="en-US" altLang="en-US" sz="1400" baseline="0" dirty="0">
                <a:solidFill>
                  <a:srgbClr val="FF0000"/>
                </a:solidFill>
              </a:rPr>
              <a:t> part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28" name="Arc 22"/>
          <p:cNvSpPr>
            <a:spLocks/>
          </p:cNvSpPr>
          <p:nvPr/>
        </p:nvSpPr>
        <p:spPr bwMode="auto">
          <a:xfrm>
            <a:off x="6516216" y="5301208"/>
            <a:ext cx="144016" cy="432048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22"/>
          <p:cNvSpPr>
            <a:spLocks/>
          </p:cNvSpPr>
          <p:nvPr/>
        </p:nvSpPr>
        <p:spPr bwMode="auto">
          <a:xfrm>
            <a:off x="6804248" y="5733256"/>
            <a:ext cx="144016" cy="432048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6660232" y="4941168"/>
            <a:ext cx="15841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Expand bracket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6588224" y="5373216"/>
            <a:ext cx="10801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Simplify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6948264" y="5805264"/>
            <a:ext cx="1152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Divide by 2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228184" y="2276872"/>
            <a:ext cx="0" cy="57606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2160" y="2852936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852936"/>
                <a:ext cx="410369" cy="215444"/>
              </a:xfrm>
              <a:prstGeom prst="rect">
                <a:avLst/>
              </a:prstGeom>
              <a:blipFill>
                <a:blip r:embed="rId14"/>
                <a:stretch>
                  <a:fillRect l="-1471" r="-1029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5508104" y="1700808"/>
            <a:ext cx="72008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220072" y="4725144"/>
            <a:ext cx="792088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7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/>
      <p:bldP spid="32" grpId="0"/>
      <p:bldP spid="33" grpId="0"/>
      <p:bldP spid="36" grpId="0"/>
      <p:bldP spid="37" grpId="0" animBg="1"/>
      <p:bldP spid="37" grpId="1" animBg="1"/>
      <p:bldP spid="38" grpId="0" animBg="1"/>
      <p:bldP spid="3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problems involving moduli as well as graph transformations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sketch of the graph is shown.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State the range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does not exist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Solve the inequality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97873"/>
                <a:ext cx="3826432" cy="4679089"/>
              </a:xfrm>
              <a:blipFill>
                <a:blip r:embed="rId2"/>
                <a:stretch>
                  <a:fillRect t="-782" r="-1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1124744"/>
                <a:ext cx="144142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V="1">
            <a:off x="6660232" y="1340768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2708920"/>
                <a:ext cx="152526" cy="215444"/>
              </a:xfrm>
              <a:prstGeom prst="rect">
                <a:avLst/>
              </a:prstGeom>
              <a:blipFill>
                <a:blip r:embed="rId4"/>
                <a:stretch>
                  <a:fillRect l="-16000" r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 rot="5400000" flipH="1" flipV="1">
            <a:off x="6660232" y="1412776"/>
            <a:ext cx="0" cy="28803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=6−2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1572033" cy="215444"/>
              </a:xfrm>
              <a:prstGeom prst="rect">
                <a:avLst/>
              </a:prstGeom>
              <a:blipFill>
                <a:blip r:embed="rId5"/>
                <a:stretch>
                  <a:fillRect l="-3876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 flipV="1">
            <a:off x="6012160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4860032" y="1988840"/>
            <a:ext cx="1152128" cy="15121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852936"/>
                <a:ext cx="139462" cy="215444"/>
              </a:xfrm>
              <a:prstGeom prst="rect">
                <a:avLst/>
              </a:prstGeom>
              <a:blipFill>
                <a:blip r:embed="rId6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852936"/>
                <a:ext cx="135632" cy="215444"/>
              </a:xfrm>
              <a:prstGeom prst="rect">
                <a:avLst/>
              </a:prstGeom>
              <a:blipFill>
                <a:blip r:embed="rId7"/>
                <a:stretch>
                  <a:fillRect l="-31818" r="-3181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6012160" y="1988840"/>
            <a:ext cx="648072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697" y="1870950"/>
                <a:ext cx="139462" cy="215444"/>
              </a:xfrm>
              <a:prstGeom prst="rect">
                <a:avLst/>
              </a:prstGeom>
              <a:blipFill>
                <a:blip r:embed="rId8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4788024" y="2276872"/>
            <a:ext cx="331236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172400" y="2132856"/>
                <a:ext cx="7291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00" y="2132856"/>
                <a:ext cx="729174" cy="215444"/>
              </a:xfrm>
              <a:prstGeom prst="rect">
                <a:avLst/>
              </a:prstGeom>
              <a:blipFill>
                <a:blip r:embed="rId9"/>
                <a:stretch>
                  <a:fillRect l="-8403" r="-5882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60032" y="4725144"/>
                <a:ext cx="154529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6+2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725144"/>
                <a:ext cx="1545295" cy="246221"/>
              </a:xfrm>
              <a:prstGeom prst="rect">
                <a:avLst/>
              </a:prstGeom>
              <a:blipFill>
                <a:blip r:embed="rId10"/>
                <a:stretch>
                  <a:fillRect l="-2362" r="-236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04048" y="5157192"/>
                <a:ext cx="14470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+6=5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157192"/>
                <a:ext cx="1447000" cy="246221"/>
              </a:xfrm>
              <a:prstGeom prst="rect">
                <a:avLst/>
              </a:prstGeom>
              <a:blipFill>
                <a:blip r:embed="rId11"/>
                <a:stretch>
                  <a:fillRect l="-422" r="-42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52120" y="5589240"/>
                <a:ext cx="100811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5589240"/>
                <a:ext cx="1008112" cy="246221"/>
              </a:xfrm>
              <a:prstGeom prst="rect">
                <a:avLst/>
              </a:prstGeom>
              <a:blipFill>
                <a:blip r:embed="rId1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96136" y="6021288"/>
                <a:ext cx="100811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=−3.5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6021288"/>
                <a:ext cx="1008112" cy="246221"/>
              </a:xfrm>
              <a:prstGeom prst="rect">
                <a:avLst/>
              </a:prstGeom>
              <a:blipFill>
                <a:blip r:embed="rId13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2"/>
          <p:cNvSpPr>
            <a:spLocks/>
          </p:cNvSpPr>
          <p:nvPr/>
        </p:nvSpPr>
        <p:spPr bwMode="auto">
          <a:xfrm>
            <a:off x="6516216" y="4869161"/>
            <a:ext cx="144016" cy="432048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4355976" y="4293096"/>
            <a:ext cx="43924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Solving for the </a:t>
            </a:r>
            <a:r>
              <a:rPr lang="en-US" altLang="en-US" sz="1400" u="sng" baseline="0" dirty="0">
                <a:solidFill>
                  <a:srgbClr val="FF0000"/>
                </a:solidFill>
              </a:rPr>
              <a:t>reflected</a:t>
            </a:r>
            <a:r>
              <a:rPr lang="en-US" altLang="en-US" sz="1400" baseline="0" dirty="0">
                <a:solidFill>
                  <a:srgbClr val="FF0000"/>
                </a:solidFill>
              </a:rPr>
              <a:t> part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28" name="Arc 22"/>
          <p:cNvSpPr>
            <a:spLocks/>
          </p:cNvSpPr>
          <p:nvPr/>
        </p:nvSpPr>
        <p:spPr bwMode="auto">
          <a:xfrm>
            <a:off x="6588224" y="5301208"/>
            <a:ext cx="144016" cy="432048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22"/>
          <p:cNvSpPr>
            <a:spLocks/>
          </p:cNvSpPr>
          <p:nvPr/>
        </p:nvSpPr>
        <p:spPr bwMode="auto">
          <a:xfrm>
            <a:off x="6804248" y="5733256"/>
            <a:ext cx="144016" cy="432048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2147483647 h 43200"/>
              <a:gd name="T4" fmla="*/ 0 w 21600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6660232" y="4941168"/>
            <a:ext cx="15841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Expand bracket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6732240" y="5373216"/>
            <a:ext cx="108012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Rearrange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6948264" y="5805264"/>
            <a:ext cx="1152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aseline="0" dirty="0">
                <a:solidFill>
                  <a:srgbClr val="FF0000"/>
                </a:solidFill>
              </a:rPr>
              <a:t>Divide by 2</a:t>
            </a:r>
            <a:endParaRPr lang="en-GB" altLang="en-US" sz="1400" baseline="0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228184" y="2276872"/>
            <a:ext cx="0" cy="57606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12160" y="2852936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852936"/>
                <a:ext cx="410369" cy="215444"/>
              </a:xfrm>
              <a:prstGeom prst="rect">
                <a:avLst/>
              </a:prstGeom>
              <a:blipFill>
                <a:blip r:embed="rId14"/>
                <a:stretch>
                  <a:fillRect l="-1471" r="-1029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5364088" y="1700808"/>
            <a:ext cx="86409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004048" y="4725144"/>
            <a:ext cx="100811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796136" y="2276872"/>
            <a:ext cx="0" cy="57606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580112" y="2852936"/>
                <a:ext cx="41036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852936"/>
                <a:ext cx="410369" cy="215444"/>
              </a:xfrm>
              <a:prstGeom prst="rect">
                <a:avLst/>
              </a:prstGeom>
              <a:blipFill>
                <a:blip r:embed="rId15"/>
                <a:stretch>
                  <a:fillRect l="-1471" r="-10294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464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/>
      <p:bldP spid="32" grpId="0"/>
      <p:bldP spid="33" grpId="0"/>
      <p:bldP spid="37" grpId="0" animBg="1"/>
      <p:bldP spid="37" grpId="1" animBg="1"/>
      <p:bldP spid="38" grpId="0" animBg="1"/>
      <p:bldP spid="38" grpId="1" animBg="1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5A7595-956B-451E-A72E-219F8C30B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821090-68F4-4F99-83D1-D93614837E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83DFC-A3D9-4805-AD0F-30550B44A09A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1237</Words>
  <Application>Microsoft Office PowerPoint</Application>
  <PresentationFormat>On-screen Show (4:3)</PresentationFormat>
  <Paragraphs>238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Goudita SF</vt:lpstr>
      <vt:lpstr>Wingdings</vt:lpstr>
      <vt:lpstr>Office Theme</vt:lpstr>
      <vt:lpstr>PowerPoint Presentation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161</cp:revision>
  <dcterms:created xsi:type="dcterms:W3CDTF">2018-04-30T00:32:33Z</dcterms:created>
  <dcterms:modified xsi:type="dcterms:W3CDTF">2021-02-19T16:19:25Z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