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C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2.png"/><Relationship Id="rId13" Type="http://schemas.openxmlformats.org/officeDocument/2006/relationships/image" Target="../media/image267.png"/><Relationship Id="rId3" Type="http://schemas.openxmlformats.org/officeDocument/2006/relationships/image" Target="../media/image257.png"/><Relationship Id="rId7" Type="http://schemas.openxmlformats.org/officeDocument/2006/relationships/image" Target="../media/image261.png"/><Relationship Id="rId12" Type="http://schemas.openxmlformats.org/officeDocument/2006/relationships/image" Target="../media/image266.png"/><Relationship Id="rId2" Type="http://schemas.openxmlformats.org/officeDocument/2006/relationships/image" Target="../media/image256.png"/><Relationship Id="rId16" Type="http://schemas.openxmlformats.org/officeDocument/2006/relationships/image" Target="../media/image2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11" Type="http://schemas.openxmlformats.org/officeDocument/2006/relationships/image" Target="../media/image265.png"/><Relationship Id="rId5" Type="http://schemas.openxmlformats.org/officeDocument/2006/relationships/image" Target="../media/image259.png"/><Relationship Id="rId15" Type="http://schemas.openxmlformats.org/officeDocument/2006/relationships/image" Target="../media/image269.png"/><Relationship Id="rId10" Type="http://schemas.openxmlformats.org/officeDocument/2006/relationships/image" Target="../media/image264.png"/><Relationship Id="rId4" Type="http://schemas.openxmlformats.org/officeDocument/2006/relationships/image" Target="../media/image258.png"/><Relationship Id="rId9" Type="http://schemas.openxmlformats.org/officeDocument/2006/relationships/image" Target="../media/image263.png"/><Relationship Id="rId14" Type="http://schemas.openxmlformats.org/officeDocument/2006/relationships/image" Target="../media/image26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2.png"/><Relationship Id="rId13" Type="http://schemas.openxmlformats.org/officeDocument/2006/relationships/image" Target="../media/image276.png"/><Relationship Id="rId3" Type="http://schemas.openxmlformats.org/officeDocument/2006/relationships/image" Target="../media/image271.png"/><Relationship Id="rId7" Type="http://schemas.openxmlformats.org/officeDocument/2006/relationships/image" Target="../media/image261.png"/><Relationship Id="rId12" Type="http://schemas.openxmlformats.org/officeDocument/2006/relationships/image" Target="../media/image275.png"/><Relationship Id="rId2" Type="http://schemas.openxmlformats.org/officeDocument/2006/relationships/image" Target="../media/image256.png"/><Relationship Id="rId16" Type="http://schemas.openxmlformats.org/officeDocument/2006/relationships/image" Target="../media/image2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11" Type="http://schemas.openxmlformats.org/officeDocument/2006/relationships/image" Target="../media/image274.png"/><Relationship Id="rId5" Type="http://schemas.openxmlformats.org/officeDocument/2006/relationships/image" Target="../media/image259.png"/><Relationship Id="rId15" Type="http://schemas.openxmlformats.org/officeDocument/2006/relationships/image" Target="../media/image278.png"/><Relationship Id="rId10" Type="http://schemas.openxmlformats.org/officeDocument/2006/relationships/image" Target="../media/image273.png"/><Relationship Id="rId4" Type="http://schemas.openxmlformats.org/officeDocument/2006/relationships/image" Target="../media/image258.png"/><Relationship Id="rId9" Type="http://schemas.openxmlformats.org/officeDocument/2006/relationships/image" Target="../media/image272.png"/><Relationship Id="rId14" Type="http://schemas.openxmlformats.org/officeDocument/2006/relationships/image" Target="../media/image27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2.png"/><Relationship Id="rId13" Type="http://schemas.openxmlformats.org/officeDocument/2006/relationships/image" Target="../media/image283.png"/><Relationship Id="rId7" Type="http://schemas.openxmlformats.org/officeDocument/2006/relationships/image" Target="../media/image261.png"/><Relationship Id="rId12" Type="http://schemas.openxmlformats.org/officeDocument/2006/relationships/image" Target="../media/image282.png"/><Relationship Id="rId17" Type="http://schemas.openxmlformats.org/officeDocument/2006/relationships/image" Target="../media/image287.png"/><Relationship Id="rId2" Type="http://schemas.openxmlformats.org/officeDocument/2006/relationships/image" Target="../media/image280.png"/><Relationship Id="rId16" Type="http://schemas.openxmlformats.org/officeDocument/2006/relationships/image" Target="../media/image2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11" Type="http://schemas.openxmlformats.org/officeDocument/2006/relationships/image" Target="../media/image281.png"/><Relationship Id="rId5" Type="http://schemas.openxmlformats.org/officeDocument/2006/relationships/image" Target="../media/image259.png"/><Relationship Id="rId15" Type="http://schemas.openxmlformats.org/officeDocument/2006/relationships/image" Target="../media/image285.png"/><Relationship Id="rId10" Type="http://schemas.openxmlformats.org/officeDocument/2006/relationships/image" Target="../media/image273.png"/><Relationship Id="rId4" Type="http://schemas.openxmlformats.org/officeDocument/2006/relationships/image" Target="../media/image258.png"/><Relationship Id="rId9" Type="http://schemas.openxmlformats.org/officeDocument/2006/relationships/image" Target="../media/image272.png"/><Relationship Id="rId14" Type="http://schemas.openxmlformats.org/officeDocument/2006/relationships/image" Target="../media/image28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2.png"/><Relationship Id="rId13" Type="http://schemas.openxmlformats.org/officeDocument/2006/relationships/image" Target="../media/image291.png"/><Relationship Id="rId7" Type="http://schemas.openxmlformats.org/officeDocument/2006/relationships/image" Target="../media/image261.png"/><Relationship Id="rId12" Type="http://schemas.openxmlformats.org/officeDocument/2006/relationships/image" Target="../media/image290.png"/><Relationship Id="rId2" Type="http://schemas.openxmlformats.org/officeDocument/2006/relationships/image" Target="../media/image288.png"/><Relationship Id="rId16" Type="http://schemas.openxmlformats.org/officeDocument/2006/relationships/image" Target="../media/image2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11" Type="http://schemas.openxmlformats.org/officeDocument/2006/relationships/image" Target="../media/image289.png"/><Relationship Id="rId5" Type="http://schemas.openxmlformats.org/officeDocument/2006/relationships/image" Target="../media/image259.png"/><Relationship Id="rId15" Type="http://schemas.openxmlformats.org/officeDocument/2006/relationships/image" Target="../media/image293.png"/><Relationship Id="rId10" Type="http://schemas.openxmlformats.org/officeDocument/2006/relationships/image" Target="../media/image273.png"/><Relationship Id="rId4" Type="http://schemas.openxmlformats.org/officeDocument/2006/relationships/image" Target="../media/image258.png"/><Relationship Id="rId9" Type="http://schemas.openxmlformats.org/officeDocument/2006/relationships/image" Target="../media/image272.png"/><Relationship Id="rId14" Type="http://schemas.openxmlformats.org/officeDocument/2006/relationships/image" Target="../media/image29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1.png"/><Relationship Id="rId3" Type="http://schemas.openxmlformats.org/officeDocument/2006/relationships/image" Target="../media/image296.png"/><Relationship Id="rId7" Type="http://schemas.openxmlformats.org/officeDocument/2006/relationships/image" Target="../media/image300.png"/><Relationship Id="rId2" Type="http://schemas.openxmlformats.org/officeDocument/2006/relationships/image" Target="../media/image2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9.png"/><Relationship Id="rId11" Type="http://schemas.openxmlformats.org/officeDocument/2006/relationships/image" Target="../media/image304.png"/><Relationship Id="rId5" Type="http://schemas.openxmlformats.org/officeDocument/2006/relationships/image" Target="../media/image298.png"/><Relationship Id="rId10" Type="http://schemas.openxmlformats.org/officeDocument/2006/relationships/image" Target="../media/image303.png"/><Relationship Id="rId4" Type="http://schemas.openxmlformats.org/officeDocument/2006/relationships/image" Target="../media/image297.png"/><Relationship Id="rId9" Type="http://schemas.openxmlformats.org/officeDocument/2006/relationships/image" Target="../media/image30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7.png"/><Relationship Id="rId13" Type="http://schemas.openxmlformats.org/officeDocument/2006/relationships/image" Target="../media/image312.png"/><Relationship Id="rId3" Type="http://schemas.openxmlformats.org/officeDocument/2006/relationships/image" Target="../media/image300.png"/><Relationship Id="rId7" Type="http://schemas.openxmlformats.org/officeDocument/2006/relationships/image" Target="../media/image306.png"/><Relationship Id="rId12" Type="http://schemas.openxmlformats.org/officeDocument/2006/relationships/image" Target="../media/image311.png"/><Relationship Id="rId2" Type="http://schemas.openxmlformats.org/officeDocument/2006/relationships/image" Target="../media/image2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3.png"/><Relationship Id="rId11" Type="http://schemas.openxmlformats.org/officeDocument/2006/relationships/image" Target="../media/image310.png"/><Relationship Id="rId5" Type="http://schemas.openxmlformats.org/officeDocument/2006/relationships/image" Target="../media/image299.png"/><Relationship Id="rId10" Type="http://schemas.openxmlformats.org/officeDocument/2006/relationships/image" Target="../media/image309.png"/><Relationship Id="rId4" Type="http://schemas.openxmlformats.org/officeDocument/2006/relationships/image" Target="../media/image305.png"/><Relationship Id="rId9" Type="http://schemas.openxmlformats.org/officeDocument/2006/relationships/image" Target="../media/image30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4.png"/><Relationship Id="rId3" Type="http://schemas.openxmlformats.org/officeDocument/2006/relationships/image" Target="../media/image296.png"/><Relationship Id="rId7" Type="http://schemas.openxmlformats.org/officeDocument/2006/relationships/image" Target="../media/image313.png"/><Relationship Id="rId2" Type="http://schemas.openxmlformats.org/officeDocument/2006/relationships/image" Target="../media/image2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3.png"/><Relationship Id="rId5" Type="http://schemas.openxmlformats.org/officeDocument/2006/relationships/image" Target="../media/image299.png"/><Relationship Id="rId10" Type="http://schemas.openxmlformats.org/officeDocument/2006/relationships/image" Target="../media/image315.png"/><Relationship Id="rId4" Type="http://schemas.openxmlformats.org/officeDocument/2006/relationships/image" Target="../media/image297.png"/><Relationship Id="rId9" Type="http://schemas.openxmlformats.org/officeDocument/2006/relationships/image" Target="../media/image30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88630" y="2314192"/>
            <a:ext cx="590610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Section 2F</a:t>
            </a:r>
          </a:p>
        </p:txBody>
      </p:sp>
    </p:spTree>
    <p:extLst>
      <p:ext uri="{BB962C8B-B14F-4D97-AF65-F5344CB8AC3E}">
        <p14:creationId xmlns:p14="http://schemas.microsoft.com/office/powerpoint/2010/main" val="1953769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5794" y="1497873"/>
                <a:ext cx="3971109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sketch graphs which have been transformed in several different ways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reminder of the various transformations you saw last year…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 translation by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 translation by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reflects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reflects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 vertical stretch of factor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 horizontal stretch of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794" y="1497873"/>
                <a:ext cx="3971109" cy="4679089"/>
              </a:xfrm>
              <a:blipFill>
                <a:blip r:embed="rId2"/>
                <a:stretch>
                  <a:fillRect l="-307" t="-782" r="-2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27984" y="1196752"/>
                <a:ext cx="44762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The diagram shows the sketch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Sketch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196752"/>
                <a:ext cx="4476205" cy="584775"/>
              </a:xfrm>
              <a:prstGeom prst="rect">
                <a:avLst/>
              </a:prstGeom>
              <a:blipFill>
                <a:blip r:embed="rId3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17840" y="259327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840" y="2593274"/>
                <a:ext cx="144142" cy="215444"/>
              </a:xfrm>
              <a:prstGeom prst="rect">
                <a:avLst/>
              </a:prstGeom>
              <a:blipFill>
                <a:blip r:embed="rId4"/>
                <a:stretch>
                  <a:fillRect l="-29167" r="-2500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5457800" y="4393474"/>
            <a:ext cx="309634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flipH="1">
                <a:off x="8482136" y="4393474"/>
                <a:ext cx="20751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82136" y="4393474"/>
                <a:ext cx="207514" cy="2154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5961856" y="2737290"/>
            <a:ext cx="1" cy="20162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5213703" y="2903497"/>
            <a:ext cx="3048000" cy="2055223"/>
          </a:xfrm>
          <a:custGeom>
            <a:avLst/>
            <a:gdLst>
              <a:gd name="connsiteX0" fmla="*/ 0 w 3048000"/>
              <a:gd name="connsiteY0" fmla="*/ 0 h 2055223"/>
              <a:gd name="connsiteX1" fmla="*/ 1114697 w 3048000"/>
              <a:gd name="connsiteY1" fmla="*/ 1811383 h 2055223"/>
              <a:gd name="connsiteX2" fmla="*/ 2098766 w 3048000"/>
              <a:gd name="connsiteY2" fmla="*/ 470263 h 2055223"/>
              <a:gd name="connsiteX3" fmla="*/ 3048000 w 3048000"/>
              <a:gd name="connsiteY3" fmla="*/ 2055223 h 2055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2055223">
                <a:moveTo>
                  <a:pt x="0" y="0"/>
                </a:moveTo>
                <a:cubicBezTo>
                  <a:pt x="382451" y="866503"/>
                  <a:pt x="764903" y="1733006"/>
                  <a:pt x="1114697" y="1811383"/>
                </a:cubicBezTo>
                <a:cubicBezTo>
                  <a:pt x="1464491" y="1889760"/>
                  <a:pt x="1776549" y="429623"/>
                  <a:pt x="2098766" y="470263"/>
                </a:cubicBezTo>
                <a:cubicBezTo>
                  <a:pt x="2420983" y="510903"/>
                  <a:pt x="2734491" y="1283063"/>
                  <a:pt x="3048000" y="2055223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6302978" y="4665875"/>
            <a:ext cx="144016" cy="144016"/>
            <a:chOff x="7092280" y="4149080"/>
            <a:chExt cx="144016" cy="14401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142721" y="4453069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21" y="4453069"/>
                <a:ext cx="31919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33864" y="4753514"/>
                <a:ext cx="6912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(2,−1)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864" y="4753514"/>
                <a:ext cx="691215" cy="276999"/>
              </a:xfrm>
              <a:prstGeom prst="rect">
                <a:avLst/>
              </a:prstGeom>
              <a:blipFill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/>
          <p:cNvGrpSpPr/>
          <p:nvPr/>
        </p:nvGrpSpPr>
        <p:grpSpPr>
          <a:xfrm>
            <a:off x="7239082" y="3297723"/>
            <a:ext cx="144016" cy="144016"/>
            <a:chOff x="7092280" y="4149080"/>
            <a:chExt cx="144016" cy="14401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78825" y="3084917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8825" y="3084917"/>
                <a:ext cx="325024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208088" y="3062496"/>
                <a:ext cx="550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(6,4)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8088" y="3062496"/>
                <a:ext cx="550151" cy="276999"/>
              </a:xfrm>
              <a:prstGeom prst="rect">
                <a:avLst/>
              </a:prstGeom>
              <a:blipFill>
                <a:blip r:embed="rId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665712" y="2665282"/>
                <a:ext cx="7301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712" y="2665282"/>
                <a:ext cx="730136" cy="215444"/>
              </a:xfrm>
              <a:prstGeom prst="rect">
                <a:avLst/>
              </a:prstGeom>
              <a:blipFill>
                <a:blip r:embed="rId10"/>
                <a:stretch>
                  <a:fillRect l="-5000" r="-833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981" y="5661248"/>
                <a:ext cx="11076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81" y="5661248"/>
                <a:ext cx="1107611" cy="338554"/>
              </a:xfrm>
              <a:prstGeom prst="rect">
                <a:avLst/>
              </a:prstGeom>
              <a:blipFill>
                <a:blip r:embed="rId1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1115616" y="5661248"/>
            <a:ext cx="3384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Vertical stretch factor 2, then vertical translation 1 unit down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15616" y="6237312"/>
            <a:ext cx="4248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y-coordinates double, then decrease by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5348685" y="1811382"/>
            <a:ext cx="2889624" cy="4023361"/>
          </a:xfrm>
          <a:custGeom>
            <a:avLst/>
            <a:gdLst>
              <a:gd name="connsiteX0" fmla="*/ 0 w 3048000"/>
              <a:gd name="connsiteY0" fmla="*/ 0 h 2055223"/>
              <a:gd name="connsiteX1" fmla="*/ 1114697 w 3048000"/>
              <a:gd name="connsiteY1" fmla="*/ 1811383 h 2055223"/>
              <a:gd name="connsiteX2" fmla="*/ 2098766 w 3048000"/>
              <a:gd name="connsiteY2" fmla="*/ 470263 h 2055223"/>
              <a:gd name="connsiteX3" fmla="*/ 3048000 w 3048000"/>
              <a:gd name="connsiteY3" fmla="*/ 2055223 h 2055223"/>
              <a:gd name="connsiteX0" fmla="*/ 0 w 2950198"/>
              <a:gd name="connsiteY0" fmla="*/ 0 h 1854518"/>
              <a:gd name="connsiteX1" fmla="*/ 1016895 w 2950198"/>
              <a:gd name="connsiteY1" fmla="*/ 1610678 h 1854518"/>
              <a:gd name="connsiteX2" fmla="*/ 2000964 w 2950198"/>
              <a:gd name="connsiteY2" fmla="*/ 269558 h 1854518"/>
              <a:gd name="connsiteX3" fmla="*/ 2950198 w 2950198"/>
              <a:gd name="connsiteY3" fmla="*/ 1854518 h 1854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0198" h="1854518">
                <a:moveTo>
                  <a:pt x="0" y="0"/>
                </a:moveTo>
                <a:cubicBezTo>
                  <a:pt x="382451" y="866503"/>
                  <a:pt x="683401" y="1565752"/>
                  <a:pt x="1016895" y="1610678"/>
                </a:cubicBezTo>
                <a:cubicBezTo>
                  <a:pt x="1350389" y="1655604"/>
                  <a:pt x="1678747" y="228918"/>
                  <a:pt x="2000964" y="269558"/>
                </a:cubicBezTo>
                <a:cubicBezTo>
                  <a:pt x="2323181" y="310198"/>
                  <a:pt x="2636689" y="1082358"/>
                  <a:pt x="2950198" y="1854518"/>
                </a:cubicBezTo>
              </a:path>
            </a:pathLst>
          </a:custGeom>
          <a:noFill/>
          <a:ln w="2540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7" name="Group 46"/>
          <p:cNvGrpSpPr/>
          <p:nvPr/>
        </p:nvGrpSpPr>
        <p:grpSpPr>
          <a:xfrm>
            <a:off x="7238434" y="2315832"/>
            <a:ext cx="144016" cy="144016"/>
            <a:chOff x="7092280" y="4149080"/>
            <a:chExt cx="144016" cy="144016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078177" y="2103026"/>
                <a:ext cx="360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8177" y="2103026"/>
                <a:ext cx="360996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329360" y="2115439"/>
                <a:ext cx="550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(6,7)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9360" y="2115439"/>
                <a:ext cx="550151" cy="276999"/>
              </a:xfrm>
              <a:prstGeom prst="rect">
                <a:avLst/>
              </a:prstGeom>
              <a:blipFill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6303370" y="5255421"/>
            <a:ext cx="144016" cy="144016"/>
            <a:chOff x="7092280" y="4149080"/>
            <a:chExt cx="144016" cy="144016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238907" y="5582547"/>
                <a:ext cx="3577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907" y="5582547"/>
                <a:ext cx="35779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034256" y="5343060"/>
                <a:ext cx="6912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(2,−3)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256" y="5343060"/>
                <a:ext cx="691215" cy="276999"/>
              </a:xfrm>
              <a:prstGeom prst="rect">
                <a:avLst/>
              </a:prstGeom>
              <a:blipFill>
                <a:blip r:embed="rId15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609209" y="5930996"/>
                <a:ext cx="114704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209" y="5930996"/>
                <a:ext cx="1147045" cy="215444"/>
              </a:xfrm>
              <a:prstGeom prst="rect">
                <a:avLst/>
              </a:prstGeom>
              <a:blipFill>
                <a:blip r:embed="rId16"/>
                <a:stretch>
                  <a:fillRect l="-3191" r="-319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05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6" grpId="0" animBg="1"/>
      <p:bldP spid="20" grpId="0"/>
      <p:bldP spid="21" grpId="0"/>
      <p:bldP spid="25" grpId="0"/>
      <p:bldP spid="26" grpId="0"/>
      <p:bldP spid="27" grpId="0"/>
      <p:bldP spid="44" grpId="0"/>
      <p:bldP spid="45" grpId="0"/>
      <p:bldP spid="46" grpId="0"/>
      <p:bldP spid="59" grpId="0" animBg="1"/>
      <p:bldP spid="50" grpId="0"/>
      <p:bldP spid="51" grpId="0"/>
      <p:bldP spid="55" grpId="0"/>
      <p:bldP spid="56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5794" y="1497873"/>
                <a:ext cx="3971109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sketch graphs which have been transformed in several different ways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reminder of the various transformations you saw last year…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 translation by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 translation by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reflects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reflects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 vertical stretch of factor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 horizontal stretch of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794" y="1497873"/>
                <a:ext cx="3971109" cy="4679089"/>
              </a:xfrm>
              <a:blipFill>
                <a:blip r:embed="rId2"/>
                <a:stretch>
                  <a:fillRect l="-307" t="-782" r="-2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27984" y="1196752"/>
                <a:ext cx="44762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The diagram shows the sketch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Sketch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196752"/>
                <a:ext cx="4476205" cy="584775"/>
              </a:xfrm>
              <a:prstGeom prst="rect">
                <a:avLst/>
              </a:prstGeom>
              <a:blipFill>
                <a:blip r:embed="rId3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17840" y="259327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840" y="2593274"/>
                <a:ext cx="144142" cy="215444"/>
              </a:xfrm>
              <a:prstGeom prst="rect">
                <a:avLst/>
              </a:prstGeom>
              <a:blipFill>
                <a:blip r:embed="rId4"/>
                <a:stretch>
                  <a:fillRect l="-29167" r="-2500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5457800" y="4393474"/>
            <a:ext cx="309634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flipH="1">
                <a:off x="8482136" y="4393474"/>
                <a:ext cx="20751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82136" y="4393474"/>
                <a:ext cx="207514" cy="2154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5961856" y="2737290"/>
            <a:ext cx="1" cy="20162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5213703" y="2903497"/>
            <a:ext cx="3048000" cy="2055223"/>
          </a:xfrm>
          <a:custGeom>
            <a:avLst/>
            <a:gdLst>
              <a:gd name="connsiteX0" fmla="*/ 0 w 3048000"/>
              <a:gd name="connsiteY0" fmla="*/ 0 h 2055223"/>
              <a:gd name="connsiteX1" fmla="*/ 1114697 w 3048000"/>
              <a:gd name="connsiteY1" fmla="*/ 1811383 h 2055223"/>
              <a:gd name="connsiteX2" fmla="*/ 2098766 w 3048000"/>
              <a:gd name="connsiteY2" fmla="*/ 470263 h 2055223"/>
              <a:gd name="connsiteX3" fmla="*/ 3048000 w 3048000"/>
              <a:gd name="connsiteY3" fmla="*/ 2055223 h 2055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2055223">
                <a:moveTo>
                  <a:pt x="0" y="0"/>
                </a:moveTo>
                <a:cubicBezTo>
                  <a:pt x="382451" y="866503"/>
                  <a:pt x="764903" y="1733006"/>
                  <a:pt x="1114697" y="1811383"/>
                </a:cubicBezTo>
                <a:cubicBezTo>
                  <a:pt x="1464491" y="1889760"/>
                  <a:pt x="1776549" y="429623"/>
                  <a:pt x="2098766" y="470263"/>
                </a:cubicBezTo>
                <a:cubicBezTo>
                  <a:pt x="2420983" y="510903"/>
                  <a:pt x="2734491" y="1283063"/>
                  <a:pt x="3048000" y="2055223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6302978" y="4665875"/>
            <a:ext cx="144016" cy="144016"/>
            <a:chOff x="7092280" y="4149080"/>
            <a:chExt cx="144016" cy="14401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142721" y="4453069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21" y="4453069"/>
                <a:ext cx="31919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33864" y="4753514"/>
                <a:ext cx="6912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(2,−1)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864" y="4753514"/>
                <a:ext cx="691215" cy="276999"/>
              </a:xfrm>
              <a:prstGeom prst="rect">
                <a:avLst/>
              </a:prstGeom>
              <a:blipFill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/>
          <p:cNvGrpSpPr/>
          <p:nvPr/>
        </p:nvGrpSpPr>
        <p:grpSpPr>
          <a:xfrm>
            <a:off x="7239082" y="3297723"/>
            <a:ext cx="144016" cy="144016"/>
            <a:chOff x="7092280" y="4149080"/>
            <a:chExt cx="144016" cy="14401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78825" y="3084917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8825" y="3084917"/>
                <a:ext cx="325024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51333" y="3428256"/>
                <a:ext cx="550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(6,4)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333" y="3428256"/>
                <a:ext cx="550151" cy="276999"/>
              </a:xfrm>
              <a:prstGeom prst="rect">
                <a:avLst/>
              </a:prstGeom>
              <a:blipFill>
                <a:blip r:embed="rId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070763" y="4964345"/>
                <a:ext cx="7301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763" y="4964345"/>
                <a:ext cx="730136" cy="215444"/>
              </a:xfrm>
              <a:prstGeom prst="rect">
                <a:avLst/>
              </a:prstGeom>
              <a:blipFill>
                <a:blip r:embed="rId10"/>
                <a:stretch>
                  <a:fillRect l="-5833" r="-7500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981" y="5661248"/>
                <a:ext cx="13526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81" y="5661248"/>
                <a:ext cx="1352678" cy="338554"/>
              </a:xfrm>
              <a:prstGeom prst="rect">
                <a:avLst/>
              </a:prstGeom>
              <a:blipFill>
                <a:blip r:embed="rId1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1272370" y="5687374"/>
            <a:ext cx="3839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Horizontal translation 2 units to the left, then vertical translation 2 units 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72369" y="6263438"/>
            <a:ext cx="6269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x-coordinates decrease by 2, and the y-coordinates increase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6620125" y="2942849"/>
            <a:ext cx="144016" cy="144016"/>
            <a:chOff x="7092280" y="4149080"/>
            <a:chExt cx="144016" cy="144016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337948" y="2703918"/>
                <a:ext cx="360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948" y="2703918"/>
                <a:ext cx="360996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179828" y="2890502"/>
                <a:ext cx="550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(4,6)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828" y="2890502"/>
                <a:ext cx="550151" cy="276999"/>
              </a:xfrm>
              <a:prstGeom prst="rect">
                <a:avLst/>
              </a:prstGeom>
              <a:blipFill>
                <a:blip r:embed="rId1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5885359" y="4071056"/>
            <a:ext cx="144016" cy="144016"/>
            <a:chOff x="7092280" y="4149080"/>
            <a:chExt cx="144016" cy="144016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690268" y="3805999"/>
                <a:ext cx="3577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268" y="3805999"/>
                <a:ext cx="35779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973296" y="4010649"/>
                <a:ext cx="550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(0,1)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296" y="4010649"/>
                <a:ext cx="550151" cy="276999"/>
              </a:xfrm>
              <a:prstGeom prst="rect">
                <a:avLst/>
              </a:prstGeom>
              <a:blipFill>
                <a:blip r:embed="rId1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178031" y="2055681"/>
                <a:ext cx="13614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031" y="2055681"/>
                <a:ext cx="1361463" cy="215444"/>
              </a:xfrm>
              <a:prstGeom prst="rect">
                <a:avLst/>
              </a:prstGeom>
              <a:blipFill>
                <a:blip r:embed="rId16"/>
                <a:stretch>
                  <a:fillRect l="-2679" r="-223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Freeform 36"/>
          <p:cNvSpPr/>
          <p:nvPr/>
        </p:nvSpPr>
        <p:spPr>
          <a:xfrm>
            <a:off x="4839234" y="2328731"/>
            <a:ext cx="3048000" cy="2055223"/>
          </a:xfrm>
          <a:custGeom>
            <a:avLst/>
            <a:gdLst>
              <a:gd name="connsiteX0" fmla="*/ 0 w 3048000"/>
              <a:gd name="connsiteY0" fmla="*/ 0 h 2055223"/>
              <a:gd name="connsiteX1" fmla="*/ 1114697 w 3048000"/>
              <a:gd name="connsiteY1" fmla="*/ 1811383 h 2055223"/>
              <a:gd name="connsiteX2" fmla="*/ 2098766 w 3048000"/>
              <a:gd name="connsiteY2" fmla="*/ 470263 h 2055223"/>
              <a:gd name="connsiteX3" fmla="*/ 3048000 w 3048000"/>
              <a:gd name="connsiteY3" fmla="*/ 2055223 h 2055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2055223">
                <a:moveTo>
                  <a:pt x="0" y="0"/>
                </a:moveTo>
                <a:cubicBezTo>
                  <a:pt x="382451" y="866503"/>
                  <a:pt x="764903" y="1733006"/>
                  <a:pt x="1114697" y="1811383"/>
                </a:cubicBezTo>
                <a:cubicBezTo>
                  <a:pt x="1464491" y="1889760"/>
                  <a:pt x="1776549" y="429623"/>
                  <a:pt x="2098766" y="470263"/>
                </a:cubicBezTo>
                <a:cubicBezTo>
                  <a:pt x="2420983" y="510903"/>
                  <a:pt x="2734491" y="1283063"/>
                  <a:pt x="3048000" y="2055223"/>
                </a:cubicBezTo>
              </a:path>
            </a:pathLst>
          </a:custGeom>
          <a:noFill/>
          <a:ln w="2540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851401" y="5638800"/>
            <a:ext cx="240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You should apply the bracketed parts first!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54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4" grpId="0"/>
      <p:bldP spid="45" grpId="0"/>
      <p:bldP spid="46" grpId="0"/>
      <p:bldP spid="50" grpId="0"/>
      <p:bldP spid="51" grpId="0"/>
      <p:bldP spid="55" grpId="0"/>
      <p:bldP spid="56" grpId="0"/>
      <p:bldP spid="60" grpId="0"/>
      <p:bldP spid="37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94" y="1497873"/>
            <a:ext cx="3971109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sketch graphs which have been transformed in several different ways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 reminder of the various transformations you saw last year…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27984" y="1196752"/>
                <a:ext cx="4476205" cy="708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The diagram shows the sketch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Sketch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196752"/>
                <a:ext cx="4476205" cy="708527"/>
              </a:xfrm>
              <a:prstGeom prst="rect">
                <a:avLst/>
              </a:prstGeom>
              <a:blipFill>
                <a:blip r:embed="rId2"/>
                <a:stretch>
                  <a:fillRect t="-17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17840" y="259327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840" y="2593274"/>
                <a:ext cx="144142" cy="215444"/>
              </a:xfrm>
              <a:prstGeom prst="rect">
                <a:avLst/>
              </a:prstGeom>
              <a:blipFill>
                <a:blip r:embed="rId4"/>
                <a:stretch>
                  <a:fillRect l="-29167" r="-2500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5457800" y="4393474"/>
            <a:ext cx="309634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flipH="1">
                <a:off x="8482136" y="4393474"/>
                <a:ext cx="20751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82136" y="4393474"/>
                <a:ext cx="207514" cy="2154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5961856" y="2737290"/>
            <a:ext cx="1" cy="20162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5213703" y="2903497"/>
            <a:ext cx="3048000" cy="2055223"/>
          </a:xfrm>
          <a:custGeom>
            <a:avLst/>
            <a:gdLst>
              <a:gd name="connsiteX0" fmla="*/ 0 w 3048000"/>
              <a:gd name="connsiteY0" fmla="*/ 0 h 2055223"/>
              <a:gd name="connsiteX1" fmla="*/ 1114697 w 3048000"/>
              <a:gd name="connsiteY1" fmla="*/ 1811383 h 2055223"/>
              <a:gd name="connsiteX2" fmla="*/ 2098766 w 3048000"/>
              <a:gd name="connsiteY2" fmla="*/ 470263 h 2055223"/>
              <a:gd name="connsiteX3" fmla="*/ 3048000 w 3048000"/>
              <a:gd name="connsiteY3" fmla="*/ 2055223 h 2055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2055223">
                <a:moveTo>
                  <a:pt x="0" y="0"/>
                </a:moveTo>
                <a:cubicBezTo>
                  <a:pt x="382451" y="866503"/>
                  <a:pt x="764903" y="1733006"/>
                  <a:pt x="1114697" y="1811383"/>
                </a:cubicBezTo>
                <a:cubicBezTo>
                  <a:pt x="1464491" y="1889760"/>
                  <a:pt x="1776549" y="429623"/>
                  <a:pt x="2098766" y="470263"/>
                </a:cubicBezTo>
                <a:cubicBezTo>
                  <a:pt x="2420983" y="510903"/>
                  <a:pt x="2734491" y="1283063"/>
                  <a:pt x="3048000" y="2055223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6302978" y="4665875"/>
            <a:ext cx="144016" cy="144016"/>
            <a:chOff x="7092280" y="4149080"/>
            <a:chExt cx="144016" cy="14401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142721" y="4453069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21" y="4453069"/>
                <a:ext cx="31919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33864" y="4753514"/>
                <a:ext cx="6912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(2,−1)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864" y="4753514"/>
                <a:ext cx="691215" cy="276999"/>
              </a:xfrm>
              <a:prstGeom prst="rect">
                <a:avLst/>
              </a:prstGeom>
              <a:blipFill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/>
          <p:cNvGrpSpPr/>
          <p:nvPr/>
        </p:nvGrpSpPr>
        <p:grpSpPr>
          <a:xfrm>
            <a:off x="7239082" y="3297723"/>
            <a:ext cx="144016" cy="144016"/>
            <a:chOff x="7092280" y="4149080"/>
            <a:chExt cx="144016" cy="14401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78825" y="3084917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8825" y="3084917"/>
                <a:ext cx="325024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51333" y="3428256"/>
                <a:ext cx="550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(6,4)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333" y="3428256"/>
                <a:ext cx="550151" cy="276999"/>
              </a:xfrm>
              <a:prstGeom prst="rect">
                <a:avLst/>
              </a:prstGeom>
              <a:blipFill>
                <a:blip r:embed="rId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070763" y="4964345"/>
                <a:ext cx="7301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763" y="4964345"/>
                <a:ext cx="730136" cy="215444"/>
              </a:xfrm>
              <a:prstGeom prst="rect">
                <a:avLst/>
              </a:prstGeom>
              <a:blipFill>
                <a:blip r:embed="rId10"/>
                <a:stretch>
                  <a:fillRect l="-5833" r="-7500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804798" y="3312422"/>
                <a:ext cx="89672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798" y="3312422"/>
                <a:ext cx="89672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17537" y="3905226"/>
                <a:ext cx="3839561" cy="720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Horizontal stretch by a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followed by a vertical stretch by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37" y="3905226"/>
                <a:ext cx="3839561" cy="72026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621715" y="4751878"/>
            <a:ext cx="31602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x-coordinates get divided by 2, and the y-coordinates get divided by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6791343" y="4025512"/>
            <a:ext cx="144016" cy="144016"/>
            <a:chOff x="7092280" y="4149080"/>
            <a:chExt cx="144016" cy="144016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542755" y="3831522"/>
                <a:ext cx="360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755" y="3831522"/>
                <a:ext cx="360996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882890" y="3884213"/>
                <a:ext cx="550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(3,1)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2890" y="3884213"/>
                <a:ext cx="550151" cy="276999"/>
              </a:xfrm>
              <a:prstGeom prst="rect">
                <a:avLst/>
              </a:prstGeom>
              <a:blipFill>
                <a:blip r:embed="rId1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6034649" y="4397628"/>
            <a:ext cx="144016" cy="144016"/>
            <a:chOff x="7092280" y="4149080"/>
            <a:chExt cx="144016" cy="144016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693534" y="4429285"/>
                <a:ext cx="3577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534" y="4429285"/>
                <a:ext cx="35779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866461" y="3905058"/>
                <a:ext cx="717376" cy="472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i="1" dirty="0">
                              <a:latin typeface="Cambria Math" panose="02040503050406030204" pitchFamily="18" charset="0"/>
                            </a:rPr>
                            <m:t>1,−</m:t>
                          </m:r>
                          <m:f>
                            <m:fPr>
                              <m:ctrlPr>
                                <a:rPr lang="en-US" sz="11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100" i="1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461" y="3905058"/>
                <a:ext cx="717376" cy="47269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432864" y="3509726"/>
                <a:ext cx="962571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864" y="3509726"/>
                <a:ext cx="962571" cy="403316"/>
              </a:xfrm>
              <a:prstGeom prst="rect">
                <a:avLst/>
              </a:prstGeom>
              <a:blipFill>
                <a:blip r:embed="rId17"/>
                <a:stretch>
                  <a:fillRect l="-3797" t="-15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Freeform 37"/>
          <p:cNvSpPr/>
          <p:nvPr/>
        </p:nvSpPr>
        <p:spPr>
          <a:xfrm>
            <a:off x="5291458" y="3965510"/>
            <a:ext cx="2247677" cy="567111"/>
          </a:xfrm>
          <a:custGeom>
            <a:avLst/>
            <a:gdLst>
              <a:gd name="connsiteX0" fmla="*/ 0 w 3048000"/>
              <a:gd name="connsiteY0" fmla="*/ 0 h 2055223"/>
              <a:gd name="connsiteX1" fmla="*/ 1114697 w 3048000"/>
              <a:gd name="connsiteY1" fmla="*/ 1811383 h 2055223"/>
              <a:gd name="connsiteX2" fmla="*/ 2098766 w 3048000"/>
              <a:gd name="connsiteY2" fmla="*/ 470263 h 2055223"/>
              <a:gd name="connsiteX3" fmla="*/ 3048000 w 3048000"/>
              <a:gd name="connsiteY3" fmla="*/ 2055223 h 2055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2055223">
                <a:moveTo>
                  <a:pt x="0" y="0"/>
                </a:moveTo>
                <a:cubicBezTo>
                  <a:pt x="382451" y="866503"/>
                  <a:pt x="764903" y="1733006"/>
                  <a:pt x="1114697" y="1811383"/>
                </a:cubicBezTo>
                <a:cubicBezTo>
                  <a:pt x="1464491" y="1889760"/>
                  <a:pt x="1776549" y="429623"/>
                  <a:pt x="2098766" y="470263"/>
                </a:cubicBezTo>
                <a:cubicBezTo>
                  <a:pt x="2420983" y="510903"/>
                  <a:pt x="2734491" y="1283063"/>
                  <a:pt x="3048000" y="2055223"/>
                </a:cubicBezTo>
              </a:path>
            </a:pathLst>
          </a:custGeom>
          <a:noFill/>
          <a:ln w="2540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76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4" grpId="0"/>
      <p:bldP spid="45" grpId="0"/>
      <p:bldP spid="46" grpId="0"/>
      <p:bldP spid="50" grpId="0"/>
      <p:bldP spid="51" grpId="0"/>
      <p:bldP spid="55" grpId="0"/>
      <p:bldP spid="56" grpId="0"/>
      <p:bldP spid="60" grpId="0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94" y="1497873"/>
            <a:ext cx="3971109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sketch graphs which have been transformed in several different ways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 reminder of the various transformations you saw last year…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27984" y="1196752"/>
                <a:ext cx="44762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The diagram shows the sketch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Sketch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196752"/>
                <a:ext cx="4476205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17840" y="259327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840" y="2593274"/>
                <a:ext cx="144142" cy="215444"/>
              </a:xfrm>
              <a:prstGeom prst="rect">
                <a:avLst/>
              </a:prstGeom>
              <a:blipFill>
                <a:blip r:embed="rId4"/>
                <a:stretch>
                  <a:fillRect l="-29167" r="-2500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5457800" y="4393474"/>
            <a:ext cx="309634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flipH="1">
                <a:off x="8482136" y="4393474"/>
                <a:ext cx="20751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82136" y="4393474"/>
                <a:ext cx="207514" cy="2154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5961856" y="2737290"/>
            <a:ext cx="1" cy="20162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5213703" y="2903497"/>
            <a:ext cx="3048000" cy="2055223"/>
          </a:xfrm>
          <a:custGeom>
            <a:avLst/>
            <a:gdLst>
              <a:gd name="connsiteX0" fmla="*/ 0 w 3048000"/>
              <a:gd name="connsiteY0" fmla="*/ 0 h 2055223"/>
              <a:gd name="connsiteX1" fmla="*/ 1114697 w 3048000"/>
              <a:gd name="connsiteY1" fmla="*/ 1811383 h 2055223"/>
              <a:gd name="connsiteX2" fmla="*/ 2098766 w 3048000"/>
              <a:gd name="connsiteY2" fmla="*/ 470263 h 2055223"/>
              <a:gd name="connsiteX3" fmla="*/ 3048000 w 3048000"/>
              <a:gd name="connsiteY3" fmla="*/ 2055223 h 2055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2055223">
                <a:moveTo>
                  <a:pt x="0" y="0"/>
                </a:moveTo>
                <a:cubicBezTo>
                  <a:pt x="382451" y="866503"/>
                  <a:pt x="764903" y="1733006"/>
                  <a:pt x="1114697" y="1811383"/>
                </a:cubicBezTo>
                <a:cubicBezTo>
                  <a:pt x="1464491" y="1889760"/>
                  <a:pt x="1776549" y="429623"/>
                  <a:pt x="2098766" y="470263"/>
                </a:cubicBezTo>
                <a:cubicBezTo>
                  <a:pt x="2420983" y="510903"/>
                  <a:pt x="2734491" y="1283063"/>
                  <a:pt x="3048000" y="2055223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6302978" y="4665875"/>
            <a:ext cx="144016" cy="144016"/>
            <a:chOff x="7092280" y="4149080"/>
            <a:chExt cx="144016" cy="14401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142721" y="4453069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21" y="4453069"/>
                <a:ext cx="31919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33864" y="4753514"/>
                <a:ext cx="6912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(2,−1)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864" y="4753514"/>
                <a:ext cx="691215" cy="276999"/>
              </a:xfrm>
              <a:prstGeom prst="rect">
                <a:avLst/>
              </a:prstGeom>
              <a:blipFill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/>
          <p:cNvGrpSpPr/>
          <p:nvPr/>
        </p:nvGrpSpPr>
        <p:grpSpPr>
          <a:xfrm>
            <a:off x="7239082" y="3297723"/>
            <a:ext cx="144016" cy="144016"/>
            <a:chOff x="7092280" y="4149080"/>
            <a:chExt cx="144016" cy="14401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78825" y="3084917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8825" y="3084917"/>
                <a:ext cx="325024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51333" y="3428256"/>
                <a:ext cx="550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(6,4)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333" y="3428256"/>
                <a:ext cx="550151" cy="276999"/>
              </a:xfrm>
              <a:prstGeom prst="rect">
                <a:avLst/>
              </a:prstGeom>
              <a:blipFill>
                <a:blip r:embed="rId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070763" y="4964345"/>
                <a:ext cx="7301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763" y="4964345"/>
                <a:ext cx="730136" cy="215444"/>
              </a:xfrm>
              <a:prstGeom prst="rect">
                <a:avLst/>
              </a:prstGeom>
              <a:blipFill>
                <a:blip r:embed="rId10"/>
                <a:stretch>
                  <a:fillRect l="-5833" r="-7500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639698" y="3401322"/>
                <a:ext cx="114768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9698" y="3401322"/>
                <a:ext cx="1147686" cy="338554"/>
              </a:xfrm>
              <a:prstGeom prst="rect">
                <a:avLst/>
              </a:prstGeom>
              <a:blipFill>
                <a:blip r:embed="rId1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317537" y="3905226"/>
            <a:ext cx="3839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Horizontal translation 1 unit to the right, followed by a reflection in the x-axis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72515" y="4599478"/>
            <a:ext cx="31602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x-coordinates get increased by 1, and then the y-coordinates get multiplied by 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880904" y="6046812"/>
                <a:ext cx="118231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0904" y="6046812"/>
                <a:ext cx="1182311" cy="215444"/>
              </a:xfrm>
              <a:prstGeom prst="rect">
                <a:avLst/>
              </a:prstGeom>
              <a:blipFill>
                <a:blip r:embed="rId12"/>
                <a:stretch>
                  <a:fillRect l="-360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Freeform 36"/>
          <p:cNvSpPr/>
          <p:nvPr/>
        </p:nvSpPr>
        <p:spPr>
          <a:xfrm flipV="1">
            <a:off x="5545985" y="3807500"/>
            <a:ext cx="3048000" cy="2158584"/>
          </a:xfrm>
          <a:custGeom>
            <a:avLst/>
            <a:gdLst>
              <a:gd name="connsiteX0" fmla="*/ 0 w 3048000"/>
              <a:gd name="connsiteY0" fmla="*/ 0 h 2055223"/>
              <a:gd name="connsiteX1" fmla="*/ 1114697 w 3048000"/>
              <a:gd name="connsiteY1" fmla="*/ 1811383 h 2055223"/>
              <a:gd name="connsiteX2" fmla="*/ 2098766 w 3048000"/>
              <a:gd name="connsiteY2" fmla="*/ 470263 h 2055223"/>
              <a:gd name="connsiteX3" fmla="*/ 3048000 w 3048000"/>
              <a:gd name="connsiteY3" fmla="*/ 2055223 h 2055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2055223">
                <a:moveTo>
                  <a:pt x="0" y="0"/>
                </a:moveTo>
                <a:cubicBezTo>
                  <a:pt x="382451" y="866503"/>
                  <a:pt x="764903" y="1733006"/>
                  <a:pt x="1114697" y="1811383"/>
                </a:cubicBezTo>
                <a:cubicBezTo>
                  <a:pt x="1464491" y="1889760"/>
                  <a:pt x="1776549" y="429623"/>
                  <a:pt x="2098766" y="470263"/>
                </a:cubicBezTo>
                <a:cubicBezTo>
                  <a:pt x="2420983" y="510903"/>
                  <a:pt x="2734491" y="1283063"/>
                  <a:pt x="3048000" y="2055223"/>
                </a:cubicBezTo>
              </a:path>
            </a:pathLst>
          </a:custGeom>
          <a:noFill/>
          <a:ln w="2540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7" name="Group 46"/>
          <p:cNvGrpSpPr/>
          <p:nvPr/>
        </p:nvGrpSpPr>
        <p:grpSpPr>
          <a:xfrm>
            <a:off x="7584186" y="5380783"/>
            <a:ext cx="144016" cy="144016"/>
            <a:chOff x="7092280" y="4149080"/>
            <a:chExt cx="144016" cy="144016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364626" y="5524251"/>
                <a:ext cx="360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626" y="5524251"/>
                <a:ext cx="360996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541476" y="5511628"/>
                <a:ext cx="6912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(7,−4)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476" y="5511628"/>
                <a:ext cx="691215" cy="276999"/>
              </a:xfrm>
              <a:prstGeom prst="rect">
                <a:avLst/>
              </a:prstGeom>
              <a:blipFill>
                <a:blip r:embed="rId1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6558978" y="3993043"/>
            <a:ext cx="144016" cy="144016"/>
            <a:chOff x="7092280" y="4149080"/>
            <a:chExt cx="144016" cy="144016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279548" y="3756185"/>
                <a:ext cx="3577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548" y="3756185"/>
                <a:ext cx="35779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434333" y="3750844"/>
                <a:ext cx="5496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3,1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333" y="3750844"/>
                <a:ext cx="549638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97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4" grpId="0"/>
      <p:bldP spid="45" grpId="0"/>
      <p:bldP spid="46" grpId="0"/>
      <p:bldP spid="60" grpId="0"/>
      <p:bldP spid="37" grpId="0" animBg="1"/>
      <p:bldP spid="50" grpId="0"/>
      <p:bldP spid="51" grpId="0"/>
      <p:bldP spid="55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5794" y="1497873"/>
                <a:ext cx="3971109" cy="513619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sketch graphs which have been transformed in several different ways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graphs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Show on each diagram, the point where the graph meets or crosses the x-axis, and state the equations of any asymptotes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794" y="1497873"/>
                <a:ext cx="3971109" cy="5136192"/>
              </a:xfrm>
              <a:blipFill>
                <a:blip r:embed="rId2"/>
                <a:stretch>
                  <a:fillRect l="-307" t="-713" r="-2458" b="-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16216" y="126876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268760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3333" r="-20833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 flipV="1">
            <a:off x="6588224" y="1484784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 flipV="1">
            <a:off x="6624228" y="1520788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63888" y="3140968"/>
            <a:ext cx="54726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graph will be stretched vertically by a factor of 2, and then translated down 3 units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A good way of sketching is to do each translation one step at a time (although it is fine to calculate the coordinates at the end)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 flipH="1">
            <a:off x="6660232" y="1556792"/>
            <a:ext cx="1584176" cy="3168352"/>
          </a:xfrm>
          <a:prstGeom prst="arc">
            <a:avLst>
              <a:gd name="adj1" fmla="val 16286822"/>
              <a:gd name="adj2" fmla="val 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732240" y="2348880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92280" y="1340768"/>
                <a:ext cx="6388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1340768"/>
                <a:ext cx="638893" cy="215444"/>
              </a:xfrm>
              <a:prstGeom prst="rect">
                <a:avLst/>
              </a:prstGeom>
              <a:blipFill>
                <a:blip r:embed="rId4"/>
                <a:stretch>
                  <a:fillRect l="-5714" r="-5714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004048" y="4293096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293096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3333" r="-208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68"/>
          <p:cNvCxnSpPr/>
          <p:nvPr/>
        </p:nvCxnSpPr>
        <p:spPr>
          <a:xfrm flipV="1">
            <a:off x="5076056" y="4509120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5400000" flipV="1">
            <a:off x="5112060" y="4545124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580112" y="4365104"/>
                <a:ext cx="7382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365104"/>
                <a:ext cx="738279" cy="215444"/>
              </a:xfrm>
              <a:prstGeom prst="rect">
                <a:avLst/>
              </a:prstGeom>
              <a:blipFill>
                <a:blip r:embed="rId5"/>
                <a:stretch>
                  <a:fillRect l="-4959" r="-4959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72"/>
          <p:cNvSpPr/>
          <p:nvPr/>
        </p:nvSpPr>
        <p:spPr>
          <a:xfrm flipH="1">
            <a:off x="5148064" y="4581128"/>
            <a:ext cx="1584176" cy="3168352"/>
          </a:xfrm>
          <a:prstGeom prst="arc">
            <a:avLst>
              <a:gd name="adj1" fmla="val 16286822"/>
              <a:gd name="adj2" fmla="val 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740352" y="1988840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Asymptote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1988840"/>
                <a:ext cx="1152128" cy="523220"/>
              </a:xfrm>
              <a:prstGeom prst="rect">
                <a:avLst/>
              </a:prstGeom>
              <a:blipFill>
                <a:blip r:embed="rId6"/>
                <a:stretch>
                  <a:fillRect t="-1163" r="-3175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499992" y="6165304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Asymptote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6165304"/>
                <a:ext cx="1152128" cy="523220"/>
              </a:xfrm>
              <a:prstGeom prst="rect">
                <a:avLst/>
              </a:prstGeom>
              <a:blipFill>
                <a:blip r:embed="rId6"/>
                <a:stretch>
                  <a:fillRect t="-1163" r="-3175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596336" y="4293096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4293096"/>
                <a:ext cx="144142" cy="215444"/>
              </a:xfrm>
              <a:prstGeom prst="rect">
                <a:avLst/>
              </a:prstGeom>
              <a:blipFill>
                <a:blip r:embed="rId7"/>
                <a:stretch>
                  <a:fillRect l="-29167" r="-2500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Arrow Connector 75"/>
          <p:cNvCxnSpPr/>
          <p:nvPr/>
        </p:nvCxnSpPr>
        <p:spPr>
          <a:xfrm flipV="1">
            <a:off x="7668344" y="4509120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V="1">
            <a:off x="7704348" y="4545124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7884368" y="4653136"/>
                <a:ext cx="10520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4653136"/>
                <a:ext cx="1052083" cy="215444"/>
              </a:xfrm>
              <a:prstGeom prst="rect">
                <a:avLst/>
              </a:prstGeom>
              <a:blipFill>
                <a:blip r:embed="rId8"/>
                <a:stretch>
                  <a:fillRect l="-3468" r="-289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79"/>
          <p:cNvSpPr/>
          <p:nvPr/>
        </p:nvSpPr>
        <p:spPr>
          <a:xfrm flipH="1">
            <a:off x="7740352" y="4941168"/>
            <a:ext cx="1584176" cy="3168352"/>
          </a:xfrm>
          <a:prstGeom prst="arc">
            <a:avLst>
              <a:gd name="adj1" fmla="val 16286822"/>
              <a:gd name="adj2" fmla="val 2006189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7092280" y="6165304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Asymptote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6165304"/>
                <a:ext cx="1152128" cy="523220"/>
              </a:xfrm>
              <a:prstGeom prst="rect">
                <a:avLst/>
              </a:prstGeom>
              <a:blipFill>
                <a:blip r:embed="rId9"/>
                <a:stretch>
                  <a:fillRect t="-1163" r="-3704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7452320" y="2276872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276872"/>
                <a:ext cx="144142" cy="215444"/>
              </a:xfrm>
              <a:prstGeom prst="rect">
                <a:avLst/>
              </a:prstGeom>
              <a:blipFill>
                <a:blip r:embed="rId10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940152" y="530120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5301208"/>
                <a:ext cx="144142" cy="215444"/>
              </a:xfrm>
              <a:prstGeom prst="rect">
                <a:avLst/>
              </a:prstGeom>
              <a:blipFill>
                <a:blip r:embed="rId11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8532440" y="530120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2440" y="5301208"/>
                <a:ext cx="144142" cy="215444"/>
              </a:xfrm>
              <a:prstGeom prst="rect">
                <a:avLst/>
              </a:prstGeom>
              <a:blipFill>
                <a:blip r:embed="rId10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765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5" grpId="0" animBg="1"/>
      <p:bldP spid="28" grpId="0"/>
      <p:bldP spid="29" grpId="0"/>
      <p:bldP spid="68" grpId="0"/>
      <p:bldP spid="72" grpId="0"/>
      <p:bldP spid="73" grpId="0" animBg="1"/>
      <p:bldP spid="30" grpId="0"/>
      <p:bldP spid="74" grpId="0"/>
      <p:bldP spid="75" grpId="0"/>
      <p:bldP spid="78" grpId="0"/>
      <p:bldP spid="80" grpId="0" animBg="1"/>
      <p:bldP spid="81" grpId="0"/>
      <p:bldP spid="82" grpId="0"/>
      <p:bldP spid="83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5794" y="1497873"/>
                <a:ext cx="3971109" cy="513619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sketch graphs which have been transformed in several different ways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graphs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Show on each diagram, the point where the graph meets or crosses the x-axis, and state the equations of any asymptotes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794" y="1497873"/>
                <a:ext cx="3971109" cy="5136192"/>
              </a:xfrm>
              <a:blipFill>
                <a:blip r:embed="rId2"/>
                <a:stretch>
                  <a:fillRect l="-307" t="-713" r="-2458" b="-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372200" y="126876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1268760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29167" r="-25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Arrow Connector 75"/>
          <p:cNvCxnSpPr/>
          <p:nvPr/>
        </p:nvCxnSpPr>
        <p:spPr>
          <a:xfrm flipV="1">
            <a:off x="6444208" y="1484784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V="1">
            <a:off x="6480212" y="1520788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660232" y="1628800"/>
                <a:ext cx="10520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628800"/>
                <a:ext cx="1052083" cy="215444"/>
              </a:xfrm>
              <a:prstGeom prst="rect">
                <a:avLst/>
              </a:prstGeom>
              <a:blipFill>
                <a:blip r:embed="rId4"/>
                <a:stretch>
                  <a:fillRect l="-4070" r="-3488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79"/>
          <p:cNvSpPr/>
          <p:nvPr/>
        </p:nvSpPr>
        <p:spPr>
          <a:xfrm flipH="1">
            <a:off x="6516216" y="1916832"/>
            <a:ext cx="1584176" cy="3168352"/>
          </a:xfrm>
          <a:prstGeom prst="arc">
            <a:avLst>
              <a:gd name="adj1" fmla="val 16286822"/>
              <a:gd name="adj2" fmla="val 2006189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868144" y="3140968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Asymptote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140968"/>
                <a:ext cx="1152128" cy="523220"/>
              </a:xfrm>
              <a:prstGeom prst="rect">
                <a:avLst/>
              </a:prstGeom>
              <a:blipFill>
                <a:blip r:embed="rId5"/>
                <a:stretch>
                  <a:fillRect t="-1163" r="-3175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308304" y="2276872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2276872"/>
                <a:ext cx="144142" cy="215444"/>
              </a:xfrm>
              <a:prstGeom prst="rect">
                <a:avLst/>
              </a:prstGeom>
              <a:blipFill>
                <a:blip r:embed="rId6"/>
                <a:stretch>
                  <a:fillRect l="-20833" r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99992" y="3717032"/>
                <a:ext cx="36992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find the x-intercept, set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717032"/>
                <a:ext cx="3699296" cy="338554"/>
              </a:xfrm>
              <a:prstGeom prst="rect">
                <a:avLst/>
              </a:prstGeom>
              <a:blipFill>
                <a:blip r:embed="rId7"/>
                <a:stretch>
                  <a:fillRect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83968" y="4077072"/>
                <a:ext cx="13503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077072"/>
                <a:ext cx="1350306" cy="276999"/>
              </a:xfrm>
              <a:prstGeom prst="rect">
                <a:avLst/>
              </a:prstGeom>
              <a:blipFill>
                <a:blip r:embed="rId8"/>
                <a:stretch>
                  <a:fillRect l="-4072" r="-362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4008" y="4581128"/>
                <a:ext cx="101835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581128"/>
                <a:ext cx="1018357" cy="276999"/>
              </a:xfrm>
              <a:prstGeom prst="rect">
                <a:avLst/>
              </a:prstGeom>
              <a:blipFill>
                <a:blip r:embed="rId9"/>
                <a:stretch>
                  <a:fillRect l="-1796" r="-119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88024" y="5157192"/>
                <a:ext cx="101835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=1.5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157192"/>
                <a:ext cx="1018357" cy="276999"/>
              </a:xfrm>
              <a:prstGeom prst="rect">
                <a:avLst/>
              </a:prstGeom>
              <a:blipFill>
                <a:blip r:embed="rId10"/>
                <a:stretch>
                  <a:fillRect l="-4192" r="-419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932040" y="5733256"/>
                <a:ext cx="1018357" cy="2800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1.5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733256"/>
                <a:ext cx="1018357" cy="280077"/>
              </a:xfrm>
              <a:prstGeom prst="rect">
                <a:avLst/>
              </a:prstGeom>
              <a:blipFill>
                <a:blip r:embed="rId11"/>
                <a:stretch>
                  <a:fillRect t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22"/>
          <p:cNvSpPr>
            <a:spLocks/>
          </p:cNvSpPr>
          <p:nvPr/>
        </p:nvSpPr>
        <p:spPr bwMode="auto">
          <a:xfrm>
            <a:off x="5724128" y="4221088"/>
            <a:ext cx="144016" cy="504056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5868144" y="4293096"/>
            <a:ext cx="7200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Add 3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37" name="Arc 22"/>
          <p:cNvSpPr>
            <a:spLocks/>
          </p:cNvSpPr>
          <p:nvPr/>
        </p:nvSpPr>
        <p:spPr bwMode="auto">
          <a:xfrm>
            <a:off x="5868144" y="4797152"/>
            <a:ext cx="144016" cy="504056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Arc 22"/>
          <p:cNvSpPr>
            <a:spLocks/>
          </p:cNvSpPr>
          <p:nvPr/>
        </p:nvSpPr>
        <p:spPr bwMode="auto">
          <a:xfrm>
            <a:off x="6012160" y="5373216"/>
            <a:ext cx="144016" cy="504056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5940152" y="4869160"/>
            <a:ext cx="11437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Divide by 2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6084168" y="5445224"/>
            <a:ext cx="18722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Inverse logarithm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932040" y="6237312"/>
                <a:ext cx="109036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=4.48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6237312"/>
                <a:ext cx="1090365" cy="276999"/>
              </a:xfrm>
              <a:prstGeom prst="rect">
                <a:avLst/>
              </a:prstGeom>
              <a:blipFill>
                <a:blip r:embed="rId1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22"/>
          <p:cNvSpPr>
            <a:spLocks/>
          </p:cNvSpPr>
          <p:nvPr/>
        </p:nvSpPr>
        <p:spPr bwMode="auto">
          <a:xfrm>
            <a:off x="6012160" y="5877272"/>
            <a:ext cx="144016" cy="504056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20"/>
          <p:cNvSpPr txBox="1">
            <a:spLocks noChangeArrowheads="1"/>
          </p:cNvSpPr>
          <p:nvPr/>
        </p:nvSpPr>
        <p:spPr bwMode="auto">
          <a:xfrm>
            <a:off x="6156176" y="5877272"/>
            <a:ext cx="24482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Calculate, or use the exact value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660232" y="2348880"/>
                <a:ext cx="50405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4.48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348880"/>
                <a:ext cx="504055" cy="215444"/>
              </a:xfrm>
              <a:prstGeom prst="rect">
                <a:avLst/>
              </a:prstGeom>
              <a:blipFill>
                <a:blip r:embed="rId1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026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5" grpId="0"/>
      <p:bldP spid="32" grpId="0"/>
      <p:bldP spid="33" grpId="0"/>
      <p:bldP spid="34" grpId="0"/>
      <p:bldP spid="35" grpId="0" animBg="1"/>
      <p:bldP spid="36" grpId="0"/>
      <p:bldP spid="37" grpId="0" animBg="1"/>
      <p:bldP spid="40" grpId="0" animBg="1"/>
      <p:bldP spid="41" grpId="0"/>
      <p:bldP spid="42" grpId="0"/>
      <p:bldP spid="43" grpId="0"/>
      <p:bldP spid="44" grpId="0" animBg="1"/>
      <p:bldP spid="45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5794" y="1497873"/>
                <a:ext cx="3971109" cy="513619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sketch graphs which have been transformed in several different ways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graphs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Show on each diagram, the point where the graph meets or crosses the x-axis, and state the equations of any asymptotes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794" y="1497873"/>
                <a:ext cx="3971109" cy="5136192"/>
              </a:xfrm>
              <a:blipFill>
                <a:blip r:embed="rId2"/>
                <a:stretch>
                  <a:fillRect l="-307" t="-713" r="-2458" b="-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16216" y="126876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268760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3333" r="-20833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 flipV="1">
            <a:off x="6588224" y="1484784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 flipV="1">
            <a:off x="6624228" y="1520788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63888" y="3140968"/>
            <a:ext cx="54726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the second transformation: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Reflect the graph in the y-axis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 any values below the x-axis will be reflected above it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 flipH="1">
            <a:off x="6660232" y="1556792"/>
            <a:ext cx="1584176" cy="3168352"/>
          </a:xfrm>
          <a:prstGeom prst="arc">
            <a:avLst>
              <a:gd name="adj1" fmla="val 16286822"/>
              <a:gd name="adj2" fmla="val 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732240" y="2348880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92280" y="1340768"/>
                <a:ext cx="6388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1340768"/>
                <a:ext cx="638893" cy="215444"/>
              </a:xfrm>
              <a:prstGeom prst="rect">
                <a:avLst/>
              </a:prstGeom>
              <a:blipFill>
                <a:blip r:embed="rId4"/>
                <a:stretch>
                  <a:fillRect l="-5714" r="-5714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740352" y="1988840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Asymptote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1988840"/>
                <a:ext cx="1152128" cy="523220"/>
              </a:xfrm>
              <a:prstGeom prst="rect">
                <a:avLst/>
              </a:prstGeom>
              <a:blipFill>
                <a:blip r:embed="rId5"/>
                <a:stretch>
                  <a:fillRect t="-1163" r="-3175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7452320" y="2276872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276872"/>
                <a:ext cx="144142" cy="215444"/>
              </a:xfrm>
              <a:prstGeom prst="rect">
                <a:avLst/>
              </a:prstGeom>
              <a:blipFill>
                <a:blip r:embed="rId6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04048" y="414908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149080"/>
                <a:ext cx="144142" cy="215444"/>
              </a:xfrm>
              <a:prstGeom prst="rect">
                <a:avLst/>
              </a:prstGeom>
              <a:blipFill>
                <a:blip r:embed="rId7"/>
                <a:stretch>
                  <a:fillRect l="-33333" r="-2083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 flipV="1">
            <a:off x="5076056" y="4365104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V="1">
            <a:off x="5112060" y="4401108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>
            <a:off x="3419872" y="4437112"/>
            <a:ext cx="1584176" cy="3168352"/>
          </a:xfrm>
          <a:prstGeom prst="arc">
            <a:avLst>
              <a:gd name="adj1" fmla="val 16286822"/>
              <a:gd name="adj2" fmla="val 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4644008" y="5229200"/>
            <a:ext cx="317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07904" y="4149080"/>
                <a:ext cx="9114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⁡(−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149080"/>
                <a:ext cx="911403" cy="215444"/>
              </a:xfrm>
              <a:prstGeom prst="rect">
                <a:avLst/>
              </a:prstGeom>
              <a:blipFill>
                <a:blip r:embed="rId8"/>
                <a:stretch>
                  <a:fillRect l="-4000" r="-666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99992" y="6093296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Asymptote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6093296"/>
                <a:ext cx="1152128" cy="523220"/>
              </a:xfrm>
              <a:prstGeom prst="rect">
                <a:avLst/>
              </a:prstGeom>
              <a:blipFill>
                <a:blip r:embed="rId5"/>
                <a:stretch>
                  <a:fillRect t="-2353" r="-3175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940152" y="5157192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5157192"/>
                <a:ext cx="144142" cy="215444"/>
              </a:xfrm>
              <a:prstGeom prst="rect">
                <a:avLst/>
              </a:prstGeom>
              <a:blipFill>
                <a:blip r:embed="rId9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740352" y="414908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4149080"/>
                <a:ext cx="144142" cy="215444"/>
              </a:xfrm>
              <a:prstGeom prst="rect">
                <a:avLst/>
              </a:prstGeom>
              <a:blipFill>
                <a:blip r:embed="rId7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 flipV="1">
            <a:off x="7812360" y="4365104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 flipV="1">
            <a:off x="7848364" y="4401108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80312" y="5229200"/>
            <a:ext cx="317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372200" y="4149080"/>
                <a:ext cx="10651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⁡(−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149080"/>
                <a:ext cx="1065100" cy="215444"/>
              </a:xfrm>
              <a:prstGeom prst="rect">
                <a:avLst/>
              </a:prstGeom>
              <a:blipFill>
                <a:blip r:embed="rId10"/>
                <a:stretch>
                  <a:fillRect l="-3429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236296" y="6093296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Asymptote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6093296"/>
                <a:ext cx="1152128" cy="523220"/>
              </a:xfrm>
              <a:prstGeom prst="rect">
                <a:avLst/>
              </a:prstGeom>
              <a:blipFill>
                <a:blip r:embed="rId5"/>
                <a:stretch>
                  <a:fillRect t="-2353" r="-3175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8676456" y="5157192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6456" y="5157192"/>
                <a:ext cx="144142" cy="215444"/>
              </a:xfrm>
              <a:prstGeom prst="rect">
                <a:avLst/>
              </a:prstGeom>
              <a:blipFill>
                <a:blip r:embed="rId9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156176" y="4437112"/>
            <a:ext cx="1584176" cy="3168352"/>
          </a:xfrm>
          <a:prstGeom prst="arc">
            <a:avLst>
              <a:gd name="adj1" fmla="val 16286822"/>
              <a:gd name="adj2" fmla="val 1865911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6156176" y="4437112"/>
            <a:ext cx="1584176" cy="3168352"/>
          </a:xfrm>
          <a:prstGeom prst="arc">
            <a:avLst>
              <a:gd name="adj1" fmla="val 18645813"/>
              <a:gd name="adj2" fmla="val 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 flipV="1">
            <a:off x="6156176" y="2852936"/>
            <a:ext cx="1584176" cy="3168352"/>
          </a:xfrm>
          <a:prstGeom prst="arc">
            <a:avLst>
              <a:gd name="adj1" fmla="val 18645813"/>
              <a:gd name="adj2" fmla="val 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46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4" grpId="0" animBg="1"/>
      <p:bldP spid="35" grpId="0"/>
      <p:bldP spid="36" grpId="0"/>
      <p:bldP spid="37" grpId="0"/>
      <p:bldP spid="40" grpId="0"/>
      <p:bldP spid="50" grpId="0"/>
      <p:bldP spid="54" grpId="0"/>
      <p:bldP spid="55" grpId="0"/>
      <p:bldP spid="56" grpId="0"/>
      <p:bldP spid="57" grpId="0"/>
      <p:bldP spid="59" grpId="0" animBg="1"/>
      <p:bldP spid="60" grpId="0" animBg="1"/>
      <p:bldP spid="60" grpId="1" animBg="1"/>
      <p:bldP spid="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A7595-956B-451E-A72E-219F8C30B8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821090-68F4-4F99-83D1-D93614837E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683DFC-A3D9-4805-AD0F-30550B44A09A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835</TotalTime>
  <Words>1211</Words>
  <Application>Microsoft Office PowerPoint</Application>
  <PresentationFormat>On-screen Show (4:3)</PresentationFormat>
  <Paragraphs>191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Goudita SF</vt:lpstr>
      <vt:lpstr>Wingdings</vt:lpstr>
      <vt:lpstr>Office Theme</vt:lpstr>
      <vt:lpstr>PowerPoint Presentation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160</cp:revision>
  <dcterms:created xsi:type="dcterms:W3CDTF">2018-04-30T00:32:33Z</dcterms:created>
  <dcterms:modified xsi:type="dcterms:W3CDTF">2021-02-19T16:18:04Z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