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7.png"/><Relationship Id="rId4" Type="http://schemas.openxmlformats.org/officeDocument/2006/relationships/image" Target="../media/image20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13" Type="http://schemas.openxmlformats.org/officeDocument/2006/relationships/image" Target="../media/image216.png"/><Relationship Id="rId18" Type="http://schemas.openxmlformats.org/officeDocument/2006/relationships/image" Target="../media/image221.png"/><Relationship Id="rId3" Type="http://schemas.openxmlformats.org/officeDocument/2006/relationships/image" Target="../media/image209.png"/><Relationship Id="rId21" Type="http://schemas.openxmlformats.org/officeDocument/2006/relationships/image" Target="../media/image207.png"/><Relationship Id="rId7" Type="http://schemas.openxmlformats.org/officeDocument/2006/relationships/image" Target="../media/image205.png"/><Relationship Id="rId12" Type="http://schemas.openxmlformats.org/officeDocument/2006/relationships/image" Target="../media/image215.png"/><Relationship Id="rId17" Type="http://schemas.openxmlformats.org/officeDocument/2006/relationships/image" Target="../media/image220.png"/><Relationship Id="rId2" Type="http://schemas.openxmlformats.org/officeDocument/2006/relationships/image" Target="../media/image208.png"/><Relationship Id="rId16" Type="http://schemas.openxmlformats.org/officeDocument/2006/relationships/image" Target="../media/image219.png"/><Relationship Id="rId20" Type="http://schemas.openxmlformats.org/officeDocument/2006/relationships/image" Target="../media/image2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14.png"/><Relationship Id="rId5" Type="http://schemas.openxmlformats.org/officeDocument/2006/relationships/image" Target="../media/image211.png"/><Relationship Id="rId15" Type="http://schemas.openxmlformats.org/officeDocument/2006/relationships/image" Target="../media/image218.png"/><Relationship Id="rId10" Type="http://schemas.openxmlformats.org/officeDocument/2006/relationships/image" Target="../media/image213.png"/><Relationship Id="rId19" Type="http://schemas.openxmlformats.org/officeDocument/2006/relationships/image" Target="../media/image222.png"/><Relationship Id="rId4" Type="http://schemas.openxmlformats.org/officeDocument/2006/relationships/image" Target="../media/image210.png"/><Relationship Id="rId9" Type="http://schemas.openxmlformats.org/officeDocument/2006/relationships/image" Target="../media/image212.png"/><Relationship Id="rId14" Type="http://schemas.openxmlformats.org/officeDocument/2006/relationships/image" Target="../media/image2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png"/><Relationship Id="rId3" Type="http://schemas.openxmlformats.org/officeDocument/2006/relationships/image" Target="../media/image204.png"/><Relationship Id="rId7" Type="http://schemas.openxmlformats.org/officeDocument/2006/relationships/image" Target="../media/image225.png"/><Relationship Id="rId12" Type="http://schemas.openxmlformats.org/officeDocument/2006/relationships/image" Target="../media/image207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11" Type="http://schemas.openxmlformats.org/officeDocument/2006/relationships/image" Target="../media/image229.png"/><Relationship Id="rId5" Type="http://schemas.openxmlformats.org/officeDocument/2006/relationships/image" Target="../media/image206.png"/><Relationship Id="rId10" Type="http://schemas.openxmlformats.org/officeDocument/2006/relationships/image" Target="../media/image228.png"/><Relationship Id="rId4" Type="http://schemas.openxmlformats.org/officeDocument/2006/relationships/image" Target="../media/image205.png"/><Relationship Id="rId9" Type="http://schemas.openxmlformats.org/officeDocument/2006/relationships/image" Target="../media/image2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3" Type="http://schemas.openxmlformats.org/officeDocument/2006/relationships/image" Target="../media/image204.png"/><Relationship Id="rId7" Type="http://schemas.openxmlformats.org/officeDocument/2006/relationships/image" Target="../media/image2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1" Type="http://schemas.openxmlformats.org/officeDocument/2006/relationships/image" Target="../media/image235.png"/><Relationship Id="rId5" Type="http://schemas.openxmlformats.org/officeDocument/2006/relationships/image" Target="../media/image206.png"/><Relationship Id="rId10" Type="http://schemas.openxmlformats.org/officeDocument/2006/relationships/image" Target="../media/image207.png"/><Relationship Id="rId4" Type="http://schemas.openxmlformats.org/officeDocument/2006/relationships/image" Target="../media/image205.png"/><Relationship Id="rId9" Type="http://schemas.openxmlformats.org/officeDocument/2006/relationships/image" Target="../media/image2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13" Type="http://schemas.openxmlformats.org/officeDocument/2006/relationships/image" Target="../media/image241.png"/><Relationship Id="rId3" Type="http://schemas.openxmlformats.org/officeDocument/2006/relationships/image" Target="../media/image204.png"/><Relationship Id="rId7" Type="http://schemas.openxmlformats.org/officeDocument/2006/relationships/image" Target="../media/image207.png"/><Relationship Id="rId12" Type="http://schemas.openxmlformats.org/officeDocument/2006/relationships/image" Target="../media/image2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4.png"/><Relationship Id="rId11" Type="http://schemas.openxmlformats.org/officeDocument/2006/relationships/image" Target="../media/image239.png"/><Relationship Id="rId5" Type="http://schemas.openxmlformats.org/officeDocument/2006/relationships/image" Target="../media/image206.png"/><Relationship Id="rId10" Type="http://schemas.openxmlformats.org/officeDocument/2006/relationships/image" Target="../media/image238.png"/><Relationship Id="rId4" Type="http://schemas.openxmlformats.org/officeDocument/2006/relationships/image" Target="../media/image205.png"/><Relationship Id="rId9" Type="http://schemas.openxmlformats.org/officeDocument/2006/relationships/image" Target="../media/image237.png"/><Relationship Id="rId14" Type="http://schemas.openxmlformats.org/officeDocument/2006/relationships/image" Target="../media/image2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2F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89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6697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Coding can be used to make a set of values simpler to work with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numbers in a data set are particularly large, they can all be altered in the same way to make them smaller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however affect the measures of location and dispersion that we have been calculating, and you need to be aware of these effects…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9725" y="1174727"/>
            <a:ext cx="4768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Imagine we have the following data on people’s heights (cm)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145   170   168   166   151   147   150   172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2952" y="2402044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Mean = 158.625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5073" y="2412401"/>
            <a:ext cx="1223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Range = 27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0293" y="2867149"/>
            <a:ext cx="48472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If all the values were multiplied by 2, what would happen to the measures above?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Mean and range would double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all the values above had 20 added to them, what would happen to the measures above?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Mean would increase by 20, but the range would stay the same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6237" y="5466658"/>
            <a:ext cx="4578129" cy="95410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change a set of data by adding or subtracting an amount, this will </a:t>
            </a:r>
            <a:r>
              <a:rPr lang="en-US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affect the range, or any other measures of spread, such as the IQR or standard deviation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87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scientist measures the temperature,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at five different points in a nuclear reactor. Her results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332,  355,  306,  317,  340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Use the coding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−300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code this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Calculate the mean and standard deviation of the coded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Use your answer to b) the calculate the mean and standard deviation of the original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1090908"/>
                  </p:ext>
                </p:extLst>
              </p:nvPr>
            </p:nvGraphicFramePr>
            <p:xfrm>
              <a:off x="3997234" y="1414417"/>
              <a:ext cx="2551612" cy="2189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75806">
                      <a:extLst>
                        <a:ext uri="{9D8B030D-6E8A-4147-A177-3AD203B41FA5}">
                          <a16:colId xmlns:a16="http://schemas.microsoft.com/office/drawing/2014/main" val="4154790789"/>
                        </a:ext>
                      </a:extLst>
                    </a:gridCol>
                    <a:gridCol w="1275806">
                      <a:extLst>
                        <a:ext uri="{9D8B030D-6E8A-4147-A177-3AD203B41FA5}">
                          <a16:colId xmlns:a16="http://schemas.microsoft.com/office/drawing/2014/main" val="17611123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75211576"/>
                      </a:ext>
                    </a:extLst>
                  </a:tr>
                  <a:tr h="200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332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233900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355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507278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306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2836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317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42491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340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25538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1090908"/>
                  </p:ext>
                </p:extLst>
              </p:nvPr>
            </p:nvGraphicFramePr>
            <p:xfrm>
              <a:off x="3997234" y="1414417"/>
              <a:ext cx="2551612" cy="2189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75806">
                      <a:extLst>
                        <a:ext uri="{9D8B030D-6E8A-4147-A177-3AD203B41FA5}">
                          <a16:colId xmlns:a16="http://schemas.microsoft.com/office/drawing/2014/main" val="4154790789"/>
                        </a:ext>
                      </a:extLst>
                    </a:gridCol>
                    <a:gridCol w="1275806">
                      <a:extLst>
                        <a:ext uri="{9D8B030D-6E8A-4147-A177-3AD203B41FA5}">
                          <a16:colId xmlns:a16="http://schemas.microsoft.com/office/drawing/2014/main" val="17611123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76" t="-3279" r="-100952" b="-5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476" t="-3279" r="-952" b="-5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521157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332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233900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355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507278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306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2836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317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42491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340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255384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" name="Group 6"/>
          <p:cNvGrpSpPr/>
          <p:nvPr/>
        </p:nvGrpSpPr>
        <p:grpSpPr>
          <a:xfrm>
            <a:off x="5512524" y="3705497"/>
            <a:ext cx="966652" cy="492034"/>
            <a:chOff x="4415246" y="4341223"/>
            <a:chExt cx="1010194" cy="4920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441371" y="4341223"/>
                  <a:ext cx="878345" cy="4744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878345" cy="47448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9" name="Rectangle 8"/>
            <p:cNvSpPr/>
            <p:nvPr/>
          </p:nvSpPr>
          <p:spPr>
            <a:xfrm>
              <a:off x="4415246" y="4580708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19257" y="1454333"/>
                <a:ext cx="3013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257" y="1454333"/>
                <a:ext cx="301365" cy="276999"/>
              </a:xfrm>
              <a:prstGeom prst="rect">
                <a:avLst/>
              </a:prstGeom>
              <a:blipFill>
                <a:blip r:embed="rId5"/>
                <a:stretch>
                  <a:fillRect l="-20408" t="-4444" r="-6122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01543" y="1820093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543" y="1820093"/>
                <a:ext cx="613951" cy="276999"/>
              </a:xfrm>
              <a:prstGeom prst="rect">
                <a:avLst/>
              </a:prstGeom>
              <a:blipFill>
                <a:blip r:embed="rId9"/>
                <a:stretch>
                  <a:fillRect l="-7921" r="-990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92834" y="2194562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4" y="2194562"/>
                <a:ext cx="613951" cy="276999"/>
              </a:xfrm>
              <a:prstGeom prst="rect">
                <a:avLst/>
              </a:prstGeom>
              <a:blipFill>
                <a:blip r:embed="rId10"/>
                <a:stretch>
                  <a:fillRect l="-9000" r="-110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49440" y="252984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.36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0" y="2529841"/>
                <a:ext cx="485710" cy="276999"/>
              </a:xfrm>
              <a:prstGeom prst="rect">
                <a:avLst/>
              </a:prstGeom>
              <a:blipFill>
                <a:blip r:embed="rId11"/>
                <a:stretch>
                  <a:fillRect l="-10000" r="-1125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45086" y="2917372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.89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86" y="2917372"/>
                <a:ext cx="485710" cy="276999"/>
              </a:xfrm>
              <a:prstGeom prst="rect">
                <a:avLst/>
              </a:prstGeom>
              <a:blipFill>
                <a:blip r:embed="rId12"/>
                <a:stretch>
                  <a:fillRect l="-10000" r="-125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27818" y="327877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818" y="3278778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6640293" y="3692434"/>
            <a:ext cx="1227712" cy="492507"/>
            <a:chOff x="4415246" y="4341223"/>
            <a:chExt cx="1283011" cy="4925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432270" y="4341223"/>
                  <a:ext cx="1265987" cy="49250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GB" sz="16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=59.74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2270" y="4341223"/>
                  <a:ext cx="1265987" cy="49250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23" name="Rectangle 22"/>
            <p:cNvSpPr/>
            <p:nvPr/>
          </p:nvSpPr>
          <p:spPr>
            <a:xfrm>
              <a:off x="4415246" y="4580708"/>
              <a:ext cx="126045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FF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005941" y="4066903"/>
            <a:ext cx="4920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code the data. 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ake each starting value, subtract 300 from it, and divide the answer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calculate the mean and standard deviation of this new information…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2548" y="5177246"/>
                <a:ext cx="639791" cy="4165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nary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548" y="5177246"/>
                <a:ext cx="639791" cy="416524"/>
              </a:xfrm>
              <a:prstGeom prst="rect">
                <a:avLst/>
              </a:prstGeom>
              <a:blipFill>
                <a:blip r:embed="rId15"/>
                <a:stretch>
                  <a:fillRect l="-5714" t="-86957" r="-82857" b="-782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75611" y="6322423"/>
                <a:ext cx="47795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11" y="6322423"/>
                <a:ext cx="477951" cy="215444"/>
              </a:xfrm>
              <a:prstGeom prst="rect">
                <a:avLst/>
              </a:prstGeom>
              <a:blipFill>
                <a:blip r:embed="rId16"/>
                <a:stretch>
                  <a:fillRect l="-8974" r="-8974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52903" y="5107576"/>
                <a:ext cx="1470018" cy="5456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903" y="5107576"/>
                <a:ext cx="1470018" cy="54566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31132" y="5695404"/>
                <a:ext cx="1487138" cy="5456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9.74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15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32" y="5695404"/>
                <a:ext cx="1487138" cy="54566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35487" y="6396443"/>
                <a:ext cx="682110" cy="1992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1.72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7" y="6396443"/>
                <a:ext cx="682110" cy="199285"/>
              </a:xfrm>
              <a:prstGeom prst="rect">
                <a:avLst/>
              </a:prstGeom>
              <a:blipFill>
                <a:blip r:embed="rId19"/>
                <a:stretch>
                  <a:fillRect l="-2679" r="-5357" b="-2121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696570" y="5415460"/>
            <a:ext cx="197648" cy="488951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837469" y="5395977"/>
            <a:ext cx="84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766340" y="5454648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820153" y="5435164"/>
            <a:ext cx="958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770694" y="5972808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955136" y="5953324"/>
            <a:ext cx="65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71257" y="5725886"/>
                <a:ext cx="577338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57" y="5725886"/>
                <a:ext cx="577338" cy="409086"/>
              </a:xfrm>
              <a:prstGeom prst="rect">
                <a:avLst/>
              </a:prstGeom>
              <a:blipFill>
                <a:blip r:embed="rId20"/>
                <a:stretch>
                  <a:fillRect l="-7368" r="-6316" b="-149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631256" y="5951037"/>
            <a:ext cx="197648" cy="488951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885366" y="5983805"/>
            <a:ext cx="65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30241" y="1833155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34594" y="2177145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5.5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34594" y="2542904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0.6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52012" y="2917373"/>
            <a:ext cx="26930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1.7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30390" y="3309260"/>
            <a:ext cx="12503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06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6" grpId="0" animBg="1"/>
      <p:bldP spid="37" grpId="0"/>
      <p:bldP spid="38" grpId="0"/>
      <p:bldP spid="43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scientist measures the temperature,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at five different points in a nuclear reactor. Her results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332,  355,  306,  317,  340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Use the coding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−300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code this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Calculate the mean and standard deviation of the coded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Use your answer to b) the calculate the mean and standard deviation of the original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65372" y="3030583"/>
                <a:ext cx="136575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×10+300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372" y="3030583"/>
                <a:ext cx="1365758" cy="276999"/>
              </a:xfrm>
              <a:prstGeom prst="rect">
                <a:avLst/>
              </a:prstGeom>
              <a:blipFill>
                <a:blip r:embed="rId6"/>
                <a:stretch>
                  <a:fillRect l="-4018" r="-357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96195" y="5299163"/>
                <a:ext cx="739561" cy="20165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195" y="5299163"/>
                <a:ext cx="739561" cy="201658"/>
              </a:xfrm>
              <a:prstGeom prst="rect">
                <a:avLst/>
              </a:prstGeom>
              <a:blipFill>
                <a:blip r:embed="rId7"/>
                <a:stretch>
                  <a:fillRect l="-3306" r="-4959" b="-2121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49783" y="1820090"/>
            <a:ext cx="45807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original data had 300 subtracted, and then was divided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need to reverse this, so multiply by 10, and then add 300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97828" y="1463038"/>
            <a:ext cx="1486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Original mean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230983" y="3409406"/>
                <a:ext cx="88325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=330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3" y="3409406"/>
                <a:ext cx="883255" cy="276999"/>
              </a:xfrm>
              <a:prstGeom prst="rect">
                <a:avLst/>
              </a:prstGeom>
              <a:blipFill>
                <a:blip r:embed="rId8"/>
                <a:stretch>
                  <a:fillRect l="-2069" r="-620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04860" y="5786846"/>
                <a:ext cx="100989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1.72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60" y="5786846"/>
                <a:ext cx="1009892" cy="276999"/>
              </a:xfrm>
              <a:prstGeom prst="rect">
                <a:avLst/>
              </a:prstGeom>
              <a:blipFill>
                <a:blip r:embed="rId9"/>
                <a:stretch>
                  <a:fillRect l="-5422" r="-4819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262847" y="4349930"/>
            <a:ext cx="45807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original data had 300 subtracted, and then was divided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subtracting 300 will not have affected the standard deviation, so we only need to multiply by 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10892" y="3992878"/>
            <a:ext cx="2781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Original standard deviation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270174" y="6139544"/>
                <a:ext cx="93134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=17.2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174" y="6139544"/>
                <a:ext cx="931344" cy="276999"/>
              </a:xfrm>
              <a:prstGeom prst="rect">
                <a:avLst/>
              </a:prstGeom>
              <a:blipFill>
                <a:blip r:embed="rId10"/>
                <a:stretch>
                  <a:fillRect l="-2632" r="-592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352800" y="4807131"/>
                <a:ext cx="48930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807131"/>
                <a:ext cx="489300" cy="215444"/>
              </a:xfrm>
              <a:prstGeom prst="rect">
                <a:avLst/>
              </a:prstGeom>
              <a:blipFill>
                <a:blip r:embed="rId11"/>
                <a:stretch>
                  <a:fillRect l="-7500" r="-7500" b="-2285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59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8" grpId="0"/>
      <p:bldP spid="49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date on the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is recorded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Leuchars</a:t>
                </a:r>
                <a:r>
                  <a:rPr lang="en-US" sz="1600" dirty="0">
                    <a:latin typeface="Comic Sans MS" panose="030F0702030302020204" pitchFamily="66" charset="0"/>
                  </a:rPr>
                  <a:t> during May and June 2015.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following statistics found: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hh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=43.58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=61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 of the maximum gust in knots.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1215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8141" y="1389566"/>
            <a:ext cx="4585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has had 5 subtracted and then been multiplied by 10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write this as a formula: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45619" y="2503503"/>
                <a:ext cx="91916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acc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19" y="2503503"/>
                <a:ext cx="919161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47099" y="3099786"/>
                <a:ext cx="91916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acc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099" y="3099786"/>
                <a:ext cx="919161" cy="4676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42046" y="3767091"/>
                <a:ext cx="10294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046" y="3767091"/>
                <a:ext cx="1029449" cy="246221"/>
              </a:xfrm>
              <a:prstGeom prst="rect">
                <a:avLst/>
              </a:prstGeom>
              <a:blipFill>
                <a:blip r:embed="rId8"/>
                <a:stretch>
                  <a:fillRect l="-4142" r="-414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blipFill>
                <a:blip r:embed="rId9"/>
                <a:stretch>
                  <a:fillRect l="-7273" r="-636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98347" y="2809103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67570" y="2762987"/>
            <a:ext cx="1359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know the mean of 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99826" y="3352120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21406" y="3877383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554656" y="3468381"/>
            <a:ext cx="1359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63216" y="4003959"/>
            <a:ext cx="754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69398" y="4742367"/>
            <a:ext cx="4585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better way to show your workings!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52233" y="4239934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25=</m:t>
                      </m:r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233" y="4239934"/>
                <a:ext cx="670568" cy="246221"/>
              </a:xfrm>
              <a:prstGeom prst="rect">
                <a:avLst/>
              </a:prstGeom>
              <a:blipFill>
                <a:blip r:embed="rId11"/>
                <a:stretch>
                  <a:fillRect l="-7273" r="-4181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54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date on the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is recorded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Leuchars</a:t>
                </a:r>
                <a:r>
                  <a:rPr lang="en-US" sz="1600" dirty="0">
                    <a:latin typeface="Comic Sans MS" panose="030F0702030302020204" pitchFamily="66" charset="0"/>
                  </a:rPr>
                  <a:t> during May and June 2015.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following statistics found: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hh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=43.58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=61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 of the maximum gust in knots.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1215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8141" y="1389566"/>
            <a:ext cx="4585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the standard deviation of h first!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formula above…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blipFill>
                <a:blip r:embed="rId6"/>
                <a:stretch>
                  <a:fillRect l="-7273" r="-636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04769" y="2159726"/>
                <a:ext cx="85882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hh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769" y="2159726"/>
                <a:ext cx="858825" cy="636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00415" y="2878182"/>
                <a:ext cx="1032270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3.58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415" y="2878182"/>
                <a:ext cx="1032270" cy="6365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4768" y="3605348"/>
                <a:ext cx="105958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.845…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768" y="3605348"/>
                <a:ext cx="1059585" cy="215444"/>
              </a:xfrm>
              <a:prstGeom prst="rect">
                <a:avLst/>
              </a:prstGeom>
              <a:blipFill>
                <a:blip r:embed="rId10"/>
                <a:stretch>
                  <a:fillRect l="-2299" b="-13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744685" y="3967303"/>
            <a:ext cx="5242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subtraction has not affected the standard deviation, we only need to undo the division by 10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Like with the previous example, we can write this as a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30893" y="5120641"/>
                <a:ext cx="659348" cy="3738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893" y="5120641"/>
                <a:ext cx="659348" cy="373820"/>
              </a:xfrm>
              <a:prstGeom prst="rect">
                <a:avLst/>
              </a:prstGeom>
              <a:blipFill>
                <a:blip r:embed="rId11"/>
                <a:stretch>
                  <a:fillRect l="-2778" r="-5556" b="-1475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00116" y="5638802"/>
                <a:ext cx="907684" cy="3738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0.845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116" y="5638802"/>
                <a:ext cx="907684" cy="373820"/>
              </a:xfrm>
              <a:prstGeom prst="rect">
                <a:avLst/>
              </a:prstGeom>
              <a:blipFill>
                <a:blip r:embed="rId12"/>
                <a:stretch>
                  <a:fillRect l="-4027" r="-4027" b="-1475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08973" y="6174379"/>
                <a:ext cx="791627" cy="2329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8.45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973" y="6174379"/>
                <a:ext cx="791627" cy="232949"/>
              </a:xfrm>
              <a:prstGeom prst="rect">
                <a:avLst/>
              </a:prstGeom>
              <a:blipFill>
                <a:blip r:embed="rId13"/>
                <a:stretch>
                  <a:fillRect l="-4615" r="-1538" b="-1842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925315" y="5331714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49708" y="5449581"/>
            <a:ext cx="131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947086" y="5841165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8896" y="5967741"/>
            <a:ext cx="135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34469" y="2542904"/>
            <a:ext cx="217097" cy="67825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24028" y="2693319"/>
            <a:ext cx="131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56240" y="3215531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45799" y="3298564"/>
            <a:ext cx="1050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15155" y="5891350"/>
                <a:ext cx="905376" cy="2662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155" y="5891350"/>
                <a:ext cx="905376" cy="266227"/>
              </a:xfrm>
              <a:prstGeom prst="rect">
                <a:avLst/>
              </a:prstGeom>
              <a:blipFill>
                <a:blip r:embed="rId14"/>
                <a:stretch>
                  <a:fillRect l="-2685" r="-4027" b="-204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1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DC855-8F94-4213-B901-D62FF1B7F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91E3-7608-41D8-BDA8-3FD52784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45A37-1C89-4720-ADC5-C5834DA34354}">
  <ds:schemaRefs>
    <ds:schemaRef ds:uri="http://purl.org/dc/elements/1.1/"/>
    <ds:schemaRef ds:uri="http://schemas.microsoft.com/office/2006/metadata/properties"/>
    <ds:schemaRef ds:uri="00eee050-7eda-4a68-8825-514e694f5f09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1605</Words>
  <Application>Microsoft Office PowerPoint</Application>
  <PresentationFormat>On-screen Show (4:3)</PresentationFormat>
  <Paragraphs>167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146</cp:revision>
  <dcterms:created xsi:type="dcterms:W3CDTF">2017-08-14T15:35:38Z</dcterms:created>
  <dcterms:modified xsi:type="dcterms:W3CDTF">2021-01-27T22:06:49Z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