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90" r:id="rId7"/>
    <p:sldId id="291" r:id="rId8"/>
    <p:sldId id="293" r:id="rId9"/>
    <p:sldId id="294" r:id="rId10"/>
    <p:sldId id="295" r:id="rId11"/>
    <p:sldId id="296" r:id="rId12"/>
    <p:sldId id="29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83.png"/><Relationship Id="rId3" Type="http://schemas.openxmlformats.org/officeDocument/2006/relationships/image" Target="../media/image179.png"/><Relationship Id="rId7" Type="http://schemas.openxmlformats.org/officeDocument/2006/relationships/image" Target="../media/image137.png"/><Relationship Id="rId12" Type="http://schemas.openxmlformats.org/officeDocument/2006/relationships/image" Target="../media/image182.png"/><Relationship Id="rId17" Type="http://schemas.openxmlformats.org/officeDocument/2006/relationships/image" Target="../media/image203.png"/><Relationship Id="rId2" Type="http://schemas.openxmlformats.org/officeDocument/2006/relationships/image" Target="../media/image199.png"/><Relationship Id="rId16" Type="http://schemas.openxmlformats.org/officeDocument/2006/relationships/image" Target="../media/image2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81.png"/><Relationship Id="rId5" Type="http://schemas.openxmlformats.org/officeDocument/2006/relationships/image" Target="../media/image135.png"/><Relationship Id="rId15" Type="http://schemas.openxmlformats.org/officeDocument/2006/relationships/image" Target="../media/image201.png"/><Relationship Id="rId10" Type="http://schemas.openxmlformats.org/officeDocument/2006/relationships/image" Target="../media/image140.png"/><Relationship Id="rId4" Type="http://schemas.openxmlformats.org/officeDocument/2006/relationships/image" Target="../media/image200.png"/><Relationship Id="rId9" Type="http://schemas.openxmlformats.org/officeDocument/2006/relationships/image" Target="../media/image139.png"/><Relationship Id="rId14" Type="http://schemas.openxmlformats.org/officeDocument/2006/relationships/image" Target="../media/image18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1.png"/><Relationship Id="rId7" Type="http://schemas.openxmlformats.org/officeDocument/2006/relationships/image" Target="../media/image136.png"/><Relationship Id="rId12" Type="http://schemas.openxmlformats.org/officeDocument/2006/relationships/image" Target="../media/image1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3.png"/><Relationship Id="rId10" Type="http://schemas.openxmlformats.org/officeDocument/2006/relationships/image" Target="../media/image139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5" Type="http://schemas.openxmlformats.org/officeDocument/2006/relationships/image" Target="../media/image138.png"/><Relationship Id="rId4" Type="http://schemas.openxmlformats.org/officeDocument/2006/relationships/image" Target="../media/image1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47.png"/><Relationship Id="rId3" Type="http://schemas.openxmlformats.org/officeDocument/2006/relationships/image" Target="../media/image143.png"/><Relationship Id="rId7" Type="http://schemas.openxmlformats.org/officeDocument/2006/relationships/image" Target="../media/image138.png"/><Relationship Id="rId12" Type="http://schemas.openxmlformats.org/officeDocument/2006/relationships/image" Target="../media/image146.png"/><Relationship Id="rId2" Type="http://schemas.openxmlformats.org/officeDocument/2006/relationships/image" Target="../media/image142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45.png"/><Relationship Id="rId5" Type="http://schemas.openxmlformats.org/officeDocument/2006/relationships/image" Target="../media/image136.png"/><Relationship Id="rId15" Type="http://schemas.openxmlformats.org/officeDocument/2006/relationships/image" Target="../media/image149.png"/><Relationship Id="rId10" Type="http://schemas.openxmlformats.org/officeDocument/2006/relationships/image" Target="../media/image144.png"/><Relationship Id="rId4" Type="http://schemas.openxmlformats.org/officeDocument/2006/relationships/image" Target="../media/image135.png"/><Relationship Id="rId9" Type="http://schemas.openxmlformats.org/officeDocument/2006/relationships/image" Target="../media/image140.png"/><Relationship Id="rId14" Type="http://schemas.openxmlformats.org/officeDocument/2006/relationships/image" Target="../media/image1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12" Type="http://schemas.openxmlformats.org/officeDocument/2006/relationships/image" Target="../media/image155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54.png"/><Relationship Id="rId5" Type="http://schemas.openxmlformats.org/officeDocument/2006/relationships/image" Target="../media/image138.png"/><Relationship Id="rId10" Type="http://schemas.openxmlformats.org/officeDocument/2006/relationships/image" Target="../media/image153.png"/><Relationship Id="rId4" Type="http://schemas.openxmlformats.org/officeDocument/2006/relationships/image" Target="../media/image137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18" Type="http://schemas.openxmlformats.org/officeDocument/2006/relationships/image" Target="../media/image168.png"/><Relationship Id="rId26" Type="http://schemas.openxmlformats.org/officeDocument/2006/relationships/image" Target="../media/image176.png"/><Relationship Id="rId3" Type="http://schemas.openxmlformats.org/officeDocument/2006/relationships/image" Target="../media/image136.png"/><Relationship Id="rId21" Type="http://schemas.openxmlformats.org/officeDocument/2006/relationships/image" Target="../media/image171.png"/><Relationship Id="rId7" Type="http://schemas.openxmlformats.org/officeDocument/2006/relationships/image" Target="../media/image140.png"/><Relationship Id="rId12" Type="http://schemas.openxmlformats.org/officeDocument/2006/relationships/image" Target="../media/image162.png"/><Relationship Id="rId17" Type="http://schemas.openxmlformats.org/officeDocument/2006/relationships/image" Target="../media/image167.png"/><Relationship Id="rId25" Type="http://schemas.openxmlformats.org/officeDocument/2006/relationships/image" Target="../media/image175.png"/><Relationship Id="rId2" Type="http://schemas.openxmlformats.org/officeDocument/2006/relationships/image" Target="../media/image135.png"/><Relationship Id="rId16" Type="http://schemas.openxmlformats.org/officeDocument/2006/relationships/image" Target="../media/image166.png"/><Relationship Id="rId20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61.png"/><Relationship Id="rId24" Type="http://schemas.openxmlformats.org/officeDocument/2006/relationships/image" Target="../media/image174.png"/><Relationship Id="rId5" Type="http://schemas.openxmlformats.org/officeDocument/2006/relationships/image" Target="../media/image138.png"/><Relationship Id="rId15" Type="http://schemas.openxmlformats.org/officeDocument/2006/relationships/image" Target="../media/image165.png"/><Relationship Id="rId23" Type="http://schemas.openxmlformats.org/officeDocument/2006/relationships/image" Target="../media/image173.png"/><Relationship Id="rId10" Type="http://schemas.openxmlformats.org/officeDocument/2006/relationships/image" Target="../media/image160.png"/><Relationship Id="rId19" Type="http://schemas.openxmlformats.org/officeDocument/2006/relationships/image" Target="../media/image169.png"/><Relationship Id="rId4" Type="http://schemas.openxmlformats.org/officeDocument/2006/relationships/image" Target="../media/image137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Relationship Id="rId22" Type="http://schemas.openxmlformats.org/officeDocument/2006/relationships/image" Target="../media/image172.png"/><Relationship Id="rId27" Type="http://schemas.openxmlformats.org/officeDocument/2006/relationships/image" Target="../media/image17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83.png"/><Relationship Id="rId18" Type="http://schemas.openxmlformats.org/officeDocument/2006/relationships/image" Target="../media/image188.png"/><Relationship Id="rId26" Type="http://schemas.openxmlformats.org/officeDocument/2006/relationships/image" Target="../media/image196.png"/><Relationship Id="rId3" Type="http://schemas.openxmlformats.org/officeDocument/2006/relationships/image" Target="../media/image179.png"/><Relationship Id="rId21" Type="http://schemas.openxmlformats.org/officeDocument/2006/relationships/image" Target="../media/image191.png"/><Relationship Id="rId7" Type="http://schemas.openxmlformats.org/officeDocument/2006/relationships/image" Target="../media/image137.png"/><Relationship Id="rId12" Type="http://schemas.openxmlformats.org/officeDocument/2006/relationships/image" Target="../media/image182.png"/><Relationship Id="rId17" Type="http://schemas.openxmlformats.org/officeDocument/2006/relationships/image" Target="../media/image187.png"/><Relationship Id="rId25" Type="http://schemas.openxmlformats.org/officeDocument/2006/relationships/image" Target="../media/image195.png"/><Relationship Id="rId2" Type="http://schemas.openxmlformats.org/officeDocument/2006/relationships/image" Target="../media/image178.png"/><Relationship Id="rId16" Type="http://schemas.openxmlformats.org/officeDocument/2006/relationships/image" Target="../media/image186.png"/><Relationship Id="rId20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11" Type="http://schemas.openxmlformats.org/officeDocument/2006/relationships/image" Target="../media/image181.png"/><Relationship Id="rId24" Type="http://schemas.openxmlformats.org/officeDocument/2006/relationships/image" Target="../media/image194.png"/><Relationship Id="rId5" Type="http://schemas.openxmlformats.org/officeDocument/2006/relationships/image" Target="../media/image135.png"/><Relationship Id="rId15" Type="http://schemas.openxmlformats.org/officeDocument/2006/relationships/image" Target="../media/image185.png"/><Relationship Id="rId23" Type="http://schemas.openxmlformats.org/officeDocument/2006/relationships/image" Target="../media/image193.png"/><Relationship Id="rId28" Type="http://schemas.openxmlformats.org/officeDocument/2006/relationships/image" Target="../media/image198.png"/><Relationship Id="rId10" Type="http://schemas.openxmlformats.org/officeDocument/2006/relationships/image" Target="../media/image140.png"/><Relationship Id="rId19" Type="http://schemas.openxmlformats.org/officeDocument/2006/relationships/image" Target="../media/image189.png"/><Relationship Id="rId4" Type="http://schemas.openxmlformats.org/officeDocument/2006/relationships/image" Target="../media/image180.png"/><Relationship Id="rId9" Type="http://schemas.openxmlformats.org/officeDocument/2006/relationships/image" Target="../media/image139.png"/><Relationship Id="rId14" Type="http://schemas.openxmlformats.org/officeDocument/2006/relationships/image" Target="../media/image184.png"/><Relationship Id="rId22" Type="http://schemas.openxmlformats.org/officeDocument/2006/relationships/image" Target="../media/image192.png"/><Relationship Id="rId27" Type="http://schemas.openxmlformats.org/officeDocument/2006/relationships/image" Target="../media/image1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7A099B-1FBC-4EB7-A51D-88C0578382D8}"/>
              </a:ext>
            </a:extLst>
          </p:cNvPr>
          <p:cNvSpPr/>
          <p:nvPr/>
        </p:nvSpPr>
        <p:spPr>
          <a:xfrm>
            <a:off x="2264230" y="2487947"/>
            <a:ext cx="4633320" cy="173124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54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Exercise 2E</a:t>
            </a:r>
            <a:endParaRPr lang="ja-JP" altLang="en-US" sz="54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9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0" y="6131638"/>
            <a:ext cx="966652" cy="474617"/>
            <a:chOff x="3778187" y="4001588"/>
            <a:chExt cx="1010194" cy="474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blipFill>
                  <a:blip r:embed="rId2"/>
                  <a:stretch>
                    <a:fillRect l="-39669" t="-89706" r="-13223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8" name="Rectangle 57"/>
            <p:cNvSpPr/>
            <p:nvPr/>
          </p:nvSpPr>
          <p:spPr>
            <a:xfrm>
              <a:off x="3778187" y="4223656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525269" y="6400801"/>
            <a:ext cx="1114697" cy="457199"/>
            <a:chOff x="1854926" y="4262846"/>
            <a:chExt cx="1114697" cy="457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=285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blipFill>
                  <a:blip r:embed="rId3"/>
                  <a:stretch>
                    <a:fillRect l="-32237" t="-88235" r="-394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5" name="Rectangle 64"/>
            <p:cNvSpPr/>
            <p:nvPr/>
          </p:nvSpPr>
          <p:spPr>
            <a:xfrm>
              <a:off x="1854926" y="4467496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16862" y="6145377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=6487.5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blipFill>
                  <a:blip r:embed="rId4"/>
                  <a:stretch>
                    <a:fillRect l="-23188" t="-81690" r="-2899" b="-760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8" name="Rectangle 67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5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Andy recorded the length, in minutes, of each telephone call he made for a month. The data is summarized in the table below.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an estimate of the standard deviation of the length of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phonecalls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6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7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57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104762" r="-100722" b="-5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200000" r="-100722" b="-4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300000" r="-100722" b="-3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400000" r="-100722" b="-2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11905" r="-100722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97674" r="-100722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1698171" y="3884022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93816" y="4132216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19793" y="439782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15439" y="464602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0422" y="49116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46068" y="515111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blipFill>
                <a:blip r:embed="rId13"/>
                <a:stretch>
                  <a:fillRect l="-19231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blipFill>
                <a:blip r:embed="rId14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41670" y="2685326"/>
                <a:ext cx="183383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670" y="2685326"/>
                <a:ext cx="1833835" cy="63652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28607" y="3560537"/>
                <a:ext cx="1857047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487.5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85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27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607" y="3560537"/>
                <a:ext cx="1857047" cy="63652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24254" y="4592503"/>
                <a:ext cx="81907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11.35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254" y="4592503"/>
                <a:ext cx="819070" cy="215444"/>
              </a:xfrm>
              <a:prstGeom prst="rect">
                <a:avLst/>
              </a:prstGeom>
              <a:blipFill>
                <a:blip r:embed="rId17"/>
                <a:stretch>
                  <a:fillRect l="-2985" r="-4478"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416512" y="3068501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557412" y="2927096"/>
            <a:ext cx="1842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 – we need to use the table to calculate these!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368615" y="3908878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622725" y="4124524"/>
            <a:ext cx="976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3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 animBg="1"/>
      <p:bldP spid="49" grpId="0"/>
      <p:bldP spid="50" grpId="0" animBg="1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variance and standard deviation can also be used to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analyse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variance and standard deviation are both measures of spread, and involve the fact that each data point deviates from the mean by the amount: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data point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the mean of the data as a whole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  <a:blipFill>
                <a:blip r:embed="rId2"/>
                <a:stretch>
                  <a:fillRect l="-476" t="-766" r="-2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1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variance is defined as: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“The average of the squared distances from the mean”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So the distances of each data point from the mean are all squared, and divided by how many there are.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This gives the formula to the right: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06835" y="1358537"/>
                <a:ext cx="203869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5" y="1358537"/>
                <a:ext cx="2038699" cy="494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64630" y="2146663"/>
                <a:ext cx="1573892" cy="623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30" y="2146663"/>
                <a:ext cx="1573892" cy="6236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86401" y="3117669"/>
                <a:ext cx="54624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1" y="3117669"/>
                <a:ext cx="546240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894933" y="1706880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053250" y="1809314"/>
            <a:ext cx="159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formula is equivalent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907996" y="2573382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075021" y="2658399"/>
            <a:ext cx="1594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formula is equivalent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3865913" y="2114113"/>
            <a:ext cx="159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“Mean of the squares subtract the square of the mean”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/>
              <p:nvPr/>
            </p:nvSpPr>
            <p:spPr>
              <a:xfrm>
                <a:off x="4040086" y="3742617"/>
                <a:ext cx="4825240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notation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short for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86" y="3742617"/>
                <a:ext cx="4825240" cy="428322"/>
              </a:xfrm>
              <a:prstGeom prst="rect">
                <a:avLst/>
              </a:prstGeom>
              <a:blipFill>
                <a:blip r:embed="rId5"/>
                <a:stretch>
                  <a:fillRect t="-55714" r="-885" b="-10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blipFill>
                <a:blip r:embed="rId6"/>
                <a:stretch>
                  <a:fillRect l="-1176" t="-75385" r="-2745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blipFill>
                <a:blip r:embed="rId7"/>
                <a:stretch>
                  <a:fillRect l="-993" t="-55128" r="-15232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blipFill>
                <a:blip r:embed="rId8"/>
                <a:stretch>
                  <a:fillRect l="-165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The variance and standard deviation can also be used to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analyse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standard deviation is the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square root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variance.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symbol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(lower case sigma) is used to represent standard deviation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𝜎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usually used to represent the variance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square root of any of these gives the Standard Deviation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36941" cy="4776787"/>
              </a:xfrm>
              <a:blipFill>
                <a:blip r:embed="rId2"/>
                <a:stretch>
                  <a:fillRect l="-476" t="-766" r="-26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528688" cy="370551"/>
              </a:xfrm>
              <a:prstGeom prst="rect">
                <a:avLst/>
              </a:prstGeom>
              <a:blipFill>
                <a:blip r:embed="rId3"/>
                <a:stretch>
                  <a:fillRect l="-1176" t="-75385" r="-2745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710" y="0"/>
                <a:ext cx="1813766" cy="451470"/>
              </a:xfrm>
              <a:prstGeom prst="rect">
                <a:avLst/>
              </a:prstGeom>
              <a:blipFill>
                <a:blip r:embed="rId4"/>
                <a:stretch>
                  <a:fillRect l="-993" t="-55128" r="-15232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𝑉𝑎𝑟𝑖𝑎𝑛𝑐𝑒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8" y="0"/>
                <a:ext cx="1079078" cy="346890"/>
              </a:xfrm>
              <a:prstGeom prst="rect">
                <a:avLst/>
              </a:prstGeom>
              <a:blipFill>
                <a:blip r:embed="rId5"/>
                <a:stretch>
                  <a:fillRect l="-165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6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7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8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12"/>
          <a:srcRect l="21527" t="26121" r="62440" b="67301"/>
          <a:stretch/>
        </p:blipFill>
        <p:spPr>
          <a:xfrm>
            <a:off x="4641669" y="2194561"/>
            <a:ext cx="3849189" cy="88827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2"/>
          <a:srcRect l="21916" t="72449" r="56719" b="20845"/>
          <a:stretch/>
        </p:blipFill>
        <p:spPr>
          <a:xfrm>
            <a:off x="4241074" y="3405054"/>
            <a:ext cx="4615543" cy="814967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868093" y="4580709"/>
            <a:ext cx="3509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what it looks like in the formula booklet!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2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28650" y="2603863"/>
            <a:ext cx="7886700" cy="357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800" dirty="0">
                <a:latin typeface="Comic Sans MS" pitchFamily="66" charset="0"/>
                <a:sym typeface="Wingdings" pitchFamily="2" charset="2"/>
              </a:rPr>
              <a:t> The Standard Deviation tells you the range from the mean which contains around 68% of the data (if data is normally distributed – you will learn about this at a later date)</a:t>
            </a:r>
          </a:p>
          <a:p>
            <a:pPr>
              <a:buFontTx/>
              <a:buNone/>
            </a:pPr>
            <a:endParaRPr lang="en-GB" altLang="en-US" sz="18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  <a:sym typeface="Wingdings" pitchFamily="2" charset="2"/>
              </a:rPr>
              <a:t>	For example, if 100 students have a mean height of 150cm and a standard deviation of 10cm.</a:t>
            </a:r>
            <a:endParaRPr lang="en-GB" altLang="en-US" sz="1800" dirty="0">
              <a:latin typeface="Comic Sans MS" pitchFamily="66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514600" y="4547587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150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0200" y="51571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140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352800" y="51571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160</a:t>
            </a:r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>
            <a:off x="2133600" y="5309587"/>
            <a:ext cx="12192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09600" y="58429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130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419600" y="5842987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170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1143000" y="5995387"/>
            <a:ext cx="32766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105400" y="4928587"/>
            <a:ext cx="327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68 of the students are within one Standard Deviation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5105400" y="5690587"/>
            <a:ext cx="3276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95 of the students are within two Standard Deviations</a:t>
            </a:r>
          </a:p>
        </p:txBody>
      </p:sp>
    </p:spTree>
    <p:extLst>
      <p:ext uri="{BB962C8B-B14F-4D97-AF65-F5344CB8AC3E}">
        <p14:creationId xmlns:p14="http://schemas.microsoft.com/office/powerpoint/2010/main" val="222201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00548" y="3444240"/>
            <a:ext cx="943207" cy="552994"/>
            <a:chOff x="4119154" y="2852057"/>
            <a:chExt cx="943207" cy="5529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119154" y="2852057"/>
                  <a:ext cx="943207" cy="5336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=36</m:t>
                            </m:r>
                          </m:num>
                          <m:den/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154" y="2852057"/>
                  <a:ext cx="943207" cy="53367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7" name="Rectangle 6"/>
            <p:cNvSpPr/>
            <p:nvPr/>
          </p:nvSpPr>
          <p:spPr>
            <a:xfrm>
              <a:off x="4136571" y="3117669"/>
              <a:ext cx="923109" cy="2873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26525" y="3744686"/>
            <a:ext cx="1293223" cy="553998"/>
            <a:chOff x="4119154" y="2852057"/>
            <a:chExt cx="1127761" cy="553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4119154" y="2852057"/>
                  <a:ext cx="1127761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=218</m:t>
                            </m:r>
                          </m:num>
                          <m:den/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154" y="2852057"/>
                  <a:ext cx="1127761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40" name="Rectangle 39"/>
            <p:cNvSpPr/>
            <p:nvPr/>
          </p:nvSpPr>
          <p:spPr>
            <a:xfrm>
              <a:off x="4136571" y="3117669"/>
              <a:ext cx="1064779" cy="2873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4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marks gained in a test by seven randomly selected students are: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3  4  6  2  8  8  5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variance and standard deviation of the marks of the seven students.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middle of the 3 formulae above is most commonly used when you have the ‘raw’ data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5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6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7680" y="3426823"/>
                <a:ext cx="1833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3426823"/>
                <a:ext cx="183320" cy="276999"/>
              </a:xfrm>
              <a:prstGeom prst="rect">
                <a:avLst/>
              </a:prstGeom>
              <a:blipFill>
                <a:blip r:embed="rId10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5908" y="3762103"/>
                <a:ext cx="296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" y="3762103"/>
                <a:ext cx="296299" cy="276999"/>
              </a:xfrm>
              <a:prstGeom prst="rect">
                <a:avLst/>
              </a:prstGeom>
              <a:blipFill>
                <a:blip r:embed="rId11"/>
                <a:stretch>
                  <a:fillRect l="-12245" t="-4348" r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3439" y="3735976"/>
            <a:ext cx="2383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9  16  36  4  64  64  25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8655" y="1545772"/>
                <a:ext cx="1806905" cy="6018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55" y="1545772"/>
                <a:ext cx="1806905" cy="601831"/>
              </a:xfrm>
              <a:prstGeom prst="rect">
                <a:avLst/>
              </a:prstGeom>
              <a:blipFill>
                <a:blip r:embed="rId12"/>
                <a:stretch>
                  <a:fillRect b="-10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21719" y="2377441"/>
                <a:ext cx="1686359" cy="60183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218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36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719" y="2377441"/>
                <a:ext cx="1686359" cy="6018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17365" y="3226527"/>
                <a:ext cx="9248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=4.69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65" y="3226527"/>
                <a:ext cx="924805" cy="246221"/>
              </a:xfrm>
              <a:prstGeom prst="rect">
                <a:avLst/>
              </a:prstGeom>
              <a:blipFill>
                <a:blip r:embed="rId14"/>
                <a:stretch>
                  <a:fillRect l="-2632" r="-3947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550944" y="1894113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/>
              <p:nvPr/>
            </p:nvSpPr>
            <p:spPr>
              <a:xfrm>
                <a:off x="6822472" y="1996548"/>
                <a:ext cx="2121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values – we need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D52997D-57B8-4CC0-9D84-74EE618AD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472" y="1996548"/>
                <a:ext cx="2121231" cy="523220"/>
              </a:xfrm>
              <a:prstGeom prst="rect">
                <a:avLst/>
              </a:prstGeom>
              <a:blipFill>
                <a:blip r:embed="rId15"/>
                <a:stretch>
                  <a:fillRect l="-287" t="-18824" r="-2874" b="-96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6529172" y="2656113"/>
            <a:ext cx="280931" cy="69668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791993" y="2836925"/>
            <a:ext cx="984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17514" y="3788231"/>
                <a:ext cx="82272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=2.17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514" y="3788231"/>
                <a:ext cx="822726" cy="246221"/>
              </a:xfrm>
              <a:prstGeom prst="rect">
                <a:avLst/>
              </a:prstGeom>
              <a:blipFill>
                <a:blip r:embed="rId16"/>
                <a:stretch>
                  <a:fillRect l="-3704" r="-4444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5845549" y="3365862"/>
            <a:ext cx="302702" cy="579122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6003866" y="3494422"/>
            <a:ext cx="1450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0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5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  <p:bldP spid="49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marks gained in a test by seven randomly selected students are: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3  4  6  2  8  8  5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Find the variance and standard deviation of the marks of the seven students.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So this means that 68% of the data is within 2.17 of the mean. Note that 68% is not always a possible percentage though!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582131" y="4902929"/>
                <a:ext cx="92737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=2.17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131" y="4902929"/>
                <a:ext cx="927370" cy="276999"/>
              </a:xfrm>
              <a:prstGeom prst="rect">
                <a:avLst/>
              </a:prstGeom>
              <a:blipFill>
                <a:blip r:embed="rId8"/>
                <a:stretch>
                  <a:fillRect l="-3289" r="-5921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99251" y="3753397"/>
                <a:ext cx="136332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𝑒𝑎𝑛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=5.14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251" y="3753397"/>
                <a:ext cx="1363322" cy="276999"/>
              </a:xfrm>
              <a:prstGeom prst="rect">
                <a:avLst/>
              </a:prstGeom>
              <a:blipFill>
                <a:blip r:embed="rId9"/>
                <a:stretch>
                  <a:fillRect l="-4036" r="-4036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70116" y="2569029"/>
            <a:ext cx="3690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2    3    4    5    6    </a:t>
            </a:r>
            <a:r>
              <a:rPr lang="en-US" sz="2400">
                <a:latin typeface="Comic Sans MS" panose="030F0702030302020204" pitchFamily="66" charset="0"/>
              </a:rPr>
              <a:t>8    8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32657" y="2982690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5.14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657" y="2982690"/>
                <a:ext cx="429605" cy="246221"/>
              </a:xfrm>
              <a:prstGeom prst="rect">
                <a:avLst/>
              </a:prstGeom>
              <a:blipFill>
                <a:blip r:embed="rId10"/>
                <a:stretch>
                  <a:fillRect l="-11429" r="-1000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232469" y="2791097"/>
            <a:ext cx="134983" cy="143691"/>
            <a:chOff x="5133703" y="4123509"/>
            <a:chExt cx="134983" cy="1436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479177" y="2795452"/>
            <a:ext cx="134983" cy="143691"/>
            <a:chOff x="5133703" y="4123509"/>
            <a:chExt cx="134983" cy="143691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20783" y="2987044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7.31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783" y="2987044"/>
                <a:ext cx="429605" cy="246221"/>
              </a:xfrm>
              <a:prstGeom prst="rect">
                <a:avLst/>
              </a:prstGeom>
              <a:blipFill>
                <a:blip r:embed="rId11"/>
                <a:stretch>
                  <a:fillRect l="-9859" r="-985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5111932" y="2812869"/>
            <a:ext cx="134983" cy="143691"/>
            <a:chOff x="5133703" y="4123509"/>
            <a:chExt cx="134983" cy="1436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5146766" y="4127863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133703" y="4123509"/>
              <a:ext cx="121920" cy="13933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969766" y="2978335"/>
                <a:ext cx="42960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2.97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766" y="2978335"/>
                <a:ext cx="429605" cy="246221"/>
              </a:xfrm>
              <a:prstGeom prst="rect">
                <a:avLst/>
              </a:prstGeom>
              <a:blipFill>
                <a:blip r:embed="rId12"/>
                <a:stretch>
                  <a:fillRect l="-9859" r="-985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332302" y="4019217"/>
            <a:ext cx="433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out of the original 7 values, 4 are within 1 standard deviation of the mean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is only 57% rather than 68%, because the data size is very small!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 rot="5400000">
            <a:off x="5787473" y="2723606"/>
            <a:ext cx="260059" cy="1004247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 rot="5400000" flipV="1">
            <a:off x="6911976" y="2899272"/>
            <a:ext cx="196436" cy="68103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600081" y="3386708"/>
                <a:ext cx="58349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−2.17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081" y="3386708"/>
                <a:ext cx="583493" cy="246221"/>
              </a:xfrm>
              <a:prstGeom prst="rect">
                <a:avLst/>
              </a:prstGeom>
              <a:blipFill>
                <a:blip r:embed="rId13"/>
                <a:stretch>
                  <a:fillRect l="-2105" r="-7368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693514" y="3379310"/>
                <a:ext cx="58349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+2.17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514" y="3379310"/>
                <a:ext cx="583493" cy="246221"/>
              </a:xfrm>
              <a:prstGeom prst="rect">
                <a:avLst/>
              </a:prstGeom>
              <a:blipFill>
                <a:blip r:embed="rId14"/>
                <a:stretch>
                  <a:fillRect l="-6250" r="-7292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52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54" grpId="0"/>
      <p:bldP spid="58" grpId="0"/>
      <p:bldP spid="59" grpId="0" animBg="1"/>
      <p:bldP spid="60" grpId="0" animBg="1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2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 err="1">
                <a:latin typeface="Comic Sans MS" panose="030F0702030302020204" pitchFamily="66" charset="0"/>
              </a:rPr>
              <a:t>Shamsa</a:t>
            </a:r>
            <a:r>
              <a:rPr lang="en-US" sz="1600" dirty="0">
                <a:latin typeface="Comic Sans MS" panose="030F0702030302020204" pitchFamily="66" charset="0"/>
              </a:rPr>
              <a:t> records the time spent out of school during the lunch hour to the nearest minute, x, of the female students in her year. The results are shown in the table.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Calculate the standard deviation of the time spent out of school.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For tabled data, we need to use a modified formula…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3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4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23376"/>
              </p:ext>
            </p:extLst>
          </p:nvPr>
        </p:nvGraphicFramePr>
        <p:xfrm>
          <a:off x="4258491" y="1492792"/>
          <a:ext cx="209005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029">
                  <a:extLst>
                    <a:ext uri="{9D8B030D-6E8A-4147-A177-3AD203B41FA5}">
                      <a16:colId xmlns:a16="http://schemas.microsoft.com/office/drawing/2014/main" val="128735021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102743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Time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 (</a:t>
                      </a:r>
                      <a:r>
                        <a:rPr lang="en-US" sz="1200" baseline="0" dirty="0" err="1">
                          <a:latin typeface="Comic Sans MS" panose="030F0702030302020204" pitchFamily="66" charset="0"/>
                        </a:rPr>
                        <a:t>mins</a:t>
                      </a:r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96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394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95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44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1008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064" y="5603966"/>
                <a:ext cx="1861728" cy="727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" y="5603966"/>
                <a:ext cx="1861728" cy="7275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6263" y="5599611"/>
                <a:ext cx="2092176" cy="727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263" y="5599611"/>
                <a:ext cx="2092176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5477690" y="3374572"/>
            <a:ext cx="966652" cy="492034"/>
            <a:chOff x="4415246" y="4341223"/>
            <a:chExt cx="1010194" cy="4920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441371" y="4341223"/>
                  <a:ext cx="735073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=83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735073" cy="415114"/>
                </a:xfrm>
                <a:prstGeom prst="rect">
                  <a:avLst/>
                </a:prstGeom>
                <a:blipFill>
                  <a:blip r:embed="rId10"/>
                  <a:stretch>
                    <a:fillRect l="-43966" t="-89706" r="-1551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" name="Rectangle 4"/>
            <p:cNvSpPr/>
            <p:nvPr/>
          </p:nvSpPr>
          <p:spPr>
            <a:xfrm>
              <a:off x="4415246" y="4554582"/>
              <a:ext cx="1010194" cy="2786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59233" y="1193075"/>
                <a:ext cx="1833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233" y="1193075"/>
                <a:ext cx="183319" cy="276999"/>
              </a:xfrm>
              <a:prstGeom prst="rect">
                <a:avLst/>
              </a:prstGeom>
              <a:blipFill>
                <a:blip r:embed="rId11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65074" y="1171303"/>
                <a:ext cx="1862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074" y="1171303"/>
                <a:ext cx="186268" cy="276999"/>
              </a:xfrm>
              <a:prstGeom prst="rect">
                <a:avLst/>
              </a:prstGeom>
              <a:blipFill>
                <a:blip r:embed="rId12"/>
                <a:stretch>
                  <a:fillRect l="-46667" t="-2174" r="-433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73142" y="1197428"/>
                <a:ext cx="4296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142" y="1197428"/>
                <a:ext cx="429668" cy="276999"/>
              </a:xfrm>
              <a:prstGeom prst="rect">
                <a:avLst/>
              </a:prstGeom>
              <a:blipFill>
                <a:blip r:embed="rId13"/>
                <a:stretch>
                  <a:fillRect l="-18310" t="-4348" r="-422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05748" y="1193073"/>
                <a:ext cx="3099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748" y="1193073"/>
                <a:ext cx="309957" cy="276999"/>
              </a:xfrm>
              <a:prstGeom prst="rect">
                <a:avLst/>
              </a:prstGeom>
              <a:blipFill>
                <a:blip r:embed="rId14"/>
                <a:stretch>
                  <a:fillRect l="-25490" t="-4444" r="-2549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36079" y="1907176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79" y="1907176"/>
                <a:ext cx="437620" cy="276999"/>
              </a:xfrm>
              <a:prstGeom prst="rect">
                <a:avLst/>
              </a:prstGeom>
              <a:blipFill>
                <a:blip r:embed="rId15"/>
                <a:stretch>
                  <a:fillRect l="-12500" r="-1388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740434" y="2268582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434" y="2268582"/>
                <a:ext cx="437620" cy="276999"/>
              </a:xfrm>
              <a:prstGeom prst="rect">
                <a:avLst/>
              </a:prstGeom>
              <a:blipFill>
                <a:blip r:embed="rId16"/>
                <a:stretch>
                  <a:fillRect l="-12500" r="-125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62056" y="2643050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1073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56" y="2643050"/>
                <a:ext cx="565861" cy="276999"/>
              </a:xfrm>
              <a:prstGeom prst="rect">
                <a:avLst/>
              </a:prstGeom>
              <a:blipFill>
                <a:blip r:embed="rId17"/>
                <a:stretch>
                  <a:fillRect l="-9677" r="-96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75119" y="3021872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1292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19" y="3021872"/>
                <a:ext cx="565861" cy="276999"/>
              </a:xfrm>
              <a:prstGeom prst="rect">
                <a:avLst/>
              </a:prstGeom>
              <a:blipFill>
                <a:blip r:embed="rId18"/>
                <a:stretch>
                  <a:fillRect l="-8602" r="-96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6453051" y="3374572"/>
            <a:ext cx="1114697" cy="483325"/>
            <a:chOff x="4389120" y="4341223"/>
            <a:chExt cx="1114697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441371" y="4341223"/>
                  <a:ext cx="1030217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=3082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030217" cy="415114"/>
                </a:xfrm>
                <a:prstGeom prst="rect">
                  <a:avLst/>
                </a:prstGeom>
                <a:blipFill>
                  <a:blip r:embed="rId19"/>
                  <a:stretch>
                    <a:fillRect l="-28402" t="-88235" r="-2959" b="-80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36" name="Rectangle 35"/>
            <p:cNvSpPr/>
            <p:nvPr/>
          </p:nvSpPr>
          <p:spPr>
            <a:xfrm>
              <a:off x="4389120" y="4571999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667897" y="3352800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441371" y="4341223"/>
                  <a:ext cx="1321387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=114504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321387" cy="430824"/>
                </a:xfrm>
                <a:prstGeom prst="rect">
                  <a:avLst/>
                </a:prstGeom>
                <a:blipFill>
                  <a:blip r:embed="rId20"/>
                  <a:stretch>
                    <a:fillRect l="-22120" t="-81690" r="-2765" b="-760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39" name="Rectangle 38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177348" y="1902822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3675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348" y="1902822"/>
                <a:ext cx="565861" cy="276999"/>
              </a:xfrm>
              <a:prstGeom prst="rect">
                <a:avLst/>
              </a:prstGeom>
              <a:blipFill>
                <a:blip r:embed="rId21"/>
                <a:stretch>
                  <a:fillRect l="-9677" r="-1075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138161" y="2272937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22032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8161" y="2272937"/>
                <a:ext cx="694101" cy="276999"/>
              </a:xfrm>
              <a:prstGeom prst="rect">
                <a:avLst/>
              </a:prstGeom>
              <a:blipFill>
                <a:blip r:embed="rId22"/>
                <a:stretch>
                  <a:fillRect l="-7018" r="-789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20742" y="2656113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39701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0742" y="2656113"/>
                <a:ext cx="694101" cy="276999"/>
              </a:xfrm>
              <a:prstGeom prst="rect">
                <a:avLst/>
              </a:prstGeom>
              <a:blipFill>
                <a:blip r:embed="rId23"/>
                <a:stretch>
                  <a:fillRect l="-7018" r="-877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107680" y="3008809"/>
                <a:ext cx="694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49096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680" y="3008809"/>
                <a:ext cx="694101" cy="276999"/>
              </a:xfrm>
              <a:prstGeom prst="rect">
                <a:avLst/>
              </a:prstGeom>
              <a:blipFill>
                <a:blip r:embed="rId24"/>
                <a:stretch>
                  <a:fillRect l="-7018" r="-789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98617" y="4123509"/>
                <a:ext cx="183383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17" y="4123509"/>
                <a:ext cx="1833835" cy="63652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085554" y="4998720"/>
                <a:ext cx="2018951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14504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082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83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554" y="4998720"/>
                <a:ext cx="2018951" cy="63652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081201" y="6030686"/>
                <a:ext cx="81907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0.861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201" y="6030686"/>
                <a:ext cx="819070" cy="215444"/>
              </a:xfrm>
              <a:prstGeom prst="rect">
                <a:avLst/>
              </a:prstGeom>
              <a:blipFill>
                <a:blip r:embed="rId27"/>
                <a:stretch>
                  <a:fillRect l="-2985" r="-4478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073459" y="4506684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14359" y="4365279"/>
            <a:ext cx="1842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 – we need to use the table to calculate these!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E71092D-54D2-469E-B3B5-15EF53D34F21}"/>
              </a:ext>
            </a:extLst>
          </p:cNvPr>
          <p:cNvSpPr/>
          <p:nvPr/>
        </p:nvSpPr>
        <p:spPr>
          <a:xfrm>
            <a:off x="7025562" y="5347061"/>
            <a:ext cx="272221" cy="762000"/>
          </a:xfrm>
          <a:prstGeom prst="arc">
            <a:avLst>
              <a:gd name="adj1" fmla="val 16200000"/>
              <a:gd name="adj2" fmla="val 533934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52997D-57B8-4CC0-9D84-74EE618AD031}"/>
              </a:ext>
            </a:extLst>
          </p:cNvPr>
          <p:cNvSpPr txBox="1"/>
          <p:nvPr/>
        </p:nvSpPr>
        <p:spPr>
          <a:xfrm>
            <a:off x="7279672" y="5562707"/>
            <a:ext cx="976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2473232" y="5403669"/>
            <a:ext cx="966652" cy="474617"/>
            <a:chOff x="3778187" y="4001588"/>
            <a:chExt cx="1010194" cy="4746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8018" y="4001588"/>
                  <a:ext cx="768184" cy="415114"/>
                </a:xfrm>
                <a:prstGeom prst="rect">
                  <a:avLst/>
                </a:prstGeom>
                <a:blipFill>
                  <a:blip r:embed="rId2"/>
                  <a:stretch>
                    <a:fillRect l="-40833" t="-86957" r="-13333" b="-782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58" name="Rectangle 57"/>
            <p:cNvSpPr/>
            <p:nvPr/>
          </p:nvSpPr>
          <p:spPr>
            <a:xfrm>
              <a:off x="3778187" y="4223656"/>
              <a:ext cx="1010194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744686" y="5394961"/>
            <a:ext cx="1114697" cy="457199"/>
            <a:chOff x="1854926" y="4262846"/>
            <a:chExt cx="1114697" cy="457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=285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4594" y="4262846"/>
                  <a:ext cx="930832" cy="415114"/>
                </a:xfrm>
                <a:prstGeom prst="rect">
                  <a:avLst/>
                </a:prstGeom>
                <a:blipFill>
                  <a:blip r:embed="rId3"/>
                  <a:stretch>
                    <a:fillRect l="-32237" t="-88235" r="-3947" b="-7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5" name="Rectangle 64"/>
            <p:cNvSpPr/>
            <p:nvPr/>
          </p:nvSpPr>
          <p:spPr>
            <a:xfrm>
              <a:off x="1854926" y="4467496"/>
              <a:ext cx="1114697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85359" y="5381898"/>
            <a:ext cx="1406435" cy="483325"/>
            <a:chOff x="4389120" y="4341223"/>
            <a:chExt cx="1406435" cy="483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sSup>
                                  <m:sSupPr>
                                    <m:ctrlP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=6487.5</m:t>
                                </m:r>
                              </m:e>
                            </m:nary>
                          </m:num>
                          <m:den/>
                        </m:f>
                      </m:oMath>
                    </m:oMathPara>
                  </a14:m>
                  <a:endParaRPr lang="en-GB" sz="1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41371" y="4341223"/>
                  <a:ext cx="1258871" cy="430824"/>
                </a:xfrm>
                <a:prstGeom prst="rect">
                  <a:avLst/>
                </a:prstGeom>
                <a:blipFill>
                  <a:blip r:embed="rId4"/>
                  <a:stretch>
                    <a:fillRect l="-23786" t="-83099" r="-2913" b="-746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 useBgFill="1">
          <p:nvSpPr>
            <p:cNvPr id="68" name="Rectangle 67"/>
            <p:cNvSpPr/>
            <p:nvPr/>
          </p:nvSpPr>
          <p:spPr>
            <a:xfrm>
              <a:off x="4389120" y="4571999"/>
              <a:ext cx="1406435" cy="2525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72665" cy="370551"/>
              </a:xfrm>
              <a:prstGeom prst="rect">
                <a:avLst/>
              </a:prstGeom>
              <a:blipFill>
                <a:blip r:embed="rId5"/>
                <a:stretch>
                  <a:fillRect t="-75385" r="-4444" b="-7230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36941" cy="5087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variance and standard deviation can also be used to </a:t>
            </a:r>
            <a:r>
              <a:rPr lang="en-US" sz="1600" b="1" dirty="0" err="1">
                <a:latin typeface="Comic Sans MS" panose="030F0702030302020204" pitchFamily="66" charset="0"/>
              </a:rPr>
              <a:t>analyse</a:t>
            </a:r>
            <a:r>
              <a:rPr lang="en-US" sz="1600" b="1" dirty="0">
                <a:latin typeface="Comic Sans MS" panose="030F0702030302020204" pitchFamily="66" charset="0"/>
              </a:rPr>
              <a:t>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Andy recorded the length, in minutes, of each telephone call he made for a month. The data is summarized in the table below.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an estimate of the standard deviation of the length of the </a:t>
            </a:r>
            <a:r>
              <a:rPr lang="en-US" sz="16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phonecalls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32" y="0"/>
                <a:ext cx="1357744" cy="451470"/>
              </a:xfrm>
              <a:prstGeom prst="rect">
                <a:avLst/>
              </a:prstGeom>
              <a:blipFill>
                <a:blip r:embed="rId6"/>
                <a:stretch>
                  <a:fillRect l="-442" t="-55128" r="-20796" b="-512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𝑥𝑥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299" y="0"/>
                <a:ext cx="623056" cy="346890"/>
              </a:xfrm>
              <a:prstGeom prst="rect">
                <a:avLst/>
              </a:prstGeom>
              <a:blipFill>
                <a:blip r:embed="rId7"/>
                <a:stretch>
                  <a:fillRect l="-1887" b="-49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397" y="0"/>
                <a:ext cx="1112933" cy="5456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818" y="0"/>
                <a:ext cx="1398011" cy="5456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𝑥𝑥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0677" y="0"/>
                <a:ext cx="663323" cy="5456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6424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Measures of location and spread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nary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</m:nary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8309" y="0"/>
                <a:ext cx="1572417" cy="5456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57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5&lt;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576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US" sz="1100" smtClean="0">
                                    <a:latin typeface="Cambria Math" panose="02040503050406030204" pitchFamily="18" charset="0"/>
                                  </a:rPr>
                                  <m:t>≤70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2217149"/>
                  </p:ext>
                </p:extLst>
              </p:nvPr>
            </p:nvGraphicFramePr>
            <p:xfrm>
              <a:off x="365758" y="3565433"/>
              <a:ext cx="3370218" cy="18135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109">
                      <a:extLst>
                        <a:ext uri="{9D8B030D-6E8A-4147-A177-3AD203B41FA5}">
                          <a16:colId xmlns:a16="http://schemas.microsoft.com/office/drawing/2014/main" val="2640327797"/>
                        </a:ext>
                      </a:extLst>
                    </a:gridCol>
                    <a:gridCol w="1685109">
                      <a:extLst>
                        <a:ext uri="{9D8B030D-6E8A-4147-A177-3AD203B41FA5}">
                          <a16:colId xmlns:a16="http://schemas.microsoft.com/office/drawing/2014/main" val="1500616799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Length of call (</a:t>
                          </a:r>
                          <a:r>
                            <a:rPr lang="en-US" sz="110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68091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104762" r="-100722" b="-52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866379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200000" r="-100722" b="-4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9081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300000" r="-100722" b="-3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3221107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400000" r="-100722" b="-2139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221706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11905" r="-100722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701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61" t="-597674" r="-100722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4290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1698171" y="3884022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93816" y="4132216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19793" y="439782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15439" y="4646022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17.5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0422" y="4911633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46068" y="5151119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65</a:t>
            </a:r>
            <a:endParaRPr lang="en-GB" sz="11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051" y="3291841"/>
                <a:ext cx="161711" cy="246221"/>
              </a:xfrm>
              <a:prstGeom prst="rect">
                <a:avLst/>
              </a:prstGeom>
              <a:blipFill>
                <a:blip r:embed="rId13"/>
                <a:stretch>
                  <a:fillRect l="-19231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60" y="3296194"/>
                <a:ext cx="165462" cy="246221"/>
              </a:xfrm>
              <a:prstGeom prst="rect">
                <a:avLst/>
              </a:prstGeom>
              <a:blipFill>
                <a:blip r:embed="rId14"/>
                <a:stretch>
                  <a:fillRect l="-40741" r="-3703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51269" y="3261359"/>
                <a:ext cx="3800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269" y="3261359"/>
                <a:ext cx="380040" cy="246221"/>
              </a:xfrm>
              <a:prstGeom prst="rect">
                <a:avLst/>
              </a:prstGeom>
              <a:blipFill>
                <a:blip r:embed="rId15"/>
                <a:stretch>
                  <a:fillRect l="-17460" r="-31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67051" y="3257005"/>
                <a:ext cx="2739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1" y="3257005"/>
                <a:ext cx="273921" cy="246221"/>
              </a:xfrm>
              <a:prstGeom prst="rect">
                <a:avLst/>
              </a:prstGeom>
              <a:blipFill>
                <a:blip r:embed="rId16"/>
                <a:stretch>
                  <a:fillRect l="-26667" r="-2222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132217" y="3814354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217" y="3814354"/>
                <a:ext cx="274114" cy="246221"/>
              </a:xfrm>
              <a:prstGeom prst="rect">
                <a:avLst/>
              </a:prstGeom>
              <a:blipFill>
                <a:blip r:embed="rId17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997235" y="4079965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4079965"/>
                <a:ext cx="543418" cy="246221"/>
              </a:xfrm>
              <a:prstGeom prst="rect">
                <a:avLst/>
              </a:prstGeom>
              <a:blipFill>
                <a:blip r:embed="rId18"/>
                <a:stretch>
                  <a:fillRect l="-8989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053841" y="4336869"/>
                <a:ext cx="4296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41" y="4336869"/>
                <a:ext cx="429605" cy="246221"/>
              </a:xfrm>
              <a:prstGeom prst="rect">
                <a:avLst/>
              </a:prstGeom>
              <a:blipFill>
                <a:blip r:embed="rId19"/>
                <a:stretch>
                  <a:fillRect l="-10000" r="-114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27864" y="4593772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864" y="4593772"/>
                <a:ext cx="274114" cy="246221"/>
              </a:xfrm>
              <a:prstGeom prst="rect">
                <a:avLst/>
              </a:prstGeom>
              <a:blipFill>
                <a:blip r:embed="rId20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84469" y="485067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469" y="4850674"/>
                <a:ext cx="160300" cy="246221"/>
              </a:xfrm>
              <a:prstGeom prst="rect">
                <a:avLst/>
              </a:prstGeom>
              <a:blipFill>
                <a:blip r:embed="rId21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19155" y="5133703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5" y="5133703"/>
                <a:ext cx="274114" cy="246221"/>
              </a:xfrm>
              <a:prstGeom prst="rect">
                <a:avLst/>
              </a:prstGeom>
              <a:blipFill>
                <a:blip r:embed="rId22"/>
                <a:stretch>
                  <a:fillRect l="-17778" r="-1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59977" y="3801291"/>
                <a:ext cx="274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77" y="3801291"/>
                <a:ext cx="274114" cy="246221"/>
              </a:xfrm>
              <a:prstGeom prst="rect">
                <a:avLst/>
              </a:prstGeom>
              <a:blipFill>
                <a:blip r:embed="rId23"/>
                <a:stretch>
                  <a:fillRect l="-17778" r="-1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064035" y="4066902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843.75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035" y="4066902"/>
                <a:ext cx="657231" cy="246221"/>
              </a:xfrm>
              <a:prstGeom prst="rect">
                <a:avLst/>
              </a:prstGeom>
              <a:blipFill>
                <a:blip r:embed="rId24"/>
                <a:stretch>
                  <a:fillRect l="-7407" r="-6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50973" y="4332514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781.25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973" y="4332514"/>
                <a:ext cx="657231" cy="246221"/>
              </a:xfrm>
              <a:prstGeom prst="rect">
                <a:avLst/>
              </a:prstGeom>
              <a:blipFill>
                <a:blip r:embed="rId25"/>
                <a:stretch>
                  <a:fillRect l="-7477" r="-747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116287" y="4580709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612.5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7" y="4580709"/>
                <a:ext cx="543418" cy="246221"/>
              </a:xfrm>
              <a:prstGeom prst="rect">
                <a:avLst/>
              </a:prstGeom>
              <a:blipFill>
                <a:blip r:embed="rId26"/>
                <a:stretch>
                  <a:fillRect l="-7865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312229" y="4837611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229" y="4837611"/>
                <a:ext cx="160300" cy="246221"/>
              </a:xfrm>
              <a:prstGeom prst="rect">
                <a:avLst/>
              </a:prstGeom>
              <a:blipFill>
                <a:blip r:embed="rId27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133703" y="5120640"/>
                <a:ext cx="501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4225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3" y="5120640"/>
                <a:ext cx="501740" cy="246221"/>
              </a:xfrm>
              <a:prstGeom prst="rect">
                <a:avLst/>
              </a:prstGeom>
              <a:blipFill>
                <a:blip r:embed="rId28"/>
                <a:stretch>
                  <a:fillRect l="-9756" r="-853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99859" y="1415777"/>
            <a:ext cx="4406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a grouped table we need to use the midpoints (as in the previous section)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/>
      <p:bldP spid="52" grpId="0"/>
      <p:bldP spid="53" grpId="0"/>
      <p:bldP spid="54" grpId="0"/>
      <p:bldP spid="55" grpId="0"/>
      <p:bldP spid="59" grpId="0"/>
      <p:bldP spid="60" grpId="0"/>
      <p:bldP spid="61" grpId="0"/>
      <p:bldP spid="62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DC855-8F94-4213-B901-D62FF1B7F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91E3-7608-41D8-BDA8-3FD527848D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145A37-1C89-4720-ADC5-C5834DA3435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2768</Words>
  <Application>Microsoft Office PowerPoint</Application>
  <PresentationFormat>On-screen Show (4:3)</PresentationFormat>
  <Paragraphs>284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Wingdings</vt:lpstr>
      <vt:lpstr>Office テーマ</vt:lpstr>
      <vt:lpstr>PowerPoint Presentation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  <vt:lpstr>Measures of location and spread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145</cp:revision>
  <dcterms:created xsi:type="dcterms:W3CDTF">2017-08-14T15:35:38Z</dcterms:created>
  <dcterms:modified xsi:type="dcterms:W3CDTF">2021-01-27T22:06:10Z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