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65" r:id="rId5"/>
    <p:sldId id="266" r:id="rId6"/>
    <p:sldId id="290" r:id="rId7"/>
    <p:sldId id="291" r:id="rId8"/>
    <p:sldId id="293" r:id="rId9"/>
    <p:sldId id="294" r:id="rId10"/>
    <p:sldId id="295" r:id="rId11"/>
    <p:sldId id="296" r:id="rId12"/>
    <p:sldId id="297" r:id="rId13"/>
    <p:sldId id="298" r:id="rId1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DAE3F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111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7934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06674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52683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7595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41390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3651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27/01/2021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39771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27/01/2021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43817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27/01/2021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01463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20382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07774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/>
            </a:gs>
            <a:gs pos="6000">
              <a:schemeClr val="accent1">
                <a:lumMod val="20000"/>
                <a:lumOff val="80000"/>
              </a:schemeClr>
            </a:gs>
            <a:gs pos="95000">
              <a:schemeClr val="accent1">
                <a:lumMod val="20000"/>
                <a:lumOff val="80000"/>
              </a:schemeClr>
            </a:gs>
            <a:gs pos="100000">
              <a:schemeClr val="accent1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50C350-365A-4F35-859D-17F134836970}" type="datetimeFigureOut">
              <a:rPr lang="en-GB" smtClean="0"/>
              <a:t>27/01/2021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99737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8.png"/><Relationship Id="rId13" Type="http://schemas.openxmlformats.org/officeDocument/2006/relationships/image" Target="../media/image183.png"/><Relationship Id="rId3" Type="http://schemas.openxmlformats.org/officeDocument/2006/relationships/image" Target="../media/image179.png"/><Relationship Id="rId7" Type="http://schemas.openxmlformats.org/officeDocument/2006/relationships/image" Target="../media/image137.png"/><Relationship Id="rId12" Type="http://schemas.openxmlformats.org/officeDocument/2006/relationships/image" Target="../media/image182.png"/><Relationship Id="rId17" Type="http://schemas.openxmlformats.org/officeDocument/2006/relationships/image" Target="../media/image203.png"/><Relationship Id="rId2" Type="http://schemas.openxmlformats.org/officeDocument/2006/relationships/image" Target="../media/image199.png"/><Relationship Id="rId16" Type="http://schemas.openxmlformats.org/officeDocument/2006/relationships/image" Target="../media/image20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6.png"/><Relationship Id="rId11" Type="http://schemas.openxmlformats.org/officeDocument/2006/relationships/image" Target="../media/image181.png"/><Relationship Id="rId5" Type="http://schemas.openxmlformats.org/officeDocument/2006/relationships/image" Target="../media/image135.png"/><Relationship Id="rId15" Type="http://schemas.openxmlformats.org/officeDocument/2006/relationships/image" Target="../media/image201.png"/><Relationship Id="rId10" Type="http://schemas.openxmlformats.org/officeDocument/2006/relationships/image" Target="../media/image140.png"/><Relationship Id="rId4" Type="http://schemas.openxmlformats.org/officeDocument/2006/relationships/image" Target="../media/image200.png"/><Relationship Id="rId9" Type="http://schemas.openxmlformats.org/officeDocument/2006/relationships/image" Target="../media/image139.png"/><Relationship Id="rId14" Type="http://schemas.openxmlformats.org/officeDocument/2006/relationships/image" Target="../media/image184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6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3.png"/><Relationship Id="rId3" Type="http://schemas.openxmlformats.org/officeDocument/2006/relationships/image" Target="../media/image128.png"/><Relationship Id="rId7" Type="http://schemas.openxmlformats.org/officeDocument/2006/relationships/image" Target="../media/image132.png"/><Relationship Id="rId2" Type="http://schemas.openxmlformats.org/officeDocument/2006/relationships/image" Target="../media/image12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1.png"/><Relationship Id="rId5" Type="http://schemas.openxmlformats.org/officeDocument/2006/relationships/image" Target="../media/image130.png"/><Relationship Id="rId4" Type="http://schemas.openxmlformats.org/officeDocument/2006/relationships/image" Target="../media/image129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7.png"/><Relationship Id="rId3" Type="http://schemas.openxmlformats.org/officeDocument/2006/relationships/image" Target="../media/image131.png"/><Relationship Id="rId7" Type="http://schemas.openxmlformats.org/officeDocument/2006/relationships/image" Target="../media/image136.png"/><Relationship Id="rId12" Type="http://schemas.openxmlformats.org/officeDocument/2006/relationships/image" Target="../media/image1.png"/><Relationship Id="rId2" Type="http://schemas.openxmlformats.org/officeDocument/2006/relationships/image" Target="../media/image13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5.png"/><Relationship Id="rId11" Type="http://schemas.openxmlformats.org/officeDocument/2006/relationships/image" Target="../media/image140.png"/><Relationship Id="rId5" Type="http://schemas.openxmlformats.org/officeDocument/2006/relationships/image" Target="../media/image133.png"/><Relationship Id="rId10" Type="http://schemas.openxmlformats.org/officeDocument/2006/relationships/image" Target="../media/image139.png"/><Relationship Id="rId4" Type="http://schemas.openxmlformats.org/officeDocument/2006/relationships/image" Target="../media/image132.png"/><Relationship Id="rId9" Type="http://schemas.openxmlformats.org/officeDocument/2006/relationships/image" Target="../media/image138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6.png"/><Relationship Id="rId7" Type="http://schemas.openxmlformats.org/officeDocument/2006/relationships/image" Target="../media/image140.png"/><Relationship Id="rId2" Type="http://schemas.openxmlformats.org/officeDocument/2006/relationships/image" Target="../media/image13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9.png"/><Relationship Id="rId5" Type="http://schemas.openxmlformats.org/officeDocument/2006/relationships/image" Target="../media/image138.png"/><Relationship Id="rId4" Type="http://schemas.openxmlformats.org/officeDocument/2006/relationships/image" Target="../media/image137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9.png"/><Relationship Id="rId13" Type="http://schemas.openxmlformats.org/officeDocument/2006/relationships/image" Target="../media/image147.png"/><Relationship Id="rId3" Type="http://schemas.openxmlformats.org/officeDocument/2006/relationships/image" Target="../media/image143.png"/><Relationship Id="rId7" Type="http://schemas.openxmlformats.org/officeDocument/2006/relationships/image" Target="../media/image138.png"/><Relationship Id="rId12" Type="http://schemas.openxmlformats.org/officeDocument/2006/relationships/image" Target="../media/image146.png"/><Relationship Id="rId2" Type="http://schemas.openxmlformats.org/officeDocument/2006/relationships/image" Target="../media/image142.png"/><Relationship Id="rId16" Type="http://schemas.openxmlformats.org/officeDocument/2006/relationships/image" Target="../media/image15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7.png"/><Relationship Id="rId11" Type="http://schemas.openxmlformats.org/officeDocument/2006/relationships/image" Target="../media/image145.png"/><Relationship Id="rId5" Type="http://schemas.openxmlformats.org/officeDocument/2006/relationships/image" Target="../media/image136.png"/><Relationship Id="rId15" Type="http://schemas.openxmlformats.org/officeDocument/2006/relationships/image" Target="../media/image149.png"/><Relationship Id="rId10" Type="http://schemas.openxmlformats.org/officeDocument/2006/relationships/image" Target="../media/image144.png"/><Relationship Id="rId4" Type="http://schemas.openxmlformats.org/officeDocument/2006/relationships/image" Target="../media/image135.png"/><Relationship Id="rId9" Type="http://schemas.openxmlformats.org/officeDocument/2006/relationships/image" Target="../media/image140.png"/><Relationship Id="rId14" Type="http://schemas.openxmlformats.org/officeDocument/2006/relationships/image" Target="../media/image148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1.png"/><Relationship Id="rId13" Type="http://schemas.openxmlformats.org/officeDocument/2006/relationships/image" Target="../media/image156.png"/><Relationship Id="rId3" Type="http://schemas.openxmlformats.org/officeDocument/2006/relationships/image" Target="../media/image136.png"/><Relationship Id="rId7" Type="http://schemas.openxmlformats.org/officeDocument/2006/relationships/image" Target="../media/image140.png"/><Relationship Id="rId12" Type="http://schemas.openxmlformats.org/officeDocument/2006/relationships/image" Target="../media/image155.png"/><Relationship Id="rId2" Type="http://schemas.openxmlformats.org/officeDocument/2006/relationships/image" Target="../media/image13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9.png"/><Relationship Id="rId11" Type="http://schemas.openxmlformats.org/officeDocument/2006/relationships/image" Target="../media/image154.png"/><Relationship Id="rId5" Type="http://schemas.openxmlformats.org/officeDocument/2006/relationships/image" Target="../media/image138.png"/><Relationship Id="rId10" Type="http://schemas.openxmlformats.org/officeDocument/2006/relationships/image" Target="../media/image153.png"/><Relationship Id="rId4" Type="http://schemas.openxmlformats.org/officeDocument/2006/relationships/image" Target="../media/image137.png"/><Relationship Id="rId9" Type="http://schemas.openxmlformats.org/officeDocument/2006/relationships/image" Target="../media/image152.png"/><Relationship Id="rId14" Type="http://schemas.openxmlformats.org/officeDocument/2006/relationships/image" Target="../media/image157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8.png"/><Relationship Id="rId13" Type="http://schemas.openxmlformats.org/officeDocument/2006/relationships/image" Target="../media/image163.png"/><Relationship Id="rId18" Type="http://schemas.openxmlformats.org/officeDocument/2006/relationships/image" Target="../media/image168.png"/><Relationship Id="rId26" Type="http://schemas.openxmlformats.org/officeDocument/2006/relationships/image" Target="../media/image176.png"/><Relationship Id="rId3" Type="http://schemas.openxmlformats.org/officeDocument/2006/relationships/image" Target="../media/image136.png"/><Relationship Id="rId21" Type="http://schemas.openxmlformats.org/officeDocument/2006/relationships/image" Target="../media/image171.png"/><Relationship Id="rId7" Type="http://schemas.openxmlformats.org/officeDocument/2006/relationships/image" Target="../media/image140.png"/><Relationship Id="rId12" Type="http://schemas.openxmlformats.org/officeDocument/2006/relationships/image" Target="../media/image162.png"/><Relationship Id="rId17" Type="http://schemas.openxmlformats.org/officeDocument/2006/relationships/image" Target="../media/image167.png"/><Relationship Id="rId25" Type="http://schemas.openxmlformats.org/officeDocument/2006/relationships/image" Target="../media/image175.png"/><Relationship Id="rId2" Type="http://schemas.openxmlformats.org/officeDocument/2006/relationships/image" Target="../media/image135.png"/><Relationship Id="rId16" Type="http://schemas.openxmlformats.org/officeDocument/2006/relationships/image" Target="../media/image166.png"/><Relationship Id="rId20" Type="http://schemas.openxmlformats.org/officeDocument/2006/relationships/image" Target="../media/image17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9.png"/><Relationship Id="rId11" Type="http://schemas.openxmlformats.org/officeDocument/2006/relationships/image" Target="../media/image161.png"/><Relationship Id="rId24" Type="http://schemas.openxmlformats.org/officeDocument/2006/relationships/image" Target="../media/image174.png"/><Relationship Id="rId5" Type="http://schemas.openxmlformats.org/officeDocument/2006/relationships/image" Target="../media/image138.png"/><Relationship Id="rId15" Type="http://schemas.openxmlformats.org/officeDocument/2006/relationships/image" Target="../media/image165.png"/><Relationship Id="rId23" Type="http://schemas.openxmlformats.org/officeDocument/2006/relationships/image" Target="../media/image173.png"/><Relationship Id="rId10" Type="http://schemas.openxmlformats.org/officeDocument/2006/relationships/image" Target="../media/image160.png"/><Relationship Id="rId19" Type="http://schemas.openxmlformats.org/officeDocument/2006/relationships/image" Target="../media/image169.png"/><Relationship Id="rId4" Type="http://schemas.openxmlformats.org/officeDocument/2006/relationships/image" Target="../media/image137.png"/><Relationship Id="rId9" Type="http://schemas.openxmlformats.org/officeDocument/2006/relationships/image" Target="../media/image159.png"/><Relationship Id="rId14" Type="http://schemas.openxmlformats.org/officeDocument/2006/relationships/image" Target="../media/image164.png"/><Relationship Id="rId22" Type="http://schemas.openxmlformats.org/officeDocument/2006/relationships/image" Target="../media/image172.png"/><Relationship Id="rId27" Type="http://schemas.openxmlformats.org/officeDocument/2006/relationships/image" Target="../media/image177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8.png"/><Relationship Id="rId13" Type="http://schemas.openxmlformats.org/officeDocument/2006/relationships/image" Target="../media/image183.png"/><Relationship Id="rId18" Type="http://schemas.openxmlformats.org/officeDocument/2006/relationships/image" Target="../media/image188.png"/><Relationship Id="rId26" Type="http://schemas.openxmlformats.org/officeDocument/2006/relationships/image" Target="../media/image196.png"/><Relationship Id="rId3" Type="http://schemas.openxmlformats.org/officeDocument/2006/relationships/image" Target="../media/image179.png"/><Relationship Id="rId21" Type="http://schemas.openxmlformats.org/officeDocument/2006/relationships/image" Target="../media/image191.png"/><Relationship Id="rId7" Type="http://schemas.openxmlformats.org/officeDocument/2006/relationships/image" Target="../media/image137.png"/><Relationship Id="rId12" Type="http://schemas.openxmlformats.org/officeDocument/2006/relationships/image" Target="../media/image182.png"/><Relationship Id="rId17" Type="http://schemas.openxmlformats.org/officeDocument/2006/relationships/image" Target="../media/image187.png"/><Relationship Id="rId25" Type="http://schemas.openxmlformats.org/officeDocument/2006/relationships/image" Target="../media/image195.png"/><Relationship Id="rId2" Type="http://schemas.openxmlformats.org/officeDocument/2006/relationships/image" Target="../media/image178.png"/><Relationship Id="rId16" Type="http://schemas.openxmlformats.org/officeDocument/2006/relationships/image" Target="../media/image186.png"/><Relationship Id="rId20" Type="http://schemas.openxmlformats.org/officeDocument/2006/relationships/image" Target="../media/image19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6.png"/><Relationship Id="rId11" Type="http://schemas.openxmlformats.org/officeDocument/2006/relationships/image" Target="../media/image181.png"/><Relationship Id="rId24" Type="http://schemas.openxmlformats.org/officeDocument/2006/relationships/image" Target="../media/image194.png"/><Relationship Id="rId5" Type="http://schemas.openxmlformats.org/officeDocument/2006/relationships/image" Target="../media/image135.png"/><Relationship Id="rId15" Type="http://schemas.openxmlformats.org/officeDocument/2006/relationships/image" Target="../media/image185.png"/><Relationship Id="rId23" Type="http://schemas.openxmlformats.org/officeDocument/2006/relationships/image" Target="../media/image193.png"/><Relationship Id="rId28" Type="http://schemas.openxmlformats.org/officeDocument/2006/relationships/image" Target="../media/image198.png"/><Relationship Id="rId10" Type="http://schemas.openxmlformats.org/officeDocument/2006/relationships/image" Target="../media/image140.png"/><Relationship Id="rId19" Type="http://schemas.openxmlformats.org/officeDocument/2006/relationships/image" Target="../media/image189.png"/><Relationship Id="rId4" Type="http://schemas.openxmlformats.org/officeDocument/2006/relationships/image" Target="../media/image180.png"/><Relationship Id="rId9" Type="http://schemas.openxmlformats.org/officeDocument/2006/relationships/image" Target="../media/image139.png"/><Relationship Id="rId14" Type="http://schemas.openxmlformats.org/officeDocument/2006/relationships/image" Target="../media/image184.png"/><Relationship Id="rId22" Type="http://schemas.openxmlformats.org/officeDocument/2006/relationships/image" Target="../media/image192.png"/><Relationship Id="rId27" Type="http://schemas.openxmlformats.org/officeDocument/2006/relationships/image" Target="../media/image19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027A099B-1FBC-4EB7-A51D-88C0578382D8}"/>
              </a:ext>
            </a:extLst>
          </p:cNvPr>
          <p:cNvSpPr/>
          <p:nvPr/>
        </p:nvSpPr>
        <p:spPr>
          <a:xfrm>
            <a:off x="2264230" y="2487947"/>
            <a:ext cx="4633320" cy="1731243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en-US" altLang="ja-JP" sz="5400" b="1" dirty="0">
                <a:ln w="38100">
                  <a:solidFill>
                    <a:schemeClr val="tx1"/>
                  </a:solidFill>
                  <a:prstDash val="solid"/>
                </a:ln>
                <a:solidFill>
                  <a:schemeClr val="accent4">
                    <a:lumMod val="60000"/>
                    <a:lumOff val="40000"/>
                  </a:schemeClr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Teachings for </a:t>
            </a:r>
          </a:p>
          <a:p>
            <a:pPr algn="ctr"/>
            <a:r>
              <a:rPr lang="en-US" altLang="ja-JP" sz="5400" b="1" dirty="0">
                <a:ln w="38100">
                  <a:solidFill>
                    <a:schemeClr val="tx1"/>
                  </a:solidFill>
                  <a:prstDash val="solid"/>
                </a:ln>
                <a:solidFill>
                  <a:schemeClr val="accent4">
                    <a:lumMod val="60000"/>
                    <a:lumOff val="40000"/>
                  </a:schemeClr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Exercise 2E</a:t>
            </a:r>
            <a:endParaRPr lang="ja-JP" altLang="en-US" sz="5400" b="1" dirty="0">
              <a:ln w="38100">
                <a:solidFill>
                  <a:schemeClr val="tx1"/>
                </a:solidFill>
                <a:prstDash val="solid"/>
              </a:ln>
              <a:solidFill>
                <a:schemeClr val="accent4">
                  <a:lumMod val="60000"/>
                  <a:lumOff val="40000"/>
                </a:schemeClr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89904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6" name="Group 55"/>
          <p:cNvGrpSpPr/>
          <p:nvPr/>
        </p:nvGrpSpPr>
        <p:grpSpPr>
          <a:xfrm>
            <a:off x="0" y="6131638"/>
            <a:ext cx="966652" cy="474617"/>
            <a:chOff x="3778187" y="4001588"/>
            <a:chExt cx="1010194" cy="474617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7" name="TextBox 56"/>
                <p:cNvSpPr txBox="1"/>
                <p:nvPr/>
              </p:nvSpPr>
              <p:spPr>
                <a:xfrm>
                  <a:off x="3868018" y="4001588"/>
                  <a:ext cx="768184" cy="415114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en-GB" sz="140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nary>
                              <m:naryPr>
                                <m:chr m:val="∑"/>
                                <m:subHide m:val="on"/>
                                <m:supHide m:val="on"/>
                                <m:ctrlPr>
                                  <a:rPr lang="en-GB" sz="140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naryPr>
                              <m:sub/>
                              <m:sup/>
                              <m:e>
                                <m:r>
                                  <a:rPr lang="en-US" sz="14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𝑓</m:t>
                                </m:r>
                                <m:r>
                                  <a:rPr lang="en-US" sz="14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=27</m:t>
                                </m:r>
                              </m:e>
                            </m:nary>
                          </m:num>
                          <m:den/>
                        </m:f>
                      </m:oMath>
                    </m:oMathPara>
                  </a14:m>
                  <a:endParaRPr lang="en-GB" sz="1400" dirty="0">
                    <a:solidFill>
                      <a:srgbClr val="FF0000"/>
                    </a:solidFill>
                  </a:endParaRPr>
                </a:p>
              </p:txBody>
            </p:sp>
          </mc:Choice>
          <mc:Fallback xmlns="">
            <p:sp>
              <p:nvSpPr>
                <p:cNvPr id="57" name="TextBox 5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868018" y="4001588"/>
                  <a:ext cx="768184" cy="415114"/>
                </a:xfrm>
                <a:prstGeom prst="rect">
                  <a:avLst/>
                </a:prstGeom>
                <a:blipFill>
                  <a:blip r:embed="rId2"/>
                  <a:stretch>
                    <a:fillRect l="-39669" t="-89706" r="-13223" b="-79412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sp useBgFill="1">
          <p:nvSpPr>
            <p:cNvPr id="58" name="Rectangle 57"/>
            <p:cNvSpPr/>
            <p:nvPr/>
          </p:nvSpPr>
          <p:spPr>
            <a:xfrm>
              <a:off x="3778187" y="4223656"/>
              <a:ext cx="1010194" cy="252549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400">
                <a:solidFill>
                  <a:srgbClr val="FF0000"/>
                </a:solidFill>
              </a:endParaRPr>
            </a:p>
          </p:txBody>
        </p:sp>
      </p:grpSp>
      <p:grpSp>
        <p:nvGrpSpPr>
          <p:cNvPr id="63" name="Group 62"/>
          <p:cNvGrpSpPr/>
          <p:nvPr/>
        </p:nvGrpSpPr>
        <p:grpSpPr>
          <a:xfrm>
            <a:off x="1525269" y="6400801"/>
            <a:ext cx="1114697" cy="457199"/>
            <a:chOff x="1854926" y="4262846"/>
            <a:chExt cx="1114697" cy="457199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4" name="TextBox 63"/>
                <p:cNvSpPr txBox="1"/>
                <p:nvPr/>
              </p:nvSpPr>
              <p:spPr>
                <a:xfrm>
                  <a:off x="1924594" y="4262846"/>
                  <a:ext cx="930832" cy="415114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en-GB" sz="140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nary>
                              <m:naryPr>
                                <m:chr m:val="∑"/>
                                <m:subHide m:val="on"/>
                                <m:supHide m:val="on"/>
                                <m:ctrlPr>
                                  <a:rPr lang="en-GB" sz="140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naryPr>
                              <m:sub/>
                              <m:sup/>
                              <m:e>
                                <m:r>
                                  <a:rPr lang="en-US" sz="14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𝑓𝑥</m:t>
                                </m:r>
                                <m:r>
                                  <a:rPr lang="en-US" sz="14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=285</m:t>
                                </m:r>
                              </m:e>
                            </m:nary>
                          </m:num>
                          <m:den/>
                        </m:f>
                      </m:oMath>
                    </m:oMathPara>
                  </a14:m>
                  <a:endParaRPr lang="en-GB" sz="1400" dirty="0">
                    <a:solidFill>
                      <a:srgbClr val="FF0000"/>
                    </a:solidFill>
                  </a:endParaRPr>
                </a:p>
              </p:txBody>
            </p:sp>
          </mc:Choice>
          <mc:Fallback xmlns="">
            <p:sp>
              <p:nvSpPr>
                <p:cNvPr id="64" name="TextBox 6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924594" y="4262846"/>
                  <a:ext cx="930832" cy="415114"/>
                </a:xfrm>
                <a:prstGeom prst="rect">
                  <a:avLst/>
                </a:prstGeom>
                <a:blipFill>
                  <a:blip r:embed="rId3"/>
                  <a:stretch>
                    <a:fillRect l="-32237" t="-88235" r="-3947" b="-79412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sp useBgFill="1">
          <p:nvSpPr>
            <p:cNvPr id="65" name="Rectangle 64"/>
            <p:cNvSpPr/>
            <p:nvPr/>
          </p:nvSpPr>
          <p:spPr>
            <a:xfrm>
              <a:off x="1854926" y="4467496"/>
              <a:ext cx="1114697" cy="252549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400">
                <a:solidFill>
                  <a:srgbClr val="FF0000"/>
                </a:solidFill>
              </a:endParaRPr>
            </a:p>
          </p:txBody>
        </p:sp>
      </p:grpSp>
      <p:grpSp>
        <p:nvGrpSpPr>
          <p:cNvPr id="66" name="Group 65"/>
          <p:cNvGrpSpPr/>
          <p:nvPr/>
        </p:nvGrpSpPr>
        <p:grpSpPr>
          <a:xfrm>
            <a:off x="2716862" y="6145377"/>
            <a:ext cx="1406435" cy="483325"/>
            <a:chOff x="4389120" y="4341223"/>
            <a:chExt cx="1406435" cy="483325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7" name="TextBox 66"/>
                <p:cNvSpPr txBox="1"/>
                <p:nvPr/>
              </p:nvSpPr>
              <p:spPr>
                <a:xfrm>
                  <a:off x="4441371" y="4341223"/>
                  <a:ext cx="1258871" cy="430824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en-GB" sz="140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nary>
                              <m:naryPr>
                                <m:chr m:val="∑"/>
                                <m:subHide m:val="on"/>
                                <m:supHide m:val="on"/>
                                <m:ctrlPr>
                                  <a:rPr lang="en-GB" sz="140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naryPr>
                              <m:sub/>
                              <m:sup/>
                              <m:e>
                                <m:r>
                                  <a:rPr lang="en-US" sz="14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𝑓</m:t>
                                </m:r>
                                <m:sSup>
                                  <m:sSupPr>
                                    <m:ctrlPr>
                                      <a:rPr lang="en-US" sz="1400" b="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1400" b="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p>
                                    <m:r>
                                      <a:rPr lang="en-US" sz="1400" b="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  <m:r>
                                  <a:rPr lang="en-US" sz="14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=6487.5</m:t>
                                </m:r>
                              </m:e>
                            </m:nary>
                          </m:num>
                          <m:den/>
                        </m:f>
                      </m:oMath>
                    </m:oMathPara>
                  </a14:m>
                  <a:endParaRPr lang="en-GB" sz="1400" dirty="0">
                    <a:solidFill>
                      <a:srgbClr val="FF0000"/>
                    </a:solidFill>
                  </a:endParaRPr>
                </a:p>
              </p:txBody>
            </p:sp>
          </mc:Choice>
          <mc:Fallback xmlns="">
            <p:sp>
              <p:nvSpPr>
                <p:cNvPr id="67" name="TextBox 6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441371" y="4341223"/>
                  <a:ext cx="1258871" cy="430824"/>
                </a:xfrm>
                <a:prstGeom prst="rect">
                  <a:avLst/>
                </a:prstGeom>
                <a:blipFill>
                  <a:blip r:embed="rId4"/>
                  <a:stretch>
                    <a:fillRect l="-23188" t="-81690" r="-2899" b="-76056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sp useBgFill="1">
          <p:nvSpPr>
            <p:cNvPr id="68" name="Rectangle 67"/>
            <p:cNvSpPr/>
            <p:nvPr/>
          </p:nvSpPr>
          <p:spPr>
            <a:xfrm>
              <a:off x="4389120" y="4571999"/>
              <a:ext cx="1406435" cy="252549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400">
                <a:solidFill>
                  <a:srgbClr val="FF0000"/>
                </a:solidFill>
              </a:endParaRP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0" y="0"/>
                <a:ext cx="1072665" cy="370551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𝜎</m:t>
                          </m:r>
                        </m:e>
                        <m:sup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nary>
                            <m:naryPr>
                              <m:chr m:val="∑"/>
                              <m:subHide m:val="on"/>
                              <m:supHide m:val="on"/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/>
                            <m:sup/>
                            <m:e>
                              <m:sSup>
                                <m:sSupPr>
                                  <m:ctrlP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en-US" sz="12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sz="1200" b="0" i="1" smtClean="0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  <m:r>
                                        <a:rPr lang="en-US" sz="1200" b="0" i="1" smtClean="0">
                                          <a:latin typeface="Cambria Math" panose="02040503050406030204" pitchFamily="18" charset="0"/>
                                        </a:rPr>
                                        <m:t>−</m:t>
                                      </m:r>
                                      <m:acc>
                                        <m:accPr>
                                          <m:chr m:val="̅"/>
                                          <m:ctrlPr>
                                            <a:rPr lang="en-US" sz="1200" b="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accPr>
                                        <m:e>
                                          <m:r>
                                            <a:rPr lang="en-US" sz="1200" b="0" i="1" smtClean="0">
                                              <a:latin typeface="Cambria Math" panose="02040503050406030204" pitchFamily="18" charset="0"/>
                                            </a:rPr>
                                            <m:t>𝑥</m:t>
                                          </m:r>
                                        </m:e>
                                      </m:acc>
                                    </m:e>
                                  </m:d>
                                </m:e>
                                <m:sup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nary>
                        </m:num>
                        <m:den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072665" cy="370551"/>
              </a:xfrm>
              <a:prstGeom prst="rect">
                <a:avLst/>
              </a:prstGeom>
              <a:blipFill>
                <a:blip r:embed="rId5"/>
                <a:stretch>
                  <a:fillRect t="-75385" r="-4444" b="-72308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6" y="1400175"/>
            <a:ext cx="3836941" cy="508771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The variance and standard deviation can also be used to </a:t>
            </a:r>
            <a:r>
              <a:rPr lang="en-US" sz="1600" b="1" dirty="0" err="1">
                <a:latin typeface="Comic Sans MS" panose="030F0702030302020204" pitchFamily="66" charset="0"/>
              </a:rPr>
              <a:t>analyse</a:t>
            </a:r>
            <a:r>
              <a:rPr lang="en-US" sz="1600" b="1" dirty="0">
                <a:latin typeface="Comic Sans MS" panose="030F0702030302020204" pitchFamily="66" charset="0"/>
              </a:rPr>
              <a:t> a set of data</a:t>
            </a: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Andy recorded the length, in minutes, of each telephone call he made for a month. The data is summarized in the table below.</a:t>
            </a: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  <a:sym typeface="Wingdings" panose="05000000000000000000" pitchFamily="2" charset="2"/>
              </a:rPr>
              <a:t>Calculate an estimate of the standard deviation of the length of the </a:t>
            </a:r>
            <a:r>
              <a:rPr lang="en-US" sz="1600" dirty="0" err="1">
                <a:latin typeface="Comic Sans MS" panose="030F0702030302020204" pitchFamily="66" charset="0"/>
                <a:sym typeface="Wingdings" panose="05000000000000000000" pitchFamily="2" charset="2"/>
              </a:rPr>
              <a:t>phonecalls</a:t>
            </a:r>
            <a:endParaRPr lang="en-US" sz="1600" dirty="0">
              <a:latin typeface="Comic Sans MS" panose="030F0702030302020204" pitchFamily="66" charset="0"/>
              <a:sym typeface="Wingdings" panose="05000000000000000000" pitchFamily="2" charset="2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0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2E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1077032" y="0"/>
                <a:ext cx="1357744" cy="45147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𝜎</m:t>
                          </m:r>
                        </m:e>
                        <m:sup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nary>
                            <m:naryPr>
                              <m:chr m:val="∑"/>
                              <m:subHide m:val="on"/>
                              <m:supHide m:val="on"/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/>
                            <m:sup/>
                            <m:e>
                              <m:sSup>
                                <m:sSupPr>
                                  <m:ctrlP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nary>
                        </m:num>
                        <m:den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den>
                      </m:f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nary>
                                    <m:naryPr>
                                      <m:chr m:val="∑"/>
                                      <m:subHide m:val="on"/>
                                      <m:supHide m:val="on"/>
                                      <m:ctrlPr>
                                        <a:rPr lang="en-US" sz="12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naryPr>
                                    <m:sub/>
                                    <m:sup/>
                                    <m:e>
                                      <m:r>
                                        <a:rPr lang="en-US" sz="1200" b="0" i="1" smtClean="0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</m:nary>
                                </m:num>
                                <m:den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7032" y="0"/>
                <a:ext cx="1357744" cy="451470"/>
              </a:xfrm>
              <a:prstGeom prst="rect">
                <a:avLst/>
              </a:prstGeom>
              <a:blipFill>
                <a:blip r:embed="rId6"/>
                <a:stretch>
                  <a:fillRect l="-442" t="-55128" r="-20796" b="-51282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2431299" y="0"/>
                <a:ext cx="623056" cy="34689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𝜎</m:t>
                          </m:r>
                        </m:e>
                        <m:sup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𝑆</m:t>
                              </m:r>
                            </m:e>
                            <m:sub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𝑥𝑥</m:t>
                              </m:r>
                            </m:sub>
                          </m:sSub>
                        </m:num>
                        <m:den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31299" y="0"/>
                <a:ext cx="623056" cy="346890"/>
              </a:xfrm>
              <a:prstGeom prst="rect">
                <a:avLst/>
              </a:prstGeom>
              <a:blipFill>
                <a:blip r:embed="rId7"/>
                <a:stretch>
                  <a:fillRect l="-1887" b="-4918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5958397" y="0"/>
                <a:ext cx="1112933" cy="545662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𝜎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f>
                            <m:f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nary>
                                <m:naryPr>
                                  <m:chr m:val="∑"/>
                                  <m:subHide m:val="on"/>
                                  <m:supHide m:val="on"/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naryPr>
                                <m:sub/>
                                <m:sup/>
                                <m:e>
                                  <m:sSup>
                                    <m:sSupPr>
                                      <m:ctrlP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d>
                                        <m:dPr>
                                          <m:ctrlPr>
                                            <a:rPr lang="en-US" sz="12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en-US" sz="1200" i="1">
                                              <a:latin typeface="Cambria Math" panose="02040503050406030204" pitchFamily="18" charset="0"/>
                                            </a:rPr>
                                            <m:t>𝑥</m:t>
                                          </m:r>
                                          <m:r>
                                            <a:rPr lang="en-US" sz="1200" i="1">
                                              <a:latin typeface="Cambria Math" panose="02040503050406030204" pitchFamily="18" charset="0"/>
                                            </a:rPr>
                                            <m:t>−</m:t>
                                          </m:r>
                                          <m:acc>
                                            <m:accPr>
                                              <m:chr m:val="̅"/>
                                              <m:ctrlPr>
                                                <a:rPr lang="en-US" sz="1200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accPr>
                                            <m:e>
                                              <m:r>
                                                <a:rPr lang="en-US" sz="1200" i="1">
                                                  <a:latin typeface="Cambria Math" panose="02040503050406030204" pitchFamily="18" charset="0"/>
                                                </a:rPr>
                                                <m:t>𝑥</m:t>
                                              </m:r>
                                            </m:e>
                                          </m:acc>
                                        </m:e>
                                      </m:d>
                                    </m:e>
                                    <m:sup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e>
                              </m:nary>
                            </m:num>
                            <m:den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den>
                          </m:f>
                        </m:e>
                      </m:ra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58397" y="0"/>
                <a:ext cx="1112933" cy="545662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7079818" y="0"/>
                <a:ext cx="1398011" cy="545662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𝜎</m:t>
                      </m:r>
                      <m:r>
                        <a:rPr lang="en-US" sz="1200" i="1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120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f>
                            <m:f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nary>
                                <m:naryPr>
                                  <m:chr m:val="∑"/>
                                  <m:subHide m:val="on"/>
                                  <m:supHide m:val="on"/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naryPr>
                                <m:sub/>
                                <m:sup/>
                                <m:e>
                                  <m:sSup>
                                    <m:sSupPr>
                                      <m:ctrlP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e>
                              </m:nary>
                            </m:num>
                            <m:den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den>
                          </m:f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nary>
                                        <m:naryPr>
                                          <m:chr m:val="∑"/>
                                          <m:subHide m:val="on"/>
                                          <m:supHide m:val="on"/>
                                          <m:ctrlPr>
                                            <a:rPr lang="en-US" sz="12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naryPr>
                                        <m:sub/>
                                        <m:sup/>
                                        <m:e>
                                          <m:r>
                                            <a:rPr lang="en-US" sz="1200" i="1">
                                              <a:latin typeface="Cambria Math" panose="02040503050406030204" pitchFamily="18" charset="0"/>
                                            </a:rPr>
                                            <m:t>𝑥</m:t>
                                          </m:r>
                                        </m:e>
                                      </m:nary>
                                    </m:num>
                                    <m:den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𝑛</m:t>
                                      </m:r>
                                    </m:den>
                                  </m:f>
                                </m:e>
                              </m:d>
                            </m:e>
                            <m:sup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79818" y="0"/>
                <a:ext cx="1398011" cy="545662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8480677" y="0"/>
                <a:ext cx="663323" cy="545662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𝜎</m:t>
                      </m:r>
                      <m:r>
                        <a:rPr lang="en-US" sz="1200" i="1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120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f>
                            <m:f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𝑆</m:t>
                                  </m:r>
                                </m:e>
                                <m:sub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𝑥𝑥</m:t>
                                  </m:r>
                                </m:sub>
                              </m:sSub>
                            </m:num>
                            <m:den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den>
                          </m:f>
                        </m:e>
                      </m:ra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80677" y="0"/>
                <a:ext cx="663323" cy="545662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6424"/>
            <a:ext cx="7886700" cy="994172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Measures of location and spread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3718309" y="0"/>
                <a:ext cx="1572417" cy="545662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𝜎</m:t>
                      </m:r>
                      <m:r>
                        <a:rPr lang="en-US" sz="1200" i="1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120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f>
                            <m:f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nary>
                                <m:naryPr>
                                  <m:chr m:val="∑"/>
                                  <m:subHide m:val="on"/>
                                  <m:supHide m:val="on"/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naryPr>
                                <m:sub/>
                                <m:sup/>
                                <m:e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𝑓</m:t>
                                  </m:r>
                                  <m:sSup>
                                    <m:sSupPr>
                                      <m:ctrlP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e>
                              </m:nary>
                            </m:num>
                            <m:den>
                              <m:nary>
                                <m:naryPr>
                                  <m:chr m:val="∑"/>
                                  <m:subHide m:val="on"/>
                                  <m:supHide m:val="on"/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naryPr>
                                <m:sub/>
                                <m:sup/>
                                <m:e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𝑓</m:t>
                                  </m:r>
                                </m:e>
                              </m:nary>
                            </m:den>
                          </m:f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nary>
                                        <m:naryPr>
                                          <m:chr m:val="∑"/>
                                          <m:subHide m:val="on"/>
                                          <m:supHide m:val="on"/>
                                          <m:ctrlPr>
                                            <a:rPr lang="en-US" sz="12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naryPr>
                                        <m:sub/>
                                        <m:sup/>
                                        <m:e>
                                          <m:r>
                                            <a:rPr lang="en-US" sz="1200" b="0" i="1" smtClean="0">
                                              <a:latin typeface="Cambria Math" panose="02040503050406030204" pitchFamily="18" charset="0"/>
                                            </a:rPr>
                                            <m:t>𝑓</m:t>
                                          </m:r>
                                          <m:r>
                                            <a:rPr lang="en-US" sz="1200" i="1">
                                              <a:latin typeface="Cambria Math" panose="02040503050406030204" pitchFamily="18" charset="0"/>
                                            </a:rPr>
                                            <m:t>𝑥</m:t>
                                          </m:r>
                                        </m:e>
                                      </m:nary>
                                    </m:num>
                                    <m:den>
                                      <m:nary>
                                        <m:naryPr>
                                          <m:chr m:val="∑"/>
                                          <m:subHide m:val="on"/>
                                          <m:supHide m:val="on"/>
                                          <m:ctrlPr>
                                            <a:rPr lang="en-US" sz="12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naryPr>
                                        <m:sub/>
                                        <m:sup/>
                                        <m:e>
                                          <m:r>
                                            <a:rPr lang="en-US" sz="1200" i="1">
                                              <a:latin typeface="Cambria Math" panose="02040503050406030204" pitchFamily="18" charset="0"/>
                                            </a:rPr>
                                            <m:t>𝑓</m:t>
                                          </m:r>
                                        </m:e>
                                      </m:nary>
                                    </m:den>
                                  </m:f>
                                </m:e>
                              </m:d>
                            </m:e>
                            <m:sup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18309" y="0"/>
                <a:ext cx="1572417" cy="545662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7" name="Table 6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632217149"/>
                  </p:ext>
                </p:extLst>
              </p:nvPr>
            </p:nvGraphicFramePr>
            <p:xfrm>
              <a:off x="365758" y="3565433"/>
              <a:ext cx="3370218" cy="1813560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1685109">
                      <a:extLst>
                        <a:ext uri="{9D8B030D-6E8A-4147-A177-3AD203B41FA5}">
                          <a16:colId xmlns:a16="http://schemas.microsoft.com/office/drawing/2014/main" val="2640327797"/>
                        </a:ext>
                      </a:extLst>
                    </a:gridCol>
                    <a:gridCol w="1685109">
                      <a:extLst>
                        <a:ext uri="{9D8B030D-6E8A-4147-A177-3AD203B41FA5}">
                          <a16:colId xmlns:a16="http://schemas.microsoft.com/office/drawing/2014/main" val="1500616799"/>
                        </a:ext>
                      </a:extLst>
                    </a:gridCol>
                  </a:tblGrid>
                  <a:tr h="255762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100" dirty="0">
                              <a:latin typeface="Comic Sans MS" panose="030F0702030302020204" pitchFamily="66" charset="0"/>
                            </a:rPr>
                            <a:t>Length of call (</a:t>
                          </a:r>
                          <a:r>
                            <a:rPr lang="en-US" sz="1100" dirty="0" err="1">
                              <a:latin typeface="Comic Sans MS" panose="030F0702030302020204" pitchFamily="66" charset="0"/>
                            </a:rPr>
                            <a:t>mins</a:t>
                          </a:r>
                          <a:r>
                            <a:rPr lang="en-US" sz="1100" dirty="0">
                              <a:latin typeface="Comic Sans MS" panose="030F0702030302020204" pitchFamily="66" charset="0"/>
                            </a:rPr>
                            <a:t>)</a:t>
                          </a:r>
                          <a:endParaRPr lang="en-GB" sz="11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100" dirty="0">
                              <a:latin typeface="Comic Sans MS" panose="030F0702030302020204" pitchFamily="66" charset="0"/>
                            </a:rPr>
                            <a:t>Frequency</a:t>
                          </a:r>
                          <a:endParaRPr lang="en-GB" sz="11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776809172"/>
                      </a:ext>
                    </a:extLst>
                  </a:tr>
                  <a:tr h="255762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100" smtClean="0">
                                    <a:latin typeface="Cambria Math" panose="02040503050406030204" pitchFamily="18" charset="0"/>
                                  </a:rPr>
                                  <m:t>0&lt;</m:t>
                                </m:r>
                                <m:r>
                                  <a:rPr lang="en-US" sz="1100" smtClean="0">
                                    <a:latin typeface="Cambria Math" panose="02040503050406030204" pitchFamily="18" charset="0"/>
                                  </a:rPr>
                                  <m:t>𝑙</m:t>
                                </m:r>
                                <m:r>
                                  <a:rPr lang="en-US" sz="1100" smtClean="0">
                                    <a:latin typeface="Cambria Math" panose="02040503050406030204" pitchFamily="18" charset="0"/>
                                  </a:rPr>
                                  <m:t>≤5</m:t>
                                </m:r>
                              </m:oMath>
                            </m:oMathPara>
                          </a14:m>
                          <a:endParaRPr lang="en-GB" sz="11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100" dirty="0">
                              <a:latin typeface="Comic Sans MS" panose="030F0702030302020204" pitchFamily="66" charset="0"/>
                            </a:rPr>
                            <a:t>4</a:t>
                          </a:r>
                          <a:endParaRPr lang="en-GB" sz="11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468663791"/>
                      </a:ext>
                    </a:extLst>
                  </a:tr>
                  <a:tr h="255762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100" smtClean="0">
                                    <a:latin typeface="Cambria Math" panose="02040503050406030204" pitchFamily="18" charset="0"/>
                                  </a:rPr>
                                  <m:t>5&lt;</m:t>
                                </m:r>
                                <m:r>
                                  <a:rPr lang="en-US" sz="1100" smtClean="0">
                                    <a:latin typeface="Cambria Math" panose="02040503050406030204" pitchFamily="18" charset="0"/>
                                  </a:rPr>
                                  <m:t>𝑙</m:t>
                                </m:r>
                                <m:r>
                                  <a:rPr lang="en-US" sz="1100" smtClean="0">
                                    <a:latin typeface="Cambria Math" panose="02040503050406030204" pitchFamily="18" charset="0"/>
                                  </a:rPr>
                                  <m:t>≤10</m:t>
                                </m:r>
                              </m:oMath>
                            </m:oMathPara>
                          </a14:m>
                          <a:endParaRPr lang="en-GB" sz="11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100" dirty="0">
                              <a:latin typeface="Comic Sans MS" panose="030F0702030302020204" pitchFamily="66" charset="0"/>
                            </a:rPr>
                            <a:t>15</a:t>
                          </a:r>
                          <a:endParaRPr lang="en-GB" sz="11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76908197"/>
                      </a:ext>
                    </a:extLst>
                  </a:tr>
                  <a:tr h="255762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10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  <m:r>
                                  <a:rPr lang="en-US" sz="1100" b="0" i="0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  <m:r>
                                  <a:rPr lang="en-US" sz="1100" smtClean="0">
                                    <a:latin typeface="Cambria Math" panose="02040503050406030204" pitchFamily="18" charset="0"/>
                                  </a:rPr>
                                  <m:t>&lt;</m:t>
                                </m:r>
                                <m:r>
                                  <a:rPr lang="en-US" sz="1100" smtClean="0">
                                    <a:latin typeface="Cambria Math" panose="02040503050406030204" pitchFamily="18" charset="0"/>
                                  </a:rPr>
                                  <m:t>𝑙</m:t>
                                </m:r>
                                <m:r>
                                  <a:rPr lang="en-US" sz="1100" smtClean="0">
                                    <a:latin typeface="Cambria Math" panose="02040503050406030204" pitchFamily="18" charset="0"/>
                                  </a:rPr>
                                  <m:t>≤15</m:t>
                                </m:r>
                              </m:oMath>
                            </m:oMathPara>
                          </a14:m>
                          <a:endParaRPr lang="en-GB" sz="11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100" dirty="0">
                              <a:latin typeface="Comic Sans MS" panose="030F0702030302020204" pitchFamily="66" charset="0"/>
                            </a:rPr>
                            <a:t>5</a:t>
                          </a:r>
                          <a:endParaRPr lang="en-GB" sz="11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3832211072"/>
                      </a:ext>
                    </a:extLst>
                  </a:tr>
                  <a:tr h="255762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10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  <m:r>
                                  <a:rPr lang="en-US" sz="1100" b="0" i="0" smtClean="0">
                                    <a:latin typeface="Cambria Math" panose="02040503050406030204" pitchFamily="18" charset="0"/>
                                  </a:rPr>
                                  <m:t>5</m:t>
                                </m:r>
                                <m:r>
                                  <a:rPr lang="en-US" sz="1100" smtClean="0">
                                    <a:latin typeface="Cambria Math" panose="02040503050406030204" pitchFamily="18" charset="0"/>
                                  </a:rPr>
                                  <m:t>&lt;</m:t>
                                </m:r>
                                <m:r>
                                  <a:rPr lang="en-US" sz="1100" smtClean="0">
                                    <a:latin typeface="Cambria Math" panose="02040503050406030204" pitchFamily="18" charset="0"/>
                                  </a:rPr>
                                  <m:t>𝑙</m:t>
                                </m:r>
                                <m:r>
                                  <a:rPr lang="en-US" sz="1100" smtClean="0">
                                    <a:latin typeface="Cambria Math" panose="02040503050406030204" pitchFamily="18" charset="0"/>
                                  </a:rPr>
                                  <m:t>≤20</m:t>
                                </m:r>
                              </m:oMath>
                            </m:oMathPara>
                          </a14:m>
                          <a:endParaRPr lang="en-GB" sz="11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100" dirty="0">
                              <a:latin typeface="Comic Sans MS" panose="030F0702030302020204" pitchFamily="66" charset="0"/>
                            </a:rPr>
                            <a:t>2</a:t>
                          </a:r>
                          <a:endParaRPr lang="en-GB" sz="11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135221706"/>
                      </a:ext>
                    </a:extLst>
                  </a:tr>
                  <a:tr h="255762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100" b="0" i="0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  <m:r>
                                  <a:rPr lang="en-US" sz="1100" smtClean="0">
                                    <a:latin typeface="Cambria Math" panose="02040503050406030204" pitchFamily="18" charset="0"/>
                                  </a:rPr>
                                  <m:t>0&lt;</m:t>
                                </m:r>
                                <m:r>
                                  <a:rPr lang="en-US" sz="1100" smtClean="0">
                                    <a:latin typeface="Cambria Math" panose="02040503050406030204" pitchFamily="18" charset="0"/>
                                  </a:rPr>
                                  <m:t>𝑙</m:t>
                                </m:r>
                                <m:r>
                                  <a:rPr lang="en-US" sz="1100" smtClean="0">
                                    <a:latin typeface="Cambria Math" panose="02040503050406030204" pitchFamily="18" charset="0"/>
                                  </a:rPr>
                                  <m:t>≤60</m:t>
                                </m:r>
                              </m:oMath>
                            </m:oMathPara>
                          </a14:m>
                          <a:endParaRPr lang="en-GB" sz="11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100" dirty="0">
                              <a:latin typeface="Comic Sans MS" panose="030F0702030302020204" pitchFamily="66" charset="0"/>
                            </a:rPr>
                            <a:t>0</a:t>
                          </a:r>
                          <a:endParaRPr lang="en-GB" sz="11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642701675"/>
                      </a:ext>
                    </a:extLst>
                  </a:tr>
                  <a:tr h="255762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100" b="0" i="0" smtClean="0">
                                    <a:latin typeface="Cambria Math" panose="02040503050406030204" pitchFamily="18" charset="0"/>
                                  </a:rPr>
                                  <m:t>6</m:t>
                                </m:r>
                                <m:r>
                                  <a:rPr lang="en-US" sz="1100" smtClean="0">
                                    <a:latin typeface="Cambria Math" panose="02040503050406030204" pitchFamily="18" charset="0"/>
                                  </a:rPr>
                                  <m:t>0&lt;</m:t>
                                </m:r>
                                <m:r>
                                  <a:rPr lang="en-US" sz="1100" smtClean="0">
                                    <a:latin typeface="Cambria Math" panose="02040503050406030204" pitchFamily="18" charset="0"/>
                                  </a:rPr>
                                  <m:t>𝑙</m:t>
                                </m:r>
                                <m:r>
                                  <a:rPr lang="en-US" sz="1100" smtClean="0">
                                    <a:latin typeface="Cambria Math" panose="02040503050406030204" pitchFamily="18" charset="0"/>
                                  </a:rPr>
                                  <m:t>≤70</m:t>
                                </m:r>
                              </m:oMath>
                            </m:oMathPara>
                          </a14:m>
                          <a:endParaRPr lang="en-GB" sz="11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100" dirty="0">
                              <a:latin typeface="Comic Sans MS" panose="030F0702030302020204" pitchFamily="66" charset="0"/>
                            </a:rPr>
                            <a:t>1</a:t>
                          </a:r>
                          <a:endParaRPr lang="en-GB" sz="11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594290109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7" name="Table 6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632217149"/>
                  </p:ext>
                </p:extLst>
              </p:nvPr>
            </p:nvGraphicFramePr>
            <p:xfrm>
              <a:off x="365758" y="3565433"/>
              <a:ext cx="3370218" cy="1813560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1685109">
                      <a:extLst>
                        <a:ext uri="{9D8B030D-6E8A-4147-A177-3AD203B41FA5}">
                          <a16:colId xmlns:a16="http://schemas.microsoft.com/office/drawing/2014/main" val="2640327797"/>
                        </a:ext>
                      </a:extLst>
                    </a:gridCol>
                    <a:gridCol w="1685109">
                      <a:extLst>
                        <a:ext uri="{9D8B030D-6E8A-4147-A177-3AD203B41FA5}">
                          <a16:colId xmlns:a16="http://schemas.microsoft.com/office/drawing/2014/main" val="1500616799"/>
                        </a:ext>
                      </a:extLst>
                    </a:gridCol>
                  </a:tblGrid>
                  <a:tr h="25908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100" dirty="0" smtClean="0">
                              <a:latin typeface="Comic Sans MS" panose="030F0702030302020204" pitchFamily="66" charset="0"/>
                            </a:rPr>
                            <a:t>Length of call (</a:t>
                          </a:r>
                          <a:r>
                            <a:rPr lang="en-US" sz="1100" dirty="0" err="1" smtClean="0">
                              <a:latin typeface="Comic Sans MS" panose="030F0702030302020204" pitchFamily="66" charset="0"/>
                            </a:rPr>
                            <a:t>mins</a:t>
                          </a:r>
                          <a:r>
                            <a:rPr lang="en-US" sz="1100" dirty="0" smtClean="0">
                              <a:latin typeface="Comic Sans MS" panose="030F0702030302020204" pitchFamily="66" charset="0"/>
                            </a:rPr>
                            <a:t>)</a:t>
                          </a:r>
                          <a:endParaRPr lang="en-GB" sz="11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100" dirty="0" smtClean="0">
                              <a:latin typeface="Comic Sans MS" panose="030F0702030302020204" pitchFamily="66" charset="0"/>
                            </a:rPr>
                            <a:t>Frequency</a:t>
                          </a:r>
                          <a:endParaRPr lang="en-GB" sz="11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776809172"/>
                      </a:ext>
                    </a:extLst>
                  </a:tr>
                  <a:tr h="25908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12"/>
                          <a:stretch>
                            <a:fillRect l="-361" t="-104762" r="-100722" b="-52619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100" dirty="0" smtClean="0">
                              <a:latin typeface="Comic Sans MS" panose="030F0702030302020204" pitchFamily="66" charset="0"/>
                            </a:rPr>
                            <a:t>4</a:t>
                          </a:r>
                          <a:endParaRPr lang="en-GB" sz="11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468663791"/>
                      </a:ext>
                    </a:extLst>
                  </a:tr>
                  <a:tr h="25908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12"/>
                          <a:stretch>
                            <a:fillRect l="-361" t="-200000" r="-100722" b="-41395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100" dirty="0" smtClean="0">
                              <a:latin typeface="Comic Sans MS" panose="030F0702030302020204" pitchFamily="66" charset="0"/>
                            </a:rPr>
                            <a:t>15</a:t>
                          </a:r>
                          <a:endParaRPr lang="en-GB" sz="11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76908197"/>
                      </a:ext>
                    </a:extLst>
                  </a:tr>
                  <a:tr h="25908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12"/>
                          <a:stretch>
                            <a:fillRect l="-361" t="-300000" r="-100722" b="-31395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100" dirty="0" smtClean="0">
                              <a:latin typeface="Comic Sans MS" panose="030F0702030302020204" pitchFamily="66" charset="0"/>
                            </a:rPr>
                            <a:t>5</a:t>
                          </a:r>
                          <a:endParaRPr lang="en-GB" sz="11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3832211072"/>
                      </a:ext>
                    </a:extLst>
                  </a:tr>
                  <a:tr h="25908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12"/>
                          <a:stretch>
                            <a:fillRect l="-361" t="-400000" r="-100722" b="-21395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100" dirty="0" smtClean="0">
                              <a:latin typeface="Comic Sans MS" panose="030F0702030302020204" pitchFamily="66" charset="0"/>
                            </a:rPr>
                            <a:t>2</a:t>
                          </a:r>
                          <a:endParaRPr lang="en-GB" sz="11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135221706"/>
                      </a:ext>
                    </a:extLst>
                  </a:tr>
                  <a:tr h="25908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12"/>
                          <a:stretch>
                            <a:fillRect l="-361" t="-511905" r="-100722" b="-11904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100" dirty="0" smtClean="0">
                              <a:latin typeface="Comic Sans MS" panose="030F0702030302020204" pitchFamily="66" charset="0"/>
                            </a:rPr>
                            <a:t>0</a:t>
                          </a:r>
                          <a:endParaRPr lang="en-GB" sz="11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642701675"/>
                      </a:ext>
                    </a:extLst>
                  </a:tr>
                  <a:tr h="25908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12"/>
                          <a:stretch>
                            <a:fillRect l="-361" t="-597674" r="-100722" b="-162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100" dirty="0" smtClean="0">
                              <a:latin typeface="Comic Sans MS" panose="030F0702030302020204" pitchFamily="66" charset="0"/>
                            </a:rPr>
                            <a:t>1</a:t>
                          </a:r>
                          <a:endParaRPr lang="en-GB" sz="11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594290109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8" name="TextBox 7"/>
          <p:cNvSpPr txBox="1"/>
          <p:nvPr/>
        </p:nvSpPr>
        <p:spPr>
          <a:xfrm>
            <a:off x="1698171" y="3884022"/>
            <a:ext cx="41870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b="1" dirty="0">
                <a:solidFill>
                  <a:srgbClr val="FF0000"/>
                </a:solidFill>
                <a:latin typeface="Comic Sans MS" panose="030F0702030302020204" pitchFamily="66" charset="0"/>
              </a:rPr>
              <a:t>2.5</a:t>
            </a:r>
            <a:endParaRPr lang="en-GB" sz="1100" b="1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1693816" y="4132216"/>
            <a:ext cx="41870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b="1" dirty="0">
                <a:solidFill>
                  <a:srgbClr val="FF0000"/>
                </a:solidFill>
                <a:latin typeface="Comic Sans MS" panose="030F0702030302020204" pitchFamily="66" charset="0"/>
              </a:rPr>
              <a:t>7.5</a:t>
            </a:r>
            <a:endParaRPr lang="en-GB" sz="1100" b="1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1619793" y="4397828"/>
            <a:ext cx="50526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b="1" dirty="0">
                <a:solidFill>
                  <a:srgbClr val="FF0000"/>
                </a:solidFill>
                <a:latin typeface="Comic Sans MS" panose="030F0702030302020204" pitchFamily="66" charset="0"/>
              </a:rPr>
              <a:t>12.5</a:t>
            </a:r>
            <a:endParaRPr lang="en-GB" sz="1100" b="1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1615439" y="4646022"/>
            <a:ext cx="50526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b="1" dirty="0">
                <a:solidFill>
                  <a:srgbClr val="FF0000"/>
                </a:solidFill>
                <a:latin typeface="Comic Sans MS" panose="030F0702030302020204" pitchFamily="66" charset="0"/>
              </a:rPr>
              <a:t>17.5</a:t>
            </a:r>
            <a:endParaRPr lang="en-GB" sz="1100" b="1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1750422" y="4911633"/>
            <a:ext cx="35779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b="1" dirty="0">
                <a:solidFill>
                  <a:srgbClr val="FF0000"/>
                </a:solidFill>
                <a:latin typeface="Comic Sans MS" panose="030F0702030302020204" pitchFamily="66" charset="0"/>
              </a:rPr>
              <a:t>40</a:t>
            </a:r>
            <a:endParaRPr lang="en-GB" sz="1100" b="1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1746068" y="5151119"/>
            <a:ext cx="35779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b="1" dirty="0">
                <a:solidFill>
                  <a:srgbClr val="FF0000"/>
                </a:solidFill>
                <a:latin typeface="Comic Sans MS" panose="030F0702030302020204" pitchFamily="66" charset="0"/>
              </a:rPr>
              <a:t>65</a:t>
            </a:r>
            <a:endParaRPr lang="en-GB" sz="1100" b="1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9" name="TextBox 58"/>
              <p:cNvSpPr txBox="1"/>
              <p:nvPr/>
            </p:nvSpPr>
            <p:spPr>
              <a:xfrm>
                <a:off x="1119051" y="3291841"/>
                <a:ext cx="161711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9" name="TextBox 5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19051" y="3291841"/>
                <a:ext cx="161711" cy="246221"/>
              </a:xfrm>
              <a:prstGeom prst="rect">
                <a:avLst/>
              </a:prstGeom>
              <a:blipFill>
                <a:blip r:embed="rId13"/>
                <a:stretch>
                  <a:fillRect l="-19231" r="-1538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0" name="TextBox 59"/>
              <p:cNvSpPr txBox="1"/>
              <p:nvPr/>
            </p:nvSpPr>
            <p:spPr>
              <a:xfrm>
                <a:off x="2804160" y="3296194"/>
                <a:ext cx="165462" cy="246221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𝑓</m:t>
                      </m:r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60" name="TextBox 5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04160" y="3296194"/>
                <a:ext cx="165462" cy="246221"/>
              </a:xfrm>
              <a:prstGeom prst="rect">
                <a:avLst/>
              </a:prstGeom>
              <a:blipFill>
                <a:blip r:embed="rId14"/>
                <a:stretch>
                  <a:fillRect l="-40741" r="-37037" b="-32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4441670" y="2685326"/>
                <a:ext cx="1833835" cy="636521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𝜎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f>
                            <m:f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nary>
                                <m:naryPr>
                                  <m:chr m:val="∑"/>
                                  <m:subHide m:val="on"/>
                                  <m:supHide m:val="on"/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naryPr>
                                <m:sub/>
                                <m:sup/>
                                <m:e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𝑓</m:t>
                                  </m:r>
                                  <m:sSup>
                                    <m:sSupPr>
                                      <m:ctrlPr>
                                        <a:rPr lang="en-US" sz="1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400" i="1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US" sz="1400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e>
                              </m:nary>
                            </m:num>
                            <m:den>
                              <m:nary>
                                <m:naryPr>
                                  <m:chr m:val="∑"/>
                                  <m:subHide m:val="on"/>
                                  <m:supHide m:val="on"/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naryPr>
                                <m:sub/>
                                <m:sup/>
                                <m:e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𝑓</m:t>
                                  </m:r>
                                </m:e>
                              </m:nary>
                            </m:den>
                          </m:f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en-US" sz="1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nary>
                                        <m:naryPr>
                                          <m:chr m:val="∑"/>
                                          <m:subHide m:val="on"/>
                                          <m:supHide m:val="on"/>
                                          <m:ctrlPr>
                                            <a:rPr lang="en-US" sz="14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naryPr>
                                        <m:sub/>
                                        <m:sup/>
                                        <m:e>
                                          <m:r>
                                            <a:rPr lang="en-US" sz="1400" b="0" i="1" smtClean="0">
                                              <a:latin typeface="Cambria Math" panose="02040503050406030204" pitchFamily="18" charset="0"/>
                                            </a:rPr>
                                            <m:t>𝑓</m:t>
                                          </m:r>
                                          <m:r>
                                            <a:rPr lang="en-US" sz="1400" i="1">
                                              <a:latin typeface="Cambria Math" panose="02040503050406030204" pitchFamily="18" charset="0"/>
                                            </a:rPr>
                                            <m:t>𝑥</m:t>
                                          </m:r>
                                        </m:e>
                                      </m:nary>
                                    </m:num>
                                    <m:den>
                                      <m:nary>
                                        <m:naryPr>
                                          <m:chr m:val="∑"/>
                                          <m:subHide m:val="on"/>
                                          <m:supHide m:val="on"/>
                                          <m:ctrlPr>
                                            <a:rPr lang="en-US" sz="14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naryPr>
                                        <m:sub/>
                                        <m:sup/>
                                        <m:e>
                                          <m:r>
                                            <a:rPr lang="en-US" sz="1400" i="1">
                                              <a:latin typeface="Cambria Math" panose="02040503050406030204" pitchFamily="18" charset="0"/>
                                            </a:rPr>
                                            <m:t>𝑓</m:t>
                                          </m:r>
                                        </m:e>
                                      </m:nary>
                                    </m:den>
                                  </m:f>
                                </m:e>
                              </m:d>
                            </m:e>
                            <m:sup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41670" y="2685326"/>
                <a:ext cx="1833835" cy="636521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4428607" y="3560537"/>
                <a:ext cx="1857047" cy="636521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𝜎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f>
                            <m:f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487.5</m:t>
                              </m:r>
                            </m:num>
                            <m:den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27</m:t>
                              </m:r>
                            </m:den>
                          </m:f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en-US" sz="1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sz="140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  <m:r>
                                        <a:rPr lang="en-US" sz="1400" b="0" i="1" smtClean="0">
                                          <a:latin typeface="Cambria Math" panose="02040503050406030204" pitchFamily="18" charset="0"/>
                                        </a:rPr>
                                        <m:t>85</m:t>
                                      </m:r>
                                    </m:num>
                                    <m:den>
                                      <m:r>
                                        <a:rPr lang="en-US" sz="1400" b="0" i="1" smtClean="0">
                                          <a:latin typeface="Cambria Math" panose="02040503050406030204" pitchFamily="18" charset="0"/>
                                        </a:rPr>
                                        <m:t>27</m:t>
                                      </m:r>
                                    </m:den>
                                  </m:f>
                                </m:e>
                              </m:d>
                            </m:e>
                            <m:sup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28607" y="3560537"/>
                <a:ext cx="1857047" cy="636521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/>
              <p:cNvSpPr txBox="1"/>
              <p:nvPr/>
            </p:nvSpPr>
            <p:spPr>
              <a:xfrm>
                <a:off x="4424254" y="4592503"/>
                <a:ext cx="819070" cy="215444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𝜎</m:t>
                      </m:r>
                      <m:r>
                        <a:rPr lang="en-US" sz="140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11.35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7" name="TextBox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24254" y="4592503"/>
                <a:ext cx="819070" cy="215444"/>
              </a:xfrm>
              <a:prstGeom prst="rect">
                <a:avLst/>
              </a:prstGeom>
              <a:blipFill>
                <a:blip r:embed="rId17"/>
                <a:stretch>
                  <a:fillRect l="-2985" r="-4478" b="-5556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8" name="Arc 47">
            <a:extLst>
              <a:ext uri="{FF2B5EF4-FFF2-40B4-BE49-F238E27FC236}">
                <a16:creationId xmlns:a16="http://schemas.microsoft.com/office/drawing/2014/main" id="{2E71092D-54D2-469E-B3B5-15EF53D34F21}"/>
              </a:ext>
            </a:extLst>
          </p:cNvPr>
          <p:cNvSpPr/>
          <p:nvPr/>
        </p:nvSpPr>
        <p:spPr>
          <a:xfrm>
            <a:off x="6416512" y="3068501"/>
            <a:ext cx="272221" cy="762000"/>
          </a:xfrm>
          <a:prstGeom prst="arc">
            <a:avLst>
              <a:gd name="adj1" fmla="val 16200000"/>
              <a:gd name="adj2" fmla="val 5339342"/>
            </a:avLst>
          </a:prstGeom>
          <a:ln w="254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CD52997D-57B8-4CC0-9D84-74EE618AD031}"/>
              </a:ext>
            </a:extLst>
          </p:cNvPr>
          <p:cNvSpPr txBox="1"/>
          <p:nvPr/>
        </p:nvSpPr>
        <p:spPr>
          <a:xfrm>
            <a:off x="6557412" y="2927096"/>
            <a:ext cx="184255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Sub in values – we need to use the table to calculate these!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50" name="Arc 49">
            <a:extLst>
              <a:ext uri="{FF2B5EF4-FFF2-40B4-BE49-F238E27FC236}">
                <a16:creationId xmlns:a16="http://schemas.microsoft.com/office/drawing/2014/main" id="{2E71092D-54D2-469E-B3B5-15EF53D34F21}"/>
              </a:ext>
            </a:extLst>
          </p:cNvPr>
          <p:cNvSpPr/>
          <p:nvPr/>
        </p:nvSpPr>
        <p:spPr>
          <a:xfrm>
            <a:off x="6368615" y="3908878"/>
            <a:ext cx="272221" cy="762000"/>
          </a:xfrm>
          <a:prstGeom prst="arc">
            <a:avLst>
              <a:gd name="adj1" fmla="val 16200000"/>
              <a:gd name="adj2" fmla="val 5339342"/>
            </a:avLst>
          </a:prstGeom>
          <a:ln w="254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id="{CD52997D-57B8-4CC0-9D84-74EE618AD031}"/>
              </a:ext>
            </a:extLst>
          </p:cNvPr>
          <p:cNvSpPr txBox="1"/>
          <p:nvPr/>
        </p:nvSpPr>
        <p:spPr>
          <a:xfrm>
            <a:off x="6622725" y="4124524"/>
            <a:ext cx="97605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Calculate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27324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" grpId="0"/>
      <p:bldP spid="46" grpId="0"/>
      <p:bldP spid="47" grpId="0"/>
      <p:bldP spid="48" grpId="0" animBg="1"/>
      <p:bldP spid="49" grpId="0"/>
      <p:bldP spid="50" grpId="0" animBg="1"/>
      <p:bldP spid="81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6424"/>
            <a:ext cx="7886700" cy="994172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Measures of location and spread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6" y="1400175"/>
                <a:ext cx="3836941" cy="4776787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The variance and standard deviation can also be used to </a:t>
                </a:r>
                <a:r>
                  <a:rPr lang="en-US" sz="1600" b="1" dirty="0" err="1">
                    <a:latin typeface="Comic Sans MS" panose="030F0702030302020204" pitchFamily="66" charset="0"/>
                  </a:rPr>
                  <a:t>analyse</a:t>
                </a:r>
                <a:r>
                  <a:rPr lang="en-US" sz="1600" b="1" dirty="0">
                    <a:latin typeface="Comic Sans MS" panose="030F0702030302020204" pitchFamily="66" charset="0"/>
                  </a:rPr>
                  <a:t> a set of data</a:t>
                </a: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The variance and standard deviation are both measures of spread, and involve the fact that each data point deviates from the mean by the amount: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−</m:t>
                      </m:r>
                      <m:acc>
                        <m:accPr>
                          <m:chr m:val="̅"/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acc>
                    </m:oMath>
                  </m:oMathPara>
                </a14:m>
                <a:endParaRPr lang="en-GB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Where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 is a data point and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sz="160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acc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 is the mean of the data as a whole</a:t>
                </a: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6" y="1400175"/>
                <a:ext cx="3836941" cy="4776787"/>
              </a:xfrm>
              <a:blipFill>
                <a:blip r:embed="rId2"/>
                <a:stretch>
                  <a:fillRect l="-476" t="-766" r="-269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0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2E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89121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6" y="1400175"/>
            <a:ext cx="3836941" cy="47767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The variance and standard deviation can also be used to </a:t>
            </a:r>
            <a:r>
              <a:rPr lang="en-US" sz="1600" b="1" dirty="0" err="1">
                <a:latin typeface="Comic Sans MS" panose="030F0702030302020204" pitchFamily="66" charset="0"/>
              </a:rPr>
              <a:t>analyse</a:t>
            </a:r>
            <a:r>
              <a:rPr lang="en-US" sz="1600" b="1" dirty="0">
                <a:latin typeface="Comic Sans MS" panose="030F0702030302020204" pitchFamily="66" charset="0"/>
              </a:rPr>
              <a:t> a set of data</a:t>
            </a: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The variance is defined as:</a:t>
            </a: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“The average of the squared distances from the mean”</a:t>
            </a: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So the distances of each data point from the mean are all squared, and divided by how many there are.</a:t>
            </a: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algn="ctr">
              <a:buFont typeface="Wingdings" panose="05000000000000000000" pitchFamily="2" charset="2"/>
              <a:buChar char="à"/>
            </a:pPr>
            <a:r>
              <a:rPr lang="en-US" sz="1600" dirty="0">
                <a:latin typeface="Comic Sans MS" panose="030F0702030302020204" pitchFamily="66" charset="0"/>
                <a:sym typeface="Wingdings" panose="05000000000000000000" pitchFamily="2" charset="2"/>
              </a:rPr>
              <a:t>This gives the formula to the right:</a:t>
            </a:r>
          </a:p>
          <a:p>
            <a:pPr marL="0" indent="0" algn="ctr">
              <a:buNone/>
            </a:pPr>
            <a:endParaRPr lang="en-GB" sz="1600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0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2E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4606835" y="1358537"/>
                <a:ext cx="2038699" cy="49411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𝑉𝑎𝑟𝑖𝑎𝑛𝑐𝑒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nary>
                            <m:naryPr>
                              <m:chr m:val="∑"/>
                              <m:subHide m:val="on"/>
                              <m:supHide m:val="on"/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/>
                            <m:sup/>
                            <m:e>
                              <m:sSup>
                                <m:sSupPr>
                                  <m:ctrlP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en-US" sz="16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sz="1600" b="0" i="1" smtClean="0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  <m:r>
                                        <a:rPr lang="en-US" sz="1600" b="0" i="1" smtClean="0">
                                          <a:latin typeface="Cambria Math" panose="02040503050406030204" pitchFamily="18" charset="0"/>
                                        </a:rPr>
                                        <m:t>−</m:t>
                                      </m:r>
                                      <m:acc>
                                        <m:accPr>
                                          <m:chr m:val="̅"/>
                                          <m:ctrlPr>
                                            <a:rPr lang="en-US" sz="1600" b="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accPr>
                                        <m:e>
                                          <m:r>
                                            <a:rPr lang="en-US" sz="1600" b="0" i="1" smtClean="0">
                                              <a:latin typeface="Cambria Math" panose="02040503050406030204" pitchFamily="18" charset="0"/>
                                            </a:rPr>
                                            <m:t>𝑥</m:t>
                                          </m:r>
                                        </m:e>
                                      </m:acc>
                                    </m:e>
                                  </m:d>
                                </m:e>
                                <m:sup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nary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06835" y="1358537"/>
                <a:ext cx="2038699" cy="49411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5464630" y="2146663"/>
                <a:ext cx="1573892" cy="6236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nary>
                            <m:naryPr>
                              <m:chr m:val="∑"/>
                              <m:subHide m:val="on"/>
                              <m:supHide m:val="on"/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/>
                            <m:sup/>
                            <m:e>
                              <m:sSup>
                                <m:sSupPr>
                                  <m:ctrlP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nary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den>
                      </m:f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nary>
                                    <m:naryPr>
                                      <m:chr m:val="∑"/>
                                      <m:subHide m:val="on"/>
                                      <m:supHide m:val="on"/>
                                      <m:ctrlPr>
                                        <a:rPr lang="en-US" sz="16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naryPr>
                                    <m:sub/>
                                    <m:sup/>
                                    <m:e>
                                      <m:r>
                                        <a:rPr lang="en-US" sz="1600" b="0" i="1" smtClean="0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</m:nary>
                                </m:num>
                                <m:den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64630" y="2146663"/>
                <a:ext cx="1573892" cy="62363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5486401" y="3117669"/>
                <a:ext cx="546240" cy="46262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𝑆</m:t>
                              </m:r>
                            </m:e>
                            <m:sub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𝑥𝑥</m:t>
                              </m:r>
                            </m:sub>
                          </m:sSub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86401" y="3117669"/>
                <a:ext cx="546240" cy="46262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Arc 7">
            <a:extLst>
              <a:ext uri="{FF2B5EF4-FFF2-40B4-BE49-F238E27FC236}">
                <a16:creationId xmlns:a16="http://schemas.microsoft.com/office/drawing/2014/main" id="{2E71092D-54D2-469E-B3B5-15EF53D34F21}"/>
              </a:ext>
            </a:extLst>
          </p:cNvPr>
          <p:cNvSpPr/>
          <p:nvPr/>
        </p:nvSpPr>
        <p:spPr>
          <a:xfrm>
            <a:off x="6894933" y="1706880"/>
            <a:ext cx="272221" cy="762000"/>
          </a:xfrm>
          <a:prstGeom prst="arc">
            <a:avLst>
              <a:gd name="adj1" fmla="val 16200000"/>
              <a:gd name="adj2" fmla="val 5339342"/>
            </a:avLst>
          </a:prstGeom>
          <a:ln w="254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D52997D-57B8-4CC0-9D84-74EE618AD031}"/>
              </a:ext>
            </a:extLst>
          </p:cNvPr>
          <p:cNvSpPr txBox="1"/>
          <p:nvPr/>
        </p:nvSpPr>
        <p:spPr>
          <a:xfrm>
            <a:off x="7053250" y="1809314"/>
            <a:ext cx="159436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This formula is equivalent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0" name="Arc 9">
            <a:extLst>
              <a:ext uri="{FF2B5EF4-FFF2-40B4-BE49-F238E27FC236}">
                <a16:creationId xmlns:a16="http://schemas.microsoft.com/office/drawing/2014/main" id="{2E71092D-54D2-469E-B3B5-15EF53D34F21}"/>
              </a:ext>
            </a:extLst>
          </p:cNvPr>
          <p:cNvSpPr/>
          <p:nvPr/>
        </p:nvSpPr>
        <p:spPr>
          <a:xfrm>
            <a:off x="6907996" y="2573382"/>
            <a:ext cx="272221" cy="762000"/>
          </a:xfrm>
          <a:prstGeom prst="arc">
            <a:avLst>
              <a:gd name="adj1" fmla="val 16200000"/>
              <a:gd name="adj2" fmla="val 5339342"/>
            </a:avLst>
          </a:prstGeom>
          <a:ln w="254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D52997D-57B8-4CC0-9D84-74EE618AD031}"/>
              </a:ext>
            </a:extLst>
          </p:cNvPr>
          <p:cNvSpPr txBox="1"/>
          <p:nvPr/>
        </p:nvSpPr>
        <p:spPr>
          <a:xfrm>
            <a:off x="7075021" y="2658399"/>
            <a:ext cx="159436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This formula is equivalent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CD52997D-57B8-4CC0-9D84-74EE618AD031}"/>
              </a:ext>
            </a:extLst>
          </p:cNvPr>
          <p:cNvSpPr txBox="1"/>
          <p:nvPr/>
        </p:nvSpPr>
        <p:spPr>
          <a:xfrm>
            <a:off x="3865913" y="2114113"/>
            <a:ext cx="159436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0000FF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“Mean of the squares subtract the square of the mean”</a:t>
            </a:r>
            <a:endParaRPr lang="en-GB" sz="1200" dirty="0">
              <a:solidFill>
                <a:srgbClr val="0000FF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CD52997D-57B8-4CC0-9D84-74EE618AD031}"/>
                  </a:ext>
                </a:extLst>
              </p:cNvPr>
              <p:cNvSpPr txBox="1"/>
              <p:nvPr/>
            </p:nvSpPr>
            <p:spPr>
              <a:xfrm>
                <a:off x="4040086" y="3742617"/>
                <a:ext cx="4825240" cy="42832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The notation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4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sSubPr>
                      <m:e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𝑆</m:t>
                        </m:r>
                      </m:e>
                      <m:sub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𝑥𝑥</m:t>
                        </m:r>
                      </m:sub>
                    </m:sSub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is short for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subHide m:val="on"/>
                        <m:supHide m:val="on"/>
                        <m:ctrlPr>
                          <a:rPr lang="en-US" sz="1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sSup>
                          <m:sSupPr>
                            <m:ctrlPr>
                              <a:rPr lang="en-US" sz="14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n-US" sz="140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sz="140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US" sz="140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acc>
                                  <m:accPr>
                                    <m:chr m:val="̅"/>
                                    <m:ctrlPr>
                                      <a:rPr lang="en-US" sz="1400" i="1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accPr>
                                  <m:e>
                                    <m:r>
                                      <a:rPr lang="en-US" sz="1400" i="1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</m:acc>
                              </m:e>
                            </m:d>
                          </m:e>
                          <m:sup>
                            <m:r>
                              <a:rPr lang="en-US" sz="14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e>
                    </m:nary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or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subHide m:val="on"/>
                        <m:supHide m:val="on"/>
                        <m:ctrlPr>
                          <a:rPr lang="en-GB" sz="14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sSup>
                          <m:sSupPr>
                            <m:ctrlPr>
                              <a:rPr lang="en-GB" sz="140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14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sz="14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e>
                    </m:nary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sz="14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n-US" sz="14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nary>
                                  <m:naryPr>
                                    <m:chr m:val="∑"/>
                                    <m:subHide m:val="on"/>
                                    <m:supHide m:val="on"/>
                                    <m:ctrlPr>
                                      <a:rPr lang="en-US" sz="1400" b="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naryPr>
                                  <m:sub/>
                                  <m:sup/>
                                  <m:e>
                                    <m:r>
                                      <a:rPr lang="en-US" sz="1400" b="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</m:nary>
                              </m:e>
                            </m:d>
                          </m:e>
                          <m:sup>
                            <m:r>
                              <a:rPr lang="en-US" sz="14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den>
                    </m:f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 </a:t>
                </a:r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CD52997D-57B8-4CC0-9D84-74EE618AD03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40086" y="3742617"/>
                <a:ext cx="4825240" cy="428322"/>
              </a:xfrm>
              <a:prstGeom prst="rect">
                <a:avLst/>
              </a:prstGeom>
              <a:blipFill>
                <a:blip r:embed="rId5"/>
                <a:stretch>
                  <a:fillRect t="-55714" r="-885" b="-105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0" y="0"/>
                <a:ext cx="1528688" cy="370551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𝑉𝑎𝑟𝑖𝑎𝑛𝑐𝑒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nary>
                            <m:naryPr>
                              <m:chr m:val="∑"/>
                              <m:subHide m:val="on"/>
                              <m:supHide m:val="on"/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/>
                            <m:sup/>
                            <m:e>
                              <m:sSup>
                                <m:sSupPr>
                                  <m:ctrlP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en-US" sz="12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sz="1200" b="0" i="1" smtClean="0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  <m:r>
                                        <a:rPr lang="en-US" sz="1200" b="0" i="1" smtClean="0">
                                          <a:latin typeface="Cambria Math" panose="02040503050406030204" pitchFamily="18" charset="0"/>
                                        </a:rPr>
                                        <m:t>−</m:t>
                                      </m:r>
                                      <m:acc>
                                        <m:accPr>
                                          <m:chr m:val="̅"/>
                                          <m:ctrlPr>
                                            <a:rPr lang="en-US" sz="1200" b="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accPr>
                                        <m:e>
                                          <m:r>
                                            <a:rPr lang="en-US" sz="1200" b="0" i="1" smtClean="0">
                                              <a:latin typeface="Cambria Math" panose="02040503050406030204" pitchFamily="18" charset="0"/>
                                            </a:rPr>
                                            <m:t>𝑥</m:t>
                                          </m:r>
                                        </m:e>
                                      </m:acc>
                                    </m:e>
                                  </m:d>
                                </m:e>
                                <m:sup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nary>
                        </m:num>
                        <m:den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528688" cy="370551"/>
              </a:xfrm>
              <a:prstGeom prst="rect">
                <a:avLst/>
              </a:prstGeom>
              <a:blipFill>
                <a:blip r:embed="rId6"/>
                <a:stretch>
                  <a:fillRect l="-1176" t="-75385" r="-2745" b="-72308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1532710" y="0"/>
                <a:ext cx="1813766" cy="45147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𝑉𝑎𝑟𝑖𝑎𝑛𝑐𝑒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nary>
                            <m:naryPr>
                              <m:chr m:val="∑"/>
                              <m:subHide m:val="on"/>
                              <m:supHide m:val="on"/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/>
                            <m:sup/>
                            <m:e>
                              <m:sSup>
                                <m:sSupPr>
                                  <m:ctrlP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nary>
                        </m:num>
                        <m:den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den>
                      </m:f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nary>
                                    <m:naryPr>
                                      <m:chr m:val="∑"/>
                                      <m:subHide m:val="on"/>
                                      <m:supHide m:val="on"/>
                                      <m:ctrlPr>
                                        <a:rPr lang="en-US" sz="12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naryPr>
                                    <m:sub/>
                                    <m:sup/>
                                    <m:e>
                                      <m:r>
                                        <a:rPr lang="en-US" sz="1200" b="0" i="1" smtClean="0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</m:nary>
                                </m:num>
                                <m:den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32710" y="0"/>
                <a:ext cx="1813766" cy="451470"/>
              </a:xfrm>
              <a:prstGeom prst="rect">
                <a:avLst/>
              </a:prstGeom>
              <a:blipFill>
                <a:blip r:embed="rId7"/>
                <a:stretch>
                  <a:fillRect l="-993" t="-55128" r="-15232" b="-51282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3339738" y="0"/>
                <a:ext cx="1079078" cy="34689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𝑉𝑎𝑟𝑖𝑎𝑛𝑐𝑒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𝑆</m:t>
                              </m:r>
                            </m:e>
                            <m:sub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𝑥𝑥</m:t>
                              </m:r>
                            </m:sub>
                          </m:sSub>
                        </m:num>
                        <m:den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39738" y="0"/>
                <a:ext cx="1079078" cy="346890"/>
              </a:xfrm>
              <a:prstGeom prst="rect">
                <a:avLst/>
              </a:prstGeom>
              <a:blipFill>
                <a:blip r:embed="rId8"/>
                <a:stretch>
                  <a:fillRect l="-1657" b="-4918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6424"/>
            <a:ext cx="7886700" cy="994172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Measures of location and spread</a:t>
            </a:r>
            <a:endParaRPr lang="en-GB" sz="405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29174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 animBg="1"/>
      <p:bldP spid="9" grpId="0"/>
      <p:bldP spid="10" grpId="0" animBg="1"/>
      <p:bldP spid="11" grpId="0"/>
      <p:bldP spid="12" grpId="0"/>
      <p:bldP spid="13" grpId="0"/>
      <p:bldP spid="14" grpId="0" animBg="1"/>
      <p:bldP spid="15" grpId="0" animBg="1"/>
      <p:bldP spid="1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6" y="1400175"/>
                <a:ext cx="3836941" cy="4776787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The variance and standard deviation can also be used to </a:t>
                </a:r>
                <a:r>
                  <a:rPr lang="en-US" sz="1600" b="1" dirty="0" err="1">
                    <a:latin typeface="Comic Sans MS" panose="030F0702030302020204" pitchFamily="66" charset="0"/>
                  </a:rPr>
                  <a:t>analyse</a:t>
                </a:r>
                <a:r>
                  <a:rPr lang="en-US" sz="1600" b="1" dirty="0">
                    <a:latin typeface="Comic Sans MS" panose="030F0702030302020204" pitchFamily="66" charset="0"/>
                  </a:rPr>
                  <a:t> a set of data</a:t>
                </a: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The standard deviation is the </a:t>
                </a:r>
                <a:r>
                  <a:rPr lang="en-US" sz="1600" u="sng" dirty="0">
                    <a:latin typeface="Comic Sans MS" panose="030F0702030302020204" pitchFamily="66" charset="0"/>
                  </a:rPr>
                  <a:t>square root</a:t>
                </a:r>
                <a:r>
                  <a:rPr lang="en-US" sz="1600" dirty="0">
                    <a:latin typeface="Comic Sans MS" panose="030F0702030302020204" pitchFamily="66" charset="0"/>
                  </a:rPr>
                  <a:t> of the variance.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The symbol </a:t>
                </a:r>
                <a14:m>
                  <m:oMath xmlns:m="http://schemas.openxmlformats.org/officeDocument/2006/math">
                    <m:r>
                      <a:rPr lang="en-US" sz="1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𝜎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 (lower case sigma) is used to represent standard deviation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Therefore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60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sSupPr>
                      <m:e>
                        <m:r>
                          <a:rPr lang="en-US" sz="16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Wingdings" panose="05000000000000000000" pitchFamily="2" charset="2"/>
                          </a:rPr>
                          <m:t>𝜎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 is usually used to represent the variance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 The square root of any of these gives the Standard Deviation</a:t>
                </a:r>
              </a:p>
              <a:p>
                <a:pPr marL="0" indent="0" algn="ctr">
                  <a:buNone/>
                </a:pPr>
                <a:endParaRPr lang="en-GB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6" y="1400175"/>
                <a:ext cx="3836941" cy="4776787"/>
              </a:xfrm>
              <a:blipFill>
                <a:blip r:embed="rId2"/>
                <a:stretch>
                  <a:fillRect l="-476" t="-766" r="-269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0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2E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0" y="0"/>
                <a:ext cx="1528688" cy="370551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𝑉𝑎𝑟𝑖𝑎𝑛𝑐𝑒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nary>
                            <m:naryPr>
                              <m:chr m:val="∑"/>
                              <m:subHide m:val="on"/>
                              <m:supHide m:val="on"/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/>
                            <m:sup/>
                            <m:e>
                              <m:sSup>
                                <m:sSupPr>
                                  <m:ctrlP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en-US" sz="12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sz="1200" b="0" i="1" smtClean="0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  <m:r>
                                        <a:rPr lang="en-US" sz="1200" b="0" i="1" smtClean="0">
                                          <a:latin typeface="Cambria Math" panose="02040503050406030204" pitchFamily="18" charset="0"/>
                                        </a:rPr>
                                        <m:t>−</m:t>
                                      </m:r>
                                      <m:acc>
                                        <m:accPr>
                                          <m:chr m:val="̅"/>
                                          <m:ctrlPr>
                                            <a:rPr lang="en-US" sz="1200" b="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accPr>
                                        <m:e>
                                          <m:r>
                                            <a:rPr lang="en-US" sz="1200" b="0" i="1" smtClean="0">
                                              <a:latin typeface="Cambria Math" panose="02040503050406030204" pitchFamily="18" charset="0"/>
                                            </a:rPr>
                                            <m:t>𝑥</m:t>
                                          </m:r>
                                        </m:e>
                                      </m:acc>
                                    </m:e>
                                  </m:d>
                                </m:e>
                                <m:sup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nary>
                        </m:num>
                        <m:den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528688" cy="370551"/>
              </a:xfrm>
              <a:prstGeom prst="rect">
                <a:avLst/>
              </a:prstGeom>
              <a:blipFill>
                <a:blip r:embed="rId3"/>
                <a:stretch>
                  <a:fillRect l="-1176" t="-75385" r="-2745" b="-72308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1532710" y="0"/>
                <a:ext cx="1813766" cy="45147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𝑉𝑎𝑟𝑖𝑎𝑛𝑐𝑒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nary>
                            <m:naryPr>
                              <m:chr m:val="∑"/>
                              <m:subHide m:val="on"/>
                              <m:supHide m:val="on"/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/>
                            <m:sup/>
                            <m:e>
                              <m:sSup>
                                <m:sSupPr>
                                  <m:ctrlP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nary>
                        </m:num>
                        <m:den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den>
                      </m:f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nary>
                                    <m:naryPr>
                                      <m:chr m:val="∑"/>
                                      <m:subHide m:val="on"/>
                                      <m:supHide m:val="on"/>
                                      <m:ctrlPr>
                                        <a:rPr lang="en-US" sz="12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naryPr>
                                    <m:sub/>
                                    <m:sup/>
                                    <m:e>
                                      <m:r>
                                        <a:rPr lang="en-US" sz="1200" b="0" i="1" smtClean="0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</m:nary>
                                </m:num>
                                <m:den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32710" y="0"/>
                <a:ext cx="1813766" cy="451470"/>
              </a:xfrm>
              <a:prstGeom prst="rect">
                <a:avLst/>
              </a:prstGeom>
              <a:blipFill>
                <a:blip r:embed="rId4"/>
                <a:stretch>
                  <a:fillRect l="-993" t="-55128" r="-15232" b="-51282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3339738" y="0"/>
                <a:ext cx="1079078" cy="34689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𝑉𝑎𝑟𝑖𝑎𝑛𝑐𝑒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𝑆</m:t>
                              </m:r>
                            </m:e>
                            <m:sub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𝑥𝑥</m:t>
                              </m:r>
                            </m:sub>
                          </m:sSub>
                        </m:num>
                        <m:den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39738" y="0"/>
                <a:ext cx="1079078" cy="346890"/>
              </a:xfrm>
              <a:prstGeom prst="rect">
                <a:avLst/>
              </a:prstGeom>
              <a:blipFill>
                <a:blip r:embed="rId5"/>
                <a:stretch>
                  <a:fillRect l="-1657" b="-4918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0" y="0"/>
                <a:ext cx="1072665" cy="370551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𝜎</m:t>
                          </m:r>
                        </m:e>
                        <m:sup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nary>
                            <m:naryPr>
                              <m:chr m:val="∑"/>
                              <m:subHide m:val="on"/>
                              <m:supHide m:val="on"/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/>
                            <m:sup/>
                            <m:e>
                              <m:sSup>
                                <m:sSupPr>
                                  <m:ctrlP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en-US" sz="12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sz="1200" b="0" i="1" smtClean="0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  <m:r>
                                        <a:rPr lang="en-US" sz="1200" b="0" i="1" smtClean="0">
                                          <a:latin typeface="Cambria Math" panose="02040503050406030204" pitchFamily="18" charset="0"/>
                                        </a:rPr>
                                        <m:t>−</m:t>
                                      </m:r>
                                      <m:acc>
                                        <m:accPr>
                                          <m:chr m:val="̅"/>
                                          <m:ctrlPr>
                                            <a:rPr lang="en-US" sz="1200" b="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accPr>
                                        <m:e>
                                          <m:r>
                                            <a:rPr lang="en-US" sz="1200" b="0" i="1" smtClean="0">
                                              <a:latin typeface="Cambria Math" panose="02040503050406030204" pitchFamily="18" charset="0"/>
                                            </a:rPr>
                                            <m:t>𝑥</m:t>
                                          </m:r>
                                        </m:e>
                                      </m:acc>
                                    </m:e>
                                  </m:d>
                                </m:e>
                                <m:sup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nary>
                        </m:num>
                        <m:den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072665" cy="370551"/>
              </a:xfrm>
              <a:prstGeom prst="rect">
                <a:avLst/>
              </a:prstGeom>
              <a:blipFill>
                <a:blip r:embed="rId6"/>
                <a:stretch>
                  <a:fillRect t="-75385" r="-4444" b="-72308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1077032" y="0"/>
                <a:ext cx="1357744" cy="45147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𝜎</m:t>
                          </m:r>
                        </m:e>
                        <m:sup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nary>
                            <m:naryPr>
                              <m:chr m:val="∑"/>
                              <m:subHide m:val="on"/>
                              <m:supHide m:val="on"/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/>
                            <m:sup/>
                            <m:e>
                              <m:sSup>
                                <m:sSupPr>
                                  <m:ctrlP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nary>
                        </m:num>
                        <m:den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den>
                      </m:f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nary>
                                    <m:naryPr>
                                      <m:chr m:val="∑"/>
                                      <m:subHide m:val="on"/>
                                      <m:supHide m:val="on"/>
                                      <m:ctrlPr>
                                        <a:rPr lang="en-US" sz="12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naryPr>
                                    <m:sub/>
                                    <m:sup/>
                                    <m:e>
                                      <m:r>
                                        <a:rPr lang="en-US" sz="1200" b="0" i="1" smtClean="0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</m:nary>
                                </m:num>
                                <m:den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7032" y="0"/>
                <a:ext cx="1357744" cy="451470"/>
              </a:xfrm>
              <a:prstGeom prst="rect">
                <a:avLst/>
              </a:prstGeom>
              <a:blipFill>
                <a:blip r:embed="rId7"/>
                <a:stretch>
                  <a:fillRect l="-442" t="-55128" r="-20796" b="-51282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2431299" y="0"/>
                <a:ext cx="623056" cy="34689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𝜎</m:t>
                          </m:r>
                        </m:e>
                        <m:sup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𝑆</m:t>
                              </m:r>
                            </m:e>
                            <m:sub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𝑥𝑥</m:t>
                              </m:r>
                            </m:sub>
                          </m:sSub>
                        </m:num>
                        <m:den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31299" y="0"/>
                <a:ext cx="623056" cy="346890"/>
              </a:xfrm>
              <a:prstGeom prst="rect">
                <a:avLst/>
              </a:prstGeom>
              <a:blipFill>
                <a:blip r:embed="rId8"/>
                <a:stretch>
                  <a:fillRect l="-1887" b="-4918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5958397" y="0"/>
                <a:ext cx="1112933" cy="545662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𝜎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f>
                            <m:f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nary>
                                <m:naryPr>
                                  <m:chr m:val="∑"/>
                                  <m:subHide m:val="on"/>
                                  <m:supHide m:val="on"/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naryPr>
                                <m:sub/>
                                <m:sup/>
                                <m:e>
                                  <m:sSup>
                                    <m:sSupPr>
                                      <m:ctrlP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d>
                                        <m:dPr>
                                          <m:ctrlPr>
                                            <a:rPr lang="en-US" sz="12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en-US" sz="1200" i="1">
                                              <a:latin typeface="Cambria Math" panose="02040503050406030204" pitchFamily="18" charset="0"/>
                                            </a:rPr>
                                            <m:t>𝑥</m:t>
                                          </m:r>
                                          <m:r>
                                            <a:rPr lang="en-US" sz="1200" i="1">
                                              <a:latin typeface="Cambria Math" panose="02040503050406030204" pitchFamily="18" charset="0"/>
                                            </a:rPr>
                                            <m:t>−</m:t>
                                          </m:r>
                                          <m:acc>
                                            <m:accPr>
                                              <m:chr m:val="̅"/>
                                              <m:ctrlPr>
                                                <a:rPr lang="en-US" sz="1200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accPr>
                                            <m:e>
                                              <m:r>
                                                <a:rPr lang="en-US" sz="1200" i="1">
                                                  <a:latin typeface="Cambria Math" panose="02040503050406030204" pitchFamily="18" charset="0"/>
                                                </a:rPr>
                                                <m:t>𝑥</m:t>
                                              </m:r>
                                            </m:e>
                                          </m:acc>
                                        </m:e>
                                      </m:d>
                                    </m:e>
                                    <m:sup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e>
                              </m:nary>
                            </m:num>
                            <m:den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den>
                          </m:f>
                        </m:e>
                      </m:ra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58397" y="0"/>
                <a:ext cx="1112933" cy="545662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7079818" y="0"/>
                <a:ext cx="1398011" cy="545662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𝜎</m:t>
                      </m:r>
                      <m:r>
                        <a:rPr lang="en-US" sz="1200" i="1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120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f>
                            <m:f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nary>
                                <m:naryPr>
                                  <m:chr m:val="∑"/>
                                  <m:subHide m:val="on"/>
                                  <m:supHide m:val="on"/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naryPr>
                                <m:sub/>
                                <m:sup/>
                                <m:e>
                                  <m:sSup>
                                    <m:sSupPr>
                                      <m:ctrlP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e>
                              </m:nary>
                            </m:num>
                            <m:den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den>
                          </m:f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nary>
                                        <m:naryPr>
                                          <m:chr m:val="∑"/>
                                          <m:subHide m:val="on"/>
                                          <m:supHide m:val="on"/>
                                          <m:ctrlPr>
                                            <a:rPr lang="en-US" sz="12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naryPr>
                                        <m:sub/>
                                        <m:sup/>
                                        <m:e>
                                          <m:r>
                                            <a:rPr lang="en-US" sz="1200" i="1">
                                              <a:latin typeface="Cambria Math" panose="02040503050406030204" pitchFamily="18" charset="0"/>
                                            </a:rPr>
                                            <m:t>𝑥</m:t>
                                          </m:r>
                                        </m:e>
                                      </m:nary>
                                    </m:num>
                                    <m:den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𝑛</m:t>
                                      </m:r>
                                    </m:den>
                                  </m:f>
                                </m:e>
                              </m:d>
                            </m:e>
                            <m:sup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79818" y="0"/>
                <a:ext cx="1398011" cy="545662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8480677" y="0"/>
                <a:ext cx="663323" cy="545662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𝜎</m:t>
                      </m:r>
                      <m:r>
                        <a:rPr lang="en-US" sz="1200" i="1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120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f>
                            <m:f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𝑆</m:t>
                                  </m:r>
                                </m:e>
                                <m:sub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𝑥𝑥</m:t>
                                  </m:r>
                                </m:sub>
                              </m:sSub>
                            </m:num>
                            <m:den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den>
                          </m:f>
                        </m:e>
                      </m:ra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80677" y="0"/>
                <a:ext cx="663323" cy="545662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6424"/>
            <a:ext cx="7886700" cy="994172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Measures of location and spread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pic>
        <p:nvPicPr>
          <p:cNvPr id="25" name="Picture 24"/>
          <p:cNvPicPr>
            <a:picLocks noChangeAspect="1"/>
          </p:cNvPicPr>
          <p:nvPr/>
        </p:nvPicPr>
        <p:blipFill rotWithShape="1">
          <a:blip r:embed="rId12"/>
          <a:srcRect l="21527" t="26121" r="62440" b="67301"/>
          <a:stretch/>
        </p:blipFill>
        <p:spPr>
          <a:xfrm>
            <a:off x="4641669" y="2194561"/>
            <a:ext cx="3849189" cy="888271"/>
          </a:xfrm>
          <a:prstGeom prst="rect">
            <a:avLst/>
          </a:prstGeom>
        </p:spPr>
      </p:pic>
      <p:pic>
        <p:nvPicPr>
          <p:cNvPr id="26" name="Picture 25"/>
          <p:cNvPicPr>
            <a:picLocks noChangeAspect="1"/>
          </p:cNvPicPr>
          <p:nvPr/>
        </p:nvPicPr>
        <p:blipFill rotWithShape="1">
          <a:blip r:embed="rId12"/>
          <a:srcRect l="21916" t="72449" r="56719" b="20845"/>
          <a:stretch/>
        </p:blipFill>
        <p:spPr>
          <a:xfrm>
            <a:off x="4241074" y="3405054"/>
            <a:ext cx="4615543" cy="814967"/>
          </a:xfrm>
          <a:prstGeom prst="rect">
            <a:avLst/>
          </a:prstGeom>
        </p:spPr>
      </p:pic>
      <p:sp>
        <p:nvSpPr>
          <p:cNvPr id="27" name="TextBox 26"/>
          <p:cNvSpPr txBox="1"/>
          <p:nvPr/>
        </p:nvSpPr>
        <p:spPr>
          <a:xfrm>
            <a:off x="4868093" y="4580709"/>
            <a:ext cx="350955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rgbClr val="FF0000"/>
                </a:solidFill>
                <a:latin typeface="Comic Sans MS" panose="030F0702030302020204" pitchFamily="66" charset="0"/>
              </a:rPr>
              <a:t>This is what it looks like in the formula booklet!</a:t>
            </a:r>
            <a:endParaRPr lang="en-GB" sz="2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59287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0" y="0"/>
                <a:ext cx="1072665" cy="370551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𝜎</m:t>
                          </m:r>
                        </m:e>
                        <m:sup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nary>
                            <m:naryPr>
                              <m:chr m:val="∑"/>
                              <m:subHide m:val="on"/>
                              <m:supHide m:val="on"/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/>
                            <m:sup/>
                            <m:e>
                              <m:sSup>
                                <m:sSupPr>
                                  <m:ctrlP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en-US" sz="12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sz="1200" b="0" i="1" smtClean="0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  <m:r>
                                        <a:rPr lang="en-US" sz="1200" b="0" i="1" smtClean="0">
                                          <a:latin typeface="Cambria Math" panose="02040503050406030204" pitchFamily="18" charset="0"/>
                                        </a:rPr>
                                        <m:t>−</m:t>
                                      </m:r>
                                      <m:acc>
                                        <m:accPr>
                                          <m:chr m:val="̅"/>
                                          <m:ctrlPr>
                                            <a:rPr lang="en-US" sz="1200" b="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accPr>
                                        <m:e>
                                          <m:r>
                                            <a:rPr lang="en-US" sz="1200" b="0" i="1" smtClean="0">
                                              <a:latin typeface="Cambria Math" panose="02040503050406030204" pitchFamily="18" charset="0"/>
                                            </a:rPr>
                                            <m:t>𝑥</m:t>
                                          </m:r>
                                        </m:e>
                                      </m:acc>
                                    </m:e>
                                  </m:d>
                                </m:e>
                                <m:sup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nary>
                        </m:num>
                        <m:den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072665" cy="370551"/>
              </a:xfrm>
              <a:prstGeom prst="rect">
                <a:avLst/>
              </a:prstGeom>
              <a:blipFill>
                <a:blip r:embed="rId2"/>
                <a:stretch>
                  <a:fillRect t="-75385" r="-4444" b="-72308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6" y="1400175"/>
            <a:ext cx="3836941" cy="47767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The variance and standard deviation can also be used to </a:t>
            </a:r>
            <a:r>
              <a:rPr lang="en-US" sz="1600" b="1" dirty="0" err="1">
                <a:latin typeface="Comic Sans MS" panose="030F0702030302020204" pitchFamily="66" charset="0"/>
              </a:rPr>
              <a:t>analyse</a:t>
            </a:r>
            <a:r>
              <a:rPr lang="en-US" sz="1600" b="1" dirty="0">
                <a:latin typeface="Comic Sans MS" panose="030F0702030302020204" pitchFamily="66" charset="0"/>
              </a:rPr>
              <a:t> a set of data</a:t>
            </a:r>
            <a:endParaRPr lang="en-US" sz="1600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0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2E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1077032" y="0"/>
                <a:ext cx="1357744" cy="45147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𝜎</m:t>
                          </m:r>
                        </m:e>
                        <m:sup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nary>
                            <m:naryPr>
                              <m:chr m:val="∑"/>
                              <m:subHide m:val="on"/>
                              <m:supHide m:val="on"/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/>
                            <m:sup/>
                            <m:e>
                              <m:sSup>
                                <m:sSupPr>
                                  <m:ctrlP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nary>
                        </m:num>
                        <m:den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den>
                      </m:f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nary>
                                    <m:naryPr>
                                      <m:chr m:val="∑"/>
                                      <m:subHide m:val="on"/>
                                      <m:supHide m:val="on"/>
                                      <m:ctrlPr>
                                        <a:rPr lang="en-US" sz="12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naryPr>
                                    <m:sub/>
                                    <m:sup/>
                                    <m:e>
                                      <m:r>
                                        <a:rPr lang="en-US" sz="1200" b="0" i="1" smtClean="0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</m:nary>
                                </m:num>
                                <m:den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7032" y="0"/>
                <a:ext cx="1357744" cy="451470"/>
              </a:xfrm>
              <a:prstGeom prst="rect">
                <a:avLst/>
              </a:prstGeom>
              <a:blipFill>
                <a:blip r:embed="rId3"/>
                <a:stretch>
                  <a:fillRect l="-442" t="-55128" r="-20796" b="-51282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2431299" y="0"/>
                <a:ext cx="623056" cy="34689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𝜎</m:t>
                          </m:r>
                        </m:e>
                        <m:sup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𝑆</m:t>
                              </m:r>
                            </m:e>
                            <m:sub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𝑥𝑥</m:t>
                              </m:r>
                            </m:sub>
                          </m:sSub>
                        </m:num>
                        <m:den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31299" y="0"/>
                <a:ext cx="623056" cy="346890"/>
              </a:xfrm>
              <a:prstGeom prst="rect">
                <a:avLst/>
              </a:prstGeom>
              <a:blipFill>
                <a:blip r:embed="rId4"/>
                <a:stretch>
                  <a:fillRect l="-1887" b="-4918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5958397" y="0"/>
                <a:ext cx="1112933" cy="545662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𝜎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f>
                            <m:f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nary>
                                <m:naryPr>
                                  <m:chr m:val="∑"/>
                                  <m:subHide m:val="on"/>
                                  <m:supHide m:val="on"/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naryPr>
                                <m:sub/>
                                <m:sup/>
                                <m:e>
                                  <m:sSup>
                                    <m:sSupPr>
                                      <m:ctrlP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d>
                                        <m:dPr>
                                          <m:ctrlPr>
                                            <a:rPr lang="en-US" sz="12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en-US" sz="1200" i="1">
                                              <a:latin typeface="Cambria Math" panose="02040503050406030204" pitchFamily="18" charset="0"/>
                                            </a:rPr>
                                            <m:t>𝑥</m:t>
                                          </m:r>
                                          <m:r>
                                            <a:rPr lang="en-US" sz="1200" i="1">
                                              <a:latin typeface="Cambria Math" panose="02040503050406030204" pitchFamily="18" charset="0"/>
                                            </a:rPr>
                                            <m:t>−</m:t>
                                          </m:r>
                                          <m:acc>
                                            <m:accPr>
                                              <m:chr m:val="̅"/>
                                              <m:ctrlPr>
                                                <a:rPr lang="en-US" sz="1200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accPr>
                                            <m:e>
                                              <m:r>
                                                <a:rPr lang="en-US" sz="1200" i="1">
                                                  <a:latin typeface="Cambria Math" panose="02040503050406030204" pitchFamily="18" charset="0"/>
                                                </a:rPr>
                                                <m:t>𝑥</m:t>
                                              </m:r>
                                            </m:e>
                                          </m:acc>
                                        </m:e>
                                      </m:d>
                                    </m:e>
                                    <m:sup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e>
                              </m:nary>
                            </m:num>
                            <m:den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den>
                          </m:f>
                        </m:e>
                      </m:ra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58397" y="0"/>
                <a:ext cx="1112933" cy="54566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7079818" y="0"/>
                <a:ext cx="1398011" cy="545662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𝜎</m:t>
                      </m:r>
                      <m:r>
                        <a:rPr lang="en-US" sz="1200" i="1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120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f>
                            <m:f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nary>
                                <m:naryPr>
                                  <m:chr m:val="∑"/>
                                  <m:subHide m:val="on"/>
                                  <m:supHide m:val="on"/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naryPr>
                                <m:sub/>
                                <m:sup/>
                                <m:e>
                                  <m:sSup>
                                    <m:sSupPr>
                                      <m:ctrlP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e>
                              </m:nary>
                            </m:num>
                            <m:den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den>
                          </m:f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nary>
                                        <m:naryPr>
                                          <m:chr m:val="∑"/>
                                          <m:subHide m:val="on"/>
                                          <m:supHide m:val="on"/>
                                          <m:ctrlPr>
                                            <a:rPr lang="en-US" sz="12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naryPr>
                                        <m:sub/>
                                        <m:sup/>
                                        <m:e>
                                          <m:r>
                                            <a:rPr lang="en-US" sz="1200" i="1">
                                              <a:latin typeface="Cambria Math" panose="02040503050406030204" pitchFamily="18" charset="0"/>
                                            </a:rPr>
                                            <m:t>𝑥</m:t>
                                          </m:r>
                                        </m:e>
                                      </m:nary>
                                    </m:num>
                                    <m:den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𝑛</m:t>
                                      </m:r>
                                    </m:den>
                                  </m:f>
                                </m:e>
                              </m:d>
                            </m:e>
                            <m:sup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79818" y="0"/>
                <a:ext cx="1398011" cy="54566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8480677" y="0"/>
                <a:ext cx="663323" cy="545662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𝜎</m:t>
                      </m:r>
                      <m:r>
                        <a:rPr lang="en-US" sz="1200" i="1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120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f>
                            <m:f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𝑆</m:t>
                                  </m:r>
                                </m:e>
                                <m:sub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𝑥𝑥</m:t>
                                  </m:r>
                                </m:sub>
                              </m:sSub>
                            </m:num>
                            <m:den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den>
                          </m:f>
                        </m:e>
                      </m:ra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80677" y="0"/>
                <a:ext cx="663323" cy="54566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6424"/>
            <a:ext cx="7886700" cy="994172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Measures of location and spread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23" name="Rectangle 3"/>
          <p:cNvSpPr txBox="1">
            <a:spLocks noChangeArrowheads="1"/>
          </p:cNvSpPr>
          <p:nvPr/>
        </p:nvSpPr>
        <p:spPr>
          <a:xfrm>
            <a:off x="628650" y="2603863"/>
            <a:ext cx="7886700" cy="35731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Tx/>
              <a:buNone/>
            </a:pPr>
            <a:r>
              <a:rPr lang="en-GB" altLang="en-US" sz="1800" dirty="0">
                <a:latin typeface="Comic Sans MS" pitchFamily="66" charset="0"/>
              </a:rPr>
              <a:t>	</a:t>
            </a:r>
            <a:r>
              <a:rPr lang="en-GB" altLang="en-US" sz="1800" dirty="0">
                <a:latin typeface="Comic Sans MS" pitchFamily="66" charset="0"/>
                <a:sym typeface="Wingdings" pitchFamily="2" charset="2"/>
              </a:rPr>
              <a:t> The Standard Deviation tells you the range from the mean which contains around 68% of the data (if data is normally distributed – you will learn about this at a later date)</a:t>
            </a:r>
          </a:p>
          <a:p>
            <a:pPr>
              <a:buFontTx/>
              <a:buNone/>
            </a:pPr>
            <a:endParaRPr lang="en-GB" altLang="en-US" sz="1800" dirty="0">
              <a:latin typeface="Comic Sans MS" pitchFamily="66" charset="0"/>
              <a:sym typeface="Wingdings" pitchFamily="2" charset="2"/>
            </a:endParaRPr>
          </a:p>
          <a:p>
            <a:pPr>
              <a:buFontTx/>
              <a:buNone/>
            </a:pPr>
            <a:r>
              <a:rPr lang="en-GB" altLang="en-US" sz="1800" dirty="0">
                <a:latin typeface="Comic Sans MS" pitchFamily="66" charset="0"/>
                <a:sym typeface="Wingdings" pitchFamily="2" charset="2"/>
              </a:rPr>
              <a:t>	For example, if 100 students have a mean height of 150cm and a standard deviation of 10cm.</a:t>
            </a:r>
            <a:endParaRPr lang="en-GB" altLang="en-US" sz="1800" dirty="0">
              <a:latin typeface="Comic Sans MS" pitchFamily="66" charset="0"/>
            </a:endParaRPr>
          </a:p>
        </p:txBody>
      </p:sp>
      <p:sp>
        <p:nvSpPr>
          <p:cNvPr id="25" name="Text Box 4"/>
          <p:cNvSpPr txBox="1">
            <a:spLocks noChangeArrowheads="1"/>
          </p:cNvSpPr>
          <p:nvPr/>
        </p:nvSpPr>
        <p:spPr bwMode="auto">
          <a:xfrm>
            <a:off x="2514600" y="4547587"/>
            <a:ext cx="6096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600">
                <a:solidFill>
                  <a:srgbClr val="FF0000"/>
                </a:solidFill>
                <a:latin typeface="Comic Sans MS" pitchFamily="66" charset="0"/>
              </a:rPr>
              <a:t>150</a:t>
            </a:r>
          </a:p>
        </p:txBody>
      </p:sp>
      <p:sp>
        <p:nvSpPr>
          <p:cNvPr id="26" name="Text Box 5"/>
          <p:cNvSpPr txBox="1">
            <a:spLocks noChangeArrowheads="1"/>
          </p:cNvSpPr>
          <p:nvPr/>
        </p:nvSpPr>
        <p:spPr bwMode="auto">
          <a:xfrm>
            <a:off x="1600200" y="5157187"/>
            <a:ext cx="5778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600">
                <a:solidFill>
                  <a:srgbClr val="FF0000"/>
                </a:solidFill>
                <a:latin typeface="Comic Sans MS" pitchFamily="66" charset="0"/>
              </a:rPr>
              <a:t>140</a:t>
            </a:r>
          </a:p>
        </p:txBody>
      </p:sp>
      <p:sp>
        <p:nvSpPr>
          <p:cNvPr id="27" name="Text Box 6"/>
          <p:cNvSpPr txBox="1">
            <a:spLocks noChangeArrowheads="1"/>
          </p:cNvSpPr>
          <p:nvPr/>
        </p:nvSpPr>
        <p:spPr bwMode="auto">
          <a:xfrm>
            <a:off x="3352800" y="5157187"/>
            <a:ext cx="5778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600">
                <a:solidFill>
                  <a:srgbClr val="FF0000"/>
                </a:solidFill>
                <a:latin typeface="Comic Sans MS" pitchFamily="66" charset="0"/>
              </a:rPr>
              <a:t>160</a:t>
            </a:r>
          </a:p>
        </p:txBody>
      </p:sp>
      <p:sp>
        <p:nvSpPr>
          <p:cNvPr id="28" name="Line 7"/>
          <p:cNvSpPr>
            <a:spLocks noChangeShapeType="1"/>
          </p:cNvSpPr>
          <p:nvPr/>
        </p:nvSpPr>
        <p:spPr bwMode="auto">
          <a:xfrm>
            <a:off x="2133600" y="5309587"/>
            <a:ext cx="1219200" cy="1588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 type="triangle" w="lg" len="lg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9" name="Text Box 8"/>
          <p:cNvSpPr txBox="1">
            <a:spLocks noChangeArrowheads="1"/>
          </p:cNvSpPr>
          <p:nvPr/>
        </p:nvSpPr>
        <p:spPr bwMode="auto">
          <a:xfrm>
            <a:off x="609600" y="5842987"/>
            <a:ext cx="5778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600">
                <a:solidFill>
                  <a:srgbClr val="FF0000"/>
                </a:solidFill>
                <a:latin typeface="Comic Sans MS" pitchFamily="66" charset="0"/>
              </a:rPr>
              <a:t>130</a:t>
            </a:r>
          </a:p>
        </p:txBody>
      </p:sp>
      <p:sp>
        <p:nvSpPr>
          <p:cNvPr id="30" name="Text Box 9"/>
          <p:cNvSpPr txBox="1">
            <a:spLocks noChangeArrowheads="1"/>
          </p:cNvSpPr>
          <p:nvPr/>
        </p:nvSpPr>
        <p:spPr bwMode="auto">
          <a:xfrm>
            <a:off x="4419600" y="5842987"/>
            <a:ext cx="5778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600">
                <a:solidFill>
                  <a:srgbClr val="FF0000"/>
                </a:solidFill>
                <a:latin typeface="Comic Sans MS" pitchFamily="66" charset="0"/>
              </a:rPr>
              <a:t>170</a:t>
            </a:r>
          </a:p>
        </p:txBody>
      </p:sp>
      <p:sp>
        <p:nvSpPr>
          <p:cNvPr id="31" name="Line 10"/>
          <p:cNvSpPr>
            <a:spLocks noChangeShapeType="1"/>
          </p:cNvSpPr>
          <p:nvPr/>
        </p:nvSpPr>
        <p:spPr bwMode="auto">
          <a:xfrm>
            <a:off x="1143000" y="5995387"/>
            <a:ext cx="3276600" cy="1588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 type="triangle" w="lg" len="lg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2" name="Text Box 11"/>
          <p:cNvSpPr txBox="1">
            <a:spLocks noChangeArrowheads="1"/>
          </p:cNvSpPr>
          <p:nvPr/>
        </p:nvSpPr>
        <p:spPr bwMode="auto">
          <a:xfrm>
            <a:off x="5105400" y="4928587"/>
            <a:ext cx="32766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600">
                <a:solidFill>
                  <a:srgbClr val="FF0000"/>
                </a:solidFill>
                <a:latin typeface="Comic Sans MS" pitchFamily="66" charset="0"/>
              </a:rPr>
              <a:t>68 of the students are within one Standard Deviation</a:t>
            </a:r>
          </a:p>
        </p:txBody>
      </p:sp>
      <p:sp>
        <p:nvSpPr>
          <p:cNvPr id="33" name="Text Box 12"/>
          <p:cNvSpPr txBox="1">
            <a:spLocks noChangeArrowheads="1"/>
          </p:cNvSpPr>
          <p:nvPr/>
        </p:nvSpPr>
        <p:spPr bwMode="auto">
          <a:xfrm>
            <a:off x="5105400" y="5690587"/>
            <a:ext cx="32766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600">
                <a:solidFill>
                  <a:srgbClr val="FF0000"/>
                </a:solidFill>
                <a:latin typeface="Comic Sans MS" pitchFamily="66" charset="0"/>
              </a:rPr>
              <a:t>95 of the students are within two Standard Deviations</a:t>
            </a:r>
          </a:p>
        </p:txBody>
      </p:sp>
    </p:spTree>
    <p:extLst>
      <p:ext uri="{BB962C8B-B14F-4D97-AF65-F5344CB8AC3E}">
        <p14:creationId xmlns:p14="http://schemas.microsoft.com/office/powerpoint/2010/main" val="22220138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26" grpId="0"/>
      <p:bldP spid="27" grpId="0"/>
      <p:bldP spid="28" grpId="0" animBg="1"/>
      <p:bldP spid="29" grpId="0"/>
      <p:bldP spid="30" grpId="0"/>
      <p:bldP spid="31" grpId="0" animBg="1"/>
      <p:bldP spid="32" grpId="0"/>
      <p:bldP spid="3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300548" y="3444240"/>
            <a:ext cx="943207" cy="552994"/>
            <a:chOff x="4119154" y="2852057"/>
            <a:chExt cx="943207" cy="552994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" name="TextBox 5"/>
                <p:cNvSpPr txBox="1"/>
                <p:nvPr/>
              </p:nvSpPr>
              <p:spPr>
                <a:xfrm>
                  <a:off x="4119154" y="2852057"/>
                  <a:ext cx="943207" cy="533672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en-GB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nary>
                              <m:naryPr>
                                <m:chr m:val="∑"/>
                                <m:subHide m:val="on"/>
                                <m:supHide m:val="on"/>
                                <m:ctrlPr>
                                  <a:rPr lang="en-GB" i="1" smtClean="0">
                                    <a:latin typeface="Cambria Math" panose="02040503050406030204" pitchFamily="18" charset="0"/>
                                  </a:rPr>
                                </m:ctrlPr>
                              </m:naryPr>
                              <m:sub/>
                              <m:sup/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</m:nary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=36</m:t>
                            </m:r>
                          </m:num>
                          <m:den/>
                        </m:f>
                      </m:oMath>
                    </m:oMathPara>
                  </a14:m>
                  <a:endParaRPr lang="en-GB" dirty="0"/>
                </a:p>
              </p:txBody>
            </p:sp>
          </mc:Choice>
          <mc:Fallback xmlns="">
            <p:sp>
              <p:nvSpPr>
                <p:cNvPr id="6" name="TextBox 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119154" y="2852057"/>
                  <a:ext cx="943207" cy="533672"/>
                </a:xfrm>
                <a:prstGeom prst="rect">
                  <a:avLst/>
                </a:prstGeom>
                <a:blipFill>
                  <a:blip r:embed="rId2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sp useBgFill="1">
          <p:nvSpPr>
            <p:cNvPr id="7" name="Rectangle 6"/>
            <p:cNvSpPr/>
            <p:nvPr/>
          </p:nvSpPr>
          <p:spPr>
            <a:xfrm>
              <a:off x="4136571" y="3117669"/>
              <a:ext cx="923109" cy="287382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38" name="Group 37"/>
          <p:cNvGrpSpPr/>
          <p:nvPr/>
        </p:nvGrpSpPr>
        <p:grpSpPr>
          <a:xfrm>
            <a:off x="3226525" y="3744686"/>
            <a:ext cx="1293223" cy="553998"/>
            <a:chOff x="4119154" y="2852057"/>
            <a:chExt cx="1127761" cy="553998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9" name="TextBox 38"/>
                <p:cNvSpPr txBox="1"/>
                <p:nvPr/>
              </p:nvSpPr>
              <p:spPr>
                <a:xfrm>
                  <a:off x="4119154" y="2852057"/>
                  <a:ext cx="1127761" cy="553998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en-GB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nary>
                              <m:naryPr>
                                <m:chr m:val="∑"/>
                                <m:subHide m:val="on"/>
                                <m:supHide m:val="on"/>
                                <m:ctrlPr>
                                  <a:rPr lang="en-GB" i="1" smtClean="0">
                                    <a:latin typeface="Cambria Math" panose="02040503050406030204" pitchFamily="18" charset="0"/>
                                  </a:rPr>
                                </m:ctrlPr>
                              </m:naryPr>
                              <m:sub/>
                              <m:sup/>
                              <m:e>
                                <m:sSup>
                                  <m:sSupPr>
                                    <m:ctrlPr>
                                      <a:rPr lang="en-GB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p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</m:e>
                            </m:nary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=218</m:t>
                            </m:r>
                          </m:num>
                          <m:den/>
                        </m:f>
                      </m:oMath>
                    </m:oMathPara>
                  </a14:m>
                  <a:endParaRPr lang="en-GB" dirty="0"/>
                </a:p>
              </p:txBody>
            </p:sp>
          </mc:Choice>
          <mc:Fallback xmlns="">
            <p:sp>
              <p:nvSpPr>
                <p:cNvPr id="39" name="TextBox 3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119154" y="2852057"/>
                  <a:ext cx="1127761" cy="553998"/>
                </a:xfrm>
                <a:prstGeom prst="rect">
                  <a:avLst/>
                </a:prstGeom>
                <a:blipFill>
                  <a:blip r:embed="rId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sp useBgFill="1">
          <p:nvSpPr>
            <p:cNvPr id="40" name="Rectangle 39"/>
            <p:cNvSpPr/>
            <p:nvPr/>
          </p:nvSpPr>
          <p:spPr>
            <a:xfrm>
              <a:off x="4136571" y="3117669"/>
              <a:ext cx="1064779" cy="287382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0" y="0"/>
                <a:ext cx="1072665" cy="370551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𝜎</m:t>
                          </m:r>
                        </m:e>
                        <m:sup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nary>
                            <m:naryPr>
                              <m:chr m:val="∑"/>
                              <m:subHide m:val="on"/>
                              <m:supHide m:val="on"/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/>
                            <m:sup/>
                            <m:e>
                              <m:sSup>
                                <m:sSupPr>
                                  <m:ctrlP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en-US" sz="12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sz="1200" b="0" i="1" smtClean="0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  <m:r>
                                        <a:rPr lang="en-US" sz="1200" b="0" i="1" smtClean="0">
                                          <a:latin typeface="Cambria Math" panose="02040503050406030204" pitchFamily="18" charset="0"/>
                                        </a:rPr>
                                        <m:t>−</m:t>
                                      </m:r>
                                      <m:acc>
                                        <m:accPr>
                                          <m:chr m:val="̅"/>
                                          <m:ctrlPr>
                                            <a:rPr lang="en-US" sz="1200" b="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accPr>
                                        <m:e>
                                          <m:r>
                                            <a:rPr lang="en-US" sz="1200" b="0" i="1" smtClean="0">
                                              <a:latin typeface="Cambria Math" panose="02040503050406030204" pitchFamily="18" charset="0"/>
                                            </a:rPr>
                                            <m:t>𝑥</m:t>
                                          </m:r>
                                        </m:e>
                                      </m:acc>
                                    </m:e>
                                  </m:d>
                                </m:e>
                                <m:sup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nary>
                        </m:num>
                        <m:den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072665" cy="370551"/>
              </a:xfrm>
              <a:prstGeom prst="rect">
                <a:avLst/>
              </a:prstGeom>
              <a:blipFill>
                <a:blip r:embed="rId4"/>
                <a:stretch>
                  <a:fillRect t="-75385" r="-4444" b="-72308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6" y="1400175"/>
            <a:ext cx="3836941" cy="47767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The variance and standard deviation can also be used to </a:t>
            </a:r>
            <a:r>
              <a:rPr lang="en-US" sz="1600" b="1" dirty="0" err="1">
                <a:latin typeface="Comic Sans MS" panose="030F0702030302020204" pitchFamily="66" charset="0"/>
              </a:rPr>
              <a:t>analyse</a:t>
            </a:r>
            <a:r>
              <a:rPr lang="en-US" sz="1600" b="1" dirty="0">
                <a:latin typeface="Comic Sans MS" panose="030F0702030302020204" pitchFamily="66" charset="0"/>
              </a:rPr>
              <a:t> a set of data</a:t>
            </a: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The marks gained in a test by seven randomly selected students are:</a:t>
            </a: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3  4  6  2  8  8  5</a:t>
            </a: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Find the variance and standard deviation of the marks of the seven students.</a:t>
            </a: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  <a:sym typeface="Wingdings" panose="05000000000000000000" pitchFamily="2" charset="2"/>
              </a:rPr>
              <a:t> The middle of the 3 formulae above is most commonly used when you have the ‘raw’ data</a:t>
            </a:r>
            <a:endParaRPr lang="en-US" sz="1600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0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2E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1077032" y="0"/>
                <a:ext cx="1357744" cy="45147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𝜎</m:t>
                          </m:r>
                        </m:e>
                        <m:sup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nary>
                            <m:naryPr>
                              <m:chr m:val="∑"/>
                              <m:subHide m:val="on"/>
                              <m:supHide m:val="on"/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/>
                            <m:sup/>
                            <m:e>
                              <m:sSup>
                                <m:sSupPr>
                                  <m:ctrlP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nary>
                        </m:num>
                        <m:den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den>
                      </m:f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nary>
                                    <m:naryPr>
                                      <m:chr m:val="∑"/>
                                      <m:subHide m:val="on"/>
                                      <m:supHide m:val="on"/>
                                      <m:ctrlPr>
                                        <a:rPr lang="en-US" sz="12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naryPr>
                                    <m:sub/>
                                    <m:sup/>
                                    <m:e>
                                      <m:r>
                                        <a:rPr lang="en-US" sz="1200" b="0" i="1" smtClean="0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</m:nary>
                                </m:num>
                                <m:den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7032" y="0"/>
                <a:ext cx="1357744" cy="451470"/>
              </a:xfrm>
              <a:prstGeom prst="rect">
                <a:avLst/>
              </a:prstGeom>
              <a:blipFill>
                <a:blip r:embed="rId5"/>
                <a:stretch>
                  <a:fillRect l="-442" t="-55128" r="-20796" b="-51282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2431299" y="0"/>
                <a:ext cx="623056" cy="34689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𝜎</m:t>
                          </m:r>
                        </m:e>
                        <m:sup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𝑆</m:t>
                              </m:r>
                            </m:e>
                            <m:sub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𝑥𝑥</m:t>
                              </m:r>
                            </m:sub>
                          </m:sSub>
                        </m:num>
                        <m:den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31299" y="0"/>
                <a:ext cx="623056" cy="346890"/>
              </a:xfrm>
              <a:prstGeom prst="rect">
                <a:avLst/>
              </a:prstGeom>
              <a:blipFill>
                <a:blip r:embed="rId6"/>
                <a:stretch>
                  <a:fillRect l="-1887" b="-4918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5958397" y="0"/>
                <a:ext cx="1112933" cy="545662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𝜎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f>
                            <m:f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nary>
                                <m:naryPr>
                                  <m:chr m:val="∑"/>
                                  <m:subHide m:val="on"/>
                                  <m:supHide m:val="on"/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naryPr>
                                <m:sub/>
                                <m:sup/>
                                <m:e>
                                  <m:sSup>
                                    <m:sSupPr>
                                      <m:ctrlP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d>
                                        <m:dPr>
                                          <m:ctrlPr>
                                            <a:rPr lang="en-US" sz="12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en-US" sz="1200" i="1">
                                              <a:latin typeface="Cambria Math" panose="02040503050406030204" pitchFamily="18" charset="0"/>
                                            </a:rPr>
                                            <m:t>𝑥</m:t>
                                          </m:r>
                                          <m:r>
                                            <a:rPr lang="en-US" sz="1200" i="1">
                                              <a:latin typeface="Cambria Math" panose="02040503050406030204" pitchFamily="18" charset="0"/>
                                            </a:rPr>
                                            <m:t>−</m:t>
                                          </m:r>
                                          <m:acc>
                                            <m:accPr>
                                              <m:chr m:val="̅"/>
                                              <m:ctrlPr>
                                                <a:rPr lang="en-US" sz="1200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accPr>
                                            <m:e>
                                              <m:r>
                                                <a:rPr lang="en-US" sz="1200" i="1">
                                                  <a:latin typeface="Cambria Math" panose="02040503050406030204" pitchFamily="18" charset="0"/>
                                                </a:rPr>
                                                <m:t>𝑥</m:t>
                                              </m:r>
                                            </m:e>
                                          </m:acc>
                                        </m:e>
                                      </m:d>
                                    </m:e>
                                    <m:sup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e>
                              </m:nary>
                            </m:num>
                            <m:den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den>
                          </m:f>
                        </m:e>
                      </m:ra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58397" y="0"/>
                <a:ext cx="1112933" cy="54566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7079818" y="0"/>
                <a:ext cx="1398011" cy="545662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𝜎</m:t>
                      </m:r>
                      <m:r>
                        <a:rPr lang="en-US" sz="1200" i="1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120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f>
                            <m:f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nary>
                                <m:naryPr>
                                  <m:chr m:val="∑"/>
                                  <m:subHide m:val="on"/>
                                  <m:supHide m:val="on"/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naryPr>
                                <m:sub/>
                                <m:sup/>
                                <m:e>
                                  <m:sSup>
                                    <m:sSupPr>
                                      <m:ctrlP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e>
                              </m:nary>
                            </m:num>
                            <m:den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den>
                          </m:f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nary>
                                        <m:naryPr>
                                          <m:chr m:val="∑"/>
                                          <m:subHide m:val="on"/>
                                          <m:supHide m:val="on"/>
                                          <m:ctrlPr>
                                            <a:rPr lang="en-US" sz="12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naryPr>
                                        <m:sub/>
                                        <m:sup/>
                                        <m:e>
                                          <m:r>
                                            <a:rPr lang="en-US" sz="1200" i="1">
                                              <a:latin typeface="Cambria Math" panose="02040503050406030204" pitchFamily="18" charset="0"/>
                                            </a:rPr>
                                            <m:t>𝑥</m:t>
                                          </m:r>
                                        </m:e>
                                      </m:nary>
                                    </m:num>
                                    <m:den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𝑛</m:t>
                                      </m:r>
                                    </m:den>
                                  </m:f>
                                </m:e>
                              </m:d>
                            </m:e>
                            <m:sup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79818" y="0"/>
                <a:ext cx="1398011" cy="545662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8480677" y="0"/>
                <a:ext cx="663323" cy="545662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𝜎</m:t>
                      </m:r>
                      <m:r>
                        <a:rPr lang="en-US" sz="1200" i="1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120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f>
                            <m:f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𝑆</m:t>
                                  </m:r>
                                </m:e>
                                <m:sub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𝑥𝑥</m:t>
                                  </m:r>
                                </m:sub>
                              </m:sSub>
                            </m:num>
                            <m:den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den>
                          </m:f>
                        </m:e>
                      </m:ra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80677" y="0"/>
                <a:ext cx="663323" cy="545662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6424"/>
            <a:ext cx="7886700" cy="994172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Measures of location and spread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487680" y="3426823"/>
                <a:ext cx="18332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7680" y="3426823"/>
                <a:ext cx="183320" cy="276999"/>
              </a:xfrm>
              <a:prstGeom prst="rect">
                <a:avLst/>
              </a:prstGeom>
              <a:blipFill>
                <a:blip r:embed="rId10"/>
                <a:stretch>
                  <a:fillRect l="-20000" r="-13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465908" y="3762103"/>
                <a:ext cx="29629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5908" y="3762103"/>
                <a:ext cx="296299" cy="276999"/>
              </a:xfrm>
              <a:prstGeom prst="rect">
                <a:avLst/>
              </a:prstGeom>
              <a:blipFill>
                <a:blip r:embed="rId11"/>
                <a:stretch>
                  <a:fillRect l="-12245" t="-4348" r="-61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extBox 4"/>
          <p:cNvSpPr txBox="1"/>
          <p:nvPr/>
        </p:nvSpPr>
        <p:spPr>
          <a:xfrm>
            <a:off x="853439" y="3735976"/>
            <a:ext cx="238398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9  16  36  4  64  64  25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/>
              <p:cNvSpPr txBox="1"/>
              <p:nvPr/>
            </p:nvSpPr>
            <p:spPr>
              <a:xfrm>
                <a:off x="4808655" y="1545772"/>
                <a:ext cx="1806905" cy="601831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𝜎</m:t>
                          </m:r>
                        </m:e>
                        <m:sup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nary>
                            <m:naryPr>
                              <m:chr m:val="∑"/>
                              <m:subHide m:val="on"/>
                              <m:supHide m:val="on"/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/>
                            <m:sup/>
                            <m:e>
                              <m:sSup>
                                <m:sSupPr>
                                  <m:ctrlP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nary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den>
                      </m:f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nary>
                                    <m:naryPr>
                                      <m:chr m:val="∑"/>
                                      <m:subHide m:val="on"/>
                                      <m:supHide m:val="on"/>
                                      <m:ctrlPr>
                                        <a:rPr lang="en-US" sz="16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naryPr>
                                    <m:sub/>
                                    <m:sup/>
                                    <m:e>
                                      <m:r>
                                        <a:rPr lang="en-US" sz="1600" b="0" i="1" smtClean="0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</m:nary>
                                </m:num>
                                <m:den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08655" y="1545772"/>
                <a:ext cx="1806905" cy="601831"/>
              </a:xfrm>
              <a:prstGeom prst="rect">
                <a:avLst/>
              </a:prstGeom>
              <a:blipFill>
                <a:blip r:embed="rId12"/>
                <a:stretch>
                  <a:fillRect b="-1020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4821719" y="2377441"/>
                <a:ext cx="1686359" cy="601831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6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𝜎</m:t>
                          </m:r>
                        </m:e>
                        <m:sup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218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7</m:t>
                          </m:r>
                        </m:den>
                      </m:f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  <m:t>36</m:t>
                                  </m:r>
                                </m:num>
                                <m:den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  <m:t>7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21719" y="2377441"/>
                <a:ext cx="1686359" cy="601831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4817365" y="3226527"/>
                <a:ext cx="924805" cy="246221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6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𝜎</m:t>
                          </m:r>
                        </m:e>
                        <m:sup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=4.69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17365" y="3226527"/>
                <a:ext cx="924805" cy="246221"/>
              </a:xfrm>
              <a:prstGeom prst="rect">
                <a:avLst/>
              </a:prstGeom>
              <a:blipFill>
                <a:blip r:embed="rId14"/>
                <a:stretch>
                  <a:fillRect l="-2632" r="-3947" b="-4878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4" name="Arc 43">
            <a:extLst>
              <a:ext uri="{FF2B5EF4-FFF2-40B4-BE49-F238E27FC236}">
                <a16:creationId xmlns:a16="http://schemas.microsoft.com/office/drawing/2014/main" id="{2E71092D-54D2-469E-B3B5-15EF53D34F21}"/>
              </a:ext>
            </a:extLst>
          </p:cNvPr>
          <p:cNvSpPr/>
          <p:nvPr/>
        </p:nvSpPr>
        <p:spPr>
          <a:xfrm>
            <a:off x="6550944" y="1894113"/>
            <a:ext cx="272221" cy="762000"/>
          </a:xfrm>
          <a:prstGeom prst="arc">
            <a:avLst>
              <a:gd name="adj1" fmla="val 16200000"/>
              <a:gd name="adj2" fmla="val 5339342"/>
            </a:avLst>
          </a:prstGeom>
          <a:ln w="254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>
                <a:extLst>
                  <a:ext uri="{FF2B5EF4-FFF2-40B4-BE49-F238E27FC236}">
                    <a16:creationId xmlns:a16="http://schemas.microsoft.com/office/drawing/2014/main" id="{CD52997D-57B8-4CC0-9D84-74EE618AD031}"/>
                  </a:ext>
                </a:extLst>
              </p:cNvPr>
              <p:cNvSpPr txBox="1"/>
              <p:nvPr/>
            </p:nvSpPr>
            <p:spPr>
              <a:xfrm>
                <a:off x="6822472" y="1996548"/>
                <a:ext cx="2121231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Sub in values – we need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subHide m:val="on"/>
                        <m:supHide m:val="on"/>
                        <m:ctrlPr>
                          <a:rPr lang="en-US" sz="14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naryPr>
                      <m:sub/>
                      <m:sup/>
                      <m:e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𝑥</m:t>
                        </m:r>
                      </m:e>
                    </m:nary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subHide m:val="on"/>
                        <m:supHide m:val="on"/>
                        <m:ctrlPr>
                          <a:rPr lang="en-GB" sz="14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sSup>
                          <m:sSupPr>
                            <m:ctrlPr>
                              <a:rPr lang="en-GB" sz="140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14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sz="14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e>
                    </m:nary>
                  </m:oMath>
                </a14:m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45" name="TextBox 44">
                <a:extLst>
                  <a:ext uri="{FF2B5EF4-FFF2-40B4-BE49-F238E27FC236}">
                    <a16:creationId xmlns:a16="http://schemas.microsoft.com/office/drawing/2014/main" id="{CD52997D-57B8-4CC0-9D84-74EE618AD03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22472" y="1996548"/>
                <a:ext cx="2121231" cy="523220"/>
              </a:xfrm>
              <a:prstGeom prst="rect">
                <a:avLst/>
              </a:prstGeom>
              <a:blipFill>
                <a:blip r:embed="rId15"/>
                <a:stretch>
                  <a:fillRect l="-287" t="-18824" r="-2874" b="-9647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6" name="Arc 45">
            <a:extLst>
              <a:ext uri="{FF2B5EF4-FFF2-40B4-BE49-F238E27FC236}">
                <a16:creationId xmlns:a16="http://schemas.microsoft.com/office/drawing/2014/main" id="{2E71092D-54D2-469E-B3B5-15EF53D34F21}"/>
              </a:ext>
            </a:extLst>
          </p:cNvPr>
          <p:cNvSpPr/>
          <p:nvPr/>
        </p:nvSpPr>
        <p:spPr>
          <a:xfrm>
            <a:off x="6529172" y="2656113"/>
            <a:ext cx="280931" cy="696687"/>
          </a:xfrm>
          <a:prstGeom prst="arc">
            <a:avLst>
              <a:gd name="adj1" fmla="val 16200000"/>
              <a:gd name="adj2" fmla="val 5339342"/>
            </a:avLst>
          </a:prstGeom>
          <a:ln w="254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CD52997D-57B8-4CC0-9D84-74EE618AD031}"/>
              </a:ext>
            </a:extLst>
          </p:cNvPr>
          <p:cNvSpPr txBox="1"/>
          <p:nvPr/>
        </p:nvSpPr>
        <p:spPr>
          <a:xfrm>
            <a:off x="6791993" y="2836925"/>
            <a:ext cx="98476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Calculate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4917514" y="3788231"/>
                <a:ext cx="822726" cy="246221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𝜎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=2.17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17514" y="3788231"/>
                <a:ext cx="822726" cy="246221"/>
              </a:xfrm>
              <a:prstGeom prst="rect">
                <a:avLst/>
              </a:prstGeom>
              <a:blipFill>
                <a:blip r:embed="rId16"/>
                <a:stretch>
                  <a:fillRect l="-3704" r="-4444" b="-4878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9" name="Arc 48">
            <a:extLst>
              <a:ext uri="{FF2B5EF4-FFF2-40B4-BE49-F238E27FC236}">
                <a16:creationId xmlns:a16="http://schemas.microsoft.com/office/drawing/2014/main" id="{2E71092D-54D2-469E-B3B5-15EF53D34F21}"/>
              </a:ext>
            </a:extLst>
          </p:cNvPr>
          <p:cNvSpPr/>
          <p:nvPr/>
        </p:nvSpPr>
        <p:spPr>
          <a:xfrm>
            <a:off x="5845549" y="3365862"/>
            <a:ext cx="302702" cy="579122"/>
          </a:xfrm>
          <a:prstGeom prst="arc">
            <a:avLst>
              <a:gd name="adj1" fmla="val 16200000"/>
              <a:gd name="adj2" fmla="val 5339342"/>
            </a:avLst>
          </a:prstGeom>
          <a:ln w="254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CD52997D-57B8-4CC0-9D84-74EE618AD031}"/>
              </a:ext>
            </a:extLst>
          </p:cNvPr>
          <p:cNvSpPr txBox="1"/>
          <p:nvPr/>
        </p:nvSpPr>
        <p:spPr>
          <a:xfrm>
            <a:off x="6003866" y="3494422"/>
            <a:ext cx="145067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Square root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85053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6" grpId="0"/>
      <p:bldP spid="5" grpId="0"/>
      <p:bldP spid="41" grpId="0"/>
      <p:bldP spid="42" grpId="0"/>
      <p:bldP spid="43" grpId="0"/>
      <p:bldP spid="44" grpId="0" animBg="1"/>
      <p:bldP spid="45" grpId="0"/>
      <p:bldP spid="46" grpId="0" animBg="1"/>
      <p:bldP spid="47" grpId="0"/>
      <p:bldP spid="48" grpId="0"/>
      <p:bldP spid="49" grpId="0" animBg="1"/>
      <p:bldP spid="5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0" y="0"/>
                <a:ext cx="1072665" cy="370551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𝜎</m:t>
                          </m:r>
                        </m:e>
                        <m:sup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nary>
                            <m:naryPr>
                              <m:chr m:val="∑"/>
                              <m:subHide m:val="on"/>
                              <m:supHide m:val="on"/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/>
                            <m:sup/>
                            <m:e>
                              <m:sSup>
                                <m:sSupPr>
                                  <m:ctrlP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en-US" sz="12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sz="1200" b="0" i="1" smtClean="0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  <m:r>
                                        <a:rPr lang="en-US" sz="1200" b="0" i="1" smtClean="0">
                                          <a:latin typeface="Cambria Math" panose="02040503050406030204" pitchFamily="18" charset="0"/>
                                        </a:rPr>
                                        <m:t>−</m:t>
                                      </m:r>
                                      <m:acc>
                                        <m:accPr>
                                          <m:chr m:val="̅"/>
                                          <m:ctrlPr>
                                            <a:rPr lang="en-US" sz="1200" b="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accPr>
                                        <m:e>
                                          <m:r>
                                            <a:rPr lang="en-US" sz="1200" b="0" i="1" smtClean="0">
                                              <a:latin typeface="Cambria Math" panose="02040503050406030204" pitchFamily="18" charset="0"/>
                                            </a:rPr>
                                            <m:t>𝑥</m:t>
                                          </m:r>
                                        </m:e>
                                      </m:acc>
                                    </m:e>
                                  </m:d>
                                </m:e>
                                <m:sup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nary>
                        </m:num>
                        <m:den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072665" cy="370551"/>
              </a:xfrm>
              <a:prstGeom prst="rect">
                <a:avLst/>
              </a:prstGeom>
              <a:blipFill>
                <a:blip r:embed="rId2"/>
                <a:stretch>
                  <a:fillRect t="-75385" r="-4444" b="-72308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6" y="1400175"/>
            <a:ext cx="3836941" cy="508771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The variance and standard deviation can also be used to </a:t>
            </a:r>
            <a:r>
              <a:rPr lang="en-US" sz="1600" b="1" dirty="0" err="1">
                <a:latin typeface="Comic Sans MS" panose="030F0702030302020204" pitchFamily="66" charset="0"/>
              </a:rPr>
              <a:t>analyse</a:t>
            </a:r>
            <a:r>
              <a:rPr lang="en-US" sz="1600" b="1" dirty="0">
                <a:latin typeface="Comic Sans MS" panose="030F0702030302020204" pitchFamily="66" charset="0"/>
              </a:rPr>
              <a:t> a set of data</a:t>
            </a: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The marks gained in a test by seven randomly selected students are:</a:t>
            </a: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3  4  6  2  8  8  5</a:t>
            </a: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Find the variance and standard deviation of the marks of the seven students.</a:t>
            </a: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  <a:sym typeface="Wingdings" panose="05000000000000000000" pitchFamily="2" charset="2"/>
              </a:rPr>
              <a:t> So this means that 68% of the data is within 2.17 of the mean. Note that 68% is not always a possible percentage though!</a:t>
            </a:r>
            <a:endParaRPr lang="en-US" sz="1600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0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2E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1077032" y="0"/>
                <a:ext cx="1357744" cy="45147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𝜎</m:t>
                          </m:r>
                        </m:e>
                        <m:sup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nary>
                            <m:naryPr>
                              <m:chr m:val="∑"/>
                              <m:subHide m:val="on"/>
                              <m:supHide m:val="on"/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/>
                            <m:sup/>
                            <m:e>
                              <m:sSup>
                                <m:sSupPr>
                                  <m:ctrlP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nary>
                        </m:num>
                        <m:den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den>
                      </m:f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nary>
                                    <m:naryPr>
                                      <m:chr m:val="∑"/>
                                      <m:subHide m:val="on"/>
                                      <m:supHide m:val="on"/>
                                      <m:ctrlPr>
                                        <a:rPr lang="en-US" sz="12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naryPr>
                                    <m:sub/>
                                    <m:sup/>
                                    <m:e>
                                      <m:r>
                                        <a:rPr lang="en-US" sz="1200" b="0" i="1" smtClean="0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</m:nary>
                                </m:num>
                                <m:den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7032" y="0"/>
                <a:ext cx="1357744" cy="451470"/>
              </a:xfrm>
              <a:prstGeom prst="rect">
                <a:avLst/>
              </a:prstGeom>
              <a:blipFill>
                <a:blip r:embed="rId3"/>
                <a:stretch>
                  <a:fillRect l="-442" t="-55128" r="-20796" b="-51282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2431299" y="0"/>
                <a:ext cx="623056" cy="34689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𝜎</m:t>
                          </m:r>
                        </m:e>
                        <m:sup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𝑆</m:t>
                              </m:r>
                            </m:e>
                            <m:sub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𝑥𝑥</m:t>
                              </m:r>
                            </m:sub>
                          </m:sSub>
                        </m:num>
                        <m:den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31299" y="0"/>
                <a:ext cx="623056" cy="346890"/>
              </a:xfrm>
              <a:prstGeom prst="rect">
                <a:avLst/>
              </a:prstGeom>
              <a:blipFill>
                <a:blip r:embed="rId4"/>
                <a:stretch>
                  <a:fillRect l="-1887" b="-4918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5958397" y="0"/>
                <a:ext cx="1112933" cy="545662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𝜎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f>
                            <m:f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nary>
                                <m:naryPr>
                                  <m:chr m:val="∑"/>
                                  <m:subHide m:val="on"/>
                                  <m:supHide m:val="on"/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naryPr>
                                <m:sub/>
                                <m:sup/>
                                <m:e>
                                  <m:sSup>
                                    <m:sSupPr>
                                      <m:ctrlP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d>
                                        <m:dPr>
                                          <m:ctrlPr>
                                            <a:rPr lang="en-US" sz="12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en-US" sz="1200" i="1">
                                              <a:latin typeface="Cambria Math" panose="02040503050406030204" pitchFamily="18" charset="0"/>
                                            </a:rPr>
                                            <m:t>𝑥</m:t>
                                          </m:r>
                                          <m:r>
                                            <a:rPr lang="en-US" sz="1200" i="1">
                                              <a:latin typeface="Cambria Math" panose="02040503050406030204" pitchFamily="18" charset="0"/>
                                            </a:rPr>
                                            <m:t>−</m:t>
                                          </m:r>
                                          <m:acc>
                                            <m:accPr>
                                              <m:chr m:val="̅"/>
                                              <m:ctrlPr>
                                                <a:rPr lang="en-US" sz="1200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accPr>
                                            <m:e>
                                              <m:r>
                                                <a:rPr lang="en-US" sz="1200" i="1">
                                                  <a:latin typeface="Cambria Math" panose="02040503050406030204" pitchFamily="18" charset="0"/>
                                                </a:rPr>
                                                <m:t>𝑥</m:t>
                                              </m:r>
                                            </m:e>
                                          </m:acc>
                                        </m:e>
                                      </m:d>
                                    </m:e>
                                    <m:sup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e>
                              </m:nary>
                            </m:num>
                            <m:den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den>
                          </m:f>
                        </m:e>
                      </m:ra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58397" y="0"/>
                <a:ext cx="1112933" cy="54566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7079818" y="0"/>
                <a:ext cx="1398011" cy="545662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𝜎</m:t>
                      </m:r>
                      <m:r>
                        <a:rPr lang="en-US" sz="1200" i="1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120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f>
                            <m:f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nary>
                                <m:naryPr>
                                  <m:chr m:val="∑"/>
                                  <m:subHide m:val="on"/>
                                  <m:supHide m:val="on"/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naryPr>
                                <m:sub/>
                                <m:sup/>
                                <m:e>
                                  <m:sSup>
                                    <m:sSupPr>
                                      <m:ctrlP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e>
                              </m:nary>
                            </m:num>
                            <m:den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den>
                          </m:f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nary>
                                        <m:naryPr>
                                          <m:chr m:val="∑"/>
                                          <m:subHide m:val="on"/>
                                          <m:supHide m:val="on"/>
                                          <m:ctrlPr>
                                            <a:rPr lang="en-US" sz="12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naryPr>
                                        <m:sub/>
                                        <m:sup/>
                                        <m:e>
                                          <m:r>
                                            <a:rPr lang="en-US" sz="1200" i="1">
                                              <a:latin typeface="Cambria Math" panose="02040503050406030204" pitchFamily="18" charset="0"/>
                                            </a:rPr>
                                            <m:t>𝑥</m:t>
                                          </m:r>
                                        </m:e>
                                      </m:nary>
                                    </m:num>
                                    <m:den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𝑛</m:t>
                                      </m:r>
                                    </m:den>
                                  </m:f>
                                </m:e>
                              </m:d>
                            </m:e>
                            <m:sup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79818" y="0"/>
                <a:ext cx="1398011" cy="54566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8480677" y="0"/>
                <a:ext cx="663323" cy="545662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𝜎</m:t>
                      </m:r>
                      <m:r>
                        <a:rPr lang="en-US" sz="1200" i="1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120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f>
                            <m:f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𝑆</m:t>
                                  </m:r>
                                </m:e>
                                <m:sub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𝑥𝑥</m:t>
                                  </m:r>
                                </m:sub>
                              </m:sSub>
                            </m:num>
                            <m:den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den>
                          </m:f>
                        </m:e>
                      </m:ra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80677" y="0"/>
                <a:ext cx="663323" cy="54566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6424"/>
            <a:ext cx="7886700" cy="994172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Measures of location and spread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1582131" y="4902929"/>
                <a:ext cx="927370" cy="276999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𝜎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=2.17</m:t>
                      </m:r>
                    </m:oMath>
                  </m:oMathPara>
                </a14:m>
                <a:endParaRPr lang="en-GB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82131" y="4902929"/>
                <a:ext cx="927370" cy="276999"/>
              </a:xfrm>
              <a:prstGeom prst="rect">
                <a:avLst/>
              </a:prstGeom>
              <a:blipFill>
                <a:blip r:embed="rId8"/>
                <a:stretch>
                  <a:fillRect l="-3289" r="-5921" b="-6522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1399251" y="3753397"/>
                <a:ext cx="1363322" cy="276999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𝑀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𝑒𝑎𝑛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=5.14</m:t>
                      </m:r>
                    </m:oMath>
                  </m:oMathPara>
                </a14:m>
                <a:endParaRPr lang="en-GB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99251" y="3753397"/>
                <a:ext cx="1363322" cy="276999"/>
              </a:xfrm>
              <a:prstGeom prst="rect">
                <a:avLst/>
              </a:prstGeom>
              <a:blipFill>
                <a:blip r:embed="rId9"/>
                <a:stretch>
                  <a:fillRect l="-4036" r="-4036" b="-8889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Box 8"/>
          <p:cNvSpPr txBox="1"/>
          <p:nvPr/>
        </p:nvSpPr>
        <p:spPr>
          <a:xfrm>
            <a:off x="4570116" y="2569029"/>
            <a:ext cx="36904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Comic Sans MS" panose="030F0702030302020204" pitchFamily="66" charset="0"/>
              </a:rPr>
              <a:t>2    3    4    5    6    </a:t>
            </a:r>
            <a:r>
              <a:rPr lang="en-US" sz="2400">
                <a:latin typeface="Comic Sans MS" panose="030F0702030302020204" pitchFamily="66" charset="0"/>
              </a:rPr>
              <a:t>8    8</a:t>
            </a:r>
            <a:endParaRPr lang="en-US" sz="24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6332657" y="2982690"/>
                <a:ext cx="429605" cy="246221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5.14</m:t>
                      </m:r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32657" y="2982690"/>
                <a:ext cx="429605" cy="246221"/>
              </a:xfrm>
              <a:prstGeom prst="rect">
                <a:avLst/>
              </a:prstGeom>
              <a:blipFill>
                <a:blip r:embed="rId10"/>
                <a:stretch>
                  <a:fillRect l="-11429" r="-10000" b="-4878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2" name="Group 11"/>
          <p:cNvGrpSpPr/>
          <p:nvPr/>
        </p:nvGrpSpPr>
        <p:grpSpPr>
          <a:xfrm>
            <a:off x="7232469" y="2791097"/>
            <a:ext cx="134983" cy="143691"/>
            <a:chOff x="5133703" y="4123509"/>
            <a:chExt cx="134983" cy="143691"/>
          </a:xfrm>
        </p:grpSpPr>
        <p:cxnSp>
          <p:nvCxnSpPr>
            <p:cNvPr id="11" name="Straight Connector 10"/>
            <p:cNvCxnSpPr/>
            <p:nvPr/>
          </p:nvCxnSpPr>
          <p:spPr>
            <a:xfrm>
              <a:off x="5146766" y="4127863"/>
              <a:ext cx="121920" cy="139337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flipH="1">
              <a:off x="5133703" y="4123509"/>
              <a:ext cx="121920" cy="139337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1" name="Group 50"/>
          <p:cNvGrpSpPr/>
          <p:nvPr/>
        </p:nvGrpSpPr>
        <p:grpSpPr>
          <a:xfrm>
            <a:off x="6479177" y="2795452"/>
            <a:ext cx="134983" cy="143691"/>
            <a:chOff x="5133703" y="4123509"/>
            <a:chExt cx="134983" cy="143691"/>
          </a:xfrm>
        </p:grpSpPr>
        <p:cxnSp>
          <p:nvCxnSpPr>
            <p:cNvPr id="52" name="Straight Connector 51"/>
            <p:cNvCxnSpPr/>
            <p:nvPr/>
          </p:nvCxnSpPr>
          <p:spPr>
            <a:xfrm>
              <a:off x="5146766" y="4127863"/>
              <a:ext cx="121920" cy="139337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flipH="1">
              <a:off x="5133703" y="4123509"/>
              <a:ext cx="121920" cy="139337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Box 53"/>
              <p:cNvSpPr txBox="1"/>
              <p:nvPr/>
            </p:nvSpPr>
            <p:spPr>
              <a:xfrm>
                <a:off x="7120783" y="2987044"/>
                <a:ext cx="429605" cy="246221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7.31</m:t>
                      </m:r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4" name="TextBox 5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20783" y="2987044"/>
                <a:ext cx="429605" cy="246221"/>
              </a:xfrm>
              <a:prstGeom prst="rect">
                <a:avLst/>
              </a:prstGeom>
              <a:blipFill>
                <a:blip r:embed="rId11"/>
                <a:stretch>
                  <a:fillRect l="-9859" r="-9859" b="-5000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55" name="Group 54"/>
          <p:cNvGrpSpPr/>
          <p:nvPr/>
        </p:nvGrpSpPr>
        <p:grpSpPr>
          <a:xfrm>
            <a:off x="5111932" y="2812869"/>
            <a:ext cx="134983" cy="143691"/>
            <a:chOff x="5133703" y="4123509"/>
            <a:chExt cx="134983" cy="143691"/>
          </a:xfrm>
        </p:grpSpPr>
        <p:cxnSp>
          <p:nvCxnSpPr>
            <p:cNvPr id="56" name="Straight Connector 55"/>
            <p:cNvCxnSpPr/>
            <p:nvPr/>
          </p:nvCxnSpPr>
          <p:spPr>
            <a:xfrm>
              <a:off x="5146766" y="4127863"/>
              <a:ext cx="121920" cy="139337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 flipH="1">
              <a:off x="5133703" y="4123509"/>
              <a:ext cx="121920" cy="139337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extBox 57"/>
              <p:cNvSpPr txBox="1"/>
              <p:nvPr/>
            </p:nvSpPr>
            <p:spPr>
              <a:xfrm>
                <a:off x="4969766" y="2978335"/>
                <a:ext cx="429605" cy="246221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2.97</m:t>
                      </m:r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8" name="TextBox 5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69766" y="2978335"/>
                <a:ext cx="429605" cy="246221"/>
              </a:xfrm>
              <a:prstGeom prst="rect">
                <a:avLst/>
              </a:prstGeom>
              <a:blipFill>
                <a:blip r:embed="rId12"/>
                <a:stretch>
                  <a:fillRect l="-9859" r="-9859" b="-5000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extBox 12"/>
          <p:cNvSpPr txBox="1"/>
          <p:nvPr/>
        </p:nvSpPr>
        <p:spPr>
          <a:xfrm>
            <a:off x="4332302" y="4019217"/>
            <a:ext cx="433230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So out of the original 7 values, 4 are within 1 standard deviation of the mean</a:t>
            </a:r>
          </a:p>
          <a:p>
            <a:pPr algn="ctr"/>
            <a:endParaRPr lang="en-US" sz="1600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pPr algn="ctr"/>
            <a:r>
              <a:rPr lang="en-US" sz="16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 This is only 57% rather than 68%, because the data size is very small!</a:t>
            </a:r>
            <a:endParaRPr lang="en-GB" sz="16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59" name="Arc 58">
            <a:extLst>
              <a:ext uri="{FF2B5EF4-FFF2-40B4-BE49-F238E27FC236}">
                <a16:creationId xmlns:a16="http://schemas.microsoft.com/office/drawing/2014/main" id="{2E71092D-54D2-469E-B3B5-15EF53D34F21}"/>
              </a:ext>
            </a:extLst>
          </p:cNvPr>
          <p:cNvSpPr/>
          <p:nvPr/>
        </p:nvSpPr>
        <p:spPr>
          <a:xfrm rot="5400000">
            <a:off x="5787473" y="2723606"/>
            <a:ext cx="260059" cy="1004247"/>
          </a:xfrm>
          <a:prstGeom prst="arc">
            <a:avLst>
              <a:gd name="adj1" fmla="val 16200000"/>
              <a:gd name="adj2" fmla="val 5339342"/>
            </a:avLst>
          </a:prstGeom>
          <a:ln w="254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0" name="Arc 59">
            <a:extLst>
              <a:ext uri="{FF2B5EF4-FFF2-40B4-BE49-F238E27FC236}">
                <a16:creationId xmlns:a16="http://schemas.microsoft.com/office/drawing/2014/main" id="{2E71092D-54D2-469E-B3B5-15EF53D34F21}"/>
              </a:ext>
            </a:extLst>
          </p:cNvPr>
          <p:cNvSpPr/>
          <p:nvPr/>
        </p:nvSpPr>
        <p:spPr>
          <a:xfrm rot="5400000" flipV="1">
            <a:off x="6911976" y="2899272"/>
            <a:ext cx="196436" cy="681030"/>
          </a:xfrm>
          <a:prstGeom prst="arc">
            <a:avLst>
              <a:gd name="adj1" fmla="val 16200000"/>
              <a:gd name="adj2" fmla="val 5339342"/>
            </a:avLst>
          </a:prstGeom>
          <a:ln w="254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1" name="TextBox 60"/>
              <p:cNvSpPr txBox="1"/>
              <p:nvPr/>
            </p:nvSpPr>
            <p:spPr>
              <a:xfrm>
                <a:off x="5600081" y="3386708"/>
                <a:ext cx="583493" cy="246221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−2.17</m:t>
                      </m:r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61" name="TextBox 6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00081" y="3386708"/>
                <a:ext cx="583493" cy="246221"/>
              </a:xfrm>
              <a:prstGeom prst="rect">
                <a:avLst/>
              </a:prstGeom>
              <a:blipFill>
                <a:blip r:embed="rId13"/>
                <a:stretch>
                  <a:fillRect l="-2105" r="-7368" b="-5000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2" name="TextBox 61"/>
              <p:cNvSpPr txBox="1"/>
              <p:nvPr/>
            </p:nvSpPr>
            <p:spPr>
              <a:xfrm>
                <a:off x="6693514" y="3379310"/>
                <a:ext cx="583493" cy="246221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+2.17</m:t>
                      </m:r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62" name="TextBox 6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93514" y="3379310"/>
                <a:ext cx="583493" cy="246221"/>
              </a:xfrm>
              <a:prstGeom prst="rect">
                <a:avLst/>
              </a:prstGeom>
              <a:blipFill>
                <a:blip r:embed="rId14"/>
                <a:stretch>
                  <a:fillRect l="-6250" r="-7292" b="-4878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055290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33" grpId="0"/>
      <p:bldP spid="54" grpId="0"/>
      <p:bldP spid="58" grpId="0"/>
      <p:bldP spid="59" grpId="0" animBg="1"/>
      <p:bldP spid="60" grpId="0" animBg="1"/>
      <p:bldP spid="61" grpId="0"/>
      <p:bldP spid="6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0" y="0"/>
                <a:ext cx="1072665" cy="370551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𝜎</m:t>
                          </m:r>
                        </m:e>
                        <m:sup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nary>
                            <m:naryPr>
                              <m:chr m:val="∑"/>
                              <m:subHide m:val="on"/>
                              <m:supHide m:val="on"/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/>
                            <m:sup/>
                            <m:e>
                              <m:sSup>
                                <m:sSupPr>
                                  <m:ctrlP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en-US" sz="12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sz="1200" b="0" i="1" smtClean="0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  <m:r>
                                        <a:rPr lang="en-US" sz="1200" b="0" i="1" smtClean="0">
                                          <a:latin typeface="Cambria Math" panose="02040503050406030204" pitchFamily="18" charset="0"/>
                                        </a:rPr>
                                        <m:t>−</m:t>
                                      </m:r>
                                      <m:acc>
                                        <m:accPr>
                                          <m:chr m:val="̅"/>
                                          <m:ctrlPr>
                                            <a:rPr lang="en-US" sz="1200" b="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accPr>
                                        <m:e>
                                          <m:r>
                                            <a:rPr lang="en-US" sz="1200" b="0" i="1" smtClean="0">
                                              <a:latin typeface="Cambria Math" panose="02040503050406030204" pitchFamily="18" charset="0"/>
                                            </a:rPr>
                                            <m:t>𝑥</m:t>
                                          </m:r>
                                        </m:e>
                                      </m:acc>
                                    </m:e>
                                  </m:d>
                                </m:e>
                                <m:sup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nary>
                        </m:num>
                        <m:den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072665" cy="370551"/>
              </a:xfrm>
              <a:prstGeom prst="rect">
                <a:avLst/>
              </a:prstGeom>
              <a:blipFill>
                <a:blip r:embed="rId2"/>
                <a:stretch>
                  <a:fillRect t="-75385" r="-4444" b="-72308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6" y="1400175"/>
            <a:ext cx="3836941" cy="508771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The variance and standard deviation can also be used to </a:t>
            </a:r>
            <a:r>
              <a:rPr lang="en-US" sz="1600" b="1" dirty="0" err="1">
                <a:latin typeface="Comic Sans MS" panose="030F0702030302020204" pitchFamily="66" charset="0"/>
              </a:rPr>
              <a:t>analyse</a:t>
            </a:r>
            <a:r>
              <a:rPr lang="en-US" sz="1600" b="1" dirty="0">
                <a:latin typeface="Comic Sans MS" panose="030F0702030302020204" pitchFamily="66" charset="0"/>
              </a:rPr>
              <a:t> a set of data</a:t>
            </a: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600" dirty="0" err="1">
                <a:latin typeface="Comic Sans MS" panose="030F0702030302020204" pitchFamily="66" charset="0"/>
              </a:rPr>
              <a:t>Shamsa</a:t>
            </a:r>
            <a:r>
              <a:rPr lang="en-US" sz="1600" dirty="0">
                <a:latin typeface="Comic Sans MS" panose="030F0702030302020204" pitchFamily="66" charset="0"/>
              </a:rPr>
              <a:t> records the time spent out of school during the lunch hour to the nearest minute, x, of the female students in her year. The results are shown in the table. </a:t>
            </a: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Calculate the standard deviation of the time spent out of school.</a:t>
            </a: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algn="ctr">
              <a:buFont typeface="Wingdings" panose="05000000000000000000" pitchFamily="2" charset="2"/>
              <a:buChar char="à"/>
            </a:pPr>
            <a:r>
              <a:rPr lang="en-US" sz="1600" dirty="0">
                <a:latin typeface="Comic Sans MS" panose="030F0702030302020204" pitchFamily="66" charset="0"/>
                <a:sym typeface="Wingdings" panose="05000000000000000000" pitchFamily="2" charset="2"/>
              </a:rPr>
              <a:t>For tabled data, we need to use a modified formula…</a:t>
            </a: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0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2E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1077032" y="0"/>
                <a:ext cx="1357744" cy="45147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𝜎</m:t>
                          </m:r>
                        </m:e>
                        <m:sup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nary>
                            <m:naryPr>
                              <m:chr m:val="∑"/>
                              <m:subHide m:val="on"/>
                              <m:supHide m:val="on"/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/>
                            <m:sup/>
                            <m:e>
                              <m:sSup>
                                <m:sSupPr>
                                  <m:ctrlP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nary>
                        </m:num>
                        <m:den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den>
                      </m:f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nary>
                                    <m:naryPr>
                                      <m:chr m:val="∑"/>
                                      <m:subHide m:val="on"/>
                                      <m:supHide m:val="on"/>
                                      <m:ctrlPr>
                                        <a:rPr lang="en-US" sz="12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naryPr>
                                    <m:sub/>
                                    <m:sup/>
                                    <m:e>
                                      <m:r>
                                        <a:rPr lang="en-US" sz="1200" b="0" i="1" smtClean="0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</m:nary>
                                </m:num>
                                <m:den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7032" y="0"/>
                <a:ext cx="1357744" cy="451470"/>
              </a:xfrm>
              <a:prstGeom prst="rect">
                <a:avLst/>
              </a:prstGeom>
              <a:blipFill>
                <a:blip r:embed="rId3"/>
                <a:stretch>
                  <a:fillRect l="-442" t="-55128" r="-20796" b="-51282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2431299" y="0"/>
                <a:ext cx="623056" cy="34689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𝜎</m:t>
                          </m:r>
                        </m:e>
                        <m:sup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𝑆</m:t>
                              </m:r>
                            </m:e>
                            <m:sub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𝑥𝑥</m:t>
                              </m:r>
                            </m:sub>
                          </m:sSub>
                        </m:num>
                        <m:den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31299" y="0"/>
                <a:ext cx="623056" cy="346890"/>
              </a:xfrm>
              <a:prstGeom prst="rect">
                <a:avLst/>
              </a:prstGeom>
              <a:blipFill>
                <a:blip r:embed="rId4"/>
                <a:stretch>
                  <a:fillRect l="-1887" b="-4918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5958397" y="0"/>
                <a:ext cx="1112933" cy="545662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𝜎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f>
                            <m:f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nary>
                                <m:naryPr>
                                  <m:chr m:val="∑"/>
                                  <m:subHide m:val="on"/>
                                  <m:supHide m:val="on"/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naryPr>
                                <m:sub/>
                                <m:sup/>
                                <m:e>
                                  <m:sSup>
                                    <m:sSupPr>
                                      <m:ctrlP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d>
                                        <m:dPr>
                                          <m:ctrlPr>
                                            <a:rPr lang="en-US" sz="12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en-US" sz="1200" i="1">
                                              <a:latin typeface="Cambria Math" panose="02040503050406030204" pitchFamily="18" charset="0"/>
                                            </a:rPr>
                                            <m:t>𝑥</m:t>
                                          </m:r>
                                          <m:r>
                                            <a:rPr lang="en-US" sz="1200" i="1">
                                              <a:latin typeface="Cambria Math" panose="02040503050406030204" pitchFamily="18" charset="0"/>
                                            </a:rPr>
                                            <m:t>−</m:t>
                                          </m:r>
                                          <m:acc>
                                            <m:accPr>
                                              <m:chr m:val="̅"/>
                                              <m:ctrlPr>
                                                <a:rPr lang="en-US" sz="1200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accPr>
                                            <m:e>
                                              <m:r>
                                                <a:rPr lang="en-US" sz="1200" i="1">
                                                  <a:latin typeface="Cambria Math" panose="02040503050406030204" pitchFamily="18" charset="0"/>
                                                </a:rPr>
                                                <m:t>𝑥</m:t>
                                              </m:r>
                                            </m:e>
                                          </m:acc>
                                        </m:e>
                                      </m:d>
                                    </m:e>
                                    <m:sup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e>
                              </m:nary>
                            </m:num>
                            <m:den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den>
                          </m:f>
                        </m:e>
                      </m:ra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58397" y="0"/>
                <a:ext cx="1112933" cy="54566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7079818" y="0"/>
                <a:ext cx="1398011" cy="545662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𝜎</m:t>
                      </m:r>
                      <m:r>
                        <a:rPr lang="en-US" sz="1200" i="1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120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f>
                            <m:f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nary>
                                <m:naryPr>
                                  <m:chr m:val="∑"/>
                                  <m:subHide m:val="on"/>
                                  <m:supHide m:val="on"/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naryPr>
                                <m:sub/>
                                <m:sup/>
                                <m:e>
                                  <m:sSup>
                                    <m:sSupPr>
                                      <m:ctrlP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e>
                              </m:nary>
                            </m:num>
                            <m:den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den>
                          </m:f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nary>
                                        <m:naryPr>
                                          <m:chr m:val="∑"/>
                                          <m:subHide m:val="on"/>
                                          <m:supHide m:val="on"/>
                                          <m:ctrlPr>
                                            <a:rPr lang="en-US" sz="12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naryPr>
                                        <m:sub/>
                                        <m:sup/>
                                        <m:e>
                                          <m:r>
                                            <a:rPr lang="en-US" sz="1200" i="1">
                                              <a:latin typeface="Cambria Math" panose="02040503050406030204" pitchFamily="18" charset="0"/>
                                            </a:rPr>
                                            <m:t>𝑥</m:t>
                                          </m:r>
                                        </m:e>
                                      </m:nary>
                                    </m:num>
                                    <m:den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𝑛</m:t>
                                      </m:r>
                                    </m:den>
                                  </m:f>
                                </m:e>
                              </m:d>
                            </m:e>
                            <m:sup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79818" y="0"/>
                <a:ext cx="1398011" cy="54566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8480677" y="0"/>
                <a:ext cx="663323" cy="545662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𝜎</m:t>
                      </m:r>
                      <m:r>
                        <a:rPr lang="en-US" sz="1200" i="1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120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f>
                            <m:f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𝑆</m:t>
                                  </m:r>
                                </m:e>
                                <m:sub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𝑥𝑥</m:t>
                                  </m:r>
                                </m:sub>
                              </m:sSub>
                            </m:num>
                            <m:den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den>
                          </m:f>
                        </m:e>
                      </m:ra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80677" y="0"/>
                <a:ext cx="663323" cy="54566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6424"/>
            <a:ext cx="7886700" cy="994172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Measures of location and spread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61623376"/>
              </p:ext>
            </p:extLst>
          </p:nvPr>
        </p:nvGraphicFramePr>
        <p:xfrm>
          <a:off x="4258491" y="1492792"/>
          <a:ext cx="2090058" cy="18542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045029">
                  <a:extLst>
                    <a:ext uri="{9D8B030D-6E8A-4147-A177-3AD203B41FA5}">
                      <a16:colId xmlns:a16="http://schemas.microsoft.com/office/drawing/2014/main" val="1287350219"/>
                    </a:ext>
                  </a:extLst>
                </a:gridCol>
                <a:gridCol w="1045029">
                  <a:extLst>
                    <a:ext uri="{9D8B030D-6E8A-4147-A177-3AD203B41FA5}">
                      <a16:colId xmlns:a16="http://schemas.microsoft.com/office/drawing/2014/main" val="10274399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Comic Sans MS" panose="030F0702030302020204" pitchFamily="66" charset="0"/>
                        </a:rPr>
                        <a:t>Time</a:t>
                      </a:r>
                      <a:r>
                        <a:rPr lang="en-US" sz="1200" baseline="0" dirty="0">
                          <a:latin typeface="Comic Sans MS" panose="030F0702030302020204" pitchFamily="66" charset="0"/>
                        </a:rPr>
                        <a:t> (</a:t>
                      </a:r>
                      <a:r>
                        <a:rPr lang="en-US" sz="1200" baseline="0" dirty="0" err="1">
                          <a:latin typeface="Comic Sans MS" panose="030F0702030302020204" pitchFamily="66" charset="0"/>
                        </a:rPr>
                        <a:t>mins</a:t>
                      </a:r>
                      <a:r>
                        <a:rPr lang="en-US" sz="1200" baseline="0" dirty="0">
                          <a:latin typeface="Comic Sans MS" panose="030F0702030302020204" pitchFamily="66" charset="0"/>
                        </a:rPr>
                        <a:t>)</a:t>
                      </a:r>
                      <a:endParaRPr lang="en-GB" sz="12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Comic Sans MS" panose="030F0702030302020204" pitchFamily="66" charset="0"/>
                        </a:rPr>
                        <a:t>Frequency</a:t>
                      </a:r>
                      <a:endParaRPr lang="en-GB" sz="12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649692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Comic Sans MS" panose="030F0702030302020204" pitchFamily="66" charset="0"/>
                        </a:rPr>
                        <a:t>35</a:t>
                      </a:r>
                      <a:endParaRPr lang="en-GB" sz="12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Comic Sans MS" panose="030F0702030302020204" pitchFamily="66" charset="0"/>
                        </a:rPr>
                        <a:t>3</a:t>
                      </a:r>
                      <a:endParaRPr lang="en-GB" sz="12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123941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Comic Sans MS" panose="030F0702030302020204" pitchFamily="66" charset="0"/>
                        </a:rPr>
                        <a:t>36</a:t>
                      </a:r>
                      <a:endParaRPr lang="en-GB" sz="12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Comic Sans MS" panose="030F0702030302020204" pitchFamily="66" charset="0"/>
                        </a:rPr>
                        <a:t>17</a:t>
                      </a:r>
                      <a:endParaRPr lang="en-GB" sz="12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079509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Comic Sans MS" panose="030F0702030302020204" pitchFamily="66" charset="0"/>
                        </a:rPr>
                        <a:t>37</a:t>
                      </a:r>
                      <a:endParaRPr lang="en-GB" sz="12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Comic Sans MS" panose="030F0702030302020204" pitchFamily="66" charset="0"/>
                        </a:rPr>
                        <a:t>29</a:t>
                      </a:r>
                      <a:endParaRPr lang="en-GB" sz="12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75442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Comic Sans MS" panose="030F0702030302020204" pitchFamily="66" charset="0"/>
                        </a:rPr>
                        <a:t>38</a:t>
                      </a:r>
                      <a:endParaRPr lang="en-GB" sz="12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Comic Sans MS" panose="030F0702030302020204" pitchFamily="66" charset="0"/>
                        </a:rPr>
                        <a:t>34</a:t>
                      </a:r>
                      <a:endParaRPr lang="en-GB" sz="12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59310087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65064" y="5603966"/>
                <a:ext cx="1861728" cy="727507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𝜎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160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f>
                            <m:fPr>
                              <m:ctrlPr>
                                <a:rPr lang="en-US" sz="16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nary>
                                <m:naryPr>
                                  <m:chr m:val="∑"/>
                                  <m:subHide m:val="on"/>
                                  <m:supHide m:val="on"/>
                                  <m:ctrlP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</m:ctrlPr>
                                </m:naryPr>
                                <m:sub/>
                                <m:sup/>
                                <m:e>
                                  <m:sSup>
                                    <m:sSupPr>
                                      <m:ctrlPr>
                                        <a:rPr lang="en-US" sz="16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600" i="1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US" sz="1600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e>
                              </m:nary>
                            </m:num>
                            <m:den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den>
                          </m:f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US" sz="16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en-US" sz="16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nary>
                                        <m:naryPr>
                                          <m:chr m:val="∑"/>
                                          <m:subHide m:val="on"/>
                                          <m:supHide m:val="on"/>
                                          <m:ctrlPr>
                                            <a:rPr lang="en-US" sz="16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naryPr>
                                        <m:sub/>
                                        <m:sup/>
                                        <m:e>
                                          <m:r>
                                            <a:rPr lang="en-US" sz="1600" i="1">
                                              <a:latin typeface="Cambria Math" panose="02040503050406030204" pitchFamily="18" charset="0"/>
                                            </a:rPr>
                                            <m:t>𝑥</m:t>
                                          </m:r>
                                        </m:e>
                                      </m:nary>
                                    </m:num>
                                    <m:den>
                                      <m:r>
                                        <a:rPr lang="en-US" sz="1600" i="1">
                                          <a:latin typeface="Cambria Math" panose="02040503050406030204" pitchFamily="18" charset="0"/>
                                        </a:rPr>
                                        <m:t>𝑛</m:t>
                                      </m:r>
                                    </m:den>
                                  </m:f>
                                </m:e>
                              </m:d>
                            </m:e>
                            <m:sup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064" y="5603966"/>
                <a:ext cx="1861728" cy="727507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2046263" y="5599611"/>
                <a:ext cx="2092176" cy="727507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𝜎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160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f>
                            <m:fPr>
                              <m:ctrlPr>
                                <a:rPr lang="en-US" sz="16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nary>
                                <m:naryPr>
                                  <m:chr m:val="∑"/>
                                  <m:subHide m:val="on"/>
                                  <m:supHide m:val="on"/>
                                  <m:ctrlP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</m:ctrlPr>
                                </m:naryPr>
                                <m:sub/>
                                <m:sup/>
                                <m:e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  <m:t>𝑓</m:t>
                                  </m:r>
                                  <m:sSup>
                                    <m:sSupPr>
                                      <m:ctrlPr>
                                        <a:rPr lang="en-US" sz="16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600" i="1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US" sz="1600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e>
                              </m:nary>
                            </m:num>
                            <m:den>
                              <m:nary>
                                <m:naryPr>
                                  <m:chr m:val="∑"/>
                                  <m:subHide m:val="on"/>
                                  <m:supHide m:val="on"/>
                                  <m:ctrlP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</m:ctrlPr>
                                </m:naryPr>
                                <m:sub/>
                                <m:sup/>
                                <m:e>
                                  <m: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  <m:t>𝑓</m:t>
                                  </m:r>
                                </m:e>
                              </m:nary>
                            </m:den>
                          </m:f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US" sz="16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en-US" sz="16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nary>
                                        <m:naryPr>
                                          <m:chr m:val="∑"/>
                                          <m:subHide m:val="on"/>
                                          <m:supHide m:val="on"/>
                                          <m:ctrlPr>
                                            <a:rPr lang="en-US" sz="16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naryPr>
                                        <m:sub/>
                                        <m:sup/>
                                        <m:e>
                                          <m:r>
                                            <a:rPr lang="en-US" sz="1600" b="0" i="1" smtClean="0">
                                              <a:latin typeface="Cambria Math" panose="02040503050406030204" pitchFamily="18" charset="0"/>
                                            </a:rPr>
                                            <m:t>𝑓</m:t>
                                          </m:r>
                                          <m:r>
                                            <a:rPr lang="en-US" sz="1600" i="1">
                                              <a:latin typeface="Cambria Math" panose="02040503050406030204" pitchFamily="18" charset="0"/>
                                            </a:rPr>
                                            <m:t>𝑥</m:t>
                                          </m:r>
                                        </m:e>
                                      </m:nary>
                                    </m:num>
                                    <m:den>
                                      <m:nary>
                                        <m:naryPr>
                                          <m:chr m:val="∑"/>
                                          <m:subHide m:val="on"/>
                                          <m:supHide m:val="on"/>
                                          <m:ctrlPr>
                                            <a:rPr lang="en-US" sz="16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naryPr>
                                        <m:sub/>
                                        <m:sup/>
                                        <m:e>
                                          <m:r>
                                            <a:rPr lang="en-US" sz="1600" i="1">
                                              <a:latin typeface="Cambria Math" panose="02040503050406030204" pitchFamily="18" charset="0"/>
                                            </a:rPr>
                                            <m:t>𝑓</m:t>
                                          </m:r>
                                        </m:e>
                                      </m:nary>
                                    </m:den>
                                  </m:f>
                                </m:e>
                              </m:d>
                            </m:e>
                            <m:sup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46263" y="5599611"/>
                <a:ext cx="2092176" cy="727507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6" name="Group 5"/>
          <p:cNvGrpSpPr/>
          <p:nvPr/>
        </p:nvGrpSpPr>
        <p:grpSpPr>
          <a:xfrm>
            <a:off x="5477690" y="3374572"/>
            <a:ext cx="966652" cy="492034"/>
            <a:chOff x="4415246" y="4341223"/>
            <a:chExt cx="1010194" cy="492034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" name="TextBox 1"/>
                <p:cNvSpPr txBox="1"/>
                <p:nvPr/>
              </p:nvSpPr>
              <p:spPr>
                <a:xfrm>
                  <a:off x="4441371" y="4341223"/>
                  <a:ext cx="735073" cy="415114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en-GB" sz="140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nary>
                              <m:naryPr>
                                <m:chr m:val="∑"/>
                                <m:subHide m:val="on"/>
                                <m:supHide m:val="on"/>
                                <m:ctrlPr>
                                  <a:rPr lang="en-GB" sz="140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naryPr>
                              <m:sub/>
                              <m:sup/>
                              <m:e>
                                <m:r>
                                  <a:rPr lang="en-US" sz="14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𝑓</m:t>
                                </m:r>
                                <m:r>
                                  <a:rPr lang="en-US" sz="14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=83</m:t>
                                </m:r>
                              </m:e>
                            </m:nary>
                          </m:num>
                          <m:den/>
                        </m:f>
                      </m:oMath>
                    </m:oMathPara>
                  </a14:m>
                  <a:endParaRPr lang="en-GB" sz="1400" dirty="0">
                    <a:solidFill>
                      <a:srgbClr val="FF0000"/>
                    </a:solidFill>
                  </a:endParaRPr>
                </a:p>
              </p:txBody>
            </p:sp>
          </mc:Choice>
          <mc:Fallback xmlns="">
            <p:sp>
              <p:nvSpPr>
                <p:cNvPr id="2" name="TextBox 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441371" y="4341223"/>
                  <a:ext cx="735073" cy="415114"/>
                </a:xfrm>
                <a:prstGeom prst="rect">
                  <a:avLst/>
                </a:prstGeom>
                <a:blipFill>
                  <a:blip r:embed="rId10"/>
                  <a:stretch>
                    <a:fillRect l="-43966" t="-89706" r="-15517" b="-79412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sp useBgFill="1">
          <p:nvSpPr>
            <p:cNvPr id="5" name="Rectangle 4"/>
            <p:cNvSpPr/>
            <p:nvPr/>
          </p:nvSpPr>
          <p:spPr>
            <a:xfrm>
              <a:off x="4415246" y="4554582"/>
              <a:ext cx="1010194" cy="278675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400">
                <a:solidFill>
                  <a:srgbClr val="FF0000"/>
                </a:solidFill>
              </a:endParaRP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4759233" y="1193075"/>
                <a:ext cx="18331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59233" y="1193075"/>
                <a:ext cx="183319" cy="276999"/>
              </a:xfrm>
              <a:prstGeom prst="rect">
                <a:avLst/>
              </a:prstGeom>
              <a:blipFill>
                <a:blip r:embed="rId11"/>
                <a:stretch>
                  <a:fillRect l="-20000" r="-13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5765074" y="1171303"/>
                <a:ext cx="18626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𝑓</m:t>
                      </m:r>
                    </m:oMath>
                  </m:oMathPara>
                </a14:m>
                <a:endParaRPr lang="en-GB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65074" y="1171303"/>
                <a:ext cx="186268" cy="276999"/>
              </a:xfrm>
              <a:prstGeom prst="rect">
                <a:avLst/>
              </a:prstGeom>
              <a:blipFill>
                <a:blip r:embed="rId12"/>
                <a:stretch>
                  <a:fillRect l="-46667" t="-2174" r="-43333" b="-3260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8273142" y="1197428"/>
                <a:ext cx="42966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𝑓</m:t>
                      </m:r>
                      <m:sSup>
                        <m:sSupPr>
                          <m:ctrlP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73142" y="1197428"/>
                <a:ext cx="429668" cy="276999"/>
              </a:xfrm>
              <a:prstGeom prst="rect">
                <a:avLst/>
              </a:prstGeom>
              <a:blipFill>
                <a:blip r:embed="rId13"/>
                <a:stretch>
                  <a:fillRect l="-18310" t="-4348" r="-4225" b="-3260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6805748" y="1193073"/>
                <a:ext cx="309957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𝑓𝑥</m:t>
                      </m:r>
                    </m:oMath>
                  </m:oMathPara>
                </a14:m>
                <a:endParaRPr lang="en-GB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05748" y="1193073"/>
                <a:ext cx="309957" cy="276999"/>
              </a:xfrm>
              <a:prstGeom prst="rect">
                <a:avLst/>
              </a:prstGeom>
              <a:blipFill>
                <a:blip r:embed="rId14"/>
                <a:stretch>
                  <a:fillRect l="-25490" t="-4444" r="-25490" b="-3555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6736079" y="1907176"/>
                <a:ext cx="43762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105</m:t>
                      </m:r>
                    </m:oMath>
                  </m:oMathPara>
                </a14:m>
                <a:endParaRPr lang="en-GB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36079" y="1907176"/>
                <a:ext cx="437620" cy="276999"/>
              </a:xfrm>
              <a:prstGeom prst="rect">
                <a:avLst/>
              </a:prstGeom>
              <a:blipFill>
                <a:blip r:embed="rId15"/>
                <a:stretch>
                  <a:fillRect l="-12500" r="-13889" b="-88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6740434" y="2268582"/>
                <a:ext cx="43762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612</m:t>
                      </m:r>
                    </m:oMath>
                  </m:oMathPara>
                </a14:m>
                <a:endParaRPr lang="en-GB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40434" y="2268582"/>
                <a:ext cx="437620" cy="276999"/>
              </a:xfrm>
              <a:prstGeom prst="rect">
                <a:avLst/>
              </a:prstGeom>
              <a:blipFill>
                <a:blip r:embed="rId16"/>
                <a:stretch>
                  <a:fillRect l="-12500" r="-12500" b="-65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6662056" y="2643050"/>
                <a:ext cx="56586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1073</m:t>
                      </m:r>
                    </m:oMath>
                  </m:oMathPara>
                </a14:m>
                <a:endParaRPr lang="en-GB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62056" y="2643050"/>
                <a:ext cx="565861" cy="276999"/>
              </a:xfrm>
              <a:prstGeom prst="rect">
                <a:avLst/>
              </a:prstGeom>
              <a:blipFill>
                <a:blip r:embed="rId17"/>
                <a:stretch>
                  <a:fillRect l="-9677" r="-9677" b="-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6675119" y="3021872"/>
                <a:ext cx="56586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1292</m:t>
                      </m:r>
                    </m:oMath>
                  </m:oMathPara>
                </a14:m>
                <a:endParaRPr lang="en-GB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75119" y="3021872"/>
                <a:ext cx="565861" cy="276999"/>
              </a:xfrm>
              <a:prstGeom prst="rect">
                <a:avLst/>
              </a:prstGeom>
              <a:blipFill>
                <a:blip r:embed="rId18"/>
                <a:stretch>
                  <a:fillRect l="-8602" r="-9677" b="-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34" name="Group 33"/>
          <p:cNvGrpSpPr/>
          <p:nvPr/>
        </p:nvGrpSpPr>
        <p:grpSpPr>
          <a:xfrm>
            <a:off x="6453051" y="3374572"/>
            <a:ext cx="1114697" cy="483325"/>
            <a:chOff x="4389120" y="4341223"/>
            <a:chExt cx="1114697" cy="483325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5" name="TextBox 34"/>
                <p:cNvSpPr txBox="1"/>
                <p:nvPr/>
              </p:nvSpPr>
              <p:spPr>
                <a:xfrm>
                  <a:off x="4441371" y="4341223"/>
                  <a:ext cx="1030217" cy="415114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en-GB" sz="140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nary>
                              <m:naryPr>
                                <m:chr m:val="∑"/>
                                <m:subHide m:val="on"/>
                                <m:supHide m:val="on"/>
                                <m:ctrlPr>
                                  <a:rPr lang="en-GB" sz="140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naryPr>
                              <m:sub/>
                              <m:sup/>
                              <m:e>
                                <m:r>
                                  <a:rPr lang="en-US" sz="14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𝑓𝑥</m:t>
                                </m:r>
                                <m:r>
                                  <a:rPr lang="en-US" sz="14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=3082</m:t>
                                </m:r>
                              </m:e>
                            </m:nary>
                          </m:num>
                          <m:den/>
                        </m:f>
                      </m:oMath>
                    </m:oMathPara>
                  </a14:m>
                  <a:endParaRPr lang="en-GB" sz="1400" dirty="0">
                    <a:solidFill>
                      <a:srgbClr val="FF0000"/>
                    </a:solidFill>
                  </a:endParaRPr>
                </a:p>
              </p:txBody>
            </p:sp>
          </mc:Choice>
          <mc:Fallback xmlns="">
            <p:sp>
              <p:nvSpPr>
                <p:cNvPr id="35" name="TextBox 3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441371" y="4341223"/>
                  <a:ext cx="1030217" cy="415114"/>
                </a:xfrm>
                <a:prstGeom prst="rect">
                  <a:avLst/>
                </a:prstGeom>
                <a:blipFill>
                  <a:blip r:embed="rId19"/>
                  <a:stretch>
                    <a:fillRect l="-28402" t="-88235" r="-2959" b="-80882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sp useBgFill="1">
          <p:nvSpPr>
            <p:cNvPr id="36" name="Rectangle 35"/>
            <p:cNvSpPr/>
            <p:nvPr/>
          </p:nvSpPr>
          <p:spPr>
            <a:xfrm>
              <a:off x="4389120" y="4571999"/>
              <a:ext cx="1114697" cy="252549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400">
                <a:solidFill>
                  <a:srgbClr val="FF0000"/>
                </a:solidFill>
              </a:endParaRPr>
            </a:p>
          </p:txBody>
        </p:sp>
      </p:grpSp>
      <p:grpSp>
        <p:nvGrpSpPr>
          <p:cNvPr id="37" name="Group 36"/>
          <p:cNvGrpSpPr/>
          <p:nvPr/>
        </p:nvGrpSpPr>
        <p:grpSpPr>
          <a:xfrm>
            <a:off x="7667897" y="3352800"/>
            <a:ext cx="1406435" cy="483325"/>
            <a:chOff x="4389120" y="4341223"/>
            <a:chExt cx="1406435" cy="483325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8" name="TextBox 37"/>
                <p:cNvSpPr txBox="1"/>
                <p:nvPr/>
              </p:nvSpPr>
              <p:spPr>
                <a:xfrm>
                  <a:off x="4441371" y="4341223"/>
                  <a:ext cx="1321387" cy="430824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en-GB" sz="140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nary>
                              <m:naryPr>
                                <m:chr m:val="∑"/>
                                <m:subHide m:val="on"/>
                                <m:supHide m:val="on"/>
                                <m:ctrlPr>
                                  <a:rPr lang="en-GB" sz="140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naryPr>
                              <m:sub/>
                              <m:sup/>
                              <m:e>
                                <m:r>
                                  <a:rPr lang="en-US" sz="14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𝑓</m:t>
                                </m:r>
                                <m:sSup>
                                  <m:sSupPr>
                                    <m:ctrlPr>
                                      <a:rPr lang="en-US" sz="1400" b="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1400" b="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p>
                                    <m:r>
                                      <a:rPr lang="en-US" sz="1400" b="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  <m:r>
                                  <a:rPr lang="en-US" sz="14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=114504</m:t>
                                </m:r>
                              </m:e>
                            </m:nary>
                          </m:num>
                          <m:den/>
                        </m:f>
                      </m:oMath>
                    </m:oMathPara>
                  </a14:m>
                  <a:endParaRPr lang="en-GB" sz="1400" dirty="0">
                    <a:solidFill>
                      <a:srgbClr val="FF0000"/>
                    </a:solidFill>
                  </a:endParaRPr>
                </a:p>
              </p:txBody>
            </p:sp>
          </mc:Choice>
          <mc:Fallback xmlns="">
            <p:sp>
              <p:nvSpPr>
                <p:cNvPr id="38" name="TextBox 3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441371" y="4341223"/>
                  <a:ext cx="1321387" cy="430824"/>
                </a:xfrm>
                <a:prstGeom prst="rect">
                  <a:avLst/>
                </a:prstGeom>
                <a:blipFill>
                  <a:blip r:embed="rId20"/>
                  <a:stretch>
                    <a:fillRect l="-22120" t="-81690" r="-2765" b="-76056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sp useBgFill="1">
          <p:nvSpPr>
            <p:cNvPr id="39" name="Rectangle 38"/>
            <p:cNvSpPr/>
            <p:nvPr/>
          </p:nvSpPr>
          <p:spPr>
            <a:xfrm>
              <a:off x="4389120" y="4571999"/>
              <a:ext cx="1406435" cy="252549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400">
                <a:solidFill>
                  <a:srgbClr val="FF0000"/>
                </a:solidFill>
              </a:endParaRP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8177348" y="1902822"/>
                <a:ext cx="56586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3675</m:t>
                      </m:r>
                    </m:oMath>
                  </m:oMathPara>
                </a14:m>
                <a:endParaRPr lang="en-GB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77348" y="1902822"/>
                <a:ext cx="565861" cy="276999"/>
              </a:xfrm>
              <a:prstGeom prst="rect">
                <a:avLst/>
              </a:prstGeom>
              <a:blipFill>
                <a:blip r:embed="rId21"/>
                <a:stretch>
                  <a:fillRect l="-9677" r="-10753" b="-65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/>
              <p:cNvSpPr txBox="1"/>
              <p:nvPr/>
            </p:nvSpPr>
            <p:spPr>
              <a:xfrm>
                <a:off x="8138161" y="2272937"/>
                <a:ext cx="69410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22032</m:t>
                      </m:r>
                    </m:oMath>
                  </m:oMathPara>
                </a14:m>
                <a:endParaRPr lang="en-GB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38161" y="2272937"/>
                <a:ext cx="694101" cy="276999"/>
              </a:xfrm>
              <a:prstGeom prst="rect">
                <a:avLst/>
              </a:prstGeom>
              <a:blipFill>
                <a:blip r:embed="rId22"/>
                <a:stretch>
                  <a:fillRect l="-7018" r="-7895" b="-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8120742" y="2656113"/>
                <a:ext cx="69410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39701</m:t>
                      </m:r>
                    </m:oMath>
                  </m:oMathPara>
                </a14:m>
                <a:endParaRPr lang="en-GB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20742" y="2656113"/>
                <a:ext cx="694101" cy="276999"/>
              </a:xfrm>
              <a:prstGeom prst="rect">
                <a:avLst/>
              </a:prstGeom>
              <a:blipFill>
                <a:blip r:embed="rId23"/>
                <a:stretch>
                  <a:fillRect l="-7018" r="-8772" b="-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8107680" y="3008809"/>
                <a:ext cx="69410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49096</m:t>
                      </m:r>
                    </m:oMath>
                  </m:oMathPara>
                </a14:m>
                <a:endParaRPr lang="en-GB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07680" y="3008809"/>
                <a:ext cx="694101" cy="276999"/>
              </a:xfrm>
              <a:prstGeom prst="rect">
                <a:avLst/>
              </a:prstGeom>
              <a:blipFill>
                <a:blip r:embed="rId24"/>
                <a:stretch>
                  <a:fillRect l="-7018" r="-7895" b="-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5098617" y="4123509"/>
                <a:ext cx="1833835" cy="636521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𝜎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f>
                            <m:f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nary>
                                <m:naryPr>
                                  <m:chr m:val="∑"/>
                                  <m:subHide m:val="on"/>
                                  <m:supHide m:val="on"/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naryPr>
                                <m:sub/>
                                <m:sup/>
                                <m:e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𝑓</m:t>
                                  </m:r>
                                  <m:sSup>
                                    <m:sSupPr>
                                      <m:ctrlPr>
                                        <a:rPr lang="en-US" sz="1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400" i="1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US" sz="1400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e>
                              </m:nary>
                            </m:num>
                            <m:den>
                              <m:nary>
                                <m:naryPr>
                                  <m:chr m:val="∑"/>
                                  <m:subHide m:val="on"/>
                                  <m:supHide m:val="on"/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naryPr>
                                <m:sub/>
                                <m:sup/>
                                <m:e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𝑓</m:t>
                                  </m:r>
                                </m:e>
                              </m:nary>
                            </m:den>
                          </m:f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en-US" sz="1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nary>
                                        <m:naryPr>
                                          <m:chr m:val="∑"/>
                                          <m:subHide m:val="on"/>
                                          <m:supHide m:val="on"/>
                                          <m:ctrlPr>
                                            <a:rPr lang="en-US" sz="14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naryPr>
                                        <m:sub/>
                                        <m:sup/>
                                        <m:e>
                                          <m:r>
                                            <a:rPr lang="en-US" sz="1400" b="0" i="1" smtClean="0">
                                              <a:latin typeface="Cambria Math" panose="02040503050406030204" pitchFamily="18" charset="0"/>
                                            </a:rPr>
                                            <m:t>𝑓</m:t>
                                          </m:r>
                                          <m:r>
                                            <a:rPr lang="en-US" sz="1400" i="1">
                                              <a:latin typeface="Cambria Math" panose="02040503050406030204" pitchFamily="18" charset="0"/>
                                            </a:rPr>
                                            <m:t>𝑥</m:t>
                                          </m:r>
                                        </m:e>
                                      </m:nary>
                                    </m:num>
                                    <m:den>
                                      <m:nary>
                                        <m:naryPr>
                                          <m:chr m:val="∑"/>
                                          <m:subHide m:val="on"/>
                                          <m:supHide m:val="on"/>
                                          <m:ctrlPr>
                                            <a:rPr lang="en-US" sz="14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naryPr>
                                        <m:sub/>
                                        <m:sup/>
                                        <m:e>
                                          <m:r>
                                            <a:rPr lang="en-US" sz="1400" i="1">
                                              <a:latin typeface="Cambria Math" panose="02040503050406030204" pitchFamily="18" charset="0"/>
                                            </a:rPr>
                                            <m:t>𝑓</m:t>
                                          </m:r>
                                        </m:e>
                                      </m:nary>
                                    </m:den>
                                  </m:f>
                                </m:e>
                              </m:d>
                            </m:e>
                            <m:sup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98617" y="4123509"/>
                <a:ext cx="1833835" cy="636521"/>
              </a:xfrm>
              <a:prstGeom prst="rect">
                <a:avLst/>
              </a:prstGeom>
              <a:blipFill>
                <a:blip r:embed="rId25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5085554" y="4998720"/>
                <a:ext cx="2018951" cy="636521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𝜎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f>
                            <m:f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14504</m:t>
                              </m:r>
                            </m:num>
                            <m:den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83</m:t>
                              </m:r>
                            </m:den>
                          </m:f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en-US" sz="1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sz="1400" i="1" smtClean="0">
                                          <a:latin typeface="Cambria Math" panose="02040503050406030204" pitchFamily="18" charset="0"/>
                                        </a:rPr>
                                        <m:t>3</m:t>
                                      </m:r>
                                      <m:r>
                                        <a:rPr lang="en-US" sz="1400" b="0" i="1" smtClean="0">
                                          <a:latin typeface="Cambria Math" panose="02040503050406030204" pitchFamily="18" charset="0"/>
                                        </a:rPr>
                                        <m:t>082</m:t>
                                      </m:r>
                                    </m:num>
                                    <m:den>
                                      <m:r>
                                        <a:rPr lang="en-US" sz="1400" b="0" i="1" smtClean="0">
                                          <a:latin typeface="Cambria Math" panose="02040503050406030204" pitchFamily="18" charset="0"/>
                                        </a:rPr>
                                        <m:t>83</m:t>
                                      </m:r>
                                    </m:den>
                                  </m:f>
                                </m:e>
                              </m:d>
                            </m:e>
                            <m:sup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85554" y="4998720"/>
                <a:ext cx="2018951" cy="636521"/>
              </a:xfrm>
              <a:prstGeom prst="rect">
                <a:avLst/>
              </a:prstGeom>
              <a:blipFill>
                <a:blip r:embed="rId26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5081201" y="6030686"/>
                <a:ext cx="819070" cy="215444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𝜎</m:t>
                      </m:r>
                      <m:r>
                        <a:rPr lang="en-US" sz="140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0.861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81201" y="6030686"/>
                <a:ext cx="819070" cy="215444"/>
              </a:xfrm>
              <a:prstGeom prst="rect">
                <a:avLst/>
              </a:prstGeom>
              <a:blipFill>
                <a:blip r:embed="rId27"/>
                <a:stretch>
                  <a:fillRect l="-2985" r="-4478" b="-2778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7" name="Arc 46">
            <a:extLst>
              <a:ext uri="{FF2B5EF4-FFF2-40B4-BE49-F238E27FC236}">
                <a16:creationId xmlns:a16="http://schemas.microsoft.com/office/drawing/2014/main" id="{2E71092D-54D2-469E-B3B5-15EF53D34F21}"/>
              </a:ext>
            </a:extLst>
          </p:cNvPr>
          <p:cNvSpPr/>
          <p:nvPr/>
        </p:nvSpPr>
        <p:spPr>
          <a:xfrm>
            <a:off x="7073459" y="4506684"/>
            <a:ext cx="272221" cy="762000"/>
          </a:xfrm>
          <a:prstGeom prst="arc">
            <a:avLst>
              <a:gd name="adj1" fmla="val 16200000"/>
              <a:gd name="adj2" fmla="val 5339342"/>
            </a:avLst>
          </a:prstGeom>
          <a:ln w="254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CD52997D-57B8-4CC0-9D84-74EE618AD031}"/>
              </a:ext>
            </a:extLst>
          </p:cNvPr>
          <p:cNvSpPr txBox="1"/>
          <p:nvPr/>
        </p:nvSpPr>
        <p:spPr>
          <a:xfrm>
            <a:off x="7214359" y="4365279"/>
            <a:ext cx="184255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Sub in values – we need to use the table to calculate these!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49" name="Arc 48">
            <a:extLst>
              <a:ext uri="{FF2B5EF4-FFF2-40B4-BE49-F238E27FC236}">
                <a16:creationId xmlns:a16="http://schemas.microsoft.com/office/drawing/2014/main" id="{2E71092D-54D2-469E-B3B5-15EF53D34F21}"/>
              </a:ext>
            </a:extLst>
          </p:cNvPr>
          <p:cNvSpPr/>
          <p:nvPr/>
        </p:nvSpPr>
        <p:spPr>
          <a:xfrm>
            <a:off x="7025562" y="5347061"/>
            <a:ext cx="272221" cy="762000"/>
          </a:xfrm>
          <a:prstGeom prst="arc">
            <a:avLst>
              <a:gd name="adj1" fmla="val 16200000"/>
              <a:gd name="adj2" fmla="val 5339342"/>
            </a:avLst>
          </a:prstGeom>
          <a:ln w="254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CD52997D-57B8-4CC0-9D84-74EE618AD031}"/>
              </a:ext>
            </a:extLst>
          </p:cNvPr>
          <p:cNvSpPr txBox="1"/>
          <p:nvPr/>
        </p:nvSpPr>
        <p:spPr>
          <a:xfrm>
            <a:off x="7279672" y="5562707"/>
            <a:ext cx="97605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Calculate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29411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25" grpId="0"/>
      <p:bldP spid="27" grpId="0"/>
      <p:bldP spid="28" grpId="0"/>
      <p:bldP spid="29" grpId="0"/>
      <p:bldP spid="30" grpId="0"/>
      <p:bldP spid="31" grpId="0"/>
      <p:bldP spid="32" grpId="0"/>
      <p:bldP spid="33" grpId="0"/>
      <p:bldP spid="40" grpId="0"/>
      <p:bldP spid="41" grpId="0"/>
      <p:bldP spid="42" grpId="0"/>
      <p:bldP spid="43" grpId="0"/>
      <p:bldP spid="44" grpId="0"/>
      <p:bldP spid="45" grpId="0"/>
      <p:bldP spid="46" grpId="0"/>
      <p:bldP spid="47" grpId="0" animBg="1"/>
      <p:bldP spid="48" grpId="0"/>
      <p:bldP spid="49" grpId="0" animBg="1"/>
      <p:bldP spid="5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6" name="Group 55"/>
          <p:cNvGrpSpPr/>
          <p:nvPr/>
        </p:nvGrpSpPr>
        <p:grpSpPr>
          <a:xfrm>
            <a:off x="2473232" y="5403669"/>
            <a:ext cx="966652" cy="474617"/>
            <a:chOff x="3778187" y="4001588"/>
            <a:chExt cx="1010194" cy="474617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7" name="TextBox 56"/>
                <p:cNvSpPr txBox="1"/>
                <p:nvPr/>
              </p:nvSpPr>
              <p:spPr>
                <a:xfrm>
                  <a:off x="3868018" y="4001588"/>
                  <a:ext cx="768184" cy="415114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en-GB" sz="140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nary>
                              <m:naryPr>
                                <m:chr m:val="∑"/>
                                <m:subHide m:val="on"/>
                                <m:supHide m:val="on"/>
                                <m:ctrlPr>
                                  <a:rPr lang="en-GB" sz="140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naryPr>
                              <m:sub/>
                              <m:sup/>
                              <m:e>
                                <m:r>
                                  <a:rPr lang="en-US" sz="14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𝑓</m:t>
                                </m:r>
                                <m:r>
                                  <a:rPr lang="en-US" sz="14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=27</m:t>
                                </m:r>
                              </m:e>
                            </m:nary>
                          </m:num>
                          <m:den/>
                        </m:f>
                      </m:oMath>
                    </m:oMathPara>
                  </a14:m>
                  <a:endParaRPr lang="en-GB" sz="1400" dirty="0">
                    <a:solidFill>
                      <a:srgbClr val="FF0000"/>
                    </a:solidFill>
                  </a:endParaRPr>
                </a:p>
              </p:txBody>
            </p:sp>
          </mc:Choice>
          <mc:Fallback xmlns="">
            <p:sp>
              <p:nvSpPr>
                <p:cNvPr id="57" name="TextBox 5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868018" y="4001588"/>
                  <a:ext cx="768184" cy="415114"/>
                </a:xfrm>
                <a:prstGeom prst="rect">
                  <a:avLst/>
                </a:prstGeom>
                <a:blipFill>
                  <a:blip r:embed="rId2"/>
                  <a:stretch>
                    <a:fillRect l="-40833" t="-86957" r="-13333" b="-78261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sp useBgFill="1">
          <p:nvSpPr>
            <p:cNvPr id="58" name="Rectangle 57"/>
            <p:cNvSpPr/>
            <p:nvPr/>
          </p:nvSpPr>
          <p:spPr>
            <a:xfrm>
              <a:off x="3778187" y="4223656"/>
              <a:ext cx="1010194" cy="252549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400">
                <a:solidFill>
                  <a:srgbClr val="FF0000"/>
                </a:solidFill>
              </a:endParaRPr>
            </a:p>
          </p:txBody>
        </p:sp>
      </p:grpSp>
      <p:grpSp>
        <p:nvGrpSpPr>
          <p:cNvPr id="63" name="Group 62"/>
          <p:cNvGrpSpPr/>
          <p:nvPr/>
        </p:nvGrpSpPr>
        <p:grpSpPr>
          <a:xfrm>
            <a:off x="3744686" y="5394961"/>
            <a:ext cx="1114697" cy="457199"/>
            <a:chOff x="1854926" y="4262846"/>
            <a:chExt cx="1114697" cy="457199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4" name="TextBox 63"/>
                <p:cNvSpPr txBox="1"/>
                <p:nvPr/>
              </p:nvSpPr>
              <p:spPr>
                <a:xfrm>
                  <a:off x="1924594" y="4262846"/>
                  <a:ext cx="930832" cy="415114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en-GB" sz="140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nary>
                              <m:naryPr>
                                <m:chr m:val="∑"/>
                                <m:subHide m:val="on"/>
                                <m:supHide m:val="on"/>
                                <m:ctrlPr>
                                  <a:rPr lang="en-GB" sz="140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naryPr>
                              <m:sub/>
                              <m:sup/>
                              <m:e>
                                <m:r>
                                  <a:rPr lang="en-US" sz="14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𝑓𝑥</m:t>
                                </m:r>
                                <m:r>
                                  <a:rPr lang="en-US" sz="14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=285</m:t>
                                </m:r>
                              </m:e>
                            </m:nary>
                          </m:num>
                          <m:den/>
                        </m:f>
                      </m:oMath>
                    </m:oMathPara>
                  </a14:m>
                  <a:endParaRPr lang="en-GB" sz="1400" dirty="0">
                    <a:solidFill>
                      <a:srgbClr val="FF0000"/>
                    </a:solidFill>
                  </a:endParaRPr>
                </a:p>
              </p:txBody>
            </p:sp>
          </mc:Choice>
          <mc:Fallback xmlns="">
            <p:sp>
              <p:nvSpPr>
                <p:cNvPr id="64" name="TextBox 6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924594" y="4262846"/>
                  <a:ext cx="930832" cy="415114"/>
                </a:xfrm>
                <a:prstGeom prst="rect">
                  <a:avLst/>
                </a:prstGeom>
                <a:blipFill>
                  <a:blip r:embed="rId3"/>
                  <a:stretch>
                    <a:fillRect l="-32237" t="-88235" r="-3947" b="-79412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sp useBgFill="1">
          <p:nvSpPr>
            <p:cNvPr id="65" name="Rectangle 64"/>
            <p:cNvSpPr/>
            <p:nvPr/>
          </p:nvSpPr>
          <p:spPr>
            <a:xfrm>
              <a:off x="1854926" y="4467496"/>
              <a:ext cx="1114697" cy="252549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400">
                <a:solidFill>
                  <a:srgbClr val="FF0000"/>
                </a:solidFill>
              </a:endParaRPr>
            </a:p>
          </p:txBody>
        </p:sp>
      </p:grpSp>
      <p:grpSp>
        <p:nvGrpSpPr>
          <p:cNvPr id="66" name="Group 65"/>
          <p:cNvGrpSpPr/>
          <p:nvPr/>
        </p:nvGrpSpPr>
        <p:grpSpPr>
          <a:xfrm>
            <a:off x="4785359" y="5381898"/>
            <a:ext cx="1406435" cy="483325"/>
            <a:chOff x="4389120" y="4341223"/>
            <a:chExt cx="1406435" cy="483325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7" name="TextBox 66"/>
                <p:cNvSpPr txBox="1"/>
                <p:nvPr/>
              </p:nvSpPr>
              <p:spPr>
                <a:xfrm>
                  <a:off x="4441371" y="4341223"/>
                  <a:ext cx="1258871" cy="430824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en-GB" sz="140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nary>
                              <m:naryPr>
                                <m:chr m:val="∑"/>
                                <m:subHide m:val="on"/>
                                <m:supHide m:val="on"/>
                                <m:ctrlPr>
                                  <a:rPr lang="en-GB" sz="140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naryPr>
                              <m:sub/>
                              <m:sup/>
                              <m:e>
                                <m:r>
                                  <a:rPr lang="en-US" sz="14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𝑓</m:t>
                                </m:r>
                                <m:sSup>
                                  <m:sSupPr>
                                    <m:ctrlPr>
                                      <a:rPr lang="en-US" sz="1400" b="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1400" b="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p>
                                    <m:r>
                                      <a:rPr lang="en-US" sz="1400" b="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  <m:r>
                                  <a:rPr lang="en-US" sz="14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=6487.5</m:t>
                                </m:r>
                              </m:e>
                            </m:nary>
                          </m:num>
                          <m:den/>
                        </m:f>
                      </m:oMath>
                    </m:oMathPara>
                  </a14:m>
                  <a:endParaRPr lang="en-GB" sz="1400" dirty="0">
                    <a:solidFill>
                      <a:srgbClr val="FF0000"/>
                    </a:solidFill>
                  </a:endParaRPr>
                </a:p>
              </p:txBody>
            </p:sp>
          </mc:Choice>
          <mc:Fallback xmlns="">
            <p:sp>
              <p:nvSpPr>
                <p:cNvPr id="67" name="TextBox 6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441371" y="4341223"/>
                  <a:ext cx="1258871" cy="430824"/>
                </a:xfrm>
                <a:prstGeom prst="rect">
                  <a:avLst/>
                </a:prstGeom>
                <a:blipFill>
                  <a:blip r:embed="rId4"/>
                  <a:stretch>
                    <a:fillRect l="-23786" t="-83099" r="-2913" b="-74648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sp useBgFill="1">
          <p:nvSpPr>
            <p:cNvPr id="68" name="Rectangle 67"/>
            <p:cNvSpPr/>
            <p:nvPr/>
          </p:nvSpPr>
          <p:spPr>
            <a:xfrm>
              <a:off x="4389120" y="4571999"/>
              <a:ext cx="1406435" cy="252549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400">
                <a:solidFill>
                  <a:srgbClr val="FF0000"/>
                </a:solidFill>
              </a:endParaRP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0" y="0"/>
                <a:ext cx="1072665" cy="370551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𝜎</m:t>
                          </m:r>
                        </m:e>
                        <m:sup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nary>
                            <m:naryPr>
                              <m:chr m:val="∑"/>
                              <m:subHide m:val="on"/>
                              <m:supHide m:val="on"/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/>
                            <m:sup/>
                            <m:e>
                              <m:sSup>
                                <m:sSupPr>
                                  <m:ctrlP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en-US" sz="12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sz="1200" b="0" i="1" smtClean="0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  <m:r>
                                        <a:rPr lang="en-US" sz="1200" b="0" i="1" smtClean="0">
                                          <a:latin typeface="Cambria Math" panose="02040503050406030204" pitchFamily="18" charset="0"/>
                                        </a:rPr>
                                        <m:t>−</m:t>
                                      </m:r>
                                      <m:acc>
                                        <m:accPr>
                                          <m:chr m:val="̅"/>
                                          <m:ctrlPr>
                                            <a:rPr lang="en-US" sz="1200" b="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accPr>
                                        <m:e>
                                          <m:r>
                                            <a:rPr lang="en-US" sz="1200" b="0" i="1" smtClean="0">
                                              <a:latin typeface="Cambria Math" panose="02040503050406030204" pitchFamily="18" charset="0"/>
                                            </a:rPr>
                                            <m:t>𝑥</m:t>
                                          </m:r>
                                        </m:e>
                                      </m:acc>
                                    </m:e>
                                  </m:d>
                                </m:e>
                                <m:sup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nary>
                        </m:num>
                        <m:den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072665" cy="370551"/>
              </a:xfrm>
              <a:prstGeom prst="rect">
                <a:avLst/>
              </a:prstGeom>
              <a:blipFill>
                <a:blip r:embed="rId5"/>
                <a:stretch>
                  <a:fillRect t="-75385" r="-4444" b="-72308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6" y="1400175"/>
            <a:ext cx="3836941" cy="508771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The variance and standard deviation can also be used to </a:t>
            </a:r>
            <a:r>
              <a:rPr lang="en-US" sz="1600" b="1" dirty="0" err="1">
                <a:latin typeface="Comic Sans MS" panose="030F0702030302020204" pitchFamily="66" charset="0"/>
              </a:rPr>
              <a:t>analyse</a:t>
            </a:r>
            <a:r>
              <a:rPr lang="en-US" sz="1600" b="1" dirty="0">
                <a:latin typeface="Comic Sans MS" panose="030F0702030302020204" pitchFamily="66" charset="0"/>
              </a:rPr>
              <a:t> a set of data</a:t>
            </a: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Andy recorded the length, in minutes, of each telephone call he made for a month. The data is summarized in the table below.</a:t>
            </a: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  <a:sym typeface="Wingdings" panose="05000000000000000000" pitchFamily="2" charset="2"/>
              </a:rPr>
              <a:t>Calculate an estimate of the standard deviation of the length of the </a:t>
            </a:r>
            <a:r>
              <a:rPr lang="en-US" sz="1600" dirty="0" err="1">
                <a:latin typeface="Comic Sans MS" panose="030F0702030302020204" pitchFamily="66" charset="0"/>
                <a:sym typeface="Wingdings" panose="05000000000000000000" pitchFamily="2" charset="2"/>
              </a:rPr>
              <a:t>phonecalls</a:t>
            </a:r>
            <a:endParaRPr lang="en-US" sz="1600" dirty="0">
              <a:latin typeface="Comic Sans MS" panose="030F0702030302020204" pitchFamily="66" charset="0"/>
              <a:sym typeface="Wingdings" panose="05000000000000000000" pitchFamily="2" charset="2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0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2E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1077032" y="0"/>
                <a:ext cx="1357744" cy="45147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𝜎</m:t>
                          </m:r>
                        </m:e>
                        <m:sup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nary>
                            <m:naryPr>
                              <m:chr m:val="∑"/>
                              <m:subHide m:val="on"/>
                              <m:supHide m:val="on"/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/>
                            <m:sup/>
                            <m:e>
                              <m:sSup>
                                <m:sSupPr>
                                  <m:ctrlP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nary>
                        </m:num>
                        <m:den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den>
                      </m:f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nary>
                                    <m:naryPr>
                                      <m:chr m:val="∑"/>
                                      <m:subHide m:val="on"/>
                                      <m:supHide m:val="on"/>
                                      <m:ctrlPr>
                                        <a:rPr lang="en-US" sz="12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naryPr>
                                    <m:sub/>
                                    <m:sup/>
                                    <m:e>
                                      <m:r>
                                        <a:rPr lang="en-US" sz="1200" b="0" i="1" smtClean="0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</m:nary>
                                </m:num>
                                <m:den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7032" y="0"/>
                <a:ext cx="1357744" cy="451470"/>
              </a:xfrm>
              <a:prstGeom prst="rect">
                <a:avLst/>
              </a:prstGeom>
              <a:blipFill>
                <a:blip r:embed="rId6"/>
                <a:stretch>
                  <a:fillRect l="-442" t="-55128" r="-20796" b="-51282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2431299" y="0"/>
                <a:ext cx="623056" cy="34689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𝜎</m:t>
                          </m:r>
                        </m:e>
                        <m:sup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𝑆</m:t>
                              </m:r>
                            </m:e>
                            <m:sub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𝑥𝑥</m:t>
                              </m:r>
                            </m:sub>
                          </m:sSub>
                        </m:num>
                        <m:den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31299" y="0"/>
                <a:ext cx="623056" cy="346890"/>
              </a:xfrm>
              <a:prstGeom prst="rect">
                <a:avLst/>
              </a:prstGeom>
              <a:blipFill>
                <a:blip r:embed="rId7"/>
                <a:stretch>
                  <a:fillRect l="-1887" b="-4918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5958397" y="0"/>
                <a:ext cx="1112933" cy="545662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𝜎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f>
                            <m:f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nary>
                                <m:naryPr>
                                  <m:chr m:val="∑"/>
                                  <m:subHide m:val="on"/>
                                  <m:supHide m:val="on"/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naryPr>
                                <m:sub/>
                                <m:sup/>
                                <m:e>
                                  <m:sSup>
                                    <m:sSupPr>
                                      <m:ctrlP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d>
                                        <m:dPr>
                                          <m:ctrlPr>
                                            <a:rPr lang="en-US" sz="12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en-US" sz="1200" i="1">
                                              <a:latin typeface="Cambria Math" panose="02040503050406030204" pitchFamily="18" charset="0"/>
                                            </a:rPr>
                                            <m:t>𝑥</m:t>
                                          </m:r>
                                          <m:r>
                                            <a:rPr lang="en-US" sz="1200" i="1">
                                              <a:latin typeface="Cambria Math" panose="02040503050406030204" pitchFamily="18" charset="0"/>
                                            </a:rPr>
                                            <m:t>−</m:t>
                                          </m:r>
                                          <m:acc>
                                            <m:accPr>
                                              <m:chr m:val="̅"/>
                                              <m:ctrlPr>
                                                <a:rPr lang="en-US" sz="1200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accPr>
                                            <m:e>
                                              <m:r>
                                                <a:rPr lang="en-US" sz="1200" i="1">
                                                  <a:latin typeface="Cambria Math" panose="02040503050406030204" pitchFamily="18" charset="0"/>
                                                </a:rPr>
                                                <m:t>𝑥</m:t>
                                              </m:r>
                                            </m:e>
                                          </m:acc>
                                        </m:e>
                                      </m:d>
                                    </m:e>
                                    <m:sup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e>
                              </m:nary>
                            </m:num>
                            <m:den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den>
                          </m:f>
                        </m:e>
                      </m:ra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58397" y="0"/>
                <a:ext cx="1112933" cy="545662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7079818" y="0"/>
                <a:ext cx="1398011" cy="545662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𝜎</m:t>
                      </m:r>
                      <m:r>
                        <a:rPr lang="en-US" sz="1200" i="1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120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f>
                            <m:f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nary>
                                <m:naryPr>
                                  <m:chr m:val="∑"/>
                                  <m:subHide m:val="on"/>
                                  <m:supHide m:val="on"/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naryPr>
                                <m:sub/>
                                <m:sup/>
                                <m:e>
                                  <m:sSup>
                                    <m:sSupPr>
                                      <m:ctrlP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e>
                              </m:nary>
                            </m:num>
                            <m:den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den>
                          </m:f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nary>
                                        <m:naryPr>
                                          <m:chr m:val="∑"/>
                                          <m:subHide m:val="on"/>
                                          <m:supHide m:val="on"/>
                                          <m:ctrlPr>
                                            <a:rPr lang="en-US" sz="12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naryPr>
                                        <m:sub/>
                                        <m:sup/>
                                        <m:e>
                                          <m:r>
                                            <a:rPr lang="en-US" sz="1200" i="1">
                                              <a:latin typeface="Cambria Math" panose="02040503050406030204" pitchFamily="18" charset="0"/>
                                            </a:rPr>
                                            <m:t>𝑥</m:t>
                                          </m:r>
                                        </m:e>
                                      </m:nary>
                                    </m:num>
                                    <m:den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𝑛</m:t>
                                      </m:r>
                                    </m:den>
                                  </m:f>
                                </m:e>
                              </m:d>
                            </m:e>
                            <m:sup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79818" y="0"/>
                <a:ext cx="1398011" cy="545662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8480677" y="0"/>
                <a:ext cx="663323" cy="545662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𝜎</m:t>
                      </m:r>
                      <m:r>
                        <a:rPr lang="en-US" sz="1200" i="1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120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f>
                            <m:f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𝑆</m:t>
                                  </m:r>
                                </m:e>
                                <m:sub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𝑥𝑥</m:t>
                                  </m:r>
                                </m:sub>
                              </m:sSub>
                            </m:num>
                            <m:den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den>
                          </m:f>
                        </m:e>
                      </m:ra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80677" y="0"/>
                <a:ext cx="663323" cy="545662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6424"/>
            <a:ext cx="7886700" cy="994172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Measures of location and spread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3718309" y="0"/>
                <a:ext cx="1572417" cy="545662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𝜎</m:t>
                      </m:r>
                      <m:r>
                        <a:rPr lang="en-US" sz="1200" i="1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120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f>
                            <m:f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nary>
                                <m:naryPr>
                                  <m:chr m:val="∑"/>
                                  <m:subHide m:val="on"/>
                                  <m:supHide m:val="on"/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naryPr>
                                <m:sub/>
                                <m:sup/>
                                <m:e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𝑓</m:t>
                                  </m:r>
                                  <m:sSup>
                                    <m:sSupPr>
                                      <m:ctrlP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e>
                              </m:nary>
                            </m:num>
                            <m:den>
                              <m:nary>
                                <m:naryPr>
                                  <m:chr m:val="∑"/>
                                  <m:subHide m:val="on"/>
                                  <m:supHide m:val="on"/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naryPr>
                                <m:sub/>
                                <m:sup/>
                                <m:e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𝑓</m:t>
                                  </m:r>
                                </m:e>
                              </m:nary>
                            </m:den>
                          </m:f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nary>
                                        <m:naryPr>
                                          <m:chr m:val="∑"/>
                                          <m:subHide m:val="on"/>
                                          <m:supHide m:val="on"/>
                                          <m:ctrlPr>
                                            <a:rPr lang="en-US" sz="12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naryPr>
                                        <m:sub/>
                                        <m:sup/>
                                        <m:e>
                                          <m:r>
                                            <a:rPr lang="en-US" sz="1200" b="0" i="1" smtClean="0">
                                              <a:latin typeface="Cambria Math" panose="02040503050406030204" pitchFamily="18" charset="0"/>
                                            </a:rPr>
                                            <m:t>𝑓</m:t>
                                          </m:r>
                                          <m:r>
                                            <a:rPr lang="en-US" sz="1200" i="1">
                                              <a:latin typeface="Cambria Math" panose="02040503050406030204" pitchFamily="18" charset="0"/>
                                            </a:rPr>
                                            <m:t>𝑥</m:t>
                                          </m:r>
                                        </m:e>
                                      </m:nary>
                                    </m:num>
                                    <m:den>
                                      <m:nary>
                                        <m:naryPr>
                                          <m:chr m:val="∑"/>
                                          <m:subHide m:val="on"/>
                                          <m:supHide m:val="on"/>
                                          <m:ctrlPr>
                                            <a:rPr lang="en-US" sz="12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naryPr>
                                        <m:sub/>
                                        <m:sup/>
                                        <m:e>
                                          <m:r>
                                            <a:rPr lang="en-US" sz="1200" i="1">
                                              <a:latin typeface="Cambria Math" panose="02040503050406030204" pitchFamily="18" charset="0"/>
                                            </a:rPr>
                                            <m:t>𝑓</m:t>
                                          </m:r>
                                        </m:e>
                                      </m:nary>
                                    </m:den>
                                  </m:f>
                                </m:e>
                              </m:d>
                            </m:e>
                            <m:sup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18309" y="0"/>
                <a:ext cx="1572417" cy="545662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7" name="Table 6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632217149"/>
                  </p:ext>
                </p:extLst>
              </p:nvPr>
            </p:nvGraphicFramePr>
            <p:xfrm>
              <a:off x="365758" y="3565433"/>
              <a:ext cx="3370218" cy="1813560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1685109">
                      <a:extLst>
                        <a:ext uri="{9D8B030D-6E8A-4147-A177-3AD203B41FA5}">
                          <a16:colId xmlns:a16="http://schemas.microsoft.com/office/drawing/2014/main" val="2640327797"/>
                        </a:ext>
                      </a:extLst>
                    </a:gridCol>
                    <a:gridCol w="1685109">
                      <a:extLst>
                        <a:ext uri="{9D8B030D-6E8A-4147-A177-3AD203B41FA5}">
                          <a16:colId xmlns:a16="http://schemas.microsoft.com/office/drawing/2014/main" val="1500616799"/>
                        </a:ext>
                      </a:extLst>
                    </a:gridCol>
                  </a:tblGrid>
                  <a:tr h="255762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100" dirty="0">
                              <a:latin typeface="Comic Sans MS" panose="030F0702030302020204" pitchFamily="66" charset="0"/>
                            </a:rPr>
                            <a:t>Length of call (</a:t>
                          </a:r>
                          <a:r>
                            <a:rPr lang="en-US" sz="1100" dirty="0" err="1">
                              <a:latin typeface="Comic Sans MS" panose="030F0702030302020204" pitchFamily="66" charset="0"/>
                            </a:rPr>
                            <a:t>mins</a:t>
                          </a:r>
                          <a:r>
                            <a:rPr lang="en-US" sz="1100" dirty="0">
                              <a:latin typeface="Comic Sans MS" panose="030F0702030302020204" pitchFamily="66" charset="0"/>
                            </a:rPr>
                            <a:t>)</a:t>
                          </a:r>
                          <a:endParaRPr lang="en-GB" sz="11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100" dirty="0">
                              <a:latin typeface="Comic Sans MS" panose="030F0702030302020204" pitchFamily="66" charset="0"/>
                            </a:rPr>
                            <a:t>Frequency</a:t>
                          </a:r>
                          <a:endParaRPr lang="en-GB" sz="11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776809172"/>
                      </a:ext>
                    </a:extLst>
                  </a:tr>
                  <a:tr h="255762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100" smtClean="0">
                                    <a:latin typeface="Cambria Math" panose="02040503050406030204" pitchFamily="18" charset="0"/>
                                  </a:rPr>
                                  <m:t>0&lt;</m:t>
                                </m:r>
                                <m:r>
                                  <a:rPr lang="en-US" sz="1100" smtClean="0">
                                    <a:latin typeface="Cambria Math" panose="02040503050406030204" pitchFamily="18" charset="0"/>
                                  </a:rPr>
                                  <m:t>𝑙</m:t>
                                </m:r>
                                <m:r>
                                  <a:rPr lang="en-US" sz="1100" smtClean="0">
                                    <a:latin typeface="Cambria Math" panose="02040503050406030204" pitchFamily="18" charset="0"/>
                                  </a:rPr>
                                  <m:t>≤5</m:t>
                                </m:r>
                              </m:oMath>
                            </m:oMathPara>
                          </a14:m>
                          <a:endParaRPr lang="en-GB" sz="11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100" dirty="0">
                              <a:latin typeface="Comic Sans MS" panose="030F0702030302020204" pitchFamily="66" charset="0"/>
                            </a:rPr>
                            <a:t>4</a:t>
                          </a:r>
                          <a:endParaRPr lang="en-GB" sz="11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468663791"/>
                      </a:ext>
                    </a:extLst>
                  </a:tr>
                  <a:tr h="255762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100" smtClean="0">
                                    <a:latin typeface="Cambria Math" panose="02040503050406030204" pitchFamily="18" charset="0"/>
                                  </a:rPr>
                                  <m:t>5&lt;</m:t>
                                </m:r>
                                <m:r>
                                  <a:rPr lang="en-US" sz="1100" smtClean="0">
                                    <a:latin typeface="Cambria Math" panose="02040503050406030204" pitchFamily="18" charset="0"/>
                                  </a:rPr>
                                  <m:t>𝑙</m:t>
                                </m:r>
                                <m:r>
                                  <a:rPr lang="en-US" sz="1100" smtClean="0">
                                    <a:latin typeface="Cambria Math" panose="02040503050406030204" pitchFamily="18" charset="0"/>
                                  </a:rPr>
                                  <m:t>≤10</m:t>
                                </m:r>
                              </m:oMath>
                            </m:oMathPara>
                          </a14:m>
                          <a:endParaRPr lang="en-GB" sz="11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100" dirty="0">
                              <a:latin typeface="Comic Sans MS" panose="030F0702030302020204" pitchFamily="66" charset="0"/>
                            </a:rPr>
                            <a:t>15</a:t>
                          </a:r>
                          <a:endParaRPr lang="en-GB" sz="11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76908197"/>
                      </a:ext>
                    </a:extLst>
                  </a:tr>
                  <a:tr h="255762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10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  <m:r>
                                  <a:rPr lang="en-US" sz="1100" b="0" i="0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  <m:r>
                                  <a:rPr lang="en-US" sz="1100" smtClean="0">
                                    <a:latin typeface="Cambria Math" panose="02040503050406030204" pitchFamily="18" charset="0"/>
                                  </a:rPr>
                                  <m:t>&lt;</m:t>
                                </m:r>
                                <m:r>
                                  <a:rPr lang="en-US" sz="1100" smtClean="0">
                                    <a:latin typeface="Cambria Math" panose="02040503050406030204" pitchFamily="18" charset="0"/>
                                  </a:rPr>
                                  <m:t>𝑙</m:t>
                                </m:r>
                                <m:r>
                                  <a:rPr lang="en-US" sz="1100" smtClean="0">
                                    <a:latin typeface="Cambria Math" panose="02040503050406030204" pitchFamily="18" charset="0"/>
                                  </a:rPr>
                                  <m:t>≤15</m:t>
                                </m:r>
                              </m:oMath>
                            </m:oMathPara>
                          </a14:m>
                          <a:endParaRPr lang="en-GB" sz="11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100" dirty="0">
                              <a:latin typeface="Comic Sans MS" panose="030F0702030302020204" pitchFamily="66" charset="0"/>
                            </a:rPr>
                            <a:t>5</a:t>
                          </a:r>
                          <a:endParaRPr lang="en-GB" sz="11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3832211072"/>
                      </a:ext>
                    </a:extLst>
                  </a:tr>
                  <a:tr h="255762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10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  <m:r>
                                  <a:rPr lang="en-US" sz="1100" b="0" i="0" smtClean="0">
                                    <a:latin typeface="Cambria Math" panose="02040503050406030204" pitchFamily="18" charset="0"/>
                                  </a:rPr>
                                  <m:t>5</m:t>
                                </m:r>
                                <m:r>
                                  <a:rPr lang="en-US" sz="1100" smtClean="0">
                                    <a:latin typeface="Cambria Math" panose="02040503050406030204" pitchFamily="18" charset="0"/>
                                  </a:rPr>
                                  <m:t>&lt;</m:t>
                                </m:r>
                                <m:r>
                                  <a:rPr lang="en-US" sz="1100" smtClean="0">
                                    <a:latin typeface="Cambria Math" panose="02040503050406030204" pitchFamily="18" charset="0"/>
                                  </a:rPr>
                                  <m:t>𝑙</m:t>
                                </m:r>
                                <m:r>
                                  <a:rPr lang="en-US" sz="1100" smtClean="0">
                                    <a:latin typeface="Cambria Math" panose="02040503050406030204" pitchFamily="18" charset="0"/>
                                  </a:rPr>
                                  <m:t>≤20</m:t>
                                </m:r>
                              </m:oMath>
                            </m:oMathPara>
                          </a14:m>
                          <a:endParaRPr lang="en-GB" sz="11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100" dirty="0">
                              <a:latin typeface="Comic Sans MS" panose="030F0702030302020204" pitchFamily="66" charset="0"/>
                            </a:rPr>
                            <a:t>2</a:t>
                          </a:r>
                          <a:endParaRPr lang="en-GB" sz="11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135221706"/>
                      </a:ext>
                    </a:extLst>
                  </a:tr>
                  <a:tr h="255762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100" b="0" i="0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  <m:r>
                                  <a:rPr lang="en-US" sz="1100" smtClean="0">
                                    <a:latin typeface="Cambria Math" panose="02040503050406030204" pitchFamily="18" charset="0"/>
                                  </a:rPr>
                                  <m:t>0&lt;</m:t>
                                </m:r>
                                <m:r>
                                  <a:rPr lang="en-US" sz="1100" smtClean="0">
                                    <a:latin typeface="Cambria Math" panose="02040503050406030204" pitchFamily="18" charset="0"/>
                                  </a:rPr>
                                  <m:t>𝑙</m:t>
                                </m:r>
                                <m:r>
                                  <a:rPr lang="en-US" sz="1100" smtClean="0">
                                    <a:latin typeface="Cambria Math" panose="02040503050406030204" pitchFamily="18" charset="0"/>
                                  </a:rPr>
                                  <m:t>≤60</m:t>
                                </m:r>
                              </m:oMath>
                            </m:oMathPara>
                          </a14:m>
                          <a:endParaRPr lang="en-GB" sz="11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100" dirty="0">
                              <a:latin typeface="Comic Sans MS" panose="030F0702030302020204" pitchFamily="66" charset="0"/>
                            </a:rPr>
                            <a:t>0</a:t>
                          </a:r>
                          <a:endParaRPr lang="en-GB" sz="11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642701675"/>
                      </a:ext>
                    </a:extLst>
                  </a:tr>
                  <a:tr h="255762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100" b="0" i="0" smtClean="0">
                                    <a:latin typeface="Cambria Math" panose="02040503050406030204" pitchFamily="18" charset="0"/>
                                  </a:rPr>
                                  <m:t>6</m:t>
                                </m:r>
                                <m:r>
                                  <a:rPr lang="en-US" sz="1100" smtClean="0">
                                    <a:latin typeface="Cambria Math" panose="02040503050406030204" pitchFamily="18" charset="0"/>
                                  </a:rPr>
                                  <m:t>0&lt;</m:t>
                                </m:r>
                                <m:r>
                                  <a:rPr lang="en-US" sz="1100" smtClean="0">
                                    <a:latin typeface="Cambria Math" panose="02040503050406030204" pitchFamily="18" charset="0"/>
                                  </a:rPr>
                                  <m:t>𝑙</m:t>
                                </m:r>
                                <m:r>
                                  <a:rPr lang="en-US" sz="1100" smtClean="0">
                                    <a:latin typeface="Cambria Math" panose="02040503050406030204" pitchFamily="18" charset="0"/>
                                  </a:rPr>
                                  <m:t>≤70</m:t>
                                </m:r>
                              </m:oMath>
                            </m:oMathPara>
                          </a14:m>
                          <a:endParaRPr lang="en-GB" sz="11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100" dirty="0">
                              <a:latin typeface="Comic Sans MS" panose="030F0702030302020204" pitchFamily="66" charset="0"/>
                            </a:rPr>
                            <a:t>1</a:t>
                          </a:r>
                          <a:endParaRPr lang="en-GB" sz="11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594290109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7" name="Table 6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632217149"/>
                  </p:ext>
                </p:extLst>
              </p:nvPr>
            </p:nvGraphicFramePr>
            <p:xfrm>
              <a:off x="365758" y="3565433"/>
              <a:ext cx="3370218" cy="1813560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1685109">
                      <a:extLst>
                        <a:ext uri="{9D8B030D-6E8A-4147-A177-3AD203B41FA5}">
                          <a16:colId xmlns:a16="http://schemas.microsoft.com/office/drawing/2014/main" val="2640327797"/>
                        </a:ext>
                      </a:extLst>
                    </a:gridCol>
                    <a:gridCol w="1685109">
                      <a:extLst>
                        <a:ext uri="{9D8B030D-6E8A-4147-A177-3AD203B41FA5}">
                          <a16:colId xmlns:a16="http://schemas.microsoft.com/office/drawing/2014/main" val="1500616799"/>
                        </a:ext>
                      </a:extLst>
                    </a:gridCol>
                  </a:tblGrid>
                  <a:tr h="25908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100" dirty="0" smtClean="0">
                              <a:latin typeface="Comic Sans MS" panose="030F0702030302020204" pitchFamily="66" charset="0"/>
                            </a:rPr>
                            <a:t>Length of call (</a:t>
                          </a:r>
                          <a:r>
                            <a:rPr lang="en-US" sz="1100" dirty="0" err="1" smtClean="0">
                              <a:latin typeface="Comic Sans MS" panose="030F0702030302020204" pitchFamily="66" charset="0"/>
                            </a:rPr>
                            <a:t>mins</a:t>
                          </a:r>
                          <a:r>
                            <a:rPr lang="en-US" sz="1100" dirty="0" smtClean="0">
                              <a:latin typeface="Comic Sans MS" panose="030F0702030302020204" pitchFamily="66" charset="0"/>
                            </a:rPr>
                            <a:t>)</a:t>
                          </a:r>
                          <a:endParaRPr lang="en-GB" sz="11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100" dirty="0" smtClean="0">
                              <a:latin typeface="Comic Sans MS" panose="030F0702030302020204" pitchFamily="66" charset="0"/>
                            </a:rPr>
                            <a:t>Frequency</a:t>
                          </a:r>
                          <a:endParaRPr lang="en-GB" sz="11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776809172"/>
                      </a:ext>
                    </a:extLst>
                  </a:tr>
                  <a:tr h="25908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12"/>
                          <a:stretch>
                            <a:fillRect l="-361" t="-104762" r="-100722" b="-52619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100" dirty="0" smtClean="0">
                              <a:latin typeface="Comic Sans MS" panose="030F0702030302020204" pitchFamily="66" charset="0"/>
                            </a:rPr>
                            <a:t>4</a:t>
                          </a:r>
                          <a:endParaRPr lang="en-GB" sz="11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468663791"/>
                      </a:ext>
                    </a:extLst>
                  </a:tr>
                  <a:tr h="25908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12"/>
                          <a:stretch>
                            <a:fillRect l="-361" t="-200000" r="-100722" b="-41395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100" dirty="0" smtClean="0">
                              <a:latin typeface="Comic Sans MS" panose="030F0702030302020204" pitchFamily="66" charset="0"/>
                            </a:rPr>
                            <a:t>15</a:t>
                          </a:r>
                          <a:endParaRPr lang="en-GB" sz="11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76908197"/>
                      </a:ext>
                    </a:extLst>
                  </a:tr>
                  <a:tr h="25908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12"/>
                          <a:stretch>
                            <a:fillRect l="-361" t="-300000" r="-100722" b="-31395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100" dirty="0" smtClean="0">
                              <a:latin typeface="Comic Sans MS" panose="030F0702030302020204" pitchFamily="66" charset="0"/>
                            </a:rPr>
                            <a:t>5</a:t>
                          </a:r>
                          <a:endParaRPr lang="en-GB" sz="11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3832211072"/>
                      </a:ext>
                    </a:extLst>
                  </a:tr>
                  <a:tr h="25908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12"/>
                          <a:stretch>
                            <a:fillRect l="-361" t="-400000" r="-100722" b="-21395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100" dirty="0" smtClean="0">
                              <a:latin typeface="Comic Sans MS" panose="030F0702030302020204" pitchFamily="66" charset="0"/>
                            </a:rPr>
                            <a:t>2</a:t>
                          </a:r>
                          <a:endParaRPr lang="en-GB" sz="11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135221706"/>
                      </a:ext>
                    </a:extLst>
                  </a:tr>
                  <a:tr h="25908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12"/>
                          <a:stretch>
                            <a:fillRect l="-361" t="-511905" r="-100722" b="-11904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100" dirty="0" smtClean="0">
                              <a:latin typeface="Comic Sans MS" panose="030F0702030302020204" pitchFamily="66" charset="0"/>
                            </a:rPr>
                            <a:t>0</a:t>
                          </a:r>
                          <a:endParaRPr lang="en-GB" sz="11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642701675"/>
                      </a:ext>
                    </a:extLst>
                  </a:tr>
                  <a:tr h="25908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12"/>
                          <a:stretch>
                            <a:fillRect l="-361" t="-597674" r="-100722" b="-162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100" dirty="0" smtClean="0">
                              <a:latin typeface="Comic Sans MS" panose="030F0702030302020204" pitchFamily="66" charset="0"/>
                            </a:rPr>
                            <a:t>1</a:t>
                          </a:r>
                          <a:endParaRPr lang="en-GB" sz="11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594290109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8" name="TextBox 7"/>
          <p:cNvSpPr txBox="1"/>
          <p:nvPr/>
        </p:nvSpPr>
        <p:spPr>
          <a:xfrm>
            <a:off x="1698171" y="3884022"/>
            <a:ext cx="41870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b="1" dirty="0">
                <a:solidFill>
                  <a:srgbClr val="FF0000"/>
                </a:solidFill>
                <a:latin typeface="Comic Sans MS" panose="030F0702030302020204" pitchFamily="66" charset="0"/>
              </a:rPr>
              <a:t>2.5</a:t>
            </a:r>
            <a:endParaRPr lang="en-GB" sz="1100" b="1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1693816" y="4132216"/>
            <a:ext cx="41870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b="1" dirty="0">
                <a:solidFill>
                  <a:srgbClr val="FF0000"/>
                </a:solidFill>
                <a:latin typeface="Comic Sans MS" panose="030F0702030302020204" pitchFamily="66" charset="0"/>
              </a:rPr>
              <a:t>7.5</a:t>
            </a:r>
            <a:endParaRPr lang="en-GB" sz="1100" b="1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1619793" y="4397828"/>
            <a:ext cx="50526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b="1" dirty="0">
                <a:solidFill>
                  <a:srgbClr val="FF0000"/>
                </a:solidFill>
                <a:latin typeface="Comic Sans MS" panose="030F0702030302020204" pitchFamily="66" charset="0"/>
              </a:rPr>
              <a:t>12.5</a:t>
            </a:r>
            <a:endParaRPr lang="en-GB" sz="1100" b="1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1615439" y="4646022"/>
            <a:ext cx="50526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b="1" dirty="0">
                <a:solidFill>
                  <a:srgbClr val="FF0000"/>
                </a:solidFill>
                <a:latin typeface="Comic Sans MS" panose="030F0702030302020204" pitchFamily="66" charset="0"/>
              </a:rPr>
              <a:t>17.5</a:t>
            </a:r>
            <a:endParaRPr lang="en-GB" sz="1100" b="1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1750422" y="4911633"/>
            <a:ext cx="35779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b="1" dirty="0">
                <a:solidFill>
                  <a:srgbClr val="FF0000"/>
                </a:solidFill>
                <a:latin typeface="Comic Sans MS" panose="030F0702030302020204" pitchFamily="66" charset="0"/>
              </a:rPr>
              <a:t>40</a:t>
            </a:r>
            <a:endParaRPr lang="en-GB" sz="1100" b="1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1746068" y="5151119"/>
            <a:ext cx="35779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b="1" dirty="0">
                <a:solidFill>
                  <a:srgbClr val="FF0000"/>
                </a:solidFill>
                <a:latin typeface="Comic Sans MS" panose="030F0702030302020204" pitchFamily="66" charset="0"/>
              </a:rPr>
              <a:t>65</a:t>
            </a:r>
            <a:endParaRPr lang="en-GB" sz="1100" b="1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9" name="TextBox 58"/>
              <p:cNvSpPr txBox="1"/>
              <p:nvPr/>
            </p:nvSpPr>
            <p:spPr>
              <a:xfrm>
                <a:off x="1119051" y="3291841"/>
                <a:ext cx="161711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9" name="TextBox 5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19051" y="3291841"/>
                <a:ext cx="161711" cy="246221"/>
              </a:xfrm>
              <a:prstGeom prst="rect">
                <a:avLst/>
              </a:prstGeom>
              <a:blipFill>
                <a:blip r:embed="rId13"/>
                <a:stretch>
                  <a:fillRect l="-19231" r="-1538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0" name="TextBox 59"/>
              <p:cNvSpPr txBox="1"/>
              <p:nvPr/>
            </p:nvSpPr>
            <p:spPr>
              <a:xfrm>
                <a:off x="2804160" y="3296194"/>
                <a:ext cx="165462" cy="246221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𝑓</m:t>
                      </m:r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60" name="TextBox 5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04160" y="3296194"/>
                <a:ext cx="165462" cy="246221"/>
              </a:xfrm>
              <a:prstGeom prst="rect">
                <a:avLst/>
              </a:prstGeom>
              <a:blipFill>
                <a:blip r:embed="rId14"/>
                <a:stretch>
                  <a:fillRect l="-40741" r="-37037" b="-32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1" name="TextBox 60"/>
              <p:cNvSpPr txBox="1"/>
              <p:nvPr/>
            </p:nvSpPr>
            <p:spPr>
              <a:xfrm>
                <a:off x="5251269" y="3261359"/>
                <a:ext cx="380040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𝑓</m:t>
                      </m:r>
                      <m:sSup>
                        <m:sSupPr>
                          <m:ctrlP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61" name="TextBox 6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51269" y="3261359"/>
                <a:ext cx="380040" cy="246221"/>
              </a:xfrm>
              <a:prstGeom prst="rect">
                <a:avLst/>
              </a:prstGeom>
              <a:blipFill>
                <a:blip r:embed="rId15"/>
                <a:stretch>
                  <a:fillRect l="-17460" r="-3175" b="-32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2" name="TextBox 61"/>
              <p:cNvSpPr txBox="1"/>
              <p:nvPr/>
            </p:nvSpPr>
            <p:spPr>
              <a:xfrm>
                <a:off x="4167051" y="3257005"/>
                <a:ext cx="273921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𝑓𝑥</m:t>
                      </m:r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62" name="TextBox 6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67051" y="3257005"/>
                <a:ext cx="273921" cy="246221"/>
              </a:xfrm>
              <a:prstGeom prst="rect">
                <a:avLst/>
              </a:prstGeom>
              <a:blipFill>
                <a:blip r:embed="rId16"/>
                <a:stretch>
                  <a:fillRect l="-26667" r="-22222" b="-3170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9" name="TextBox 68"/>
              <p:cNvSpPr txBox="1"/>
              <p:nvPr/>
            </p:nvSpPr>
            <p:spPr>
              <a:xfrm>
                <a:off x="4132217" y="3814354"/>
                <a:ext cx="274114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10</m:t>
                      </m:r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69" name="TextBox 6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32217" y="3814354"/>
                <a:ext cx="274114" cy="246221"/>
              </a:xfrm>
              <a:prstGeom prst="rect">
                <a:avLst/>
              </a:prstGeom>
              <a:blipFill>
                <a:blip r:embed="rId17"/>
                <a:stretch>
                  <a:fillRect l="-17778" r="-13333" b="-5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0" name="TextBox 69"/>
              <p:cNvSpPr txBox="1"/>
              <p:nvPr/>
            </p:nvSpPr>
            <p:spPr>
              <a:xfrm>
                <a:off x="3997235" y="4079965"/>
                <a:ext cx="543418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112.5</m:t>
                      </m:r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70" name="TextBox 6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97235" y="4079965"/>
                <a:ext cx="543418" cy="246221"/>
              </a:xfrm>
              <a:prstGeom prst="rect">
                <a:avLst/>
              </a:prstGeom>
              <a:blipFill>
                <a:blip r:embed="rId18"/>
                <a:stretch>
                  <a:fillRect l="-8989" r="-8989" b="-48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1" name="TextBox 70"/>
              <p:cNvSpPr txBox="1"/>
              <p:nvPr/>
            </p:nvSpPr>
            <p:spPr>
              <a:xfrm>
                <a:off x="4053841" y="4336869"/>
                <a:ext cx="429605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62.5</m:t>
                      </m:r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71" name="TextBox 7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53841" y="4336869"/>
                <a:ext cx="429605" cy="246221"/>
              </a:xfrm>
              <a:prstGeom prst="rect">
                <a:avLst/>
              </a:prstGeom>
              <a:blipFill>
                <a:blip r:embed="rId19"/>
                <a:stretch>
                  <a:fillRect l="-10000" r="-11429" b="-48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2" name="TextBox 71"/>
              <p:cNvSpPr txBox="1"/>
              <p:nvPr/>
            </p:nvSpPr>
            <p:spPr>
              <a:xfrm>
                <a:off x="4127864" y="4593772"/>
                <a:ext cx="274114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35</m:t>
                      </m:r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72" name="TextBox 7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27864" y="4593772"/>
                <a:ext cx="274114" cy="246221"/>
              </a:xfrm>
              <a:prstGeom prst="rect">
                <a:avLst/>
              </a:prstGeom>
              <a:blipFill>
                <a:blip r:embed="rId20"/>
                <a:stretch>
                  <a:fillRect l="-17778" r="-15556" b="-7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3" name="TextBox 72"/>
              <p:cNvSpPr txBox="1"/>
              <p:nvPr/>
            </p:nvSpPr>
            <p:spPr>
              <a:xfrm>
                <a:off x="4184469" y="4850674"/>
                <a:ext cx="160300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73" name="TextBox 7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84469" y="4850674"/>
                <a:ext cx="160300" cy="246221"/>
              </a:xfrm>
              <a:prstGeom prst="rect">
                <a:avLst/>
              </a:prstGeom>
              <a:blipFill>
                <a:blip r:embed="rId21"/>
                <a:stretch>
                  <a:fillRect l="-25926" r="-25926" b="-5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4" name="TextBox 73"/>
              <p:cNvSpPr txBox="1"/>
              <p:nvPr/>
            </p:nvSpPr>
            <p:spPr>
              <a:xfrm>
                <a:off x="4119155" y="5133703"/>
                <a:ext cx="274114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65</m:t>
                      </m:r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74" name="TextBox 7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9155" y="5133703"/>
                <a:ext cx="274114" cy="246221"/>
              </a:xfrm>
              <a:prstGeom prst="rect">
                <a:avLst/>
              </a:prstGeom>
              <a:blipFill>
                <a:blip r:embed="rId22"/>
                <a:stretch>
                  <a:fillRect l="-17778" r="-15556" b="-48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5" name="TextBox 74"/>
              <p:cNvSpPr txBox="1"/>
              <p:nvPr/>
            </p:nvSpPr>
            <p:spPr>
              <a:xfrm>
                <a:off x="5259977" y="3801291"/>
                <a:ext cx="274114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25</m:t>
                      </m:r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75" name="TextBox 7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59977" y="3801291"/>
                <a:ext cx="274114" cy="246221"/>
              </a:xfrm>
              <a:prstGeom prst="rect">
                <a:avLst/>
              </a:prstGeom>
              <a:blipFill>
                <a:blip r:embed="rId23"/>
                <a:stretch>
                  <a:fillRect l="-17778" r="-15556" b="-7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6" name="TextBox 75"/>
              <p:cNvSpPr txBox="1"/>
              <p:nvPr/>
            </p:nvSpPr>
            <p:spPr>
              <a:xfrm>
                <a:off x="5064035" y="4066902"/>
                <a:ext cx="657231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843.75</m:t>
                      </m:r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76" name="TextBox 7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64035" y="4066902"/>
                <a:ext cx="657231" cy="246221"/>
              </a:xfrm>
              <a:prstGeom prst="rect">
                <a:avLst/>
              </a:prstGeom>
              <a:blipFill>
                <a:blip r:embed="rId24"/>
                <a:stretch>
                  <a:fillRect l="-7407" r="-6481" b="-48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7" name="TextBox 76"/>
              <p:cNvSpPr txBox="1"/>
              <p:nvPr/>
            </p:nvSpPr>
            <p:spPr>
              <a:xfrm>
                <a:off x="5050973" y="4332514"/>
                <a:ext cx="657231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781.25</m:t>
                      </m:r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77" name="TextBox 7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50973" y="4332514"/>
                <a:ext cx="657231" cy="246221"/>
              </a:xfrm>
              <a:prstGeom prst="rect">
                <a:avLst/>
              </a:prstGeom>
              <a:blipFill>
                <a:blip r:embed="rId25"/>
                <a:stretch>
                  <a:fillRect l="-7477" r="-7477" b="-7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8" name="TextBox 77"/>
              <p:cNvSpPr txBox="1"/>
              <p:nvPr/>
            </p:nvSpPr>
            <p:spPr>
              <a:xfrm>
                <a:off x="5116287" y="4580709"/>
                <a:ext cx="543418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612.5</m:t>
                      </m:r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78" name="TextBox 7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16287" y="4580709"/>
                <a:ext cx="543418" cy="246221"/>
              </a:xfrm>
              <a:prstGeom prst="rect">
                <a:avLst/>
              </a:prstGeom>
              <a:blipFill>
                <a:blip r:embed="rId26"/>
                <a:stretch>
                  <a:fillRect l="-7865" r="-8989" b="-48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9" name="TextBox 78"/>
              <p:cNvSpPr txBox="1"/>
              <p:nvPr/>
            </p:nvSpPr>
            <p:spPr>
              <a:xfrm>
                <a:off x="5312229" y="4837611"/>
                <a:ext cx="160300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79" name="TextBox 7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12229" y="4837611"/>
                <a:ext cx="160300" cy="246221"/>
              </a:xfrm>
              <a:prstGeom prst="rect">
                <a:avLst/>
              </a:prstGeom>
              <a:blipFill>
                <a:blip r:embed="rId27"/>
                <a:stretch>
                  <a:fillRect l="-25926" r="-25926" b="-5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0" name="TextBox 79"/>
              <p:cNvSpPr txBox="1"/>
              <p:nvPr/>
            </p:nvSpPr>
            <p:spPr>
              <a:xfrm>
                <a:off x="5133703" y="5120640"/>
                <a:ext cx="501740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4225</m:t>
                      </m:r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80" name="TextBox 7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33703" y="5120640"/>
                <a:ext cx="501740" cy="246221"/>
              </a:xfrm>
              <a:prstGeom prst="rect">
                <a:avLst/>
              </a:prstGeom>
              <a:blipFill>
                <a:blip r:embed="rId28"/>
                <a:stretch>
                  <a:fillRect l="-9756" r="-8537" b="-7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Box 8"/>
          <p:cNvSpPr txBox="1"/>
          <p:nvPr/>
        </p:nvSpPr>
        <p:spPr>
          <a:xfrm>
            <a:off x="4399859" y="1415777"/>
            <a:ext cx="44067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For a grouped table we need to use the midpoints (as in the previous section)</a:t>
            </a:r>
            <a:endParaRPr lang="en-GB" sz="16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95561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2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7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2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51" grpId="0"/>
      <p:bldP spid="52" grpId="0"/>
      <p:bldP spid="53" grpId="0"/>
      <p:bldP spid="54" grpId="0"/>
      <p:bldP spid="55" grpId="0"/>
      <p:bldP spid="59" grpId="0"/>
      <p:bldP spid="60" grpId="0"/>
      <p:bldP spid="61" grpId="0"/>
      <p:bldP spid="62" grpId="0"/>
      <p:bldP spid="69" grpId="0"/>
      <p:bldP spid="70" grpId="0"/>
      <p:bldP spid="71" grpId="0"/>
      <p:bldP spid="72" grpId="0"/>
      <p:bldP spid="73" grpId="0"/>
      <p:bldP spid="74" grpId="0"/>
      <p:bldP spid="75" grpId="0"/>
      <p:bldP spid="76" grpId="0"/>
      <p:bldP spid="77" grpId="0"/>
      <p:bldP spid="78" grpId="0"/>
      <p:bldP spid="79" grpId="0"/>
      <p:bldP spid="80" grpId="0"/>
      <p:bldP spid="9" grpId="0"/>
    </p:bld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3" ma:contentTypeDescription="Create a new document." ma:contentTypeScope="" ma:versionID="23bc477752390507dc2cffcd22a104a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8007d9db6d91cd99dd6d826ae72dde73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63DDC855-8F94-4213-B901-D62FF1B7F95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C4A91E3-7608-41D8-BDA8-3FD527848D7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A145A37-1C89-4720-ADC5-C5834DA34354}">
  <ds:schemaRefs>
    <ds:schemaRef ds:uri="http://schemas.microsoft.com/office/2006/metadata/properties"/>
    <ds:schemaRef ds:uri="78db98b4-7c56-4667-9532-fea666d1edab"/>
    <ds:schemaRef ds:uri="00eee050-7eda-4a68-8825-514e694f5f09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582</TotalTime>
  <Words>2768</Words>
  <Application>Microsoft Office PowerPoint</Application>
  <PresentationFormat>On-screen Show (4:3)</PresentationFormat>
  <Paragraphs>284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20" baseType="lpstr">
      <vt:lpstr>游ゴシック</vt:lpstr>
      <vt:lpstr>游ゴシック Light</vt:lpstr>
      <vt:lpstr>Arial</vt:lpstr>
      <vt:lpstr>Calibri</vt:lpstr>
      <vt:lpstr>Calibri Light</vt:lpstr>
      <vt:lpstr>Cambria Math</vt:lpstr>
      <vt:lpstr>Comic Sans MS</vt:lpstr>
      <vt:lpstr>MV Boli</vt:lpstr>
      <vt:lpstr>Wingdings</vt:lpstr>
      <vt:lpstr>Office テーマ</vt:lpstr>
      <vt:lpstr>PowerPoint Presentation</vt:lpstr>
      <vt:lpstr>Measures of location and spread</vt:lpstr>
      <vt:lpstr>Measures of location and spread</vt:lpstr>
      <vt:lpstr>Measures of location and spread</vt:lpstr>
      <vt:lpstr>Measures of location and spread</vt:lpstr>
      <vt:lpstr>Measures of location and spread</vt:lpstr>
      <vt:lpstr>Measures of location and spread</vt:lpstr>
      <vt:lpstr>Measures of location and spread</vt:lpstr>
      <vt:lpstr>Measures of location and spread</vt:lpstr>
      <vt:lpstr>Measures of location and spread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Mike Pye</dc:creator>
  <cp:lastModifiedBy>Gareth Westwater</cp:lastModifiedBy>
  <cp:revision>145</cp:revision>
  <dcterms:created xsi:type="dcterms:W3CDTF">2017-08-14T15:35:38Z</dcterms:created>
  <dcterms:modified xsi:type="dcterms:W3CDTF">2021-01-27T22:06:10Z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