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0"/>
  </p:notesMasterIdLst>
  <p:sldIdLst>
    <p:sldId id="256" r:id="rId5"/>
    <p:sldId id="257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225B0C-FE14-4C91-9D7E-C2198E506A64}" type="datetimeFigureOut">
              <a:rPr lang="en-GB" smtClean="0"/>
              <a:t>14/02/2021</a:t>
            </a:fld>
            <a:endParaRPr lang="en-GB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D9FD60-9650-4A59-AF7B-9C2466D132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1538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D9FD60-9650-4A59-AF7B-9C2466D1324A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36997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D9FD60-9650-4A59-AF7B-9C2466D1324A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1799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D9FD60-9650-4A59-AF7B-9C2466D1324A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37385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14/02/2021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9007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14/02/2021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610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14/02/2021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049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14/02/2021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9353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14/02/2021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2624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14/02/2021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994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14/02/2021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4194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14/02/2021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392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14/02/2021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906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14/02/2021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269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14/02/2021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72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75000"/>
              </a:schemeClr>
            </a:gs>
            <a:gs pos="6000">
              <a:schemeClr val="accent5">
                <a:lumMod val="20000"/>
                <a:lumOff val="80000"/>
              </a:schemeClr>
            </a:gs>
            <a:gs pos="95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1ED18-9525-49C4-8F1A-61607BA47645}" type="datetimeFigureOut">
              <a:rPr lang="en-GB" smtClean="0"/>
              <a:t>14/02/2021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401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5.png"/><Relationship Id="rId13" Type="http://schemas.openxmlformats.org/officeDocument/2006/relationships/image" Target="../media/image130.png"/><Relationship Id="rId3" Type="http://schemas.openxmlformats.org/officeDocument/2006/relationships/image" Target="../media/image120.png"/><Relationship Id="rId7" Type="http://schemas.openxmlformats.org/officeDocument/2006/relationships/image" Target="../media/image124.png"/><Relationship Id="rId12" Type="http://schemas.openxmlformats.org/officeDocument/2006/relationships/image" Target="../media/image129.png"/><Relationship Id="rId2" Type="http://schemas.openxmlformats.org/officeDocument/2006/relationships/image" Target="../media/image119.png"/><Relationship Id="rId16" Type="http://schemas.openxmlformats.org/officeDocument/2006/relationships/image" Target="../media/image13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3.png"/><Relationship Id="rId11" Type="http://schemas.openxmlformats.org/officeDocument/2006/relationships/image" Target="../media/image128.png"/><Relationship Id="rId5" Type="http://schemas.openxmlformats.org/officeDocument/2006/relationships/image" Target="../media/image122.png"/><Relationship Id="rId15" Type="http://schemas.openxmlformats.org/officeDocument/2006/relationships/image" Target="../media/image132.png"/><Relationship Id="rId10" Type="http://schemas.openxmlformats.org/officeDocument/2006/relationships/image" Target="../media/image127.png"/><Relationship Id="rId4" Type="http://schemas.openxmlformats.org/officeDocument/2006/relationships/image" Target="../media/image121.png"/><Relationship Id="rId9" Type="http://schemas.openxmlformats.org/officeDocument/2006/relationships/image" Target="../media/image126.png"/><Relationship Id="rId14" Type="http://schemas.openxmlformats.org/officeDocument/2006/relationships/image" Target="../media/image13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7.png"/><Relationship Id="rId13" Type="http://schemas.openxmlformats.org/officeDocument/2006/relationships/image" Target="../media/image142.png"/><Relationship Id="rId18" Type="http://schemas.openxmlformats.org/officeDocument/2006/relationships/image" Target="../media/image147.png"/><Relationship Id="rId3" Type="http://schemas.openxmlformats.org/officeDocument/2006/relationships/image" Target="../media/image131.png"/><Relationship Id="rId21" Type="http://schemas.openxmlformats.org/officeDocument/2006/relationships/image" Target="../media/image150.png"/><Relationship Id="rId7" Type="http://schemas.openxmlformats.org/officeDocument/2006/relationships/image" Target="../media/image136.png"/><Relationship Id="rId12" Type="http://schemas.openxmlformats.org/officeDocument/2006/relationships/image" Target="../media/image141.png"/><Relationship Id="rId17" Type="http://schemas.openxmlformats.org/officeDocument/2006/relationships/image" Target="../media/image146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5.png"/><Relationship Id="rId20" Type="http://schemas.openxmlformats.org/officeDocument/2006/relationships/image" Target="../media/image14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5.png"/><Relationship Id="rId11" Type="http://schemas.openxmlformats.org/officeDocument/2006/relationships/image" Target="../media/image140.png"/><Relationship Id="rId5" Type="http://schemas.openxmlformats.org/officeDocument/2006/relationships/image" Target="../media/image134.png"/><Relationship Id="rId15" Type="http://schemas.openxmlformats.org/officeDocument/2006/relationships/image" Target="../media/image144.png"/><Relationship Id="rId10" Type="http://schemas.openxmlformats.org/officeDocument/2006/relationships/image" Target="../media/image139.png"/><Relationship Id="rId19" Type="http://schemas.openxmlformats.org/officeDocument/2006/relationships/image" Target="../media/image148.png"/><Relationship Id="rId4" Type="http://schemas.openxmlformats.org/officeDocument/2006/relationships/image" Target="../media/image132.png"/><Relationship Id="rId9" Type="http://schemas.openxmlformats.org/officeDocument/2006/relationships/image" Target="../media/image138.png"/><Relationship Id="rId14" Type="http://schemas.openxmlformats.org/officeDocument/2006/relationships/image" Target="../media/image14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7.png"/><Relationship Id="rId13" Type="http://schemas.openxmlformats.org/officeDocument/2006/relationships/image" Target="../media/image142.png"/><Relationship Id="rId18" Type="http://schemas.openxmlformats.org/officeDocument/2006/relationships/image" Target="../media/image149.png"/><Relationship Id="rId3" Type="http://schemas.openxmlformats.org/officeDocument/2006/relationships/image" Target="../media/image131.png"/><Relationship Id="rId7" Type="http://schemas.openxmlformats.org/officeDocument/2006/relationships/image" Target="../media/image136.png"/><Relationship Id="rId12" Type="http://schemas.openxmlformats.org/officeDocument/2006/relationships/image" Target="../media/image141.png"/><Relationship Id="rId17" Type="http://schemas.openxmlformats.org/officeDocument/2006/relationships/image" Target="../media/image151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45.png"/><Relationship Id="rId20" Type="http://schemas.openxmlformats.org/officeDocument/2006/relationships/image" Target="../media/image15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5.png"/><Relationship Id="rId11" Type="http://schemas.openxmlformats.org/officeDocument/2006/relationships/image" Target="../media/image140.png"/><Relationship Id="rId5" Type="http://schemas.openxmlformats.org/officeDocument/2006/relationships/image" Target="../media/image134.png"/><Relationship Id="rId15" Type="http://schemas.openxmlformats.org/officeDocument/2006/relationships/image" Target="../media/image144.png"/><Relationship Id="rId10" Type="http://schemas.openxmlformats.org/officeDocument/2006/relationships/image" Target="../media/image139.png"/><Relationship Id="rId19" Type="http://schemas.openxmlformats.org/officeDocument/2006/relationships/image" Target="../media/image150.png"/><Relationship Id="rId4" Type="http://schemas.openxmlformats.org/officeDocument/2006/relationships/image" Target="../media/image132.png"/><Relationship Id="rId9" Type="http://schemas.openxmlformats.org/officeDocument/2006/relationships/image" Target="../media/image138.png"/><Relationship Id="rId14" Type="http://schemas.openxmlformats.org/officeDocument/2006/relationships/image" Target="../media/image14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7.png"/><Relationship Id="rId13" Type="http://schemas.openxmlformats.org/officeDocument/2006/relationships/image" Target="../media/image142.png"/><Relationship Id="rId18" Type="http://schemas.openxmlformats.org/officeDocument/2006/relationships/image" Target="../media/image150.png"/><Relationship Id="rId3" Type="http://schemas.openxmlformats.org/officeDocument/2006/relationships/image" Target="../media/image131.png"/><Relationship Id="rId21" Type="http://schemas.openxmlformats.org/officeDocument/2006/relationships/image" Target="../media/image154.png"/><Relationship Id="rId7" Type="http://schemas.openxmlformats.org/officeDocument/2006/relationships/image" Target="../media/image136.png"/><Relationship Id="rId12" Type="http://schemas.openxmlformats.org/officeDocument/2006/relationships/image" Target="../media/image141.png"/><Relationship Id="rId17" Type="http://schemas.openxmlformats.org/officeDocument/2006/relationships/image" Target="../media/image149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45.png"/><Relationship Id="rId20" Type="http://schemas.openxmlformats.org/officeDocument/2006/relationships/image" Target="../media/image15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5.png"/><Relationship Id="rId11" Type="http://schemas.openxmlformats.org/officeDocument/2006/relationships/image" Target="../media/image140.png"/><Relationship Id="rId5" Type="http://schemas.openxmlformats.org/officeDocument/2006/relationships/image" Target="../media/image134.png"/><Relationship Id="rId15" Type="http://schemas.openxmlformats.org/officeDocument/2006/relationships/image" Target="../media/image144.png"/><Relationship Id="rId10" Type="http://schemas.openxmlformats.org/officeDocument/2006/relationships/image" Target="../media/image139.png"/><Relationship Id="rId19" Type="http://schemas.openxmlformats.org/officeDocument/2006/relationships/image" Target="../media/image152.png"/><Relationship Id="rId4" Type="http://schemas.openxmlformats.org/officeDocument/2006/relationships/image" Target="../media/image132.png"/><Relationship Id="rId9" Type="http://schemas.openxmlformats.org/officeDocument/2006/relationships/image" Target="../media/image138.png"/><Relationship Id="rId14" Type="http://schemas.openxmlformats.org/officeDocument/2006/relationships/image" Target="../media/image14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3">
            <a:extLst>
              <a:ext uri="{FF2B5EF4-FFF2-40B4-BE49-F238E27FC236}">
                <a16:creationId xmlns:a16="http://schemas.microsoft.com/office/drawing/2014/main" id="{E180B3ED-5FE6-4D9B-846B-4F0F303DADB3}"/>
              </a:ext>
            </a:extLst>
          </p:cNvPr>
          <p:cNvSpPr/>
          <p:nvPr/>
        </p:nvSpPr>
        <p:spPr>
          <a:xfrm>
            <a:off x="459351" y="2106202"/>
            <a:ext cx="8313109" cy="280076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8800" b="0" cap="none" spc="0" dirty="0">
                <a:ln w="1905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Accord Heavy SF" panose="020BE200000000000000" pitchFamily="34" charset="0"/>
              </a:rPr>
              <a:t>Teachings for </a:t>
            </a:r>
          </a:p>
          <a:p>
            <a:pPr algn="ctr"/>
            <a:r>
              <a:rPr lang="en-US" altLang="ja-JP" sz="8800" b="0" cap="none" spc="0" dirty="0">
                <a:ln w="1905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Accord Heavy SF" panose="020BE200000000000000" pitchFamily="34" charset="0"/>
              </a:rPr>
              <a:t>Exercise 2E</a:t>
            </a:r>
            <a:endParaRPr lang="ja-JP" altLang="en-US" sz="8800" b="0" cap="none" spc="0" dirty="0">
              <a:ln w="19050">
                <a:solidFill>
                  <a:schemeClr val="tx1"/>
                </a:solidFill>
              </a:ln>
              <a:solidFill>
                <a:srgbClr val="FF0000"/>
              </a:solidFill>
              <a:effectLst>
                <a:reflection blurRad="6350" stA="53000" endA="300" endPos="35500" dir="5400000" sy="-90000" algn="bl" rotWithShape="0"/>
              </a:effectLst>
              <a:latin typeface="Accord Heavy SF" panose="020BE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5617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Conditional Probability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C05EC9A-9A67-481E-9F6E-17B5E76AB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820" y="1544715"/>
            <a:ext cx="3551068" cy="46322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use tree diagrams with conditional probabilities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You will have encountered tree diagrams before. Suppose we are considering events A and B…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2E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719AA753-E35D-4B57-8326-622047E3CF94}"/>
              </a:ext>
            </a:extLst>
          </p:cNvPr>
          <p:cNvCxnSpPr>
            <a:cxnSpLocks/>
          </p:cNvCxnSpPr>
          <p:nvPr/>
        </p:nvCxnSpPr>
        <p:spPr>
          <a:xfrm flipV="1">
            <a:off x="611560" y="4437112"/>
            <a:ext cx="1296144" cy="50405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2ECFA82B-80D0-4919-A078-BA9C6B1F137D}"/>
              </a:ext>
            </a:extLst>
          </p:cNvPr>
          <p:cNvCxnSpPr>
            <a:cxnSpLocks/>
          </p:cNvCxnSpPr>
          <p:nvPr/>
        </p:nvCxnSpPr>
        <p:spPr>
          <a:xfrm flipH="1" flipV="1">
            <a:off x="611560" y="5013176"/>
            <a:ext cx="1296144" cy="50405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BBBF017B-488F-446C-9622-3FFC8EC26FC4}"/>
              </a:ext>
            </a:extLst>
          </p:cNvPr>
          <p:cNvCxnSpPr>
            <a:cxnSpLocks/>
          </p:cNvCxnSpPr>
          <p:nvPr/>
        </p:nvCxnSpPr>
        <p:spPr>
          <a:xfrm flipV="1">
            <a:off x="2195736" y="3861048"/>
            <a:ext cx="1296144" cy="50405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BBC5BF5F-D25D-4807-86AA-DCF96608B98A}"/>
              </a:ext>
            </a:extLst>
          </p:cNvPr>
          <p:cNvCxnSpPr>
            <a:cxnSpLocks/>
          </p:cNvCxnSpPr>
          <p:nvPr/>
        </p:nvCxnSpPr>
        <p:spPr>
          <a:xfrm flipH="1" flipV="1">
            <a:off x="2195736" y="4437112"/>
            <a:ext cx="1296144" cy="3600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361367E2-D5CF-4D36-980E-7DD730547CC6}"/>
              </a:ext>
            </a:extLst>
          </p:cNvPr>
          <p:cNvCxnSpPr>
            <a:cxnSpLocks/>
          </p:cNvCxnSpPr>
          <p:nvPr/>
        </p:nvCxnSpPr>
        <p:spPr>
          <a:xfrm flipV="1">
            <a:off x="2195736" y="5157192"/>
            <a:ext cx="1296144" cy="3600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2A3B5B4A-B6F6-487D-ACC5-12F04BCA5658}"/>
              </a:ext>
            </a:extLst>
          </p:cNvPr>
          <p:cNvCxnSpPr>
            <a:cxnSpLocks/>
          </p:cNvCxnSpPr>
          <p:nvPr/>
        </p:nvCxnSpPr>
        <p:spPr>
          <a:xfrm flipH="1" flipV="1">
            <a:off x="2195736" y="5589240"/>
            <a:ext cx="1296144" cy="50405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5E565E31-33FB-4AC9-BAED-51A2CEBFA780}"/>
                  </a:ext>
                </a:extLst>
              </p:cNvPr>
              <p:cNvSpPr txBox="1"/>
              <p:nvPr/>
            </p:nvSpPr>
            <p:spPr>
              <a:xfrm>
                <a:off x="1835696" y="4221088"/>
                <a:ext cx="3856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5E565E31-33FB-4AC9-BAED-51A2CEBFA7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5696" y="4221088"/>
                <a:ext cx="385683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A1333191-2B0A-4AB5-A9D1-78654D7AAF16}"/>
                  </a:ext>
                </a:extLst>
              </p:cNvPr>
              <p:cNvSpPr txBox="1"/>
              <p:nvPr/>
            </p:nvSpPr>
            <p:spPr>
              <a:xfrm>
                <a:off x="1835696" y="5373216"/>
                <a:ext cx="44275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A1333191-2B0A-4AB5-A9D1-78654D7AAF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5696" y="5373216"/>
                <a:ext cx="442750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0540D3D5-3A93-4896-B5BF-B462C0ED90B7}"/>
                  </a:ext>
                </a:extLst>
              </p:cNvPr>
              <p:cNvSpPr txBox="1"/>
              <p:nvPr/>
            </p:nvSpPr>
            <p:spPr>
              <a:xfrm>
                <a:off x="3419872" y="3645024"/>
                <a:ext cx="3960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0540D3D5-3A93-4896-B5BF-B462C0ED90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9872" y="3645024"/>
                <a:ext cx="396069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1AF2065F-B153-46D9-B627-3E191ACB3D69}"/>
                  </a:ext>
                </a:extLst>
              </p:cNvPr>
              <p:cNvSpPr txBox="1"/>
              <p:nvPr/>
            </p:nvSpPr>
            <p:spPr>
              <a:xfrm>
                <a:off x="3419872" y="4581128"/>
                <a:ext cx="44916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1AF2065F-B153-46D9-B627-3E191ACB3D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9872" y="4581128"/>
                <a:ext cx="449161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168B5A4F-B465-4EFE-B01A-5B53C5778ED3}"/>
                  </a:ext>
                </a:extLst>
              </p:cNvPr>
              <p:cNvSpPr txBox="1"/>
              <p:nvPr/>
            </p:nvSpPr>
            <p:spPr>
              <a:xfrm>
                <a:off x="3419872" y="4941168"/>
                <a:ext cx="3960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168B5A4F-B465-4EFE-B01A-5B53C5778E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9872" y="4941168"/>
                <a:ext cx="396069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C897CE48-E750-4776-8D8F-D33405038011}"/>
                  </a:ext>
                </a:extLst>
              </p:cNvPr>
              <p:cNvSpPr txBox="1"/>
              <p:nvPr/>
            </p:nvSpPr>
            <p:spPr>
              <a:xfrm>
                <a:off x="3419872" y="5877272"/>
                <a:ext cx="44916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C897CE48-E750-4776-8D8F-D334050380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9872" y="5877272"/>
                <a:ext cx="449161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FBC37499-8B6C-4687-BB9E-565918923CF9}"/>
                  </a:ext>
                </a:extLst>
              </p:cNvPr>
              <p:cNvSpPr txBox="1"/>
              <p:nvPr/>
            </p:nvSpPr>
            <p:spPr>
              <a:xfrm>
                <a:off x="971600" y="4293096"/>
                <a:ext cx="47987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FBC37499-8B6C-4687-BB9E-565918923C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4293096"/>
                <a:ext cx="479875" cy="246221"/>
              </a:xfrm>
              <a:prstGeom prst="rect">
                <a:avLst/>
              </a:prstGeom>
              <a:blipFill>
                <a:blip r:embed="rId8"/>
                <a:stretch>
                  <a:fillRect l="-8861" r="-15190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3CFF43C0-0FEC-4CDC-8CED-92FA6923B8BE}"/>
                  </a:ext>
                </a:extLst>
              </p:cNvPr>
              <p:cNvSpPr txBox="1"/>
              <p:nvPr/>
            </p:nvSpPr>
            <p:spPr>
              <a:xfrm>
                <a:off x="971600" y="5373216"/>
                <a:ext cx="53078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′)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3CFF43C0-0FEC-4CDC-8CED-92FA6923B8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5373216"/>
                <a:ext cx="530786" cy="246221"/>
              </a:xfrm>
              <a:prstGeom prst="rect">
                <a:avLst/>
              </a:prstGeom>
              <a:blipFill>
                <a:blip r:embed="rId9"/>
                <a:stretch>
                  <a:fillRect l="-8046" r="-14943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A05ECE1C-D65C-40BB-9E6A-5ACADBABD500}"/>
                  </a:ext>
                </a:extLst>
              </p:cNvPr>
              <p:cNvSpPr txBox="1"/>
              <p:nvPr/>
            </p:nvSpPr>
            <p:spPr>
              <a:xfrm>
                <a:off x="2411760" y="3789040"/>
                <a:ext cx="68576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A05ECE1C-D65C-40BB-9E6A-5ACADBABD5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760" y="3789040"/>
                <a:ext cx="685765" cy="246221"/>
              </a:xfrm>
              <a:prstGeom prst="rect">
                <a:avLst/>
              </a:prstGeom>
              <a:blipFill>
                <a:blip r:embed="rId10"/>
                <a:stretch>
                  <a:fillRect l="-7143" r="-9821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BD15CD4F-1D4B-4B1E-A53B-BAA76B879D5A}"/>
                  </a:ext>
                </a:extLst>
              </p:cNvPr>
              <p:cNvSpPr txBox="1"/>
              <p:nvPr/>
            </p:nvSpPr>
            <p:spPr>
              <a:xfrm>
                <a:off x="2411760" y="5949280"/>
                <a:ext cx="78406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′|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′)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BD15CD4F-1D4B-4B1E-A53B-BAA76B879D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760" y="5949280"/>
                <a:ext cx="784061" cy="246221"/>
              </a:xfrm>
              <a:prstGeom prst="rect">
                <a:avLst/>
              </a:prstGeom>
              <a:blipFill>
                <a:blip r:embed="rId11"/>
                <a:stretch>
                  <a:fillRect l="-6250" t="-2500" r="-9375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1F2876C8-C1F2-49DB-A45A-CB9B11184D53}"/>
                  </a:ext>
                </a:extLst>
              </p:cNvPr>
              <p:cNvSpPr txBox="1"/>
              <p:nvPr/>
            </p:nvSpPr>
            <p:spPr>
              <a:xfrm>
                <a:off x="2411760" y="4653136"/>
                <a:ext cx="73314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′|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1F2876C8-C1F2-49DB-A45A-CB9B11184D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760" y="4653136"/>
                <a:ext cx="733149" cy="246221"/>
              </a:xfrm>
              <a:prstGeom prst="rect">
                <a:avLst/>
              </a:prstGeom>
              <a:blipFill>
                <a:blip r:embed="rId12"/>
                <a:stretch>
                  <a:fillRect l="-6667" r="-9167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484A0F07-86A8-4A7E-AAE3-7524599B5BDB}"/>
                  </a:ext>
                </a:extLst>
              </p:cNvPr>
              <p:cNvSpPr txBox="1"/>
              <p:nvPr/>
            </p:nvSpPr>
            <p:spPr>
              <a:xfrm>
                <a:off x="2411760" y="5013176"/>
                <a:ext cx="73667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′)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484A0F07-86A8-4A7E-AAE3-7524599B5B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760" y="5013176"/>
                <a:ext cx="736677" cy="246221"/>
              </a:xfrm>
              <a:prstGeom prst="rect">
                <a:avLst/>
              </a:prstGeom>
              <a:blipFill>
                <a:blip r:embed="rId13"/>
                <a:stretch>
                  <a:fillRect l="-6667" r="-10000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565C895D-A5EB-4132-8E7E-20A38C0BF4AF}"/>
                  </a:ext>
                </a:extLst>
              </p:cNvPr>
              <p:cNvSpPr txBox="1"/>
              <p:nvPr/>
            </p:nvSpPr>
            <p:spPr>
              <a:xfrm>
                <a:off x="0" y="0"/>
                <a:ext cx="3705310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∪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565C895D-A5EB-4132-8E7E-20A38C0BF4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3705310" cy="276999"/>
              </a:xfrm>
              <a:prstGeom prst="rect">
                <a:avLst/>
              </a:prstGeom>
              <a:blipFill>
                <a:blip r:embed="rId14"/>
                <a:stretch>
                  <a:fillRect l="-654" r="-1471" b="-28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4EF93E79-4B99-4E48-9143-636149CE1902}"/>
                  </a:ext>
                </a:extLst>
              </p:cNvPr>
              <p:cNvSpPr txBox="1"/>
              <p:nvPr/>
            </p:nvSpPr>
            <p:spPr>
              <a:xfrm>
                <a:off x="6675184" y="0"/>
                <a:ext cx="2468816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4EF93E79-4B99-4E48-9143-636149CE19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5184" y="0"/>
                <a:ext cx="2468816" cy="276999"/>
              </a:xfrm>
              <a:prstGeom prst="rect">
                <a:avLst/>
              </a:prstGeom>
              <a:blipFill>
                <a:blip r:embed="rId15"/>
                <a:stretch>
                  <a:fillRect l="-1222" b="-28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4405A50E-66AD-40E2-B5D2-972926655F56}"/>
                  </a:ext>
                </a:extLst>
              </p:cNvPr>
              <p:cNvSpPr txBox="1"/>
              <p:nvPr/>
            </p:nvSpPr>
            <p:spPr>
              <a:xfrm>
                <a:off x="4860032" y="3717032"/>
                <a:ext cx="2468816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4405A50E-66AD-40E2-B5D2-972926655F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3717032"/>
                <a:ext cx="2468816" cy="276999"/>
              </a:xfrm>
              <a:prstGeom prst="rect">
                <a:avLst/>
              </a:prstGeom>
              <a:blipFill>
                <a:blip r:embed="rId16"/>
                <a:stretch>
                  <a:fillRect l="-1728" t="-2222" b="-3555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40F27AEC-69DF-4A58-B5CE-84C4219EA15D}"/>
              </a:ext>
            </a:extLst>
          </p:cNvPr>
          <p:cNvCxnSpPr/>
          <p:nvPr/>
        </p:nvCxnSpPr>
        <p:spPr>
          <a:xfrm>
            <a:off x="3923928" y="3861048"/>
            <a:ext cx="792088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4C56D6F9-203F-4A31-81A7-2FADC5BAB27F}"/>
              </a:ext>
            </a:extLst>
          </p:cNvPr>
          <p:cNvSpPr txBox="1"/>
          <p:nvPr/>
        </p:nvSpPr>
        <p:spPr>
          <a:xfrm>
            <a:off x="3779912" y="2060848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So the probability of A and B happening will be given by multiplying the probabilities along its ‘route’ </a:t>
            </a:r>
          </a:p>
          <a:p>
            <a:pPr algn="ctr"/>
            <a:endParaRPr lang="en-US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This leads to the formula you learnt in the previous section…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807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Conditional Probability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C05EC9A-9A67-481E-9F6E-17B5E76AB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820" y="1544715"/>
            <a:ext cx="3551068" cy="46322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use tree diagrams with conditional probabilities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A bag contains 6 green beads and 4 yellow beads. A bead is taken from the bag at random, the </a:t>
            </a:r>
            <a:r>
              <a:rPr lang="en-US" sz="1600" dirty="0" err="1">
                <a:latin typeface="Comic Sans MS" panose="030F0702030302020204" pitchFamily="66" charset="0"/>
              </a:rPr>
              <a:t>colour</a:t>
            </a:r>
            <a:r>
              <a:rPr lang="en-US" sz="1600" dirty="0">
                <a:latin typeface="Comic Sans MS" panose="030F0702030302020204" pitchFamily="66" charset="0"/>
              </a:rPr>
              <a:t> is recorded and it is not replaced. A second bead is then taken from the bag and its </a:t>
            </a:r>
            <a:r>
              <a:rPr lang="en-US" sz="1600" dirty="0" err="1">
                <a:latin typeface="Comic Sans MS" panose="030F0702030302020204" pitchFamily="66" charset="0"/>
              </a:rPr>
              <a:t>colour</a:t>
            </a:r>
            <a:r>
              <a:rPr lang="en-US" sz="1600" dirty="0">
                <a:latin typeface="Comic Sans MS" panose="030F0702030302020204" pitchFamily="66" charset="0"/>
              </a:rPr>
              <a:t> recorded. Given that both balls are the same </a:t>
            </a:r>
            <a:r>
              <a:rPr lang="en-US" sz="1600" dirty="0" err="1">
                <a:latin typeface="Comic Sans MS" panose="030F0702030302020204" pitchFamily="66" charset="0"/>
              </a:rPr>
              <a:t>colour</a:t>
            </a:r>
            <a:r>
              <a:rPr lang="en-US" sz="1600" dirty="0">
                <a:latin typeface="Comic Sans MS" panose="030F0702030302020204" pitchFamily="66" charset="0"/>
              </a:rPr>
              <a:t>, find the probability that they are both yellow.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Start by drawing a tree diagram…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2E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565C895D-A5EB-4132-8E7E-20A38C0BF4AF}"/>
                  </a:ext>
                </a:extLst>
              </p:cNvPr>
              <p:cNvSpPr txBox="1"/>
              <p:nvPr/>
            </p:nvSpPr>
            <p:spPr>
              <a:xfrm>
                <a:off x="0" y="0"/>
                <a:ext cx="3705310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∪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565C895D-A5EB-4132-8E7E-20A38C0BF4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3705310" cy="276999"/>
              </a:xfrm>
              <a:prstGeom prst="rect">
                <a:avLst/>
              </a:prstGeom>
              <a:blipFill>
                <a:blip r:embed="rId3"/>
                <a:stretch>
                  <a:fillRect l="-654" r="-1471" b="-28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4EF93E79-4B99-4E48-9143-636149CE1902}"/>
                  </a:ext>
                </a:extLst>
              </p:cNvPr>
              <p:cNvSpPr txBox="1"/>
              <p:nvPr/>
            </p:nvSpPr>
            <p:spPr>
              <a:xfrm>
                <a:off x="6675184" y="0"/>
                <a:ext cx="2468816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4EF93E79-4B99-4E48-9143-636149CE19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5184" y="0"/>
                <a:ext cx="2468816" cy="276999"/>
              </a:xfrm>
              <a:prstGeom prst="rect">
                <a:avLst/>
              </a:prstGeom>
              <a:blipFill>
                <a:blip r:embed="rId4"/>
                <a:stretch>
                  <a:fillRect l="-1222" b="-28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018D3441-35C9-42F9-8656-67918E0C3FAB}"/>
              </a:ext>
            </a:extLst>
          </p:cNvPr>
          <p:cNvCxnSpPr>
            <a:cxnSpLocks/>
          </p:cNvCxnSpPr>
          <p:nvPr/>
        </p:nvCxnSpPr>
        <p:spPr>
          <a:xfrm flipV="1">
            <a:off x="4644008" y="1916832"/>
            <a:ext cx="1296144" cy="72008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9B311D14-1D1D-4CBA-8737-A50D2E7EC828}"/>
              </a:ext>
            </a:extLst>
          </p:cNvPr>
          <p:cNvCxnSpPr>
            <a:cxnSpLocks/>
          </p:cNvCxnSpPr>
          <p:nvPr/>
        </p:nvCxnSpPr>
        <p:spPr>
          <a:xfrm flipV="1">
            <a:off x="6228184" y="1340768"/>
            <a:ext cx="1296144" cy="50405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A63D7A36-57AD-464B-B61F-9A535D2B326D}"/>
              </a:ext>
            </a:extLst>
          </p:cNvPr>
          <p:cNvCxnSpPr>
            <a:cxnSpLocks/>
          </p:cNvCxnSpPr>
          <p:nvPr/>
        </p:nvCxnSpPr>
        <p:spPr>
          <a:xfrm flipH="1" flipV="1">
            <a:off x="6228184" y="1916832"/>
            <a:ext cx="1296144" cy="3600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2950F341-73B5-4645-991B-ECC674AEA754}"/>
              </a:ext>
            </a:extLst>
          </p:cNvPr>
          <p:cNvCxnSpPr>
            <a:cxnSpLocks/>
          </p:cNvCxnSpPr>
          <p:nvPr/>
        </p:nvCxnSpPr>
        <p:spPr>
          <a:xfrm flipV="1">
            <a:off x="6228184" y="3140968"/>
            <a:ext cx="1296144" cy="3600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8A2FC666-6251-4D08-883B-C277CB65D40D}"/>
              </a:ext>
            </a:extLst>
          </p:cNvPr>
          <p:cNvCxnSpPr>
            <a:cxnSpLocks/>
          </p:cNvCxnSpPr>
          <p:nvPr/>
        </p:nvCxnSpPr>
        <p:spPr>
          <a:xfrm flipH="1" flipV="1">
            <a:off x="6228184" y="3573016"/>
            <a:ext cx="1296144" cy="50405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76930074-8633-43A9-A5C3-B422817CEA22}"/>
                  </a:ext>
                </a:extLst>
              </p:cNvPr>
              <p:cNvSpPr txBox="1"/>
              <p:nvPr/>
            </p:nvSpPr>
            <p:spPr>
              <a:xfrm>
                <a:off x="5868144" y="1700808"/>
                <a:ext cx="3935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𝐺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76930074-8633-43A9-A5C3-B422817CEA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4" y="1700808"/>
                <a:ext cx="393569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CD4EF130-A236-46AF-B2BD-F533598C86CE}"/>
                  </a:ext>
                </a:extLst>
              </p:cNvPr>
              <p:cNvSpPr txBox="1"/>
              <p:nvPr/>
            </p:nvSpPr>
            <p:spPr>
              <a:xfrm>
                <a:off x="5868144" y="3284984"/>
                <a:ext cx="3826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CD4EF130-A236-46AF-B2BD-F533598C86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4" y="3284984"/>
                <a:ext cx="382669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94803452-CC92-445F-840E-9A02274B014E}"/>
                  </a:ext>
                </a:extLst>
              </p:cNvPr>
              <p:cNvSpPr txBox="1"/>
              <p:nvPr/>
            </p:nvSpPr>
            <p:spPr>
              <a:xfrm>
                <a:off x="7452320" y="1124744"/>
                <a:ext cx="3960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𝐺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94803452-CC92-445F-840E-9A02274B01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2320" y="1124744"/>
                <a:ext cx="396069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A2192B49-87BA-4CE5-BB3C-195A7FED7535}"/>
                  </a:ext>
                </a:extLst>
              </p:cNvPr>
              <p:cNvSpPr txBox="1"/>
              <p:nvPr/>
            </p:nvSpPr>
            <p:spPr>
              <a:xfrm>
                <a:off x="7452320" y="2060848"/>
                <a:ext cx="3826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A2192B49-87BA-4CE5-BB3C-195A7FED75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2320" y="2060848"/>
                <a:ext cx="382669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5C22E34E-237D-4CC0-8378-7417131B6AF1}"/>
                  </a:ext>
                </a:extLst>
              </p:cNvPr>
              <p:cNvSpPr txBox="1"/>
              <p:nvPr/>
            </p:nvSpPr>
            <p:spPr>
              <a:xfrm>
                <a:off x="7452320" y="2924944"/>
                <a:ext cx="3960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𝐺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5C22E34E-237D-4CC0-8378-7417131B6A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2320" y="2924944"/>
                <a:ext cx="396069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3C0AC7FA-4FE0-4466-82D5-3B028736ED50}"/>
                  </a:ext>
                </a:extLst>
              </p:cNvPr>
              <p:cNvSpPr txBox="1"/>
              <p:nvPr/>
            </p:nvSpPr>
            <p:spPr>
              <a:xfrm>
                <a:off x="7452320" y="3861048"/>
                <a:ext cx="3826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3C0AC7FA-4FE0-4466-82D5-3B028736ED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2320" y="3861048"/>
                <a:ext cx="382669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D727DDD6-6274-4250-AA73-060258713FDC}"/>
                  </a:ext>
                </a:extLst>
              </p:cNvPr>
              <p:cNvSpPr txBox="1"/>
              <p:nvPr/>
            </p:nvSpPr>
            <p:spPr>
              <a:xfrm>
                <a:off x="5148064" y="1772816"/>
                <a:ext cx="238848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D727DDD6-6274-4250-AA73-060258713F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1772816"/>
                <a:ext cx="238848" cy="404726"/>
              </a:xfrm>
              <a:prstGeom prst="rect">
                <a:avLst/>
              </a:prstGeom>
              <a:blipFill>
                <a:blip r:embed="rId11"/>
                <a:stretch>
                  <a:fillRect l="-17500" r="-12500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409C4092-4ABD-4CC7-A846-4EB2EE508792}"/>
                  </a:ext>
                </a:extLst>
              </p:cNvPr>
              <p:cNvSpPr txBox="1"/>
              <p:nvPr/>
            </p:nvSpPr>
            <p:spPr>
              <a:xfrm>
                <a:off x="5148064" y="3212976"/>
                <a:ext cx="238848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409C4092-4ABD-4CC7-A846-4EB2EE5087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3212976"/>
                <a:ext cx="238848" cy="404726"/>
              </a:xfrm>
              <a:prstGeom prst="rect">
                <a:avLst/>
              </a:prstGeom>
              <a:blipFill>
                <a:blip r:embed="rId12"/>
                <a:stretch>
                  <a:fillRect l="-17500" r="-12500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id="{6D77C07D-AAFE-4540-961A-4F26D80CE86E}"/>
                  </a:ext>
                </a:extLst>
              </p:cNvPr>
              <p:cNvSpPr txBox="1"/>
              <p:nvPr/>
            </p:nvSpPr>
            <p:spPr>
              <a:xfrm>
                <a:off x="6804248" y="1124744"/>
                <a:ext cx="139462" cy="4090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id="{6D77C07D-AAFE-4540-961A-4F26D80CE8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1124744"/>
                <a:ext cx="139462" cy="409086"/>
              </a:xfrm>
              <a:prstGeom prst="rect">
                <a:avLst/>
              </a:prstGeom>
              <a:blipFill>
                <a:blip r:embed="rId13"/>
                <a:stretch>
                  <a:fillRect l="-30435" t="-1493" r="-30435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2CD5F9D4-2CCF-4073-96DB-F17AD706F788}"/>
                  </a:ext>
                </a:extLst>
              </p:cNvPr>
              <p:cNvSpPr txBox="1"/>
              <p:nvPr/>
            </p:nvSpPr>
            <p:spPr>
              <a:xfrm>
                <a:off x="6804248" y="2132856"/>
                <a:ext cx="139462" cy="40395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2CD5F9D4-2CCF-4073-96DB-F17AD706F7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2132856"/>
                <a:ext cx="139462" cy="403957"/>
              </a:xfrm>
              <a:prstGeom prst="rect">
                <a:avLst/>
              </a:prstGeom>
              <a:blipFill>
                <a:blip r:embed="rId14"/>
                <a:stretch>
                  <a:fillRect l="-30435" r="-26087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テキスト ボックス 53">
                <a:extLst>
                  <a:ext uri="{FF2B5EF4-FFF2-40B4-BE49-F238E27FC236}">
                    <a16:creationId xmlns:a16="http://schemas.microsoft.com/office/drawing/2014/main" id="{7B942203-5CC5-40E9-BDBF-A4316D708C61}"/>
                  </a:ext>
                </a:extLst>
              </p:cNvPr>
              <p:cNvSpPr txBox="1"/>
              <p:nvPr/>
            </p:nvSpPr>
            <p:spPr>
              <a:xfrm>
                <a:off x="6804248" y="3933056"/>
                <a:ext cx="139462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テキスト ボックス 53">
                <a:extLst>
                  <a:ext uri="{FF2B5EF4-FFF2-40B4-BE49-F238E27FC236}">
                    <a16:creationId xmlns:a16="http://schemas.microsoft.com/office/drawing/2014/main" id="{7B942203-5CC5-40E9-BDBF-A4316D708C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3933056"/>
                <a:ext cx="139462" cy="404726"/>
              </a:xfrm>
              <a:prstGeom prst="rect">
                <a:avLst/>
              </a:prstGeom>
              <a:blipFill>
                <a:blip r:embed="rId15"/>
                <a:stretch>
                  <a:fillRect l="-30435" r="-26087" b="-119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13E2FF2D-9457-4F01-AF9D-3C51FD2E4192}"/>
                  </a:ext>
                </a:extLst>
              </p:cNvPr>
              <p:cNvSpPr txBox="1"/>
              <p:nvPr/>
            </p:nvSpPr>
            <p:spPr>
              <a:xfrm>
                <a:off x="6804248" y="2852936"/>
                <a:ext cx="139462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13E2FF2D-9457-4F01-AF9D-3C51FD2E41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2852936"/>
                <a:ext cx="139462" cy="404726"/>
              </a:xfrm>
              <a:prstGeom prst="rect">
                <a:avLst/>
              </a:prstGeom>
              <a:blipFill>
                <a:blip r:embed="rId16"/>
                <a:stretch>
                  <a:fillRect l="-30435" r="-26087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6" name="直線コネクタ 55">
            <a:extLst>
              <a:ext uri="{FF2B5EF4-FFF2-40B4-BE49-F238E27FC236}">
                <a16:creationId xmlns:a16="http://schemas.microsoft.com/office/drawing/2014/main" id="{E1DEB84A-6B6A-4BF0-BC07-3DE890E65990}"/>
              </a:ext>
            </a:extLst>
          </p:cNvPr>
          <p:cNvCxnSpPr>
            <a:cxnSpLocks/>
          </p:cNvCxnSpPr>
          <p:nvPr/>
        </p:nvCxnSpPr>
        <p:spPr>
          <a:xfrm>
            <a:off x="4644008" y="2780928"/>
            <a:ext cx="1296144" cy="72008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363730E3-AF88-42C8-8BEF-085B03A53593}"/>
                  </a:ext>
                </a:extLst>
              </p:cNvPr>
              <p:cNvSpPr txBox="1"/>
              <p:nvPr/>
            </p:nvSpPr>
            <p:spPr>
              <a:xfrm>
                <a:off x="3923928" y="4149080"/>
                <a:ext cx="2191241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363730E3-AF88-42C8-8BEF-085B03A535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4149080"/>
                <a:ext cx="2191241" cy="246221"/>
              </a:xfrm>
              <a:prstGeom prst="rect">
                <a:avLst/>
              </a:prstGeom>
              <a:blipFill>
                <a:blip r:embed="rId17"/>
                <a:stretch>
                  <a:fillRect l="-1950" b="-325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0613F827-A5B1-4D02-8E0B-946A57B885D1}"/>
                  </a:ext>
                </a:extLst>
              </p:cNvPr>
              <p:cNvSpPr txBox="1"/>
              <p:nvPr/>
            </p:nvSpPr>
            <p:spPr>
              <a:xfrm>
                <a:off x="4067944" y="4725144"/>
                <a:ext cx="1800200" cy="52155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∩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𝐵</m:t>
                              </m:r>
                            </m:e>
                          </m:d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0613F827-A5B1-4D02-8E0B-946A57B885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4725144"/>
                <a:ext cx="1800200" cy="521553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6F01ADD2-D6BE-4E15-A0CA-0E49FC7A97CE}"/>
                  </a:ext>
                </a:extLst>
              </p:cNvPr>
              <p:cNvSpPr txBox="1"/>
              <p:nvPr/>
            </p:nvSpPr>
            <p:spPr>
              <a:xfrm>
                <a:off x="3995936" y="5445224"/>
                <a:ext cx="1944216" cy="52155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𝑌𝑌</m:t>
                          </m:r>
                        </m:e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𝑌𝑌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6F01ADD2-D6BE-4E15-A0CA-0E49FC7A97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5445224"/>
                <a:ext cx="1944216" cy="521553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0D74CC9F-671A-4A64-B45B-A4652A645174}"/>
                  </a:ext>
                </a:extLst>
              </p:cNvPr>
              <p:cNvSpPr txBox="1"/>
              <p:nvPr/>
            </p:nvSpPr>
            <p:spPr>
              <a:xfrm>
                <a:off x="971600" y="5733256"/>
                <a:ext cx="221246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Let ‘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𝑏𝑜𝑡h</m:t>
                    </m:r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𝑦𝑒𝑙𝑙𝑜𝑤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’ =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𝑌𝑌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0D74CC9F-671A-4A64-B45B-A4652A6451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5733256"/>
                <a:ext cx="2212465" cy="338554"/>
              </a:xfrm>
              <a:prstGeom prst="rect">
                <a:avLst/>
              </a:prstGeom>
              <a:blipFill>
                <a:blip r:embed="rId20"/>
                <a:stretch>
                  <a:fillRect l="-1377" t="-3571" b="-232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E4292651-378C-4C06-AFEB-7250B63123EA}"/>
                  </a:ext>
                </a:extLst>
              </p:cNvPr>
              <p:cNvSpPr txBox="1"/>
              <p:nvPr/>
            </p:nvSpPr>
            <p:spPr>
              <a:xfrm>
                <a:off x="1115616" y="6165304"/>
                <a:ext cx="193117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Let ‘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𝑏𝑜𝑡h</m:t>
                    </m:r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𝑠𝑎𝑚𝑒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’ =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E4292651-378C-4C06-AFEB-7250B63123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6165304"/>
                <a:ext cx="1931170" cy="338554"/>
              </a:xfrm>
              <a:prstGeom prst="rect">
                <a:avLst/>
              </a:prstGeom>
              <a:blipFill>
                <a:blip r:embed="rId21"/>
                <a:stretch>
                  <a:fillRect l="-1577" t="-3571" b="-232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円弧 33">
            <a:extLst>
              <a:ext uri="{FF2B5EF4-FFF2-40B4-BE49-F238E27FC236}">
                <a16:creationId xmlns:a16="http://schemas.microsoft.com/office/drawing/2014/main" id="{5A600B3F-A168-4717-BC12-B706A25BE1B2}"/>
              </a:ext>
            </a:extLst>
          </p:cNvPr>
          <p:cNvSpPr/>
          <p:nvPr/>
        </p:nvSpPr>
        <p:spPr>
          <a:xfrm flipV="1">
            <a:off x="6012160" y="4293095"/>
            <a:ext cx="288032" cy="648072"/>
          </a:xfrm>
          <a:prstGeom prst="arc">
            <a:avLst>
              <a:gd name="adj1" fmla="val 16200000"/>
              <a:gd name="adj2" fmla="val 5422617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4403A07C-2501-47E8-8089-D00C529501B8}"/>
              </a:ext>
            </a:extLst>
          </p:cNvPr>
          <p:cNvSpPr txBox="1"/>
          <p:nvPr/>
        </p:nvSpPr>
        <p:spPr>
          <a:xfrm>
            <a:off x="6300192" y="4437112"/>
            <a:ext cx="1080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Rearrange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6" name="円弧 45">
            <a:extLst>
              <a:ext uri="{FF2B5EF4-FFF2-40B4-BE49-F238E27FC236}">
                <a16:creationId xmlns:a16="http://schemas.microsoft.com/office/drawing/2014/main" id="{F6B58194-A309-4365-AE85-6A323F4B5211}"/>
              </a:ext>
            </a:extLst>
          </p:cNvPr>
          <p:cNvSpPr/>
          <p:nvPr/>
        </p:nvSpPr>
        <p:spPr>
          <a:xfrm flipV="1">
            <a:off x="5940152" y="5085184"/>
            <a:ext cx="288032" cy="648072"/>
          </a:xfrm>
          <a:prstGeom prst="arc">
            <a:avLst>
              <a:gd name="adj1" fmla="val 16200000"/>
              <a:gd name="adj2" fmla="val 5422617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9277EAF0-4D4A-4250-82A1-217D3F344B12}"/>
              </a:ext>
            </a:extLst>
          </p:cNvPr>
          <p:cNvSpPr txBox="1"/>
          <p:nvPr/>
        </p:nvSpPr>
        <p:spPr>
          <a:xfrm>
            <a:off x="6156176" y="5157192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Use the notation to the left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7195E420-B431-4978-B281-779ED937626F}"/>
              </a:ext>
            </a:extLst>
          </p:cNvPr>
          <p:cNvSpPr txBox="1"/>
          <p:nvPr/>
        </p:nvSpPr>
        <p:spPr>
          <a:xfrm>
            <a:off x="3851920" y="6021288"/>
            <a:ext cx="5076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So the probability of getting both yellow, given that both are the same, is equal to the calculation indicated…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671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  <p:bldP spid="41" grpId="0"/>
      <p:bldP spid="42" grpId="0"/>
      <p:bldP spid="43" grpId="0"/>
      <p:bldP spid="44" grpId="0"/>
      <p:bldP spid="5" grpId="0"/>
      <p:bldP spid="51" grpId="0"/>
      <p:bldP spid="52" grpId="0"/>
      <p:bldP spid="53" grpId="0"/>
      <p:bldP spid="54" grpId="0"/>
      <p:bldP spid="55" grpId="0"/>
      <p:bldP spid="26" grpId="0"/>
      <p:bldP spid="27" grpId="0"/>
      <p:bldP spid="30" grpId="0"/>
      <p:bldP spid="7" grpId="0"/>
      <p:bldP spid="33" grpId="0"/>
      <p:bldP spid="34" grpId="0" animBg="1"/>
      <p:bldP spid="45" grpId="0"/>
      <p:bldP spid="46" grpId="0" animBg="1"/>
      <p:bldP spid="47" grpId="0"/>
      <p:bldP spid="4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Conditional Probability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C05EC9A-9A67-481E-9F6E-17B5E76AB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820" y="1544715"/>
            <a:ext cx="3551068" cy="46322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use tree diagrams with conditional probabilities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A bag contains 6 green beads and 4 yellow beads. A bead is taken from the bag at random, the </a:t>
            </a:r>
            <a:r>
              <a:rPr lang="en-US" sz="1600" dirty="0" err="1">
                <a:latin typeface="Comic Sans MS" panose="030F0702030302020204" pitchFamily="66" charset="0"/>
              </a:rPr>
              <a:t>colour</a:t>
            </a:r>
            <a:r>
              <a:rPr lang="en-US" sz="1600" dirty="0">
                <a:latin typeface="Comic Sans MS" panose="030F0702030302020204" pitchFamily="66" charset="0"/>
              </a:rPr>
              <a:t> is recorded and it is not replaced. A second bead is then taken from the bag and its </a:t>
            </a:r>
            <a:r>
              <a:rPr lang="en-US" sz="1600" dirty="0" err="1">
                <a:latin typeface="Comic Sans MS" panose="030F0702030302020204" pitchFamily="66" charset="0"/>
              </a:rPr>
              <a:t>colour</a:t>
            </a:r>
            <a:r>
              <a:rPr lang="en-US" sz="1600" dirty="0">
                <a:latin typeface="Comic Sans MS" panose="030F0702030302020204" pitchFamily="66" charset="0"/>
              </a:rPr>
              <a:t> recorded. Given that both balls are the same </a:t>
            </a:r>
            <a:r>
              <a:rPr lang="en-US" sz="1600" dirty="0" err="1">
                <a:latin typeface="Comic Sans MS" panose="030F0702030302020204" pitchFamily="66" charset="0"/>
              </a:rPr>
              <a:t>colour</a:t>
            </a:r>
            <a:r>
              <a:rPr lang="en-US" sz="1600" dirty="0">
                <a:latin typeface="Comic Sans MS" panose="030F0702030302020204" pitchFamily="66" charset="0"/>
              </a:rPr>
              <a:t>, find the probability that they are both yellow.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Start by drawing a tree diagram…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2E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565C895D-A5EB-4132-8E7E-20A38C0BF4AF}"/>
                  </a:ext>
                </a:extLst>
              </p:cNvPr>
              <p:cNvSpPr txBox="1"/>
              <p:nvPr/>
            </p:nvSpPr>
            <p:spPr>
              <a:xfrm>
                <a:off x="0" y="0"/>
                <a:ext cx="3705310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∪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565C895D-A5EB-4132-8E7E-20A38C0BF4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3705310" cy="276999"/>
              </a:xfrm>
              <a:prstGeom prst="rect">
                <a:avLst/>
              </a:prstGeom>
              <a:blipFill>
                <a:blip r:embed="rId3"/>
                <a:stretch>
                  <a:fillRect l="-654" r="-1471" b="-28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4EF93E79-4B99-4E48-9143-636149CE1902}"/>
                  </a:ext>
                </a:extLst>
              </p:cNvPr>
              <p:cNvSpPr txBox="1"/>
              <p:nvPr/>
            </p:nvSpPr>
            <p:spPr>
              <a:xfrm>
                <a:off x="6675184" y="0"/>
                <a:ext cx="2468816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4EF93E79-4B99-4E48-9143-636149CE19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5184" y="0"/>
                <a:ext cx="2468816" cy="276999"/>
              </a:xfrm>
              <a:prstGeom prst="rect">
                <a:avLst/>
              </a:prstGeom>
              <a:blipFill>
                <a:blip r:embed="rId4"/>
                <a:stretch>
                  <a:fillRect l="-1222" b="-28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018D3441-35C9-42F9-8656-67918E0C3FAB}"/>
              </a:ext>
            </a:extLst>
          </p:cNvPr>
          <p:cNvCxnSpPr>
            <a:cxnSpLocks/>
          </p:cNvCxnSpPr>
          <p:nvPr/>
        </p:nvCxnSpPr>
        <p:spPr>
          <a:xfrm flipV="1">
            <a:off x="4644008" y="1916832"/>
            <a:ext cx="1296144" cy="72008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9B311D14-1D1D-4CBA-8737-A50D2E7EC828}"/>
              </a:ext>
            </a:extLst>
          </p:cNvPr>
          <p:cNvCxnSpPr>
            <a:cxnSpLocks/>
          </p:cNvCxnSpPr>
          <p:nvPr/>
        </p:nvCxnSpPr>
        <p:spPr>
          <a:xfrm flipV="1">
            <a:off x="6228184" y="1340768"/>
            <a:ext cx="1296144" cy="50405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A63D7A36-57AD-464B-B61F-9A535D2B326D}"/>
              </a:ext>
            </a:extLst>
          </p:cNvPr>
          <p:cNvCxnSpPr>
            <a:cxnSpLocks/>
          </p:cNvCxnSpPr>
          <p:nvPr/>
        </p:nvCxnSpPr>
        <p:spPr>
          <a:xfrm flipH="1" flipV="1">
            <a:off x="6228184" y="1916832"/>
            <a:ext cx="1296144" cy="3600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2950F341-73B5-4645-991B-ECC674AEA754}"/>
              </a:ext>
            </a:extLst>
          </p:cNvPr>
          <p:cNvCxnSpPr>
            <a:cxnSpLocks/>
          </p:cNvCxnSpPr>
          <p:nvPr/>
        </p:nvCxnSpPr>
        <p:spPr>
          <a:xfrm flipV="1">
            <a:off x="6228184" y="3140968"/>
            <a:ext cx="1296144" cy="3600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8A2FC666-6251-4D08-883B-C277CB65D40D}"/>
              </a:ext>
            </a:extLst>
          </p:cNvPr>
          <p:cNvCxnSpPr>
            <a:cxnSpLocks/>
          </p:cNvCxnSpPr>
          <p:nvPr/>
        </p:nvCxnSpPr>
        <p:spPr>
          <a:xfrm flipH="1" flipV="1">
            <a:off x="6228184" y="3573016"/>
            <a:ext cx="1296144" cy="50405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76930074-8633-43A9-A5C3-B422817CEA22}"/>
                  </a:ext>
                </a:extLst>
              </p:cNvPr>
              <p:cNvSpPr txBox="1"/>
              <p:nvPr/>
            </p:nvSpPr>
            <p:spPr>
              <a:xfrm>
                <a:off x="5868144" y="1700808"/>
                <a:ext cx="3935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𝐺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76930074-8633-43A9-A5C3-B422817CEA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4" y="1700808"/>
                <a:ext cx="393569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CD4EF130-A236-46AF-B2BD-F533598C86CE}"/>
                  </a:ext>
                </a:extLst>
              </p:cNvPr>
              <p:cNvSpPr txBox="1"/>
              <p:nvPr/>
            </p:nvSpPr>
            <p:spPr>
              <a:xfrm>
                <a:off x="5868144" y="3284984"/>
                <a:ext cx="3826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CD4EF130-A236-46AF-B2BD-F533598C86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4" y="3284984"/>
                <a:ext cx="382669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94803452-CC92-445F-840E-9A02274B014E}"/>
                  </a:ext>
                </a:extLst>
              </p:cNvPr>
              <p:cNvSpPr txBox="1"/>
              <p:nvPr/>
            </p:nvSpPr>
            <p:spPr>
              <a:xfrm>
                <a:off x="7452320" y="1124744"/>
                <a:ext cx="3960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𝐺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94803452-CC92-445F-840E-9A02274B01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2320" y="1124744"/>
                <a:ext cx="396069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A2192B49-87BA-4CE5-BB3C-195A7FED7535}"/>
                  </a:ext>
                </a:extLst>
              </p:cNvPr>
              <p:cNvSpPr txBox="1"/>
              <p:nvPr/>
            </p:nvSpPr>
            <p:spPr>
              <a:xfrm>
                <a:off x="7452320" y="2060848"/>
                <a:ext cx="3826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A2192B49-87BA-4CE5-BB3C-195A7FED75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2320" y="2060848"/>
                <a:ext cx="382669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5C22E34E-237D-4CC0-8378-7417131B6AF1}"/>
                  </a:ext>
                </a:extLst>
              </p:cNvPr>
              <p:cNvSpPr txBox="1"/>
              <p:nvPr/>
            </p:nvSpPr>
            <p:spPr>
              <a:xfrm>
                <a:off x="7452320" y="2924944"/>
                <a:ext cx="3960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𝐺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5C22E34E-237D-4CC0-8378-7417131B6A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2320" y="2924944"/>
                <a:ext cx="396069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3C0AC7FA-4FE0-4466-82D5-3B028736ED50}"/>
                  </a:ext>
                </a:extLst>
              </p:cNvPr>
              <p:cNvSpPr txBox="1"/>
              <p:nvPr/>
            </p:nvSpPr>
            <p:spPr>
              <a:xfrm>
                <a:off x="7452320" y="3861048"/>
                <a:ext cx="3826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3C0AC7FA-4FE0-4466-82D5-3B028736ED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2320" y="3861048"/>
                <a:ext cx="382669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D727DDD6-6274-4250-AA73-060258713FDC}"/>
                  </a:ext>
                </a:extLst>
              </p:cNvPr>
              <p:cNvSpPr txBox="1"/>
              <p:nvPr/>
            </p:nvSpPr>
            <p:spPr>
              <a:xfrm>
                <a:off x="5148064" y="1772816"/>
                <a:ext cx="238848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D727DDD6-6274-4250-AA73-060258713F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1772816"/>
                <a:ext cx="238848" cy="404726"/>
              </a:xfrm>
              <a:prstGeom prst="rect">
                <a:avLst/>
              </a:prstGeom>
              <a:blipFill>
                <a:blip r:embed="rId11"/>
                <a:stretch>
                  <a:fillRect l="-17500" r="-12500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409C4092-4ABD-4CC7-A846-4EB2EE508792}"/>
                  </a:ext>
                </a:extLst>
              </p:cNvPr>
              <p:cNvSpPr txBox="1"/>
              <p:nvPr/>
            </p:nvSpPr>
            <p:spPr>
              <a:xfrm>
                <a:off x="5148064" y="3212976"/>
                <a:ext cx="238848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409C4092-4ABD-4CC7-A846-4EB2EE5087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3212976"/>
                <a:ext cx="238848" cy="404726"/>
              </a:xfrm>
              <a:prstGeom prst="rect">
                <a:avLst/>
              </a:prstGeom>
              <a:blipFill>
                <a:blip r:embed="rId12"/>
                <a:stretch>
                  <a:fillRect l="-17500" r="-12500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id="{6D77C07D-AAFE-4540-961A-4F26D80CE86E}"/>
                  </a:ext>
                </a:extLst>
              </p:cNvPr>
              <p:cNvSpPr txBox="1"/>
              <p:nvPr/>
            </p:nvSpPr>
            <p:spPr>
              <a:xfrm>
                <a:off x="6804248" y="1124744"/>
                <a:ext cx="139462" cy="4090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id="{6D77C07D-AAFE-4540-961A-4F26D80CE8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1124744"/>
                <a:ext cx="139462" cy="409086"/>
              </a:xfrm>
              <a:prstGeom prst="rect">
                <a:avLst/>
              </a:prstGeom>
              <a:blipFill>
                <a:blip r:embed="rId13"/>
                <a:stretch>
                  <a:fillRect l="-30435" t="-1493" r="-30435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2CD5F9D4-2CCF-4073-96DB-F17AD706F788}"/>
                  </a:ext>
                </a:extLst>
              </p:cNvPr>
              <p:cNvSpPr txBox="1"/>
              <p:nvPr/>
            </p:nvSpPr>
            <p:spPr>
              <a:xfrm>
                <a:off x="6804248" y="2132856"/>
                <a:ext cx="139462" cy="40395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2CD5F9D4-2CCF-4073-96DB-F17AD706F7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2132856"/>
                <a:ext cx="139462" cy="403957"/>
              </a:xfrm>
              <a:prstGeom prst="rect">
                <a:avLst/>
              </a:prstGeom>
              <a:blipFill>
                <a:blip r:embed="rId14"/>
                <a:stretch>
                  <a:fillRect l="-30435" r="-26087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テキスト ボックス 53">
                <a:extLst>
                  <a:ext uri="{FF2B5EF4-FFF2-40B4-BE49-F238E27FC236}">
                    <a16:creationId xmlns:a16="http://schemas.microsoft.com/office/drawing/2014/main" id="{7B942203-5CC5-40E9-BDBF-A4316D708C61}"/>
                  </a:ext>
                </a:extLst>
              </p:cNvPr>
              <p:cNvSpPr txBox="1"/>
              <p:nvPr/>
            </p:nvSpPr>
            <p:spPr>
              <a:xfrm>
                <a:off x="6804248" y="3933056"/>
                <a:ext cx="139462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テキスト ボックス 53">
                <a:extLst>
                  <a:ext uri="{FF2B5EF4-FFF2-40B4-BE49-F238E27FC236}">
                    <a16:creationId xmlns:a16="http://schemas.microsoft.com/office/drawing/2014/main" id="{7B942203-5CC5-40E9-BDBF-A4316D708C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3933056"/>
                <a:ext cx="139462" cy="404726"/>
              </a:xfrm>
              <a:prstGeom prst="rect">
                <a:avLst/>
              </a:prstGeom>
              <a:blipFill>
                <a:blip r:embed="rId15"/>
                <a:stretch>
                  <a:fillRect l="-30435" r="-26087" b="-119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13E2FF2D-9457-4F01-AF9D-3C51FD2E4192}"/>
                  </a:ext>
                </a:extLst>
              </p:cNvPr>
              <p:cNvSpPr txBox="1"/>
              <p:nvPr/>
            </p:nvSpPr>
            <p:spPr>
              <a:xfrm>
                <a:off x="6804248" y="2852936"/>
                <a:ext cx="139462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13E2FF2D-9457-4F01-AF9D-3C51FD2E41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2852936"/>
                <a:ext cx="139462" cy="404726"/>
              </a:xfrm>
              <a:prstGeom prst="rect">
                <a:avLst/>
              </a:prstGeom>
              <a:blipFill>
                <a:blip r:embed="rId16"/>
                <a:stretch>
                  <a:fillRect l="-30435" r="-26087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6" name="直線コネクタ 55">
            <a:extLst>
              <a:ext uri="{FF2B5EF4-FFF2-40B4-BE49-F238E27FC236}">
                <a16:creationId xmlns:a16="http://schemas.microsoft.com/office/drawing/2014/main" id="{E1DEB84A-6B6A-4BF0-BC07-3DE890E65990}"/>
              </a:ext>
            </a:extLst>
          </p:cNvPr>
          <p:cNvCxnSpPr>
            <a:cxnSpLocks/>
          </p:cNvCxnSpPr>
          <p:nvPr/>
        </p:nvCxnSpPr>
        <p:spPr>
          <a:xfrm>
            <a:off x="4644008" y="2780928"/>
            <a:ext cx="1296144" cy="72008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6F01ADD2-D6BE-4E15-A0CA-0E49FC7A97CE}"/>
                  </a:ext>
                </a:extLst>
              </p:cNvPr>
              <p:cNvSpPr txBox="1"/>
              <p:nvPr/>
            </p:nvSpPr>
            <p:spPr>
              <a:xfrm>
                <a:off x="3995936" y="4293096"/>
                <a:ext cx="1944216" cy="52155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𝑌𝑌</m:t>
                          </m:r>
                        </m:e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𝑌𝑌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6F01ADD2-D6BE-4E15-A0CA-0E49FC7A97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4293096"/>
                <a:ext cx="1944216" cy="521553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0D74CC9F-671A-4A64-B45B-A4652A645174}"/>
                  </a:ext>
                </a:extLst>
              </p:cNvPr>
              <p:cNvSpPr txBox="1"/>
              <p:nvPr/>
            </p:nvSpPr>
            <p:spPr>
              <a:xfrm>
                <a:off x="971600" y="5733256"/>
                <a:ext cx="221246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Let ‘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𝑏𝑜𝑡h</m:t>
                    </m:r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𝑦𝑒𝑙𝑙𝑜𝑤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’ =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𝑌𝑌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0D74CC9F-671A-4A64-B45B-A4652A6451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5733256"/>
                <a:ext cx="2212465" cy="338554"/>
              </a:xfrm>
              <a:prstGeom prst="rect">
                <a:avLst/>
              </a:prstGeom>
              <a:blipFill>
                <a:blip r:embed="rId18"/>
                <a:stretch>
                  <a:fillRect l="-1377" t="-3571" b="-232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E4292651-378C-4C06-AFEB-7250B63123EA}"/>
                  </a:ext>
                </a:extLst>
              </p:cNvPr>
              <p:cNvSpPr txBox="1"/>
              <p:nvPr/>
            </p:nvSpPr>
            <p:spPr>
              <a:xfrm>
                <a:off x="1115616" y="6165304"/>
                <a:ext cx="193117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Let ‘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𝑏𝑜𝑡h</m:t>
                    </m:r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𝑠𝑎𝑚𝑒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’ =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E4292651-378C-4C06-AFEB-7250B63123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6165304"/>
                <a:ext cx="1931170" cy="338554"/>
              </a:xfrm>
              <a:prstGeom prst="rect">
                <a:avLst/>
              </a:prstGeom>
              <a:blipFill>
                <a:blip r:embed="rId19"/>
                <a:stretch>
                  <a:fillRect l="-1577" t="-3571" b="-232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089EFFAC-52CF-4544-8042-248220252401}"/>
              </a:ext>
            </a:extLst>
          </p:cNvPr>
          <p:cNvSpPr txBox="1"/>
          <p:nvPr/>
        </p:nvSpPr>
        <p:spPr>
          <a:xfrm>
            <a:off x="3635896" y="4941168"/>
            <a:ext cx="53285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The probability of getting ‘both yellow’ and ‘both same’ is equal to ‘both yellow’ (since if they are both yellow, they will also be both the same)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2FE0DDE0-0197-416F-B4FD-80D4CFE99B22}"/>
                  </a:ext>
                </a:extLst>
              </p:cNvPr>
              <p:cNvSpPr txBox="1"/>
              <p:nvPr/>
            </p:nvSpPr>
            <p:spPr>
              <a:xfrm>
                <a:off x="3851920" y="4293096"/>
                <a:ext cx="1944216" cy="52155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𝑌𝑌</m:t>
                          </m:r>
                        </m:e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𝑌𝑌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2FE0DDE0-0197-416F-B4FD-80D4CFE99B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4293096"/>
                <a:ext cx="1944216" cy="521553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AE735C48-1F60-4AA9-8ECE-B331C2937653}"/>
              </a:ext>
            </a:extLst>
          </p:cNvPr>
          <p:cNvSpPr txBox="1"/>
          <p:nvPr/>
        </p:nvSpPr>
        <p:spPr>
          <a:xfrm>
            <a:off x="3635896" y="5805264"/>
            <a:ext cx="53285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The probability of both being the same will be the probability of getting both yellow, plus the probability of getting both green…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646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49" grpId="0"/>
      <p:bldP spid="50" grpId="0"/>
      <p:bldP spid="5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Conditional Probability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C05EC9A-9A67-481E-9F6E-17B5E76AB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820" y="1544715"/>
            <a:ext cx="3551068" cy="46322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use tree diagrams with conditional probabilities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A bag contains 6 green beads and 4 yellow beads. A bead is taken from the bag at random, the </a:t>
            </a:r>
            <a:r>
              <a:rPr lang="en-US" sz="1600" dirty="0" err="1">
                <a:latin typeface="Comic Sans MS" panose="030F0702030302020204" pitchFamily="66" charset="0"/>
              </a:rPr>
              <a:t>colour</a:t>
            </a:r>
            <a:r>
              <a:rPr lang="en-US" sz="1600" dirty="0">
                <a:latin typeface="Comic Sans MS" panose="030F0702030302020204" pitchFamily="66" charset="0"/>
              </a:rPr>
              <a:t> is recorded and it is not replaced. A second bead is then taken from the bag and its </a:t>
            </a:r>
            <a:r>
              <a:rPr lang="en-US" sz="1600" dirty="0" err="1">
                <a:latin typeface="Comic Sans MS" panose="030F0702030302020204" pitchFamily="66" charset="0"/>
              </a:rPr>
              <a:t>colour</a:t>
            </a:r>
            <a:r>
              <a:rPr lang="en-US" sz="1600" dirty="0">
                <a:latin typeface="Comic Sans MS" panose="030F0702030302020204" pitchFamily="66" charset="0"/>
              </a:rPr>
              <a:t> recorded. Given that both balls are the same </a:t>
            </a:r>
            <a:r>
              <a:rPr lang="en-US" sz="1600" dirty="0" err="1">
                <a:latin typeface="Comic Sans MS" panose="030F0702030302020204" pitchFamily="66" charset="0"/>
              </a:rPr>
              <a:t>colour</a:t>
            </a:r>
            <a:r>
              <a:rPr lang="en-US" sz="1600" dirty="0">
                <a:latin typeface="Comic Sans MS" panose="030F0702030302020204" pitchFamily="66" charset="0"/>
              </a:rPr>
              <a:t>, find the probability that they are both yellow.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Start by drawing a tree diagram…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2E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565C895D-A5EB-4132-8E7E-20A38C0BF4AF}"/>
                  </a:ext>
                </a:extLst>
              </p:cNvPr>
              <p:cNvSpPr txBox="1"/>
              <p:nvPr/>
            </p:nvSpPr>
            <p:spPr>
              <a:xfrm>
                <a:off x="0" y="0"/>
                <a:ext cx="3705310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∪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565C895D-A5EB-4132-8E7E-20A38C0BF4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3705310" cy="276999"/>
              </a:xfrm>
              <a:prstGeom prst="rect">
                <a:avLst/>
              </a:prstGeom>
              <a:blipFill>
                <a:blip r:embed="rId3"/>
                <a:stretch>
                  <a:fillRect l="-654" r="-1471" b="-28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4EF93E79-4B99-4E48-9143-636149CE1902}"/>
                  </a:ext>
                </a:extLst>
              </p:cNvPr>
              <p:cNvSpPr txBox="1"/>
              <p:nvPr/>
            </p:nvSpPr>
            <p:spPr>
              <a:xfrm>
                <a:off x="6675184" y="0"/>
                <a:ext cx="2468816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4EF93E79-4B99-4E48-9143-636149CE19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5184" y="0"/>
                <a:ext cx="2468816" cy="276999"/>
              </a:xfrm>
              <a:prstGeom prst="rect">
                <a:avLst/>
              </a:prstGeom>
              <a:blipFill>
                <a:blip r:embed="rId4"/>
                <a:stretch>
                  <a:fillRect l="-1222" b="-28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018D3441-35C9-42F9-8656-67918E0C3FAB}"/>
              </a:ext>
            </a:extLst>
          </p:cNvPr>
          <p:cNvCxnSpPr>
            <a:cxnSpLocks/>
          </p:cNvCxnSpPr>
          <p:nvPr/>
        </p:nvCxnSpPr>
        <p:spPr>
          <a:xfrm flipV="1">
            <a:off x="4644008" y="1916832"/>
            <a:ext cx="1296144" cy="72008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9B311D14-1D1D-4CBA-8737-A50D2E7EC828}"/>
              </a:ext>
            </a:extLst>
          </p:cNvPr>
          <p:cNvCxnSpPr>
            <a:cxnSpLocks/>
          </p:cNvCxnSpPr>
          <p:nvPr/>
        </p:nvCxnSpPr>
        <p:spPr>
          <a:xfrm flipV="1">
            <a:off x="6228184" y="1340768"/>
            <a:ext cx="1296144" cy="50405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A63D7A36-57AD-464B-B61F-9A535D2B326D}"/>
              </a:ext>
            </a:extLst>
          </p:cNvPr>
          <p:cNvCxnSpPr>
            <a:cxnSpLocks/>
          </p:cNvCxnSpPr>
          <p:nvPr/>
        </p:nvCxnSpPr>
        <p:spPr>
          <a:xfrm flipH="1" flipV="1">
            <a:off x="6228184" y="1916832"/>
            <a:ext cx="1296144" cy="3600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2950F341-73B5-4645-991B-ECC674AEA754}"/>
              </a:ext>
            </a:extLst>
          </p:cNvPr>
          <p:cNvCxnSpPr>
            <a:cxnSpLocks/>
          </p:cNvCxnSpPr>
          <p:nvPr/>
        </p:nvCxnSpPr>
        <p:spPr>
          <a:xfrm flipV="1">
            <a:off x="6228184" y="3140968"/>
            <a:ext cx="1296144" cy="3600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8A2FC666-6251-4D08-883B-C277CB65D40D}"/>
              </a:ext>
            </a:extLst>
          </p:cNvPr>
          <p:cNvCxnSpPr>
            <a:cxnSpLocks/>
          </p:cNvCxnSpPr>
          <p:nvPr/>
        </p:nvCxnSpPr>
        <p:spPr>
          <a:xfrm flipH="1" flipV="1">
            <a:off x="6228184" y="3573016"/>
            <a:ext cx="1296144" cy="50405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76930074-8633-43A9-A5C3-B422817CEA22}"/>
                  </a:ext>
                </a:extLst>
              </p:cNvPr>
              <p:cNvSpPr txBox="1"/>
              <p:nvPr/>
            </p:nvSpPr>
            <p:spPr>
              <a:xfrm>
                <a:off x="5868144" y="1700808"/>
                <a:ext cx="3935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𝐺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76930074-8633-43A9-A5C3-B422817CEA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4" y="1700808"/>
                <a:ext cx="393569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CD4EF130-A236-46AF-B2BD-F533598C86CE}"/>
                  </a:ext>
                </a:extLst>
              </p:cNvPr>
              <p:cNvSpPr txBox="1"/>
              <p:nvPr/>
            </p:nvSpPr>
            <p:spPr>
              <a:xfrm>
                <a:off x="5868144" y="3284984"/>
                <a:ext cx="3826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CD4EF130-A236-46AF-B2BD-F533598C86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4" y="3284984"/>
                <a:ext cx="382669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94803452-CC92-445F-840E-9A02274B014E}"/>
                  </a:ext>
                </a:extLst>
              </p:cNvPr>
              <p:cNvSpPr txBox="1"/>
              <p:nvPr/>
            </p:nvSpPr>
            <p:spPr>
              <a:xfrm>
                <a:off x="7452320" y="1124744"/>
                <a:ext cx="3960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𝐺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94803452-CC92-445F-840E-9A02274B01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2320" y="1124744"/>
                <a:ext cx="396069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A2192B49-87BA-4CE5-BB3C-195A7FED7535}"/>
                  </a:ext>
                </a:extLst>
              </p:cNvPr>
              <p:cNvSpPr txBox="1"/>
              <p:nvPr/>
            </p:nvSpPr>
            <p:spPr>
              <a:xfrm>
                <a:off x="7452320" y="2060848"/>
                <a:ext cx="3826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A2192B49-87BA-4CE5-BB3C-195A7FED75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2320" y="2060848"/>
                <a:ext cx="382669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5C22E34E-237D-4CC0-8378-7417131B6AF1}"/>
                  </a:ext>
                </a:extLst>
              </p:cNvPr>
              <p:cNvSpPr txBox="1"/>
              <p:nvPr/>
            </p:nvSpPr>
            <p:spPr>
              <a:xfrm>
                <a:off x="7452320" y="2924944"/>
                <a:ext cx="3960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𝐺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5C22E34E-237D-4CC0-8378-7417131B6A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2320" y="2924944"/>
                <a:ext cx="396069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3C0AC7FA-4FE0-4466-82D5-3B028736ED50}"/>
                  </a:ext>
                </a:extLst>
              </p:cNvPr>
              <p:cNvSpPr txBox="1"/>
              <p:nvPr/>
            </p:nvSpPr>
            <p:spPr>
              <a:xfrm>
                <a:off x="7452320" y="3861048"/>
                <a:ext cx="3826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3C0AC7FA-4FE0-4466-82D5-3B028736ED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2320" y="3861048"/>
                <a:ext cx="382669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D727DDD6-6274-4250-AA73-060258713FDC}"/>
                  </a:ext>
                </a:extLst>
              </p:cNvPr>
              <p:cNvSpPr txBox="1"/>
              <p:nvPr/>
            </p:nvSpPr>
            <p:spPr>
              <a:xfrm>
                <a:off x="5148064" y="1772816"/>
                <a:ext cx="238848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D727DDD6-6274-4250-AA73-060258713F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1772816"/>
                <a:ext cx="238848" cy="404726"/>
              </a:xfrm>
              <a:prstGeom prst="rect">
                <a:avLst/>
              </a:prstGeom>
              <a:blipFill>
                <a:blip r:embed="rId11"/>
                <a:stretch>
                  <a:fillRect l="-17500" r="-12500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409C4092-4ABD-4CC7-A846-4EB2EE508792}"/>
                  </a:ext>
                </a:extLst>
              </p:cNvPr>
              <p:cNvSpPr txBox="1"/>
              <p:nvPr/>
            </p:nvSpPr>
            <p:spPr>
              <a:xfrm>
                <a:off x="5148064" y="3212976"/>
                <a:ext cx="238848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409C4092-4ABD-4CC7-A846-4EB2EE5087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3212976"/>
                <a:ext cx="238848" cy="404726"/>
              </a:xfrm>
              <a:prstGeom prst="rect">
                <a:avLst/>
              </a:prstGeom>
              <a:blipFill>
                <a:blip r:embed="rId12"/>
                <a:stretch>
                  <a:fillRect l="-17500" r="-12500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id="{6D77C07D-AAFE-4540-961A-4F26D80CE86E}"/>
                  </a:ext>
                </a:extLst>
              </p:cNvPr>
              <p:cNvSpPr txBox="1"/>
              <p:nvPr/>
            </p:nvSpPr>
            <p:spPr>
              <a:xfrm>
                <a:off x="6804248" y="1124744"/>
                <a:ext cx="139462" cy="4090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id="{6D77C07D-AAFE-4540-961A-4F26D80CE8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1124744"/>
                <a:ext cx="139462" cy="409086"/>
              </a:xfrm>
              <a:prstGeom prst="rect">
                <a:avLst/>
              </a:prstGeom>
              <a:blipFill>
                <a:blip r:embed="rId13"/>
                <a:stretch>
                  <a:fillRect l="-30435" t="-1493" r="-30435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2CD5F9D4-2CCF-4073-96DB-F17AD706F788}"/>
                  </a:ext>
                </a:extLst>
              </p:cNvPr>
              <p:cNvSpPr txBox="1"/>
              <p:nvPr/>
            </p:nvSpPr>
            <p:spPr>
              <a:xfrm>
                <a:off x="6804248" y="2132856"/>
                <a:ext cx="139462" cy="40395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2CD5F9D4-2CCF-4073-96DB-F17AD706F7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2132856"/>
                <a:ext cx="139462" cy="403957"/>
              </a:xfrm>
              <a:prstGeom prst="rect">
                <a:avLst/>
              </a:prstGeom>
              <a:blipFill>
                <a:blip r:embed="rId14"/>
                <a:stretch>
                  <a:fillRect l="-30435" r="-26087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テキスト ボックス 53">
                <a:extLst>
                  <a:ext uri="{FF2B5EF4-FFF2-40B4-BE49-F238E27FC236}">
                    <a16:creationId xmlns:a16="http://schemas.microsoft.com/office/drawing/2014/main" id="{7B942203-5CC5-40E9-BDBF-A4316D708C61}"/>
                  </a:ext>
                </a:extLst>
              </p:cNvPr>
              <p:cNvSpPr txBox="1"/>
              <p:nvPr/>
            </p:nvSpPr>
            <p:spPr>
              <a:xfrm>
                <a:off x="6804248" y="3933056"/>
                <a:ext cx="139462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テキスト ボックス 53">
                <a:extLst>
                  <a:ext uri="{FF2B5EF4-FFF2-40B4-BE49-F238E27FC236}">
                    <a16:creationId xmlns:a16="http://schemas.microsoft.com/office/drawing/2014/main" id="{7B942203-5CC5-40E9-BDBF-A4316D708C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3933056"/>
                <a:ext cx="139462" cy="404726"/>
              </a:xfrm>
              <a:prstGeom prst="rect">
                <a:avLst/>
              </a:prstGeom>
              <a:blipFill>
                <a:blip r:embed="rId15"/>
                <a:stretch>
                  <a:fillRect l="-30435" r="-26087" b="-119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13E2FF2D-9457-4F01-AF9D-3C51FD2E4192}"/>
                  </a:ext>
                </a:extLst>
              </p:cNvPr>
              <p:cNvSpPr txBox="1"/>
              <p:nvPr/>
            </p:nvSpPr>
            <p:spPr>
              <a:xfrm>
                <a:off x="6804248" y="2852936"/>
                <a:ext cx="139462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13E2FF2D-9457-4F01-AF9D-3C51FD2E41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2852936"/>
                <a:ext cx="139462" cy="404726"/>
              </a:xfrm>
              <a:prstGeom prst="rect">
                <a:avLst/>
              </a:prstGeom>
              <a:blipFill>
                <a:blip r:embed="rId16"/>
                <a:stretch>
                  <a:fillRect l="-30435" r="-26087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6" name="直線コネクタ 55">
            <a:extLst>
              <a:ext uri="{FF2B5EF4-FFF2-40B4-BE49-F238E27FC236}">
                <a16:creationId xmlns:a16="http://schemas.microsoft.com/office/drawing/2014/main" id="{E1DEB84A-6B6A-4BF0-BC07-3DE890E65990}"/>
              </a:ext>
            </a:extLst>
          </p:cNvPr>
          <p:cNvCxnSpPr>
            <a:cxnSpLocks/>
          </p:cNvCxnSpPr>
          <p:nvPr/>
        </p:nvCxnSpPr>
        <p:spPr>
          <a:xfrm>
            <a:off x="4644008" y="2780928"/>
            <a:ext cx="1296144" cy="72008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0D74CC9F-671A-4A64-B45B-A4652A645174}"/>
                  </a:ext>
                </a:extLst>
              </p:cNvPr>
              <p:cNvSpPr txBox="1"/>
              <p:nvPr/>
            </p:nvSpPr>
            <p:spPr>
              <a:xfrm>
                <a:off x="971600" y="5733256"/>
                <a:ext cx="221246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Let ‘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𝑏𝑜𝑡h</m:t>
                    </m:r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𝑦𝑒𝑙𝑙𝑜𝑤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’ =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𝑌𝑌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0D74CC9F-671A-4A64-B45B-A4652A6451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5733256"/>
                <a:ext cx="2212465" cy="338554"/>
              </a:xfrm>
              <a:prstGeom prst="rect">
                <a:avLst/>
              </a:prstGeom>
              <a:blipFill>
                <a:blip r:embed="rId17"/>
                <a:stretch>
                  <a:fillRect l="-1377" t="-3571" b="-232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E4292651-378C-4C06-AFEB-7250B63123EA}"/>
                  </a:ext>
                </a:extLst>
              </p:cNvPr>
              <p:cNvSpPr txBox="1"/>
              <p:nvPr/>
            </p:nvSpPr>
            <p:spPr>
              <a:xfrm>
                <a:off x="1115616" y="6165304"/>
                <a:ext cx="193117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Let ‘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𝑏𝑜𝑡h</m:t>
                    </m:r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𝑠𝑎𝑚𝑒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’ =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E4292651-378C-4C06-AFEB-7250B63123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6165304"/>
                <a:ext cx="1931170" cy="338554"/>
              </a:xfrm>
              <a:prstGeom prst="rect">
                <a:avLst/>
              </a:prstGeom>
              <a:blipFill>
                <a:blip r:embed="rId18"/>
                <a:stretch>
                  <a:fillRect l="-1577" t="-3571" b="-232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2FE0DDE0-0197-416F-B4FD-80D4CFE99B22}"/>
                  </a:ext>
                </a:extLst>
              </p:cNvPr>
              <p:cNvSpPr txBox="1"/>
              <p:nvPr/>
            </p:nvSpPr>
            <p:spPr>
              <a:xfrm>
                <a:off x="3851920" y="4293096"/>
                <a:ext cx="1944216" cy="52155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𝑌𝑌</m:t>
                          </m:r>
                        </m:e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𝑌𝑌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2FE0DDE0-0197-416F-B4FD-80D4CFE99B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4293096"/>
                <a:ext cx="1944216" cy="521553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BF662945-104E-4889-BD4D-071927B63E1F}"/>
                  </a:ext>
                </a:extLst>
              </p:cNvPr>
              <p:cNvSpPr txBox="1"/>
              <p:nvPr/>
            </p:nvSpPr>
            <p:spPr>
              <a:xfrm>
                <a:off x="3851920" y="5013176"/>
                <a:ext cx="2808312" cy="82721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𝑌𝑌</m:t>
                          </m:r>
                        </m:e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den>
                          </m:f>
                          <m: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f>
                            <m:fPr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9</m:t>
                              </m:r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den>
                          </m:f>
                          <m: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f>
                            <m:fPr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9</m:t>
                              </m:r>
                            </m:den>
                          </m:f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den>
                          </m:f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9</m:t>
                              </m:r>
                            </m:den>
                          </m:f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BF662945-104E-4889-BD4D-071927B63E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5013176"/>
                <a:ext cx="2808312" cy="827214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AD4BF313-727B-4362-8816-CEC30179E811}"/>
                  </a:ext>
                </a:extLst>
              </p:cNvPr>
              <p:cNvSpPr txBox="1"/>
              <p:nvPr/>
            </p:nvSpPr>
            <p:spPr>
              <a:xfrm>
                <a:off x="3923928" y="6093296"/>
                <a:ext cx="1368152" cy="46102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𝑌𝑌</m:t>
                          </m:r>
                        </m:e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AD4BF313-727B-4362-8816-CEC30179E8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6093296"/>
                <a:ext cx="1368152" cy="461024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円弧 44">
            <a:extLst>
              <a:ext uri="{FF2B5EF4-FFF2-40B4-BE49-F238E27FC236}">
                <a16:creationId xmlns:a16="http://schemas.microsoft.com/office/drawing/2014/main" id="{7DC8E5EC-1239-4AEB-BEB3-B7C452F353BD}"/>
              </a:ext>
            </a:extLst>
          </p:cNvPr>
          <p:cNvSpPr/>
          <p:nvPr/>
        </p:nvSpPr>
        <p:spPr>
          <a:xfrm flipV="1">
            <a:off x="6372200" y="4581127"/>
            <a:ext cx="360040" cy="830923"/>
          </a:xfrm>
          <a:prstGeom prst="arc">
            <a:avLst>
              <a:gd name="adj1" fmla="val 16200000"/>
              <a:gd name="adj2" fmla="val 5422617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C8600EEF-74F8-4C6F-90C1-4FAFC3FC27D4}"/>
              </a:ext>
            </a:extLst>
          </p:cNvPr>
          <p:cNvSpPr txBox="1"/>
          <p:nvPr/>
        </p:nvSpPr>
        <p:spPr>
          <a:xfrm>
            <a:off x="6660232" y="4581128"/>
            <a:ext cx="23762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the calculations we mentioned on the previous slide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7" name="円弧 46">
            <a:extLst>
              <a:ext uri="{FF2B5EF4-FFF2-40B4-BE49-F238E27FC236}">
                <a16:creationId xmlns:a16="http://schemas.microsoft.com/office/drawing/2014/main" id="{A7BB35CA-F796-4A40-9626-0EEB6807FA83}"/>
              </a:ext>
            </a:extLst>
          </p:cNvPr>
          <p:cNvSpPr/>
          <p:nvPr/>
        </p:nvSpPr>
        <p:spPr>
          <a:xfrm flipV="1">
            <a:off x="6372200" y="5445224"/>
            <a:ext cx="360040" cy="830923"/>
          </a:xfrm>
          <a:prstGeom prst="arc">
            <a:avLst>
              <a:gd name="adj1" fmla="val 16200000"/>
              <a:gd name="adj2" fmla="val 5422617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6EF5C5ED-617A-42CF-BE13-63FAF62FC42B}"/>
              </a:ext>
            </a:extLst>
          </p:cNvPr>
          <p:cNvSpPr txBox="1"/>
          <p:nvPr/>
        </p:nvSpPr>
        <p:spPr>
          <a:xfrm>
            <a:off x="6732240" y="5733256"/>
            <a:ext cx="972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480DFB7-8C52-4923-A246-3F7A60A912BC}"/>
              </a:ext>
            </a:extLst>
          </p:cNvPr>
          <p:cNvSpPr/>
          <p:nvPr/>
        </p:nvSpPr>
        <p:spPr>
          <a:xfrm>
            <a:off x="5436096" y="5013176"/>
            <a:ext cx="720080" cy="43204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E8E12593-41F3-4417-9069-53A2AB0C46AE}"/>
              </a:ext>
            </a:extLst>
          </p:cNvPr>
          <p:cNvSpPr/>
          <p:nvPr/>
        </p:nvSpPr>
        <p:spPr>
          <a:xfrm>
            <a:off x="4986958" y="5445224"/>
            <a:ext cx="720080" cy="43204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B38D5F30-9C5A-4A56-985E-4FA16F6F4241}"/>
              </a:ext>
            </a:extLst>
          </p:cNvPr>
          <p:cNvSpPr/>
          <p:nvPr/>
        </p:nvSpPr>
        <p:spPr>
          <a:xfrm>
            <a:off x="5851054" y="5445224"/>
            <a:ext cx="720080" cy="432048"/>
          </a:xfrm>
          <a:prstGeom prst="rect">
            <a:avLst/>
          </a:prstGeom>
          <a:noFill/>
          <a:ln w="31750"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301EBBD1-9C46-4BC4-A57C-2FBEE35D24BE}"/>
              </a:ext>
            </a:extLst>
          </p:cNvPr>
          <p:cNvSpPr/>
          <p:nvPr/>
        </p:nvSpPr>
        <p:spPr>
          <a:xfrm>
            <a:off x="5058966" y="1772816"/>
            <a:ext cx="360040" cy="432048"/>
          </a:xfrm>
          <a:prstGeom prst="rect">
            <a:avLst/>
          </a:prstGeom>
          <a:noFill/>
          <a:ln w="31750"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29B772D1-B9D5-453B-B92C-FF98C75AF78C}"/>
              </a:ext>
            </a:extLst>
          </p:cNvPr>
          <p:cNvSpPr/>
          <p:nvPr/>
        </p:nvSpPr>
        <p:spPr>
          <a:xfrm>
            <a:off x="6732240" y="1124744"/>
            <a:ext cx="288032" cy="432048"/>
          </a:xfrm>
          <a:prstGeom prst="rect">
            <a:avLst/>
          </a:prstGeom>
          <a:noFill/>
          <a:ln w="31750"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C62A7582-936A-453C-BF5D-AD78D6E0D09A}"/>
              </a:ext>
            </a:extLst>
          </p:cNvPr>
          <p:cNvSpPr/>
          <p:nvPr/>
        </p:nvSpPr>
        <p:spPr>
          <a:xfrm>
            <a:off x="5130974" y="3212976"/>
            <a:ext cx="288032" cy="43204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9AF78E42-FB6E-4EFB-8E23-A023FF211FA2}"/>
              </a:ext>
            </a:extLst>
          </p:cNvPr>
          <p:cNvSpPr/>
          <p:nvPr/>
        </p:nvSpPr>
        <p:spPr>
          <a:xfrm>
            <a:off x="6715150" y="3933056"/>
            <a:ext cx="288032" cy="43204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4543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4" grpId="0"/>
      <p:bldP spid="45" grpId="0" animBg="1"/>
      <p:bldP spid="46" grpId="0"/>
      <p:bldP spid="47" grpId="0" animBg="1"/>
      <p:bldP spid="48" grpId="0"/>
      <p:bldP spid="8" grpId="0" animBg="1"/>
      <p:bldP spid="8" grpId="1" animBg="1"/>
      <p:bldP spid="63" grpId="0" animBg="1"/>
      <p:bldP spid="63" grpId="1" animBg="1"/>
      <p:bldP spid="64" grpId="0" animBg="1"/>
      <p:bldP spid="64" grpId="1" animBg="1"/>
      <p:bldP spid="65" grpId="0" animBg="1"/>
      <p:bldP spid="65" grpId="1" animBg="1"/>
      <p:bldP spid="66" grpId="0" animBg="1"/>
      <p:bldP spid="66" grpId="1" animBg="1"/>
      <p:bldP spid="67" grpId="0" animBg="1"/>
      <p:bldP spid="67" grpId="1" animBg="1"/>
      <p:bldP spid="67" grpId="2" animBg="1"/>
      <p:bldP spid="67" grpId="3" animBg="1"/>
      <p:bldP spid="68" grpId="0" animBg="1"/>
      <p:bldP spid="68" grpId="1" animBg="1"/>
      <p:bldP spid="68" grpId="2" animBg="1"/>
      <p:bldP spid="68" grpId="3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557563A-46D2-4D7C-9285-CBA44FAD116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9A0A779-E4F3-4782-8276-B25ABF84CB8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DF3620F-3560-468F-B6AE-2F2D6ADBC7EC}">
  <ds:schemaRefs>
    <ds:schemaRef ds:uri="78db98b4-7c56-4667-9532-fea666d1edab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00eee050-7eda-4a68-8825-514e694f5f09"/>
    <ds:schemaRef ds:uri="http://purl.org/dc/terms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185</TotalTime>
  <Words>972</Words>
  <Application>Microsoft Office PowerPoint</Application>
  <PresentationFormat>On-screen Show (4:3)</PresentationFormat>
  <Paragraphs>112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5" baseType="lpstr">
      <vt:lpstr>游ゴシック</vt:lpstr>
      <vt:lpstr>游ゴシック Light</vt:lpstr>
      <vt:lpstr>Accord Heavy SF</vt:lpstr>
      <vt:lpstr>Arial</vt:lpstr>
      <vt:lpstr>Calibri</vt:lpstr>
      <vt:lpstr>Calibri Light</vt:lpstr>
      <vt:lpstr>Cambria Math</vt:lpstr>
      <vt:lpstr>Comic Sans MS</vt:lpstr>
      <vt:lpstr>Wingdings</vt:lpstr>
      <vt:lpstr>Office テーマ</vt:lpstr>
      <vt:lpstr>PowerPoint Presentation</vt:lpstr>
      <vt:lpstr>Conditional Probability</vt:lpstr>
      <vt:lpstr>Conditional Probability</vt:lpstr>
      <vt:lpstr>Conditional Probability</vt:lpstr>
      <vt:lpstr>Conditional Probability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45</cp:revision>
  <dcterms:created xsi:type="dcterms:W3CDTF">2018-06-16T01:40:49Z</dcterms:created>
  <dcterms:modified xsi:type="dcterms:W3CDTF">2021-02-14T19:22:04Z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