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13" Type="http://schemas.openxmlformats.org/officeDocument/2006/relationships/image" Target="../media/image210.png"/><Relationship Id="rId3" Type="http://schemas.openxmlformats.org/officeDocument/2006/relationships/image" Target="../media/image200.png"/><Relationship Id="rId7" Type="http://schemas.openxmlformats.org/officeDocument/2006/relationships/image" Target="../media/image204.png"/><Relationship Id="rId12" Type="http://schemas.openxmlformats.org/officeDocument/2006/relationships/image" Target="../media/image209.png"/><Relationship Id="rId2" Type="http://schemas.openxmlformats.org/officeDocument/2006/relationships/image" Target="../media/image1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11" Type="http://schemas.openxmlformats.org/officeDocument/2006/relationships/image" Target="../media/image208.png"/><Relationship Id="rId5" Type="http://schemas.openxmlformats.org/officeDocument/2006/relationships/image" Target="../media/image202.png"/><Relationship Id="rId10" Type="http://schemas.openxmlformats.org/officeDocument/2006/relationships/image" Target="../media/image207.png"/><Relationship Id="rId4" Type="http://schemas.openxmlformats.org/officeDocument/2006/relationships/image" Target="../media/image201.png"/><Relationship Id="rId9" Type="http://schemas.openxmlformats.org/officeDocument/2006/relationships/image" Target="../media/image20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13" Type="http://schemas.openxmlformats.org/officeDocument/2006/relationships/image" Target="../media/image214.png"/><Relationship Id="rId3" Type="http://schemas.openxmlformats.org/officeDocument/2006/relationships/image" Target="../media/image200.png"/><Relationship Id="rId7" Type="http://schemas.openxmlformats.org/officeDocument/2006/relationships/image" Target="../media/image204.png"/><Relationship Id="rId12" Type="http://schemas.openxmlformats.org/officeDocument/2006/relationships/image" Target="../media/image209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11" Type="http://schemas.openxmlformats.org/officeDocument/2006/relationships/image" Target="../media/image213.png"/><Relationship Id="rId5" Type="http://schemas.openxmlformats.org/officeDocument/2006/relationships/image" Target="../media/image202.png"/><Relationship Id="rId10" Type="http://schemas.openxmlformats.org/officeDocument/2006/relationships/image" Target="../media/image207.png"/><Relationship Id="rId4" Type="http://schemas.openxmlformats.org/officeDocument/2006/relationships/image" Target="../media/image212.png"/><Relationship Id="rId9" Type="http://schemas.openxmlformats.org/officeDocument/2006/relationships/image" Target="../media/image20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216.png"/><Relationship Id="rId7" Type="http://schemas.openxmlformats.org/officeDocument/2006/relationships/image" Target="../media/image202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png"/><Relationship Id="rId5" Type="http://schemas.openxmlformats.org/officeDocument/2006/relationships/image" Target="../media/image218.png"/><Relationship Id="rId10" Type="http://schemas.openxmlformats.org/officeDocument/2006/relationships/image" Target="../media/image221.png"/><Relationship Id="rId4" Type="http://schemas.openxmlformats.org/officeDocument/2006/relationships/image" Target="../media/image217.png"/><Relationship Id="rId9" Type="http://schemas.openxmlformats.org/officeDocument/2006/relationships/image" Target="../media/image20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13" Type="http://schemas.openxmlformats.org/officeDocument/2006/relationships/image" Target="../media/image233.png"/><Relationship Id="rId18" Type="http://schemas.openxmlformats.org/officeDocument/2006/relationships/image" Target="../media/image238.png"/><Relationship Id="rId26" Type="http://schemas.openxmlformats.org/officeDocument/2006/relationships/image" Target="../media/image246.png"/><Relationship Id="rId3" Type="http://schemas.openxmlformats.org/officeDocument/2006/relationships/image" Target="../media/image223.png"/><Relationship Id="rId21" Type="http://schemas.openxmlformats.org/officeDocument/2006/relationships/image" Target="../media/image241.png"/><Relationship Id="rId7" Type="http://schemas.openxmlformats.org/officeDocument/2006/relationships/image" Target="../media/image227.png"/><Relationship Id="rId12" Type="http://schemas.openxmlformats.org/officeDocument/2006/relationships/image" Target="../media/image232.png"/><Relationship Id="rId17" Type="http://schemas.openxmlformats.org/officeDocument/2006/relationships/image" Target="../media/image237.png"/><Relationship Id="rId25" Type="http://schemas.openxmlformats.org/officeDocument/2006/relationships/image" Target="../media/image245.png"/><Relationship Id="rId2" Type="http://schemas.openxmlformats.org/officeDocument/2006/relationships/image" Target="../media/image222.png"/><Relationship Id="rId16" Type="http://schemas.openxmlformats.org/officeDocument/2006/relationships/image" Target="../media/image236.png"/><Relationship Id="rId20" Type="http://schemas.openxmlformats.org/officeDocument/2006/relationships/image" Target="../media/image240.png"/><Relationship Id="rId29" Type="http://schemas.openxmlformats.org/officeDocument/2006/relationships/image" Target="../media/image2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11" Type="http://schemas.openxmlformats.org/officeDocument/2006/relationships/image" Target="../media/image231.png"/><Relationship Id="rId24" Type="http://schemas.openxmlformats.org/officeDocument/2006/relationships/image" Target="../media/image244.png"/><Relationship Id="rId5" Type="http://schemas.openxmlformats.org/officeDocument/2006/relationships/image" Target="../media/image225.png"/><Relationship Id="rId15" Type="http://schemas.openxmlformats.org/officeDocument/2006/relationships/image" Target="../media/image235.png"/><Relationship Id="rId23" Type="http://schemas.openxmlformats.org/officeDocument/2006/relationships/image" Target="../media/image243.png"/><Relationship Id="rId28" Type="http://schemas.openxmlformats.org/officeDocument/2006/relationships/image" Target="../media/image248.png"/><Relationship Id="rId10" Type="http://schemas.openxmlformats.org/officeDocument/2006/relationships/image" Target="../media/image230.png"/><Relationship Id="rId19" Type="http://schemas.openxmlformats.org/officeDocument/2006/relationships/image" Target="../media/image239.png"/><Relationship Id="rId4" Type="http://schemas.openxmlformats.org/officeDocument/2006/relationships/image" Target="../media/image224.png"/><Relationship Id="rId9" Type="http://schemas.openxmlformats.org/officeDocument/2006/relationships/image" Target="../media/image229.png"/><Relationship Id="rId14" Type="http://schemas.openxmlformats.org/officeDocument/2006/relationships/image" Target="../media/image234.png"/><Relationship Id="rId22" Type="http://schemas.openxmlformats.org/officeDocument/2006/relationships/image" Target="../media/image242.png"/><Relationship Id="rId27" Type="http://schemas.openxmlformats.org/officeDocument/2006/relationships/image" Target="../media/image24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13" Type="http://schemas.openxmlformats.org/officeDocument/2006/relationships/image" Target="../media/image233.png"/><Relationship Id="rId18" Type="http://schemas.openxmlformats.org/officeDocument/2006/relationships/image" Target="../media/image244.png"/><Relationship Id="rId3" Type="http://schemas.openxmlformats.org/officeDocument/2006/relationships/image" Target="../media/image223.png"/><Relationship Id="rId21" Type="http://schemas.openxmlformats.org/officeDocument/2006/relationships/image" Target="../media/image251.png"/><Relationship Id="rId7" Type="http://schemas.openxmlformats.org/officeDocument/2006/relationships/image" Target="../media/image227.png"/><Relationship Id="rId12" Type="http://schemas.openxmlformats.org/officeDocument/2006/relationships/image" Target="../media/image232.png"/><Relationship Id="rId17" Type="http://schemas.openxmlformats.org/officeDocument/2006/relationships/image" Target="../media/image240.png"/><Relationship Id="rId25" Type="http://schemas.openxmlformats.org/officeDocument/2006/relationships/image" Target="../media/image255.png"/><Relationship Id="rId2" Type="http://schemas.openxmlformats.org/officeDocument/2006/relationships/image" Target="../media/image222.png"/><Relationship Id="rId16" Type="http://schemas.openxmlformats.org/officeDocument/2006/relationships/image" Target="../media/image236.png"/><Relationship Id="rId20" Type="http://schemas.openxmlformats.org/officeDocument/2006/relationships/image" Target="../media/image2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11" Type="http://schemas.openxmlformats.org/officeDocument/2006/relationships/image" Target="../media/image231.png"/><Relationship Id="rId24" Type="http://schemas.openxmlformats.org/officeDocument/2006/relationships/image" Target="../media/image254.png"/><Relationship Id="rId5" Type="http://schemas.openxmlformats.org/officeDocument/2006/relationships/image" Target="../media/image225.png"/><Relationship Id="rId15" Type="http://schemas.openxmlformats.org/officeDocument/2006/relationships/image" Target="../media/image235.png"/><Relationship Id="rId23" Type="http://schemas.openxmlformats.org/officeDocument/2006/relationships/image" Target="../media/image253.png"/><Relationship Id="rId10" Type="http://schemas.openxmlformats.org/officeDocument/2006/relationships/image" Target="../media/image230.png"/><Relationship Id="rId19" Type="http://schemas.openxmlformats.org/officeDocument/2006/relationships/image" Target="../media/image250.png"/><Relationship Id="rId4" Type="http://schemas.openxmlformats.org/officeDocument/2006/relationships/image" Target="../media/image224.png"/><Relationship Id="rId9" Type="http://schemas.openxmlformats.org/officeDocument/2006/relationships/image" Target="../media/image229.png"/><Relationship Id="rId14" Type="http://schemas.openxmlformats.org/officeDocument/2006/relationships/image" Target="../media/image234.png"/><Relationship Id="rId22" Type="http://schemas.openxmlformats.org/officeDocument/2006/relationships/image" Target="../media/image2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2E</a:t>
            </a:r>
          </a:p>
        </p:txBody>
      </p:sp>
    </p:spTree>
    <p:extLst>
      <p:ext uri="{BB962C8B-B14F-4D97-AF65-F5344CB8AC3E}">
        <p14:creationId xmlns:p14="http://schemas.microsoft.com/office/powerpoint/2010/main" val="398312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800" b="1" dirty="0">
                    <a:latin typeface="Comic Sans MS" panose="030F0702030302020204" pitchFamily="66" charset="0"/>
                  </a:rPr>
                  <a:t>You need to be able to sketch graphs of the form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, and understand the processes involved</a:t>
                </a: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Sketching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Reflect any parts where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the x-axis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Remove the parts below the x-axis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  <a:blipFill>
                <a:blip r:embed="rId2"/>
                <a:stretch>
                  <a:fillRect l="-1131" t="-1304" r="-11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9314" y="1389017"/>
                <a:ext cx="2119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4" y="1389017"/>
                <a:ext cx="2119619" cy="276999"/>
              </a:xfrm>
              <a:prstGeom prst="rect">
                <a:avLst/>
              </a:prstGeom>
              <a:blipFill>
                <a:blip r:embed="rId3"/>
                <a:stretch>
                  <a:fillRect l="-3458" t="-4444" r="-230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63589" y="1689463"/>
                <a:ext cx="3467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9" y="1689463"/>
                <a:ext cx="3467937" cy="369332"/>
              </a:xfrm>
              <a:prstGeom prst="rect">
                <a:avLst/>
              </a:prstGeom>
              <a:blipFill>
                <a:blip r:embed="rId4"/>
                <a:stretch>
                  <a:fillRect l="-1406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20072" y="37890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789040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20472" y="5085184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5085184"/>
                <a:ext cx="152526" cy="215444"/>
              </a:xfrm>
              <a:prstGeom prst="rect">
                <a:avLst/>
              </a:prstGeom>
              <a:blipFill>
                <a:blip r:embed="rId6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211960" y="5157192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60232" y="5157192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72200" y="5085184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5085184"/>
                <a:ext cx="152526" cy="215444"/>
              </a:xfrm>
              <a:prstGeom prst="rect">
                <a:avLst/>
              </a:prstGeom>
              <a:blipFill>
                <a:blip r:embed="rId7"/>
                <a:stretch>
                  <a:fillRect l="-12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rot="16200000">
            <a:off x="4211960" y="508518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6660232" y="508518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68344" y="37890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7890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83968" y="2276872"/>
                <a:ext cx="19518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76872"/>
                <a:ext cx="1951882" cy="246221"/>
              </a:xfrm>
              <a:prstGeom prst="rect">
                <a:avLst/>
              </a:prstGeom>
              <a:blipFill>
                <a:blip r:embed="rId9"/>
                <a:stretch>
                  <a:fillRect l="-1563"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83968" y="2636912"/>
                <a:ext cx="20058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636912"/>
                <a:ext cx="2005806" cy="246221"/>
              </a:xfrm>
              <a:prstGeom prst="rect">
                <a:avLst/>
              </a:prstGeom>
              <a:blipFill>
                <a:blip r:embed="rId10"/>
                <a:stretch>
                  <a:fillRect l="-3343" r="-304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139952" y="3068960"/>
            <a:ext cx="2411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Crosses the x-axis at 5 and -2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at 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 rot="5400000">
            <a:off x="3913076" y="3439852"/>
            <a:ext cx="3240360" cy="1346448"/>
          </a:xfrm>
          <a:prstGeom prst="arc">
            <a:avLst>
              <a:gd name="adj1" fmla="val 16071197"/>
              <a:gd name="adj2" fmla="val 550351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388424" y="3789040"/>
                <a:ext cx="6262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424" y="3789040"/>
                <a:ext cx="626262" cy="246221"/>
              </a:xfrm>
              <a:prstGeom prst="rect">
                <a:avLst/>
              </a:prstGeom>
              <a:blipFill>
                <a:blip r:embed="rId11"/>
                <a:stretch>
                  <a:fillRect l="-97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5400000">
            <a:off x="6361348" y="3439852"/>
            <a:ext cx="3240360" cy="1346448"/>
          </a:xfrm>
          <a:prstGeom prst="arc">
            <a:avLst>
              <a:gd name="adj1" fmla="val 1574596"/>
              <a:gd name="adj2" fmla="val 550351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rot="5400000">
            <a:off x="6361348" y="3439852"/>
            <a:ext cx="3240360" cy="1346448"/>
          </a:xfrm>
          <a:prstGeom prst="arc">
            <a:avLst>
              <a:gd name="adj1" fmla="val 20027532"/>
              <a:gd name="adj2" fmla="val 157479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rot="16200000" flipV="1">
            <a:off x="6361348" y="5528084"/>
            <a:ext cx="3240360" cy="1346448"/>
          </a:xfrm>
          <a:prstGeom prst="arc">
            <a:avLst>
              <a:gd name="adj1" fmla="val 20027532"/>
              <a:gd name="adj2" fmla="val 157479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rot="5400000">
            <a:off x="6361348" y="3439852"/>
            <a:ext cx="3240360" cy="1346448"/>
          </a:xfrm>
          <a:prstGeom prst="arc">
            <a:avLst>
              <a:gd name="adj1" fmla="val 16071197"/>
              <a:gd name="adj2" fmla="val 1999780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51520" y="5373216"/>
            <a:ext cx="38164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modulus above is of the </a:t>
            </a:r>
            <a:r>
              <a:rPr lang="en-US" sz="14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whole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function</a:t>
            </a:r>
          </a:p>
          <a:p>
            <a:pPr algn="ctr"/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any final answers (‘y’) that we get which are negative, they will become positive at the end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5157192"/>
            <a:ext cx="27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16016" y="5157192"/>
            <a:ext cx="34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558924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60432" y="5157192"/>
            <a:ext cx="27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64288" y="5157192"/>
            <a:ext cx="34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558924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0312" y="450912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2160" y="3789040"/>
                <a:ext cx="449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789040"/>
                <a:ext cx="449867" cy="246221"/>
              </a:xfrm>
              <a:prstGeom prst="rect">
                <a:avLst/>
              </a:prstGeom>
              <a:blipFill>
                <a:blip r:embed="rId12"/>
                <a:stretch>
                  <a:fillRect l="-14865" r="-1621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60432" y="3789040"/>
                <a:ext cx="449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789040"/>
                <a:ext cx="449867" cy="246221"/>
              </a:xfrm>
              <a:prstGeom prst="rect">
                <a:avLst/>
              </a:prstGeom>
              <a:blipFill>
                <a:blip r:embed="rId13"/>
                <a:stretch>
                  <a:fillRect l="-16216" r="-1486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757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4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4" grpId="1" animBg="1"/>
      <p:bldP spid="25" grpId="0" animBg="1"/>
      <p:bldP spid="26" grpId="0" animBg="1"/>
      <p:bldP spid="28" grpId="0"/>
      <p:bldP spid="29" grpId="0"/>
      <p:bldP spid="30" grpId="0"/>
      <p:bldP spid="32" grpId="0"/>
      <p:bldP spid="33" grpId="0"/>
      <p:bldP spid="34" grpId="0"/>
      <p:bldP spid="34" grpId="1"/>
      <p:bldP spid="35" grpId="0"/>
      <p:bldP spid="36" grpId="0"/>
      <p:bldP spid="37" grpId="0"/>
      <p:bldP spid="3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800" b="1" dirty="0">
                    <a:latin typeface="Comic Sans MS" panose="030F0702030302020204" pitchFamily="66" charset="0"/>
                  </a:rPr>
                  <a:t>You need to be able to sketch graphs of the form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, and understand the processes involved</a:t>
                </a: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Sketching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Reflect this in the y-axis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  <a:blipFill>
                <a:blip r:embed="rId2"/>
                <a:stretch>
                  <a:fillRect l="-323" t="-1304" r="-11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9314" y="1389017"/>
                <a:ext cx="2119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4" y="1389017"/>
                <a:ext cx="2119619" cy="276999"/>
              </a:xfrm>
              <a:prstGeom prst="rect">
                <a:avLst/>
              </a:prstGeom>
              <a:blipFill>
                <a:blip r:embed="rId3"/>
                <a:stretch>
                  <a:fillRect l="-3458" t="-4444" r="-230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63589" y="1689463"/>
                <a:ext cx="3467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9" y="1689463"/>
                <a:ext cx="3467168" cy="369332"/>
              </a:xfrm>
              <a:prstGeom prst="rect">
                <a:avLst/>
              </a:prstGeom>
              <a:blipFill>
                <a:blip r:embed="rId4"/>
                <a:stretch>
                  <a:fillRect l="-1406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20072" y="37890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789040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20472" y="5085184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5085184"/>
                <a:ext cx="152526" cy="215444"/>
              </a:xfrm>
              <a:prstGeom prst="rect">
                <a:avLst/>
              </a:prstGeom>
              <a:blipFill>
                <a:blip r:embed="rId6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4211960" y="5157192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60232" y="5157192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72200" y="5085184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5085184"/>
                <a:ext cx="152526" cy="215444"/>
              </a:xfrm>
              <a:prstGeom prst="rect">
                <a:avLst/>
              </a:prstGeom>
              <a:blipFill>
                <a:blip r:embed="rId7"/>
                <a:stretch>
                  <a:fillRect l="-12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rot="16200000">
            <a:off x="4211960" y="508518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6660232" y="508518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68344" y="37890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7890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83968" y="2276872"/>
                <a:ext cx="19518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76872"/>
                <a:ext cx="1951882" cy="246221"/>
              </a:xfrm>
              <a:prstGeom prst="rect">
                <a:avLst/>
              </a:prstGeom>
              <a:blipFill>
                <a:blip r:embed="rId9"/>
                <a:stretch>
                  <a:fillRect l="-1563"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83968" y="2636912"/>
                <a:ext cx="20058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636912"/>
                <a:ext cx="2005806" cy="246221"/>
              </a:xfrm>
              <a:prstGeom prst="rect">
                <a:avLst/>
              </a:prstGeom>
              <a:blipFill>
                <a:blip r:embed="rId10"/>
                <a:stretch>
                  <a:fillRect l="-3343" r="-304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139952" y="3068960"/>
            <a:ext cx="2411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Crosses the x-axis at 5 and -2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at 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 rot="5400000">
            <a:off x="3913076" y="3439852"/>
            <a:ext cx="3240360" cy="1346448"/>
          </a:xfrm>
          <a:prstGeom prst="arc">
            <a:avLst>
              <a:gd name="adj1" fmla="val 16071197"/>
              <a:gd name="adj2" fmla="val 550351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60432" y="3789040"/>
                <a:ext cx="5801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789040"/>
                <a:ext cx="580159" cy="246221"/>
              </a:xfrm>
              <a:prstGeom prst="rect">
                <a:avLst/>
              </a:prstGeom>
              <a:blipFill>
                <a:blip r:embed="rId11"/>
                <a:stretch>
                  <a:fillRect l="-1263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62743" y="4893821"/>
            <a:ext cx="38164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modulus above is of the </a:t>
            </a:r>
            <a:r>
              <a:rPr lang="en-US" sz="14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inputs (x)</a:t>
            </a: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when we put in a negative number, we get the same output as for the equivalent positive number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2160" y="5157192"/>
            <a:ext cx="27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16016" y="5157192"/>
            <a:ext cx="348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573325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60432" y="5157192"/>
            <a:ext cx="27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573325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2160" y="3789040"/>
                <a:ext cx="449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789040"/>
                <a:ext cx="449867" cy="246221"/>
              </a:xfrm>
              <a:prstGeom prst="rect">
                <a:avLst/>
              </a:prstGeom>
              <a:blipFill>
                <a:blip r:embed="rId12"/>
                <a:stretch>
                  <a:fillRect l="-14865" r="-1621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51553" y="3791011"/>
                <a:ext cx="449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1553" y="3791011"/>
                <a:ext cx="449867" cy="246221"/>
              </a:xfrm>
              <a:prstGeom prst="rect">
                <a:avLst/>
              </a:prstGeom>
              <a:blipFill>
                <a:blip r:embed="rId13"/>
                <a:stretch>
                  <a:fillRect l="-14865" r="-1621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 rot="5400000">
            <a:off x="6361348" y="3439852"/>
            <a:ext cx="3240360" cy="1346448"/>
          </a:xfrm>
          <a:prstGeom prst="arc">
            <a:avLst>
              <a:gd name="adj1" fmla="val 16071197"/>
              <a:gd name="adj2" fmla="val 52673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 rot="16200000" flipH="1">
            <a:off x="5892802" y="3439852"/>
            <a:ext cx="3240360" cy="1346448"/>
          </a:xfrm>
          <a:prstGeom prst="arc">
            <a:avLst>
              <a:gd name="adj1" fmla="val 16071197"/>
              <a:gd name="adj2" fmla="val 52673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713011" y="5158671"/>
            <a:ext cx="362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2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4" grpId="0"/>
      <p:bldP spid="17" grpId="0"/>
      <p:bldP spid="18" grpId="0"/>
      <p:bldP spid="19" grpId="0"/>
      <p:bldP spid="20" grpId="0"/>
      <p:bldP spid="21" grpId="0" animBg="1"/>
      <p:bldP spid="22" grpId="0"/>
      <p:bldP spid="28" grpId="0"/>
      <p:bldP spid="29" grpId="0"/>
      <p:bldP spid="30" grpId="0"/>
      <p:bldP spid="32" grpId="0"/>
      <p:bldP spid="34" grpId="0"/>
      <p:bldP spid="36" grpId="0"/>
      <p:bldP spid="37" grpId="0"/>
      <p:bldP spid="37" grpId="1"/>
      <p:bldP spid="40" grpId="0" animBg="1"/>
      <p:bldP spid="41" grpId="0" animBg="1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/>
          <p:cNvCxnSpPr/>
          <p:nvPr/>
        </p:nvCxnSpPr>
        <p:spPr>
          <a:xfrm>
            <a:off x="6516216" y="1484784"/>
            <a:ext cx="0" cy="122413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4716016" y="2132856"/>
            <a:ext cx="3600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800" b="1" dirty="0">
                    <a:latin typeface="Comic Sans MS" panose="030F0702030302020204" pitchFamily="66" charset="0"/>
                  </a:rPr>
                  <a:t>You need to be able to sketch graphs of the form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, and understand the processes involved</a:t>
                </a: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−360≤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≤360</m:t>
                      </m:r>
                    </m:oMath>
                  </m:oMathPara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97873"/>
                <a:ext cx="3777344" cy="4679089"/>
              </a:xfrm>
              <a:blipFill>
                <a:blip r:embed="rId2"/>
                <a:stretch>
                  <a:fillRect t="-1304" r="-11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4788024" y="17008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Freeform 115"/>
          <p:cNvSpPr/>
          <p:nvPr/>
        </p:nvSpPr>
        <p:spPr>
          <a:xfrm>
            <a:off x="6516216" y="17008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Freeform 116"/>
          <p:cNvSpPr/>
          <p:nvPr/>
        </p:nvSpPr>
        <p:spPr>
          <a:xfrm flipV="1">
            <a:off x="5652120" y="213285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Freeform 117"/>
          <p:cNvSpPr/>
          <p:nvPr/>
        </p:nvSpPr>
        <p:spPr>
          <a:xfrm flipV="1">
            <a:off x="7380312" y="213285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/>
          <p:cNvSpPr txBox="1"/>
          <p:nvPr/>
        </p:nvSpPr>
        <p:spPr>
          <a:xfrm>
            <a:off x="8172400" y="2132856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092280" y="2132856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292080" y="2132856"/>
            <a:ext cx="4651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427984" y="2132856"/>
            <a:ext cx="486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300192" y="1556792"/>
            <a:ext cx="2455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228184" y="2420888"/>
            <a:ext cx="3016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4283968" y="1412776"/>
                <a:ext cx="8470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12776"/>
                <a:ext cx="847027" cy="246221"/>
              </a:xfrm>
              <a:prstGeom prst="rect">
                <a:avLst/>
              </a:prstGeom>
              <a:blipFill>
                <a:blip r:embed="rId3"/>
                <a:stretch>
                  <a:fillRect l="-5755" r="-791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3" name="Straight Connector 132"/>
          <p:cNvCxnSpPr/>
          <p:nvPr/>
        </p:nvCxnSpPr>
        <p:spPr>
          <a:xfrm>
            <a:off x="6516216" y="3284984"/>
            <a:ext cx="0" cy="122413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4716016" y="3933056"/>
            <a:ext cx="3600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reeform 134"/>
          <p:cNvSpPr/>
          <p:nvPr/>
        </p:nvSpPr>
        <p:spPr>
          <a:xfrm>
            <a:off x="4788024" y="35010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Freeform 135"/>
          <p:cNvSpPr/>
          <p:nvPr/>
        </p:nvSpPr>
        <p:spPr>
          <a:xfrm>
            <a:off x="6516216" y="35010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Freeform 136"/>
          <p:cNvSpPr/>
          <p:nvPr/>
        </p:nvSpPr>
        <p:spPr>
          <a:xfrm flipV="1">
            <a:off x="5652120" y="393305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 flipV="1">
            <a:off x="7380312" y="393305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TextBox 138"/>
          <p:cNvSpPr txBox="1"/>
          <p:nvPr/>
        </p:nvSpPr>
        <p:spPr>
          <a:xfrm>
            <a:off x="8172400" y="3933056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092280" y="3933056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292080" y="3933056"/>
            <a:ext cx="4651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427984" y="3933056"/>
            <a:ext cx="486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300192" y="3356992"/>
            <a:ext cx="2455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228184" y="4221088"/>
            <a:ext cx="3016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4139952" y="3212976"/>
                <a:ext cx="102342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1023422" cy="246221"/>
              </a:xfrm>
              <a:prstGeom prst="rect">
                <a:avLst/>
              </a:prstGeom>
              <a:blipFill>
                <a:blip r:embed="rId4"/>
                <a:stretch>
                  <a:fillRect l="-4167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Freeform 145"/>
          <p:cNvSpPr/>
          <p:nvPr/>
        </p:nvSpPr>
        <p:spPr>
          <a:xfrm>
            <a:off x="5652120" y="35010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Freeform 146"/>
          <p:cNvSpPr/>
          <p:nvPr/>
        </p:nvSpPr>
        <p:spPr>
          <a:xfrm>
            <a:off x="7380312" y="3501008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6516216" y="5157192"/>
            <a:ext cx="0" cy="122413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716016" y="5805264"/>
            <a:ext cx="3600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Freeform 149"/>
          <p:cNvSpPr/>
          <p:nvPr/>
        </p:nvSpPr>
        <p:spPr>
          <a:xfrm>
            <a:off x="5652120" y="537321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Freeform 150"/>
          <p:cNvSpPr/>
          <p:nvPr/>
        </p:nvSpPr>
        <p:spPr>
          <a:xfrm>
            <a:off x="6516216" y="5373216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Freeform 151"/>
          <p:cNvSpPr/>
          <p:nvPr/>
        </p:nvSpPr>
        <p:spPr>
          <a:xfrm flipV="1">
            <a:off x="4788024" y="5805264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Freeform 152"/>
          <p:cNvSpPr/>
          <p:nvPr/>
        </p:nvSpPr>
        <p:spPr>
          <a:xfrm flipV="1">
            <a:off x="7380312" y="5805264"/>
            <a:ext cx="866775" cy="433387"/>
          </a:xfrm>
          <a:custGeom>
            <a:avLst/>
            <a:gdLst>
              <a:gd name="connsiteX0" fmla="*/ 0 w 866775"/>
              <a:gd name="connsiteY0" fmla="*/ 433387 h 433387"/>
              <a:gd name="connsiteX1" fmla="*/ 433388 w 866775"/>
              <a:gd name="connsiteY1" fmla="*/ 0 h 433387"/>
              <a:gd name="connsiteX2" fmla="*/ 866775 w 866775"/>
              <a:gd name="connsiteY2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775" h="433387">
                <a:moveTo>
                  <a:pt x="0" y="433387"/>
                </a:moveTo>
                <a:cubicBezTo>
                  <a:pt x="144463" y="216693"/>
                  <a:pt x="288926" y="0"/>
                  <a:pt x="433388" y="0"/>
                </a:cubicBezTo>
                <a:cubicBezTo>
                  <a:pt x="577850" y="0"/>
                  <a:pt x="722312" y="216693"/>
                  <a:pt x="866775" y="433387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TextBox 153"/>
          <p:cNvSpPr txBox="1"/>
          <p:nvPr/>
        </p:nvSpPr>
        <p:spPr>
          <a:xfrm>
            <a:off x="8172400" y="5805264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092280" y="580526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508104" y="5805264"/>
            <a:ext cx="4651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-180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27984" y="5805264"/>
            <a:ext cx="486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-360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300192" y="5229200"/>
            <a:ext cx="2455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228184" y="6093296"/>
            <a:ext cx="3016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4139952" y="5445224"/>
                <a:ext cx="9769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445224"/>
                <a:ext cx="976934" cy="246221"/>
              </a:xfrm>
              <a:prstGeom prst="rect">
                <a:avLst/>
              </a:prstGeom>
              <a:blipFill>
                <a:blip r:embed="rId5"/>
                <a:stretch>
                  <a:fillRect l="-4375" r="-75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6444208" y="119675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196752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29167" r="-25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6444208" y="299695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996952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/>
              <p:cNvSpPr txBox="1"/>
              <p:nvPr/>
            </p:nvSpPr>
            <p:spPr>
              <a:xfrm>
                <a:off x="6444208" y="48691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869160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8316416" y="566124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5661248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8316416" y="37890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37890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8316416" y="19888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1988840"/>
                <a:ext cx="144142" cy="215444"/>
              </a:xfrm>
              <a:prstGeom prst="rect">
                <a:avLst/>
              </a:prstGeom>
              <a:blipFill>
                <a:blip r:embed="rId9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/>
              <p:cNvSpPr txBox="1"/>
              <p:nvPr/>
            </p:nvSpPr>
            <p:spPr>
              <a:xfrm>
                <a:off x="4139952" y="3212976"/>
                <a:ext cx="8470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9" name="TextBox 1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847027" cy="246221"/>
              </a:xfrm>
              <a:prstGeom prst="rect">
                <a:avLst/>
              </a:prstGeom>
              <a:blipFill>
                <a:blip r:embed="rId10"/>
                <a:stretch>
                  <a:fillRect l="-5755" r="-863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89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 animBg="1"/>
      <p:bldP spid="117" grpId="0" animBg="1"/>
      <p:bldP spid="118" grpId="0" animBg="1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5" grpId="0" animBg="1"/>
      <p:bldP spid="136" grpId="0" animBg="1"/>
      <p:bldP spid="137" grpId="0" animBg="1"/>
      <p:bldP spid="137" grpId="1" animBg="1"/>
      <p:bldP spid="138" grpId="0" animBg="1"/>
      <p:bldP spid="138" grpId="1" animBg="1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 animBg="1"/>
      <p:bldP spid="147" grpId="0" animBg="1"/>
      <p:bldP spid="150" grpId="0" animBg="1"/>
      <p:bldP spid="151" grpId="0" animBg="1"/>
      <p:bldP spid="152" grpId="0" animBg="1"/>
      <p:bldP spid="153" grpId="0" animBg="1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6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97873"/>
                <a:ext cx="3777344" cy="510322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800" b="1" dirty="0">
                    <a:latin typeface="Comic Sans MS" panose="030F0702030302020204" pitchFamily="66" charset="0"/>
                  </a:rPr>
                  <a:t>You need to be able to sketch graphs of the form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, and understand the processes involved</a:t>
                </a: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The diagram shows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with five points labelled.</a:t>
                </a: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each of the following graphs, labelling points corresponding to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as well as any intersections with the axes.</a:t>
                </a: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97873"/>
                <a:ext cx="3777344" cy="5103224"/>
              </a:xfrm>
              <a:blipFill>
                <a:blip r:embed="rId2"/>
                <a:stretch>
                  <a:fillRect l="-1454" t="-1673" r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124544" y="11187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544" y="1118768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4180328" y="2702944"/>
            <a:ext cx="4536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flipH="1">
                <a:off x="8716832" y="2630936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716832" y="2630936"/>
                <a:ext cx="20751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 rot="16200000">
            <a:off x="5188440" y="234290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111753" y="1700808"/>
            <a:ext cx="3474720" cy="1576347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4720" h="1576347">
                <a:moveTo>
                  <a:pt x="0" y="1576347"/>
                </a:moveTo>
                <a:cubicBezTo>
                  <a:pt x="248920" y="794753"/>
                  <a:pt x="497840" y="13159"/>
                  <a:pt x="827314" y="96"/>
                </a:cubicBezTo>
                <a:cubicBezTo>
                  <a:pt x="1156788" y="-12967"/>
                  <a:pt x="1638663" y="1306381"/>
                  <a:pt x="1976846" y="1497970"/>
                </a:cubicBezTo>
                <a:cubicBezTo>
                  <a:pt x="2315029" y="1689559"/>
                  <a:pt x="2606767" y="1220747"/>
                  <a:pt x="2856412" y="1149627"/>
                </a:cubicBezTo>
                <a:cubicBezTo>
                  <a:pt x="3106057" y="1078507"/>
                  <a:pt x="3290388" y="1074878"/>
                  <a:pt x="3474720" y="107125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6621838" y="2636521"/>
            <a:ext cx="144016" cy="144016"/>
            <a:chOff x="7092280" y="4149080"/>
            <a:chExt cx="144016" cy="14401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5237311" y="2640943"/>
            <a:ext cx="144016" cy="144016"/>
            <a:chOff x="7092280" y="4149080"/>
            <a:chExt cx="144016" cy="144016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6203011" y="1922419"/>
            <a:ext cx="144016" cy="144016"/>
            <a:chOff x="7092280" y="4149080"/>
            <a:chExt cx="144016" cy="144016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864194" y="1635036"/>
            <a:ext cx="144016" cy="144016"/>
            <a:chOff x="7092280" y="4149080"/>
            <a:chExt cx="144016" cy="144016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134556" y="3176453"/>
            <a:ext cx="144016" cy="144016"/>
            <a:chOff x="7092280" y="4149080"/>
            <a:chExt cx="144016" cy="14401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15959" y="2449842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959" y="2449842"/>
                <a:ext cx="3191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599433" y="154415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433" y="1544150"/>
                <a:ext cx="32502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251760" y="1718321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760" y="1718321"/>
                <a:ext cx="31919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374496" y="2676264"/>
                <a:ext cx="33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496" y="2676264"/>
                <a:ext cx="33021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974299" y="2963647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299" y="2963647"/>
                <a:ext cx="31919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190131" y="2711099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131" y="2711099"/>
                <a:ext cx="42030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07771" y="1879430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771" y="1879430"/>
                <a:ext cx="38985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539959" y="2728515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959" y="2728515"/>
                <a:ext cx="30489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865442" y="3264092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(6,−5)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442" y="3264092"/>
                <a:ext cx="691215" cy="276999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486222" y="1378687"/>
                <a:ext cx="8675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(−2.5,15)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222" y="1378687"/>
                <a:ext cx="867545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12301" y="2785121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301" y="2785121"/>
                <a:ext cx="730136" cy="215444"/>
              </a:xfrm>
              <a:prstGeom prst="rect">
                <a:avLst/>
              </a:prstGeom>
              <a:blipFill>
                <a:blip r:embed="rId15"/>
                <a:stretch>
                  <a:fillRect l="-5833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75" name="Rectangle 174"/>
          <p:cNvSpPr/>
          <p:nvPr/>
        </p:nvSpPr>
        <p:spPr>
          <a:xfrm>
            <a:off x="3517900" y="6121400"/>
            <a:ext cx="476250" cy="635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TextBox 17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8" name="Freeform 37"/>
          <p:cNvSpPr/>
          <p:nvPr/>
        </p:nvSpPr>
        <p:spPr>
          <a:xfrm flipV="1">
            <a:off x="6660232" y="4751525"/>
            <a:ext cx="1872706" cy="532280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647406"/>
              <a:gd name="connsiteY0" fmla="*/ 96 h 1543630"/>
              <a:gd name="connsiteX1" fmla="*/ 1149532 w 2647406"/>
              <a:gd name="connsiteY1" fmla="*/ 1497970 h 1543630"/>
              <a:gd name="connsiteX2" fmla="*/ 2029098 w 2647406"/>
              <a:gd name="connsiteY2" fmla="*/ 1149627 h 1543630"/>
              <a:gd name="connsiteX3" fmla="*/ 2647406 w 2647406"/>
              <a:gd name="connsiteY3" fmla="*/ 1071250 h 1543630"/>
              <a:gd name="connsiteX0" fmla="*/ 0 w 1872706"/>
              <a:gd name="connsiteY0" fmla="*/ 266 h 483318"/>
              <a:gd name="connsiteX1" fmla="*/ 374832 w 1872706"/>
              <a:gd name="connsiteY1" fmla="*/ 482140 h 483318"/>
              <a:gd name="connsiteX2" fmla="*/ 1254398 w 1872706"/>
              <a:gd name="connsiteY2" fmla="*/ 133797 h 483318"/>
              <a:gd name="connsiteX3" fmla="*/ 1872706 w 1872706"/>
              <a:gd name="connsiteY3" fmla="*/ 55420 h 483318"/>
              <a:gd name="connsiteX0" fmla="*/ 0 w 1872706"/>
              <a:gd name="connsiteY0" fmla="*/ 0 h 483052"/>
              <a:gd name="connsiteX1" fmla="*/ 374832 w 1872706"/>
              <a:gd name="connsiteY1" fmla="*/ 481874 h 483052"/>
              <a:gd name="connsiteX2" fmla="*/ 1254398 w 1872706"/>
              <a:gd name="connsiteY2" fmla="*/ 133531 h 483052"/>
              <a:gd name="connsiteX3" fmla="*/ 1872706 w 1872706"/>
              <a:gd name="connsiteY3" fmla="*/ 55154 h 483052"/>
              <a:gd name="connsiteX0" fmla="*/ 0 w 1872706"/>
              <a:gd name="connsiteY0" fmla="*/ 0 h 528272"/>
              <a:gd name="connsiteX1" fmla="*/ 374832 w 1872706"/>
              <a:gd name="connsiteY1" fmla="*/ 481874 h 528272"/>
              <a:gd name="connsiteX2" fmla="*/ 1254398 w 1872706"/>
              <a:gd name="connsiteY2" fmla="*/ 133531 h 528272"/>
              <a:gd name="connsiteX3" fmla="*/ 1872706 w 1872706"/>
              <a:gd name="connsiteY3" fmla="*/ 55154 h 528272"/>
              <a:gd name="connsiteX0" fmla="*/ 0 w 1872706"/>
              <a:gd name="connsiteY0" fmla="*/ 0 h 528272"/>
              <a:gd name="connsiteX1" fmla="*/ 374832 w 1872706"/>
              <a:gd name="connsiteY1" fmla="*/ 481874 h 528272"/>
              <a:gd name="connsiteX2" fmla="*/ 1254398 w 1872706"/>
              <a:gd name="connsiteY2" fmla="*/ 133531 h 528272"/>
              <a:gd name="connsiteX3" fmla="*/ 1872706 w 1872706"/>
              <a:gd name="connsiteY3" fmla="*/ 55154 h 528272"/>
              <a:gd name="connsiteX0" fmla="*/ 0 w 1872706"/>
              <a:gd name="connsiteY0" fmla="*/ 0 h 531623"/>
              <a:gd name="connsiteX1" fmla="*/ 374832 w 1872706"/>
              <a:gd name="connsiteY1" fmla="*/ 481874 h 531623"/>
              <a:gd name="connsiteX2" fmla="*/ 1254398 w 1872706"/>
              <a:gd name="connsiteY2" fmla="*/ 133531 h 531623"/>
              <a:gd name="connsiteX3" fmla="*/ 1872706 w 1872706"/>
              <a:gd name="connsiteY3" fmla="*/ 55154 h 531623"/>
              <a:gd name="connsiteX0" fmla="*/ 0 w 1872706"/>
              <a:gd name="connsiteY0" fmla="*/ 0 h 532661"/>
              <a:gd name="connsiteX1" fmla="*/ 374832 w 1872706"/>
              <a:gd name="connsiteY1" fmla="*/ 481874 h 532661"/>
              <a:gd name="connsiteX2" fmla="*/ 1254398 w 1872706"/>
              <a:gd name="connsiteY2" fmla="*/ 133531 h 532661"/>
              <a:gd name="connsiteX3" fmla="*/ 1872706 w 1872706"/>
              <a:gd name="connsiteY3" fmla="*/ 55154 h 532661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2280"/>
              <a:gd name="connsiteX1" fmla="*/ 374832 w 1872706"/>
              <a:gd name="connsiteY1" fmla="*/ 481874 h 532280"/>
              <a:gd name="connsiteX2" fmla="*/ 1254398 w 1872706"/>
              <a:gd name="connsiteY2" fmla="*/ 133531 h 532280"/>
              <a:gd name="connsiteX3" fmla="*/ 1872706 w 1872706"/>
              <a:gd name="connsiteY3" fmla="*/ 55154 h 53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2706" h="532280">
                <a:moveTo>
                  <a:pt x="0" y="0"/>
                </a:moveTo>
                <a:cubicBezTo>
                  <a:pt x="132624" y="196487"/>
                  <a:pt x="140366" y="275469"/>
                  <a:pt x="374832" y="481874"/>
                </a:cubicBezTo>
                <a:cubicBezTo>
                  <a:pt x="609298" y="688279"/>
                  <a:pt x="1004753" y="198301"/>
                  <a:pt x="1254398" y="133531"/>
                </a:cubicBezTo>
                <a:cubicBezTo>
                  <a:pt x="1504043" y="68761"/>
                  <a:pt x="1688374" y="58782"/>
                  <a:pt x="1872706" y="5515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 flipV="1">
            <a:off x="5097769" y="4703340"/>
            <a:ext cx="179614" cy="579301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856412"/>
              <a:gd name="connsiteY0" fmla="*/ 1576347 h 1576347"/>
              <a:gd name="connsiteX1" fmla="*/ 827314 w 2856412"/>
              <a:gd name="connsiteY1" fmla="*/ 96 h 1576347"/>
              <a:gd name="connsiteX2" fmla="*/ 1976846 w 2856412"/>
              <a:gd name="connsiteY2" fmla="*/ 1497970 h 1576347"/>
              <a:gd name="connsiteX3" fmla="*/ 2856412 w 2856412"/>
              <a:gd name="connsiteY3" fmla="*/ 1149627 h 1576347"/>
              <a:gd name="connsiteX0" fmla="*/ 0 w 1976846"/>
              <a:gd name="connsiteY0" fmla="*/ 1576347 h 1576347"/>
              <a:gd name="connsiteX1" fmla="*/ 827314 w 1976846"/>
              <a:gd name="connsiteY1" fmla="*/ 96 h 1576347"/>
              <a:gd name="connsiteX2" fmla="*/ 1976846 w 1976846"/>
              <a:gd name="connsiteY2" fmla="*/ 1497970 h 1576347"/>
              <a:gd name="connsiteX0" fmla="*/ 0 w 827314"/>
              <a:gd name="connsiteY0" fmla="*/ 1576251 h 1576251"/>
              <a:gd name="connsiteX1" fmla="*/ 827314 w 827314"/>
              <a:gd name="connsiteY1" fmla="*/ 0 h 1576251"/>
              <a:gd name="connsiteX0" fmla="*/ 0 w 179614"/>
              <a:gd name="connsiteY0" fmla="*/ 597033 h 597033"/>
              <a:gd name="connsiteX1" fmla="*/ 179614 w 179614"/>
              <a:gd name="connsiteY1" fmla="*/ 17732 h 597033"/>
              <a:gd name="connsiteX0" fmla="*/ 0 w 179614"/>
              <a:gd name="connsiteY0" fmla="*/ 579301 h 579301"/>
              <a:gd name="connsiteX1" fmla="*/ 179614 w 179614"/>
              <a:gd name="connsiteY1" fmla="*/ 0 h 579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9614" h="579301">
                <a:moveTo>
                  <a:pt x="0" y="579301"/>
                </a:moveTo>
                <a:cubicBezTo>
                  <a:pt x="248920" y="-202293"/>
                  <a:pt x="66040" y="387713"/>
                  <a:pt x="17961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5284459" y="4301385"/>
            <a:ext cx="1386296" cy="1010601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856412"/>
              <a:gd name="connsiteY0" fmla="*/ 1576347 h 1576347"/>
              <a:gd name="connsiteX1" fmla="*/ 827314 w 2856412"/>
              <a:gd name="connsiteY1" fmla="*/ 96 h 1576347"/>
              <a:gd name="connsiteX2" fmla="*/ 1976846 w 2856412"/>
              <a:gd name="connsiteY2" fmla="*/ 1497970 h 1576347"/>
              <a:gd name="connsiteX3" fmla="*/ 2856412 w 2856412"/>
              <a:gd name="connsiteY3" fmla="*/ 1149627 h 1576347"/>
              <a:gd name="connsiteX0" fmla="*/ 0 w 1976846"/>
              <a:gd name="connsiteY0" fmla="*/ 1576347 h 1576347"/>
              <a:gd name="connsiteX1" fmla="*/ 827314 w 1976846"/>
              <a:gd name="connsiteY1" fmla="*/ 96 h 1576347"/>
              <a:gd name="connsiteX2" fmla="*/ 1976846 w 1976846"/>
              <a:gd name="connsiteY2" fmla="*/ 1497970 h 1576347"/>
              <a:gd name="connsiteX0" fmla="*/ 0 w 1786346"/>
              <a:gd name="connsiteY0" fmla="*/ 1005968 h 1511791"/>
              <a:gd name="connsiteX1" fmla="*/ 636814 w 1786346"/>
              <a:gd name="connsiteY1" fmla="*/ 13917 h 1511791"/>
              <a:gd name="connsiteX2" fmla="*/ 1786346 w 1786346"/>
              <a:gd name="connsiteY2" fmla="*/ 1511791 h 1511791"/>
              <a:gd name="connsiteX0" fmla="*/ 0 w 1386296"/>
              <a:gd name="connsiteY0" fmla="*/ 992079 h 1008952"/>
              <a:gd name="connsiteX1" fmla="*/ 636814 w 1386296"/>
              <a:gd name="connsiteY1" fmla="*/ 28 h 1008952"/>
              <a:gd name="connsiteX2" fmla="*/ 1386296 w 1386296"/>
              <a:gd name="connsiteY2" fmla="*/ 1008952 h 1008952"/>
              <a:gd name="connsiteX0" fmla="*/ 0 w 1386296"/>
              <a:gd name="connsiteY0" fmla="*/ 992079 h 1008952"/>
              <a:gd name="connsiteX1" fmla="*/ 636814 w 1386296"/>
              <a:gd name="connsiteY1" fmla="*/ 28 h 1008952"/>
              <a:gd name="connsiteX2" fmla="*/ 1386296 w 1386296"/>
              <a:gd name="connsiteY2" fmla="*/ 1008952 h 1008952"/>
              <a:gd name="connsiteX0" fmla="*/ 0 w 1386296"/>
              <a:gd name="connsiteY0" fmla="*/ 993728 h 1010601"/>
              <a:gd name="connsiteX1" fmla="*/ 636814 w 1386296"/>
              <a:gd name="connsiteY1" fmla="*/ 1677 h 1010601"/>
              <a:gd name="connsiteX2" fmla="*/ 1386296 w 1386296"/>
              <a:gd name="connsiteY2" fmla="*/ 1010601 h 1010601"/>
              <a:gd name="connsiteX0" fmla="*/ 0 w 1386296"/>
              <a:gd name="connsiteY0" fmla="*/ 993728 h 1010601"/>
              <a:gd name="connsiteX1" fmla="*/ 636814 w 1386296"/>
              <a:gd name="connsiteY1" fmla="*/ 1677 h 1010601"/>
              <a:gd name="connsiteX2" fmla="*/ 1386296 w 1386296"/>
              <a:gd name="connsiteY2" fmla="*/ 1010601 h 1010601"/>
              <a:gd name="connsiteX0" fmla="*/ 0 w 1386296"/>
              <a:gd name="connsiteY0" fmla="*/ 993728 h 1010601"/>
              <a:gd name="connsiteX1" fmla="*/ 636814 w 1386296"/>
              <a:gd name="connsiteY1" fmla="*/ 1677 h 1010601"/>
              <a:gd name="connsiteX2" fmla="*/ 1386296 w 1386296"/>
              <a:gd name="connsiteY2" fmla="*/ 1010601 h 101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6296" h="1010601">
                <a:moveTo>
                  <a:pt x="0" y="993728"/>
                </a:moveTo>
                <a:cubicBezTo>
                  <a:pt x="287020" y="237534"/>
                  <a:pt x="405765" y="43315"/>
                  <a:pt x="636814" y="1677"/>
                </a:cubicBezTo>
                <a:cubicBezTo>
                  <a:pt x="867863" y="-39961"/>
                  <a:pt x="1251313" y="704712"/>
                  <a:pt x="1386296" y="1010601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>
            <a:off x="6660232" y="5301208"/>
            <a:ext cx="1872706" cy="532280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647406"/>
              <a:gd name="connsiteY0" fmla="*/ 96 h 1543630"/>
              <a:gd name="connsiteX1" fmla="*/ 1149532 w 2647406"/>
              <a:gd name="connsiteY1" fmla="*/ 1497970 h 1543630"/>
              <a:gd name="connsiteX2" fmla="*/ 2029098 w 2647406"/>
              <a:gd name="connsiteY2" fmla="*/ 1149627 h 1543630"/>
              <a:gd name="connsiteX3" fmla="*/ 2647406 w 2647406"/>
              <a:gd name="connsiteY3" fmla="*/ 1071250 h 1543630"/>
              <a:gd name="connsiteX0" fmla="*/ 0 w 1872706"/>
              <a:gd name="connsiteY0" fmla="*/ 266 h 483318"/>
              <a:gd name="connsiteX1" fmla="*/ 374832 w 1872706"/>
              <a:gd name="connsiteY1" fmla="*/ 482140 h 483318"/>
              <a:gd name="connsiteX2" fmla="*/ 1254398 w 1872706"/>
              <a:gd name="connsiteY2" fmla="*/ 133797 h 483318"/>
              <a:gd name="connsiteX3" fmla="*/ 1872706 w 1872706"/>
              <a:gd name="connsiteY3" fmla="*/ 55420 h 483318"/>
              <a:gd name="connsiteX0" fmla="*/ 0 w 1872706"/>
              <a:gd name="connsiteY0" fmla="*/ 0 h 483052"/>
              <a:gd name="connsiteX1" fmla="*/ 374832 w 1872706"/>
              <a:gd name="connsiteY1" fmla="*/ 481874 h 483052"/>
              <a:gd name="connsiteX2" fmla="*/ 1254398 w 1872706"/>
              <a:gd name="connsiteY2" fmla="*/ 133531 h 483052"/>
              <a:gd name="connsiteX3" fmla="*/ 1872706 w 1872706"/>
              <a:gd name="connsiteY3" fmla="*/ 55154 h 483052"/>
              <a:gd name="connsiteX0" fmla="*/ 0 w 1872706"/>
              <a:gd name="connsiteY0" fmla="*/ 0 h 528272"/>
              <a:gd name="connsiteX1" fmla="*/ 374832 w 1872706"/>
              <a:gd name="connsiteY1" fmla="*/ 481874 h 528272"/>
              <a:gd name="connsiteX2" fmla="*/ 1254398 w 1872706"/>
              <a:gd name="connsiteY2" fmla="*/ 133531 h 528272"/>
              <a:gd name="connsiteX3" fmla="*/ 1872706 w 1872706"/>
              <a:gd name="connsiteY3" fmla="*/ 55154 h 528272"/>
              <a:gd name="connsiteX0" fmla="*/ 0 w 1872706"/>
              <a:gd name="connsiteY0" fmla="*/ 0 h 528272"/>
              <a:gd name="connsiteX1" fmla="*/ 374832 w 1872706"/>
              <a:gd name="connsiteY1" fmla="*/ 481874 h 528272"/>
              <a:gd name="connsiteX2" fmla="*/ 1254398 w 1872706"/>
              <a:gd name="connsiteY2" fmla="*/ 133531 h 528272"/>
              <a:gd name="connsiteX3" fmla="*/ 1872706 w 1872706"/>
              <a:gd name="connsiteY3" fmla="*/ 55154 h 528272"/>
              <a:gd name="connsiteX0" fmla="*/ 0 w 1872706"/>
              <a:gd name="connsiteY0" fmla="*/ 0 h 531623"/>
              <a:gd name="connsiteX1" fmla="*/ 374832 w 1872706"/>
              <a:gd name="connsiteY1" fmla="*/ 481874 h 531623"/>
              <a:gd name="connsiteX2" fmla="*/ 1254398 w 1872706"/>
              <a:gd name="connsiteY2" fmla="*/ 133531 h 531623"/>
              <a:gd name="connsiteX3" fmla="*/ 1872706 w 1872706"/>
              <a:gd name="connsiteY3" fmla="*/ 55154 h 531623"/>
              <a:gd name="connsiteX0" fmla="*/ 0 w 1872706"/>
              <a:gd name="connsiteY0" fmla="*/ 0 h 532661"/>
              <a:gd name="connsiteX1" fmla="*/ 374832 w 1872706"/>
              <a:gd name="connsiteY1" fmla="*/ 481874 h 532661"/>
              <a:gd name="connsiteX2" fmla="*/ 1254398 w 1872706"/>
              <a:gd name="connsiteY2" fmla="*/ 133531 h 532661"/>
              <a:gd name="connsiteX3" fmla="*/ 1872706 w 1872706"/>
              <a:gd name="connsiteY3" fmla="*/ 55154 h 532661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7370"/>
              <a:gd name="connsiteX1" fmla="*/ 374832 w 1872706"/>
              <a:gd name="connsiteY1" fmla="*/ 481874 h 537370"/>
              <a:gd name="connsiteX2" fmla="*/ 1254398 w 1872706"/>
              <a:gd name="connsiteY2" fmla="*/ 133531 h 537370"/>
              <a:gd name="connsiteX3" fmla="*/ 1872706 w 1872706"/>
              <a:gd name="connsiteY3" fmla="*/ 55154 h 537370"/>
              <a:gd name="connsiteX0" fmla="*/ 0 w 1872706"/>
              <a:gd name="connsiteY0" fmla="*/ 0 h 532280"/>
              <a:gd name="connsiteX1" fmla="*/ 374832 w 1872706"/>
              <a:gd name="connsiteY1" fmla="*/ 481874 h 532280"/>
              <a:gd name="connsiteX2" fmla="*/ 1254398 w 1872706"/>
              <a:gd name="connsiteY2" fmla="*/ 133531 h 532280"/>
              <a:gd name="connsiteX3" fmla="*/ 1872706 w 1872706"/>
              <a:gd name="connsiteY3" fmla="*/ 55154 h 53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2706" h="532280">
                <a:moveTo>
                  <a:pt x="0" y="0"/>
                </a:moveTo>
                <a:cubicBezTo>
                  <a:pt x="132624" y="196487"/>
                  <a:pt x="140366" y="275469"/>
                  <a:pt x="374832" y="481874"/>
                </a:cubicBezTo>
                <a:cubicBezTo>
                  <a:pt x="609298" y="688279"/>
                  <a:pt x="1004753" y="198301"/>
                  <a:pt x="1254398" y="133531"/>
                </a:cubicBezTo>
                <a:cubicBezTo>
                  <a:pt x="1504043" y="68761"/>
                  <a:pt x="1688374" y="58782"/>
                  <a:pt x="1872706" y="5515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>
            <a:off x="5103484" y="5293028"/>
            <a:ext cx="179614" cy="579301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856412"/>
              <a:gd name="connsiteY0" fmla="*/ 1576347 h 1576347"/>
              <a:gd name="connsiteX1" fmla="*/ 827314 w 2856412"/>
              <a:gd name="connsiteY1" fmla="*/ 96 h 1576347"/>
              <a:gd name="connsiteX2" fmla="*/ 1976846 w 2856412"/>
              <a:gd name="connsiteY2" fmla="*/ 1497970 h 1576347"/>
              <a:gd name="connsiteX3" fmla="*/ 2856412 w 2856412"/>
              <a:gd name="connsiteY3" fmla="*/ 1149627 h 1576347"/>
              <a:gd name="connsiteX0" fmla="*/ 0 w 1976846"/>
              <a:gd name="connsiteY0" fmla="*/ 1576347 h 1576347"/>
              <a:gd name="connsiteX1" fmla="*/ 827314 w 1976846"/>
              <a:gd name="connsiteY1" fmla="*/ 96 h 1576347"/>
              <a:gd name="connsiteX2" fmla="*/ 1976846 w 1976846"/>
              <a:gd name="connsiteY2" fmla="*/ 1497970 h 1576347"/>
              <a:gd name="connsiteX0" fmla="*/ 0 w 827314"/>
              <a:gd name="connsiteY0" fmla="*/ 1576251 h 1576251"/>
              <a:gd name="connsiteX1" fmla="*/ 827314 w 827314"/>
              <a:gd name="connsiteY1" fmla="*/ 0 h 1576251"/>
              <a:gd name="connsiteX0" fmla="*/ 0 w 179614"/>
              <a:gd name="connsiteY0" fmla="*/ 597033 h 597033"/>
              <a:gd name="connsiteX1" fmla="*/ 179614 w 179614"/>
              <a:gd name="connsiteY1" fmla="*/ 17732 h 597033"/>
              <a:gd name="connsiteX0" fmla="*/ 0 w 179614"/>
              <a:gd name="connsiteY0" fmla="*/ 579301 h 579301"/>
              <a:gd name="connsiteX1" fmla="*/ 179614 w 179614"/>
              <a:gd name="connsiteY1" fmla="*/ 0 h 579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9614" h="579301">
                <a:moveTo>
                  <a:pt x="0" y="579301"/>
                </a:moveTo>
                <a:cubicBezTo>
                  <a:pt x="248920" y="-202293"/>
                  <a:pt x="66040" y="387713"/>
                  <a:pt x="17961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097860" y="3711629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860" y="3711629"/>
                <a:ext cx="144142" cy="215444"/>
              </a:xfrm>
              <a:prstGeom prst="rect">
                <a:avLst/>
              </a:prstGeom>
              <a:blipFill>
                <a:blip r:embed="rId16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Arrow Connector 101"/>
          <p:cNvCxnSpPr/>
          <p:nvPr/>
        </p:nvCxnSpPr>
        <p:spPr>
          <a:xfrm>
            <a:off x="4211960" y="5301208"/>
            <a:ext cx="446449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 flipH="1">
                <a:off x="8690148" y="5223797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90148" y="5223797"/>
                <a:ext cx="20751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Arrow Connector 103"/>
          <p:cNvCxnSpPr/>
          <p:nvPr/>
        </p:nvCxnSpPr>
        <p:spPr>
          <a:xfrm rot="16200000">
            <a:off x="5161756" y="4935765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6595154" y="5229382"/>
            <a:ext cx="144016" cy="144016"/>
            <a:chOff x="7092280" y="4149080"/>
            <a:chExt cx="144016" cy="144016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5210627" y="5233804"/>
            <a:ext cx="144016" cy="144016"/>
            <a:chOff x="7092280" y="4149080"/>
            <a:chExt cx="144016" cy="144016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6176327" y="4486705"/>
            <a:ext cx="144016" cy="144016"/>
            <a:chOff x="7092280" y="4149080"/>
            <a:chExt cx="144016" cy="144016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5837510" y="4227897"/>
            <a:ext cx="144016" cy="144016"/>
            <a:chOff x="7092280" y="4149080"/>
            <a:chExt cx="144016" cy="144016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7085012" y="5769314"/>
            <a:ext cx="144016" cy="144016"/>
            <a:chOff x="7092280" y="4149080"/>
            <a:chExt cx="144016" cy="144016"/>
          </a:xfrm>
        </p:grpSpPr>
        <p:cxnSp>
          <p:nvCxnSpPr>
            <p:cNvPr id="119" name="Straight Connector 118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4989275" y="5042703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275" y="5042703"/>
                <a:ext cx="31919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5572749" y="4137011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749" y="4137011"/>
                <a:ext cx="325024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6225076" y="4282607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076" y="4282607"/>
                <a:ext cx="31919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6347812" y="5269125"/>
                <a:ext cx="33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812" y="5269125"/>
                <a:ext cx="330219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6924755" y="5556508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755" y="5556508"/>
                <a:ext cx="319190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5163447" y="530396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447" y="5303960"/>
                <a:ext cx="42030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5881087" y="4443716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087" y="4443716"/>
                <a:ext cx="38985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6513275" y="5321376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275" y="5321376"/>
                <a:ext cx="30489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815898" y="5856953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(6,−5)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898" y="5856953"/>
                <a:ext cx="691215" cy="276999"/>
              </a:xfrm>
              <a:prstGeom prst="rect">
                <a:avLst/>
              </a:prstGeom>
              <a:blipFill>
                <a:blip r:embed="rId2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5459538" y="3971548"/>
                <a:ext cx="8675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(−2.5,15)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538" y="3971548"/>
                <a:ext cx="867545" cy="276999"/>
              </a:xfrm>
              <a:prstGeom prst="rect">
                <a:avLst/>
              </a:prstGeom>
              <a:blipFill>
                <a:blip r:embed="rId2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8385617" y="5377982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5617" y="5377982"/>
                <a:ext cx="730136" cy="215444"/>
              </a:xfrm>
              <a:prstGeom prst="rect">
                <a:avLst/>
              </a:prstGeom>
              <a:blipFill>
                <a:blip r:embed="rId26"/>
                <a:stretch>
                  <a:fillRect l="-5882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2" name="Group 131"/>
          <p:cNvGrpSpPr/>
          <p:nvPr/>
        </p:nvGrpSpPr>
        <p:grpSpPr>
          <a:xfrm>
            <a:off x="7104062" y="4683464"/>
            <a:ext cx="144016" cy="144016"/>
            <a:chOff x="7092280" y="4149080"/>
            <a:chExt cx="144016" cy="144016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6943805" y="4470658"/>
                <a:ext cx="3561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805" y="4470658"/>
                <a:ext cx="35618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7130223" y="4447253"/>
                <a:ext cx="550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0223" y="4447253"/>
                <a:ext cx="550151" cy="276999"/>
              </a:xfrm>
              <a:prstGeom prst="rect">
                <a:avLst/>
              </a:prstGeom>
              <a:blipFill>
                <a:blip r:embed="rId2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8100392" y="4797152"/>
                <a:ext cx="8838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4797152"/>
                <a:ext cx="883832" cy="215444"/>
              </a:xfrm>
              <a:prstGeom prst="rect">
                <a:avLst/>
              </a:prstGeom>
              <a:blipFill>
                <a:blip r:embed="rId29"/>
                <a:stretch>
                  <a:fillRect l="-482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10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99" grpId="0" animBg="1"/>
      <p:bldP spid="99" grpId="1" animBg="1"/>
      <p:bldP spid="100" grpId="0" animBg="1"/>
      <p:bldP spid="100" grpId="1" animBg="1"/>
      <p:bldP spid="101" grpId="0"/>
      <p:bldP spid="103" grpId="0"/>
      <p:bldP spid="121" grpId="0"/>
      <p:bldP spid="122" grpId="0"/>
      <p:bldP spid="123" grpId="0"/>
      <p:bldP spid="124" grpId="0"/>
      <p:bldP spid="125" grpId="0"/>
      <p:bldP spid="125" grpId="1"/>
      <p:bldP spid="126" grpId="0"/>
      <p:bldP spid="127" grpId="0"/>
      <p:bldP spid="128" grpId="0"/>
      <p:bldP spid="129" grpId="0"/>
      <p:bldP spid="129" grpId="1"/>
      <p:bldP spid="130" grpId="0"/>
      <p:bldP spid="131" grpId="0"/>
      <p:bldP spid="131" grpId="1"/>
      <p:bldP spid="131" grpId="2"/>
      <p:bldP spid="135" grpId="0"/>
      <p:bldP spid="136" grpId="0"/>
      <p:bldP spid="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497873"/>
                <a:ext cx="3777344" cy="510322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800" b="1" dirty="0">
                    <a:latin typeface="Comic Sans MS" panose="030F0702030302020204" pitchFamily="66" charset="0"/>
                  </a:rPr>
                  <a:t>You need to be able to sketch graphs of the form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b="1" dirty="0">
                    <a:latin typeface="Comic Sans MS" panose="030F0702030302020204" pitchFamily="66" charset="0"/>
                  </a:rPr>
                  <a:t>, and understand the processes involved</a:t>
                </a: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The diagram shows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with five points labelled.</a:t>
                </a: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each of the following graphs, labelling points corresponding to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as well as any intersections with the axes.</a:t>
                </a:r>
              </a:p>
              <a:p>
                <a:pPr marL="0" indent="0" algn="ctr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497873"/>
                <a:ext cx="3777344" cy="5103224"/>
              </a:xfrm>
              <a:blipFill>
                <a:blip r:embed="rId2"/>
                <a:stretch>
                  <a:fillRect l="-1454" t="-1673" r="-3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124544" y="11187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544" y="1118768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4180328" y="2702944"/>
            <a:ext cx="4536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flipH="1">
                <a:off x="8716832" y="2630936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716832" y="2630936"/>
                <a:ext cx="20751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 rot="16200000">
            <a:off x="5188440" y="2342904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111753" y="1700808"/>
            <a:ext cx="3474720" cy="1576347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4720" h="1576347">
                <a:moveTo>
                  <a:pt x="0" y="1576347"/>
                </a:moveTo>
                <a:cubicBezTo>
                  <a:pt x="248920" y="794753"/>
                  <a:pt x="497840" y="13159"/>
                  <a:pt x="827314" y="96"/>
                </a:cubicBezTo>
                <a:cubicBezTo>
                  <a:pt x="1156788" y="-12967"/>
                  <a:pt x="1638663" y="1306381"/>
                  <a:pt x="1976846" y="1497970"/>
                </a:cubicBezTo>
                <a:cubicBezTo>
                  <a:pt x="2315029" y="1689559"/>
                  <a:pt x="2606767" y="1220747"/>
                  <a:pt x="2856412" y="1149627"/>
                </a:cubicBezTo>
                <a:cubicBezTo>
                  <a:pt x="3106057" y="1078507"/>
                  <a:pt x="3290388" y="1074878"/>
                  <a:pt x="3474720" y="107125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6621838" y="2636521"/>
            <a:ext cx="144016" cy="144016"/>
            <a:chOff x="7092280" y="4149080"/>
            <a:chExt cx="144016" cy="14401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5237311" y="2640943"/>
            <a:ext cx="144016" cy="144016"/>
            <a:chOff x="7092280" y="4149080"/>
            <a:chExt cx="144016" cy="144016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6203011" y="1922419"/>
            <a:ext cx="144016" cy="144016"/>
            <a:chOff x="7092280" y="4149080"/>
            <a:chExt cx="144016" cy="144016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864194" y="1635036"/>
            <a:ext cx="144016" cy="144016"/>
            <a:chOff x="7092280" y="4149080"/>
            <a:chExt cx="144016" cy="144016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134556" y="3176453"/>
            <a:ext cx="144016" cy="144016"/>
            <a:chOff x="7092280" y="4149080"/>
            <a:chExt cx="144016" cy="14401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15959" y="2449842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959" y="2449842"/>
                <a:ext cx="31919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599433" y="154415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433" y="1544150"/>
                <a:ext cx="32502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251760" y="1718321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760" y="1718321"/>
                <a:ext cx="31919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374496" y="2676264"/>
                <a:ext cx="33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496" y="2676264"/>
                <a:ext cx="33021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974299" y="2963647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299" y="2963647"/>
                <a:ext cx="31919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190131" y="2711099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131" y="2711099"/>
                <a:ext cx="42030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07771" y="1879430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771" y="1879430"/>
                <a:ext cx="38985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539959" y="2728515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959" y="2728515"/>
                <a:ext cx="30489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865442" y="3264092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(6,−5)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442" y="3264092"/>
                <a:ext cx="691215" cy="276999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486222" y="1378687"/>
                <a:ext cx="8675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(−2.5,15)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222" y="1378687"/>
                <a:ext cx="867545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12301" y="2785121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301" y="2785121"/>
                <a:ext cx="730136" cy="215444"/>
              </a:xfrm>
              <a:prstGeom prst="rect">
                <a:avLst/>
              </a:prstGeom>
              <a:blipFill>
                <a:blip r:embed="rId15"/>
                <a:stretch>
                  <a:fillRect l="-5833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75" name="Rectangle 174"/>
          <p:cNvSpPr/>
          <p:nvPr/>
        </p:nvSpPr>
        <p:spPr>
          <a:xfrm>
            <a:off x="3517900" y="6121400"/>
            <a:ext cx="476250" cy="635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TextBox 17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122247" y="378306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247" y="3783064"/>
                <a:ext cx="144142" cy="215444"/>
              </a:xfrm>
              <a:prstGeom prst="rect">
                <a:avLst/>
              </a:prstGeom>
              <a:blipFill>
                <a:blip r:embed="rId16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Arrow Connector 86"/>
          <p:cNvCxnSpPr/>
          <p:nvPr/>
        </p:nvCxnSpPr>
        <p:spPr>
          <a:xfrm>
            <a:off x="4178031" y="5367240"/>
            <a:ext cx="4536504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 flipH="1">
                <a:off x="8714535" y="5295232"/>
                <a:ext cx="20751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714535" y="5295232"/>
                <a:ext cx="20751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Arrow Connector 88"/>
          <p:cNvCxnSpPr/>
          <p:nvPr/>
        </p:nvCxnSpPr>
        <p:spPr>
          <a:xfrm rot="16200000">
            <a:off x="5186143" y="5007200"/>
            <a:ext cx="2160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6261510" y="4645271"/>
            <a:ext cx="2310856" cy="1256774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647406"/>
              <a:gd name="connsiteY0" fmla="*/ 96 h 1543630"/>
              <a:gd name="connsiteX1" fmla="*/ 1149532 w 2647406"/>
              <a:gd name="connsiteY1" fmla="*/ 1497970 h 1543630"/>
              <a:gd name="connsiteX2" fmla="*/ 2029098 w 2647406"/>
              <a:gd name="connsiteY2" fmla="*/ 1149627 h 1543630"/>
              <a:gd name="connsiteX3" fmla="*/ 2647406 w 2647406"/>
              <a:gd name="connsiteY3" fmla="*/ 1071250 h 1543630"/>
              <a:gd name="connsiteX0" fmla="*/ 0 w 2310856"/>
              <a:gd name="connsiteY0" fmla="*/ 119 h 1228642"/>
              <a:gd name="connsiteX1" fmla="*/ 812982 w 2310856"/>
              <a:gd name="connsiteY1" fmla="*/ 1199543 h 1228642"/>
              <a:gd name="connsiteX2" fmla="*/ 1692548 w 2310856"/>
              <a:gd name="connsiteY2" fmla="*/ 851200 h 1228642"/>
              <a:gd name="connsiteX3" fmla="*/ 2310856 w 2310856"/>
              <a:gd name="connsiteY3" fmla="*/ 772823 h 1228642"/>
              <a:gd name="connsiteX0" fmla="*/ 0 w 2310856"/>
              <a:gd name="connsiteY0" fmla="*/ 0 h 1228523"/>
              <a:gd name="connsiteX1" fmla="*/ 812982 w 2310856"/>
              <a:gd name="connsiteY1" fmla="*/ 1199424 h 1228523"/>
              <a:gd name="connsiteX2" fmla="*/ 1692548 w 2310856"/>
              <a:gd name="connsiteY2" fmla="*/ 851081 h 1228523"/>
              <a:gd name="connsiteX3" fmla="*/ 2310856 w 2310856"/>
              <a:gd name="connsiteY3" fmla="*/ 772704 h 1228523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0856" h="1256774">
                <a:moveTo>
                  <a:pt x="0" y="0"/>
                </a:moveTo>
                <a:cubicBezTo>
                  <a:pt x="253274" y="291737"/>
                  <a:pt x="473741" y="975027"/>
                  <a:pt x="812982" y="1199424"/>
                </a:cubicBezTo>
                <a:cubicBezTo>
                  <a:pt x="1152223" y="1423821"/>
                  <a:pt x="1442903" y="922201"/>
                  <a:pt x="1692548" y="851081"/>
                </a:cubicBezTo>
                <a:cubicBezTo>
                  <a:pt x="1973943" y="773611"/>
                  <a:pt x="2126524" y="776332"/>
                  <a:pt x="2310856" y="77270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1" name="Group 90"/>
          <p:cNvGrpSpPr/>
          <p:nvPr/>
        </p:nvGrpSpPr>
        <p:grpSpPr>
          <a:xfrm>
            <a:off x="6619541" y="5300817"/>
            <a:ext cx="144016" cy="144016"/>
            <a:chOff x="7092280" y="4149080"/>
            <a:chExt cx="144016" cy="144016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7132259" y="5840749"/>
            <a:ext cx="144016" cy="144016"/>
            <a:chOff x="7092280" y="4149080"/>
            <a:chExt cx="144016" cy="144016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/>
              <p:cNvSpPr txBox="1"/>
              <p:nvPr/>
            </p:nvSpPr>
            <p:spPr>
              <a:xfrm>
                <a:off x="6372199" y="5340560"/>
                <a:ext cx="33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7" name="TextBox 1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199" y="5340560"/>
                <a:ext cx="330219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6972002" y="5627943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002" y="5627943"/>
                <a:ext cx="31919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5905474" y="4543726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474" y="4543726"/>
                <a:ext cx="38985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6537662" y="539281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662" y="5392811"/>
                <a:ext cx="30489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6863145" y="5928388"/>
                <a:ext cx="6912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(6,−5)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145" y="5928388"/>
                <a:ext cx="691215" cy="276999"/>
              </a:xfrm>
              <a:prstGeom prst="rect">
                <a:avLst/>
              </a:prstGeom>
              <a:blipFill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8333804" y="5449417"/>
                <a:ext cx="73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804" y="5449417"/>
                <a:ext cx="730136" cy="215444"/>
              </a:xfrm>
              <a:prstGeom prst="rect">
                <a:avLst/>
              </a:prstGeom>
              <a:blipFill>
                <a:blip r:embed="rId19"/>
                <a:stretch>
                  <a:fillRect l="-5000" r="-8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Freeform 156"/>
          <p:cNvSpPr/>
          <p:nvPr/>
        </p:nvSpPr>
        <p:spPr>
          <a:xfrm flipH="1">
            <a:off x="3960270" y="4652891"/>
            <a:ext cx="2310856" cy="1256774"/>
          </a:xfrm>
          <a:custGeom>
            <a:avLst/>
            <a:gdLst>
              <a:gd name="connsiteX0" fmla="*/ 0 w 3474720"/>
              <a:gd name="connsiteY0" fmla="*/ 1576347 h 1576347"/>
              <a:gd name="connsiteX1" fmla="*/ 827314 w 3474720"/>
              <a:gd name="connsiteY1" fmla="*/ 96 h 1576347"/>
              <a:gd name="connsiteX2" fmla="*/ 1976846 w 3474720"/>
              <a:gd name="connsiteY2" fmla="*/ 1497970 h 1576347"/>
              <a:gd name="connsiteX3" fmla="*/ 2856412 w 3474720"/>
              <a:gd name="connsiteY3" fmla="*/ 1149627 h 1576347"/>
              <a:gd name="connsiteX4" fmla="*/ 3474720 w 3474720"/>
              <a:gd name="connsiteY4" fmla="*/ 1071250 h 1576347"/>
              <a:gd name="connsiteX0" fmla="*/ 0 w 2647406"/>
              <a:gd name="connsiteY0" fmla="*/ 96 h 1543630"/>
              <a:gd name="connsiteX1" fmla="*/ 1149532 w 2647406"/>
              <a:gd name="connsiteY1" fmla="*/ 1497970 h 1543630"/>
              <a:gd name="connsiteX2" fmla="*/ 2029098 w 2647406"/>
              <a:gd name="connsiteY2" fmla="*/ 1149627 h 1543630"/>
              <a:gd name="connsiteX3" fmla="*/ 2647406 w 2647406"/>
              <a:gd name="connsiteY3" fmla="*/ 1071250 h 1543630"/>
              <a:gd name="connsiteX0" fmla="*/ 0 w 2310856"/>
              <a:gd name="connsiteY0" fmla="*/ 119 h 1228642"/>
              <a:gd name="connsiteX1" fmla="*/ 812982 w 2310856"/>
              <a:gd name="connsiteY1" fmla="*/ 1199543 h 1228642"/>
              <a:gd name="connsiteX2" fmla="*/ 1692548 w 2310856"/>
              <a:gd name="connsiteY2" fmla="*/ 851200 h 1228642"/>
              <a:gd name="connsiteX3" fmla="*/ 2310856 w 2310856"/>
              <a:gd name="connsiteY3" fmla="*/ 772823 h 1228642"/>
              <a:gd name="connsiteX0" fmla="*/ 0 w 2310856"/>
              <a:gd name="connsiteY0" fmla="*/ 0 h 1228523"/>
              <a:gd name="connsiteX1" fmla="*/ 812982 w 2310856"/>
              <a:gd name="connsiteY1" fmla="*/ 1199424 h 1228523"/>
              <a:gd name="connsiteX2" fmla="*/ 1692548 w 2310856"/>
              <a:gd name="connsiteY2" fmla="*/ 851081 h 1228523"/>
              <a:gd name="connsiteX3" fmla="*/ 2310856 w 2310856"/>
              <a:gd name="connsiteY3" fmla="*/ 772704 h 1228523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  <a:gd name="connsiteX0" fmla="*/ 0 w 2310856"/>
              <a:gd name="connsiteY0" fmla="*/ 0 h 1256774"/>
              <a:gd name="connsiteX1" fmla="*/ 812982 w 2310856"/>
              <a:gd name="connsiteY1" fmla="*/ 1199424 h 1256774"/>
              <a:gd name="connsiteX2" fmla="*/ 1692548 w 2310856"/>
              <a:gd name="connsiteY2" fmla="*/ 851081 h 1256774"/>
              <a:gd name="connsiteX3" fmla="*/ 2310856 w 2310856"/>
              <a:gd name="connsiteY3" fmla="*/ 772704 h 125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0856" h="1256774">
                <a:moveTo>
                  <a:pt x="0" y="0"/>
                </a:moveTo>
                <a:cubicBezTo>
                  <a:pt x="253274" y="291737"/>
                  <a:pt x="473741" y="975027"/>
                  <a:pt x="812982" y="1199424"/>
                </a:cubicBezTo>
                <a:cubicBezTo>
                  <a:pt x="1152223" y="1423821"/>
                  <a:pt x="1442903" y="922201"/>
                  <a:pt x="1692548" y="851081"/>
                </a:cubicBezTo>
                <a:cubicBezTo>
                  <a:pt x="1973943" y="773611"/>
                  <a:pt x="2126524" y="776332"/>
                  <a:pt x="2310856" y="77270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7" name="Group 96"/>
          <p:cNvGrpSpPr/>
          <p:nvPr/>
        </p:nvGrpSpPr>
        <p:grpSpPr>
          <a:xfrm>
            <a:off x="6200714" y="4586715"/>
            <a:ext cx="144016" cy="144016"/>
            <a:chOff x="7092280" y="4149080"/>
            <a:chExt cx="144016" cy="144016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/>
              <p:cNvSpPr txBox="1"/>
              <p:nvPr/>
            </p:nvSpPr>
            <p:spPr>
              <a:xfrm>
                <a:off x="6249463" y="4382617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463" y="4382617"/>
                <a:ext cx="31919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8" name="Group 157"/>
          <p:cNvGrpSpPr/>
          <p:nvPr/>
        </p:nvGrpSpPr>
        <p:grpSpPr>
          <a:xfrm>
            <a:off x="5773721" y="5300817"/>
            <a:ext cx="144016" cy="144016"/>
            <a:chOff x="7092280" y="4149080"/>
            <a:chExt cx="144016" cy="144016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5488279" y="5340560"/>
                <a:ext cx="3658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279" y="5340560"/>
                <a:ext cx="365806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5691842" y="5392811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842" y="5392811"/>
                <a:ext cx="42030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3" name="Group 162"/>
          <p:cNvGrpSpPr/>
          <p:nvPr/>
        </p:nvGrpSpPr>
        <p:grpSpPr>
          <a:xfrm>
            <a:off x="5227259" y="5833129"/>
            <a:ext cx="144016" cy="144016"/>
            <a:chOff x="7092280" y="4149080"/>
            <a:chExt cx="144016" cy="144016"/>
          </a:xfrm>
        </p:grpSpPr>
        <p:cxnSp>
          <p:nvCxnSpPr>
            <p:cNvPr id="164" name="Straight Connector 163"/>
            <p:cNvCxnSpPr/>
            <p:nvPr/>
          </p:nvCxnSpPr>
          <p:spPr>
            <a:xfrm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H="1">
              <a:off x="7092280" y="4149080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5067002" y="5620323"/>
                <a:ext cx="3561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002" y="5620323"/>
                <a:ext cx="35618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4912425" y="5928388"/>
                <a:ext cx="8066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(−6,−5)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5" y="5928388"/>
                <a:ext cx="806631" cy="276999"/>
              </a:xfrm>
              <a:prstGeom prst="rect">
                <a:avLst/>
              </a:prstGeom>
              <a:blipFill>
                <a:blip r:embed="rId2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8227124" y="5454860"/>
                <a:ext cx="8437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124" y="5454860"/>
                <a:ext cx="843757" cy="215444"/>
              </a:xfrm>
              <a:prstGeom prst="rect">
                <a:avLst/>
              </a:prstGeom>
              <a:blipFill>
                <a:blip r:embed="rId25"/>
                <a:stretch>
                  <a:fillRect l="-5072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78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8" grpId="0"/>
      <p:bldP spid="90" grpId="0" animBg="1"/>
      <p:bldP spid="147" grpId="0"/>
      <p:bldP spid="148" grpId="0"/>
      <p:bldP spid="150" grpId="0"/>
      <p:bldP spid="151" grpId="0"/>
      <p:bldP spid="152" grpId="0"/>
      <p:bldP spid="154" grpId="0"/>
      <p:bldP spid="154" grpId="1"/>
      <p:bldP spid="157" grpId="0" animBg="1"/>
      <p:bldP spid="146" grpId="0"/>
      <p:bldP spid="161" grpId="0"/>
      <p:bldP spid="162" grpId="0"/>
      <p:bldP spid="166" grpId="0"/>
      <p:bldP spid="167" grpId="0"/>
      <p:bldP spid="16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http://purl.org/dc/elements/1.1/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</TotalTime>
  <Words>903</Words>
  <Application>Microsoft Office PowerPoint</Application>
  <PresentationFormat>On-screen Show (4:3)</PresentationFormat>
  <Paragraphs>179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Goudita SF</vt:lpstr>
      <vt:lpstr>Wingdings</vt:lpstr>
      <vt:lpstr>Office Theme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159</cp:revision>
  <dcterms:created xsi:type="dcterms:W3CDTF">2018-04-30T00:32:33Z</dcterms:created>
  <dcterms:modified xsi:type="dcterms:W3CDTF">2021-02-19T16:16:45Z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