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6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7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90.png"/><Relationship Id="rId5" Type="http://schemas.openxmlformats.org/officeDocument/2006/relationships/image" Target="../media/image68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19" Type="http://schemas.openxmlformats.org/officeDocument/2006/relationships/image" Target="../media/image98.png"/><Relationship Id="rId4" Type="http://schemas.openxmlformats.org/officeDocument/2006/relationships/image" Target="../media/image67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8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13.png"/><Relationship Id="rId5" Type="http://schemas.openxmlformats.org/officeDocument/2006/relationships/image" Target="../media/image100.png"/><Relationship Id="rId10" Type="http://schemas.openxmlformats.org/officeDocument/2006/relationships/image" Target="../media/image112.png"/><Relationship Id="rId4" Type="http://schemas.openxmlformats.org/officeDocument/2006/relationships/image" Target="../media/image98.png"/><Relationship Id="rId9" Type="http://schemas.openxmlformats.org/officeDocument/2006/relationships/image" Target="../media/image1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79.png"/><Relationship Id="rId7" Type="http://schemas.openxmlformats.org/officeDocument/2006/relationships/image" Target="../media/image114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0.png"/><Relationship Id="rId10" Type="http://schemas.openxmlformats.org/officeDocument/2006/relationships/image" Target="../media/image117.png"/><Relationship Id="rId4" Type="http://schemas.openxmlformats.org/officeDocument/2006/relationships/image" Target="../media/image98.png"/><Relationship Id="rId9" Type="http://schemas.openxmlformats.org/officeDocument/2006/relationships/image" Target="../media/image1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2D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5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5A0ADB0A-83BF-4439-AE65-909D0EDCEB62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will be equal to the sum of the three regions shown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/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blipFill>
                <a:blip r:embed="rId8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/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blipFill>
                <a:blip r:embed="rId9"/>
                <a:stretch>
                  <a:fillRect l="-5618" r="-898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/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blipFill>
                <a:blip r:embed="rId10"/>
                <a:stretch>
                  <a:fillRect l="-13559" r="-135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/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blipFill>
                <a:blip r:embed="rId11"/>
                <a:stretch>
                  <a:fillRect l="-5600" r="-64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/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blipFill>
                <a:blip r:embed="rId12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blipFill>
                <a:blip r:embed="rId13"/>
                <a:stretch>
                  <a:fillRect l="-3226" r="-58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/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blipFill>
                <a:blip r:embed="rId14"/>
                <a:stretch>
                  <a:fillRect l="-4592" r="-153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/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blipFill>
                <a:blip r:embed="rId15"/>
                <a:stretch>
                  <a:fillRect l="-1956" t="-2174" r="-317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EA593651-D93B-41DF-970B-BC21AA29140F}"/>
              </a:ext>
            </a:extLst>
          </p:cNvPr>
          <p:cNvSpPr/>
          <p:nvPr/>
        </p:nvSpPr>
        <p:spPr>
          <a:xfrm flipV="1">
            <a:off x="7092280" y="3645024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70D2EA-4AD2-4F9B-8219-A56F3D9A88E9}"/>
              </a:ext>
            </a:extLst>
          </p:cNvPr>
          <p:cNvSpPr txBox="1"/>
          <p:nvPr/>
        </p:nvSpPr>
        <p:spPr>
          <a:xfrm>
            <a:off x="7380312" y="3789040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93F6F1C-9814-4401-A43D-BF49AE343685}"/>
              </a:ext>
            </a:extLst>
          </p:cNvPr>
          <p:cNvSpPr txBox="1"/>
          <p:nvPr/>
        </p:nvSpPr>
        <p:spPr>
          <a:xfrm>
            <a:off x="8028384" y="3933056"/>
            <a:ext cx="1224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term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円弧 29">
            <a:extLst>
              <a:ext uri="{FF2B5EF4-FFF2-40B4-BE49-F238E27FC236}">
                <a16:creationId xmlns:a16="http://schemas.microsoft.com/office/drawing/2014/main" id="{6CE7317E-299C-42E4-A94A-B0F7E73E634C}"/>
              </a:ext>
            </a:extLst>
          </p:cNvPr>
          <p:cNvSpPr/>
          <p:nvPr/>
        </p:nvSpPr>
        <p:spPr>
          <a:xfrm flipV="1">
            <a:off x="7812360" y="4293096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202F7E1-C866-4E01-82FC-DD4BFB0451F8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75867DD-0EDC-47CC-9FC2-5BC8D18F5F43}"/>
              </a:ext>
            </a:extLst>
          </p:cNvPr>
          <p:cNvSpPr/>
          <p:nvPr/>
        </p:nvSpPr>
        <p:spPr>
          <a:xfrm>
            <a:off x="1628725" y="3131914"/>
            <a:ext cx="89719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E4F7B0F-4858-4046-8F87-E5CCE10466CD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6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/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for mutually exclusive events,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so: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blipFill>
                <a:blip r:embed="rId1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/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blipFill>
                <a:blip r:embed="rId18"/>
                <a:stretch>
                  <a:fillRect l="-34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84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and B are two events,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/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blipFill>
                <a:blip r:embed="rId4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/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0.9=0.6+0.7−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blipFill>
                <a:blip r:embed="rId5"/>
                <a:stretch>
                  <a:fillRect l="-1259" r="-2519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/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0.9=1.3−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blipFill>
                <a:blip r:embed="rId6"/>
                <a:stretch>
                  <a:fillRect l="-2244" r="-3205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/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)=0.4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blipFill>
                <a:blip r:embed="rId7"/>
                <a:stretch>
                  <a:fillRect l="-3084" r="-3084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31B54D74-5749-4822-BBE7-FCDB37615EB9}"/>
              </a:ext>
            </a:extLst>
          </p:cNvPr>
          <p:cNvSpPr/>
          <p:nvPr/>
        </p:nvSpPr>
        <p:spPr>
          <a:xfrm flipV="1">
            <a:off x="7590221" y="1689476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D04ECB-9CA0-45C8-B6BA-F2BA9C5DA0AC}"/>
              </a:ext>
            </a:extLst>
          </p:cNvPr>
          <p:cNvSpPr txBox="1"/>
          <p:nvPr/>
        </p:nvSpPr>
        <p:spPr>
          <a:xfrm>
            <a:off x="7653410" y="1460277"/>
            <a:ext cx="1490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B46FFF92-8A7E-493A-8AA9-633CBBC551CF}"/>
              </a:ext>
            </a:extLst>
          </p:cNvPr>
          <p:cNvSpPr/>
          <p:nvPr/>
        </p:nvSpPr>
        <p:spPr>
          <a:xfrm flipV="1">
            <a:off x="7253734" y="2131587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AB9CA468-AEBC-45CA-A011-CF5BF0AB02B0}"/>
              </a:ext>
            </a:extLst>
          </p:cNvPr>
          <p:cNvSpPr/>
          <p:nvPr/>
        </p:nvSpPr>
        <p:spPr>
          <a:xfrm flipV="1">
            <a:off x="6745231" y="2546538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21DACB1-CF56-43E0-BAB0-5072C962B71C}"/>
              </a:ext>
            </a:extLst>
          </p:cNvPr>
          <p:cNvSpPr txBox="1"/>
          <p:nvPr/>
        </p:nvSpPr>
        <p:spPr>
          <a:xfrm>
            <a:off x="7424070" y="2198603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8B3A282-D55D-46F0-8114-9D6F76C0C387}"/>
              </a:ext>
            </a:extLst>
          </p:cNvPr>
          <p:cNvSpPr txBox="1"/>
          <p:nvPr/>
        </p:nvSpPr>
        <p:spPr>
          <a:xfrm>
            <a:off x="6935798" y="2624731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7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楕円 36">
            <a:extLst>
              <a:ext uri="{FF2B5EF4-FFF2-40B4-BE49-F238E27FC236}">
                <a16:creationId xmlns:a16="http://schemas.microsoft.com/office/drawing/2014/main" id="{7B66CB5B-2767-4D27-99F0-E0C11B4CE0B3}"/>
              </a:ext>
            </a:extLst>
          </p:cNvPr>
          <p:cNvSpPr>
            <a:spLocks noChangeAspect="1"/>
          </p:cNvSpPr>
          <p:nvPr/>
        </p:nvSpPr>
        <p:spPr>
          <a:xfrm>
            <a:off x="5477521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happens, will mean we only use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’ section.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probability will be the intersection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divided by the whole circle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l="-162" t="-749" r="-1623" b="-7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8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/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blipFill>
                <a:blip r:embed="rId9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/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blipFill>
                <a:blip r:embed="rId10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/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blipFill>
                <a:blip r:embed="rId11"/>
                <a:stretch>
                  <a:fillRect l="-3378" r="-473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47377A4-1CCC-4A17-B592-9BC799337204}"/>
              </a:ext>
            </a:extLst>
          </p:cNvPr>
          <p:cNvCxnSpPr>
            <a:cxnSpLocks/>
          </p:cNvCxnSpPr>
          <p:nvPr/>
        </p:nvCxnSpPr>
        <p:spPr>
          <a:xfrm>
            <a:off x="5823751" y="3435659"/>
            <a:ext cx="96766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/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blipFill>
                <a:blip r:embed="rId12"/>
                <a:stretch>
                  <a:fillRect l="-4819" r="-18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/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E57B596-C7D0-4367-A850-F9E55D78CC1D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0C75493-7DD9-4D05-BE43-48AAC5A8E8DC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/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blipFill>
                <a:blip r:embed="rId14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/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F15BBE73-3ACA-47CE-8D32-7005AF18349F}"/>
              </a:ext>
            </a:extLst>
          </p:cNvPr>
          <p:cNvSpPr/>
          <p:nvPr/>
        </p:nvSpPr>
        <p:spPr>
          <a:xfrm flipV="1">
            <a:off x="6816252" y="3443182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142EDF1-203C-4591-B728-7F36AB6E5669}"/>
              </a:ext>
            </a:extLst>
          </p:cNvPr>
          <p:cNvSpPr txBox="1"/>
          <p:nvPr/>
        </p:nvSpPr>
        <p:spPr>
          <a:xfrm>
            <a:off x="7042329" y="3627907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CCC08A4D-9CE0-4963-BF4B-F4423A76F347}"/>
              </a:ext>
            </a:extLst>
          </p:cNvPr>
          <p:cNvSpPr/>
          <p:nvPr/>
        </p:nvSpPr>
        <p:spPr>
          <a:xfrm flipV="1">
            <a:off x="6746710" y="4208141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8E1000C-0291-4AB0-BF41-DBB5DE17694F}"/>
              </a:ext>
            </a:extLst>
          </p:cNvPr>
          <p:cNvSpPr txBox="1"/>
          <p:nvPr/>
        </p:nvSpPr>
        <p:spPr>
          <a:xfrm>
            <a:off x="7004482" y="4160568"/>
            <a:ext cx="1633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/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blipFill>
                <a:blip r:embed="rId16"/>
                <a:stretch>
                  <a:fillRect l="-3252" t="-4444" r="-122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/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blipFill>
                <a:blip r:embed="rId17"/>
                <a:stretch>
                  <a:fillRect l="-5063" t="-2174" r="-822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円弧 51">
            <a:extLst>
              <a:ext uri="{FF2B5EF4-FFF2-40B4-BE49-F238E27FC236}">
                <a16:creationId xmlns:a16="http://schemas.microsoft.com/office/drawing/2014/main" id="{3F257A88-564B-4001-B6FB-9AE6DC420877}"/>
              </a:ext>
            </a:extLst>
          </p:cNvPr>
          <p:cNvSpPr/>
          <p:nvPr/>
        </p:nvSpPr>
        <p:spPr>
          <a:xfrm flipV="1">
            <a:off x="6757068" y="4955345"/>
            <a:ext cx="220782" cy="708608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/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blipFill>
                <a:blip r:embed="rId18"/>
                <a:stretch>
                  <a:fillRect l="-1975" t="-222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B99C93D-956D-491E-A726-8363A91E513E}"/>
              </a:ext>
            </a:extLst>
          </p:cNvPr>
          <p:cNvSpPr txBox="1"/>
          <p:nvPr/>
        </p:nvSpPr>
        <p:spPr>
          <a:xfrm>
            <a:off x="6942338" y="5172623"/>
            <a:ext cx="1633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P(A)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F54A1220-938C-423B-A165-B309CA201C7D}"/>
              </a:ext>
            </a:extLst>
          </p:cNvPr>
          <p:cNvSpPr/>
          <p:nvPr/>
        </p:nvSpPr>
        <p:spPr>
          <a:xfrm flipV="1">
            <a:off x="6891713" y="5655075"/>
            <a:ext cx="210423" cy="614039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0AC0F65-86E4-4090-B0BB-8EC3A0A9E7EC}"/>
              </a:ext>
            </a:extLst>
          </p:cNvPr>
          <p:cNvSpPr txBox="1"/>
          <p:nvPr/>
        </p:nvSpPr>
        <p:spPr>
          <a:xfrm>
            <a:off x="7075501" y="5607628"/>
            <a:ext cx="1855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form you are given in the formula booklet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9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36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/>
      <p:bldP spid="38" grpId="0"/>
      <p:bldP spid="39" grpId="0"/>
      <p:bldP spid="40" grpId="0"/>
      <p:bldP spid="27" grpId="0"/>
      <p:bldP spid="41" grpId="0" animBg="1"/>
      <p:bldP spid="41" grpId="1" animBg="1"/>
      <p:bldP spid="43" grpId="0" animBg="1"/>
      <p:bldP spid="43" grpId="1" animBg="1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55" grpId="0" animBg="1"/>
      <p:bldP spid="56" grpId="0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CBA77BA-5946-48D0-8A8E-9C7CCE20A0F7}"/>
              </a:ext>
            </a:extLst>
          </p:cNvPr>
          <p:cNvSpPr/>
          <p:nvPr/>
        </p:nvSpPr>
        <p:spPr>
          <a:xfrm>
            <a:off x="6355419" y="2223081"/>
            <a:ext cx="578041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/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there is a problem here – we do not know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yet…</a:t>
                </a: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blipFill>
                <a:blip r:embed="rId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/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swap all the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blipFill>
                <a:blip r:embed="rId9"/>
                <a:stretch>
                  <a:fillRect l="-254" t="-2326" r="-126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/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blipFill>
                <a:blip r:embed="rId10"/>
                <a:stretch>
                  <a:fillRect l="-480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/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blipFill>
                <a:blip r:embed="rId11"/>
                <a:stretch>
                  <a:fillRect l="-1703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円弧 65">
            <a:extLst>
              <a:ext uri="{FF2B5EF4-FFF2-40B4-BE49-F238E27FC236}">
                <a16:creationId xmlns:a16="http://schemas.microsoft.com/office/drawing/2014/main" id="{C340CF19-1C32-45EF-8101-643B71C2B246}"/>
              </a:ext>
            </a:extLst>
          </p:cNvPr>
          <p:cNvSpPr/>
          <p:nvPr/>
        </p:nvSpPr>
        <p:spPr>
          <a:xfrm flipV="1">
            <a:off x="6959775" y="4350183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/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Swap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blipFill>
                <a:blip r:embed="rId12"/>
                <a:stretch>
                  <a:fillRect t="-1163" r="-122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/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=0.6×0.3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blipFill>
                <a:blip r:embed="rId13"/>
                <a:stretch>
                  <a:fillRect l="-1989" r="-2273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F59E0DF-B1A1-429C-B0BC-34382C61C631}"/>
              </a:ext>
            </a:extLst>
          </p:cNvPr>
          <p:cNvSpPr txBox="1"/>
          <p:nvPr/>
        </p:nvSpPr>
        <p:spPr>
          <a:xfrm>
            <a:off x="7114831" y="4943285"/>
            <a:ext cx="1318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円弧 70">
            <a:extLst>
              <a:ext uri="{FF2B5EF4-FFF2-40B4-BE49-F238E27FC236}">
                <a16:creationId xmlns:a16="http://schemas.microsoft.com/office/drawing/2014/main" id="{F58AE0B8-D3B2-4D78-8A96-EF027C18AFCA}"/>
              </a:ext>
            </a:extLst>
          </p:cNvPr>
          <p:cNvSpPr/>
          <p:nvPr/>
        </p:nvSpPr>
        <p:spPr>
          <a:xfrm flipV="1">
            <a:off x="6925744" y="4866568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D4AFBDD-F245-475F-8A2B-6C96DBBD2765}"/>
              </a:ext>
            </a:extLst>
          </p:cNvPr>
          <p:cNvSpPr txBox="1"/>
          <p:nvPr/>
        </p:nvSpPr>
        <p:spPr>
          <a:xfrm>
            <a:off x="6832225" y="5468547"/>
            <a:ext cx="971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円弧 72">
            <a:extLst>
              <a:ext uri="{FF2B5EF4-FFF2-40B4-BE49-F238E27FC236}">
                <a16:creationId xmlns:a16="http://schemas.microsoft.com/office/drawing/2014/main" id="{3425BF64-9693-4F88-950D-85B070E96121}"/>
              </a:ext>
            </a:extLst>
          </p:cNvPr>
          <p:cNvSpPr/>
          <p:nvPr/>
        </p:nvSpPr>
        <p:spPr>
          <a:xfrm flipV="1">
            <a:off x="6643138" y="5391830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/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blipFill>
                <a:blip r:embed="rId14"/>
                <a:stretch>
                  <a:fillRect l="-2867" r="-286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1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08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59" grpId="0" animBg="1"/>
      <p:bldP spid="59" grpId="1" animBg="1"/>
      <p:bldP spid="60" grpId="0" animBg="1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/>
      <p:bldP spid="70" grpId="0"/>
      <p:bldP spid="71" grpId="0" animBg="1"/>
      <p:bldP spid="72" grpId="0"/>
      <p:bldP spid="73" grpId="0" animBg="1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8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円弧 24">
            <a:extLst>
              <a:ext uri="{FF2B5EF4-FFF2-40B4-BE49-F238E27FC236}">
                <a16:creationId xmlns:a16="http://schemas.microsoft.com/office/drawing/2014/main" id="{702F56EB-DD5B-4F54-B2B7-C88C6E7B8A80}"/>
              </a:ext>
            </a:extLst>
          </p:cNvPr>
          <p:cNvSpPr/>
          <p:nvPr/>
        </p:nvSpPr>
        <p:spPr>
          <a:xfrm flipV="1">
            <a:off x="6959774" y="2423729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E953E45-AE73-4639-8608-082A81156945}"/>
              </a:ext>
            </a:extLst>
          </p:cNvPr>
          <p:cNvSpPr txBox="1"/>
          <p:nvPr/>
        </p:nvSpPr>
        <p:spPr>
          <a:xfrm>
            <a:off x="7159218" y="2430903"/>
            <a:ext cx="182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(using the answer from 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/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.18=0.2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blipFill>
                <a:blip r:embed="rId9"/>
                <a:stretch>
                  <a:fillRect l="-2339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/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0.9=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blipFill>
                <a:blip r:embed="rId10"/>
                <a:stretch>
                  <a:fillRect l="-3965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円弧 28">
            <a:extLst>
              <a:ext uri="{FF2B5EF4-FFF2-40B4-BE49-F238E27FC236}">
                <a16:creationId xmlns:a16="http://schemas.microsoft.com/office/drawing/2014/main" id="{A0917C00-3B7D-4232-9555-52EC8EBAD3A9}"/>
              </a:ext>
            </a:extLst>
          </p:cNvPr>
          <p:cNvSpPr/>
          <p:nvPr/>
        </p:nvSpPr>
        <p:spPr>
          <a:xfrm flipV="1">
            <a:off x="6961253" y="3064401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6DEFF8-83C7-4D2B-B73A-50545710C2F7}"/>
              </a:ext>
            </a:extLst>
          </p:cNvPr>
          <p:cNvSpPr txBox="1"/>
          <p:nvPr/>
        </p:nvSpPr>
        <p:spPr>
          <a:xfrm>
            <a:off x="7205086" y="3222496"/>
            <a:ext cx="1264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0.2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11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93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60" grpId="0" animBg="1"/>
      <p:bldP spid="61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6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/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blipFill>
                <a:blip r:embed="rId7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/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blipFill>
                <a:blip r:embed="rId8"/>
                <a:stretch>
                  <a:fillRect l="-1105" r="-1657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円弧 20">
            <a:extLst>
              <a:ext uri="{FF2B5EF4-FFF2-40B4-BE49-F238E27FC236}">
                <a16:creationId xmlns:a16="http://schemas.microsoft.com/office/drawing/2014/main" id="{EC3A9249-2314-4D0D-A6A0-03432FDBE062}"/>
              </a:ext>
            </a:extLst>
          </p:cNvPr>
          <p:cNvSpPr/>
          <p:nvPr/>
        </p:nvSpPr>
        <p:spPr>
          <a:xfrm flipV="1">
            <a:off x="7405136" y="1679485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/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blipFill>
                <a:blip r:embed="rId9"/>
                <a:stretch>
                  <a:fillRect t="-1163" r="-217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/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=0.2+0.6−0.18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blipFill>
                <a:blip r:embed="rId10"/>
                <a:stretch>
                  <a:fillRect l="-1202" r="-1442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/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blipFill>
                <a:blip r:embed="rId11"/>
                <a:stretch>
                  <a:fillRect l="-2419" r="-241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4E090A42-2A5F-445D-B3E0-30AA8E9A748E}"/>
              </a:ext>
            </a:extLst>
          </p:cNvPr>
          <p:cNvSpPr/>
          <p:nvPr/>
        </p:nvSpPr>
        <p:spPr>
          <a:xfrm flipV="1">
            <a:off x="7362227" y="2195870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1EF1B02-9D59-4C3B-AD5A-31F3E387ABF7}"/>
              </a:ext>
            </a:extLst>
          </p:cNvPr>
          <p:cNvSpPr/>
          <p:nvPr/>
        </p:nvSpPr>
        <p:spPr>
          <a:xfrm flipV="1">
            <a:off x="6662370" y="2667866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76408FC-8A2E-4F2D-9E26-3CBAB544CC1A}"/>
              </a:ext>
            </a:extLst>
          </p:cNvPr>
          <p:cNvSpPr txBox="1"/>
          <p:nvPr/>
        </p:nvSpPr>
        <p:spPr>
          <a:xfrm>
            <a:off x="7557234" y="2314013"/>
            <a:ext cx="1302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232622-C424-4F56-8C32-09C5A7C81D5E}"/>
              </a:ext>
            </a:extLst>
          </p:cNvPr>
          <p:cNvSpPr txBox="1"/>
          <p:nvPr/>
        </p:nvSpPr>
        <p:spPr>
          <a:xfrm>
            <a:off x="6935797" y="2811162"/>
            <a:ext cx="938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6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3" grpId="0"/>
      <p:bldP spid="24" grpId="0"/>
      <p:bldP spid="32" grpId="0"/>
      <p:bldP spid="33" grpId="0" animBg="1"/>
      <p:bldP spid="35" grpId="0" animBg="1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7563A-46D2-4D7C-9285-CBA44FAD1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A779-E4F3-4782-8276-B25ABF84C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3620F-3560-468F-B6AE-2F2D6ADBC7EC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1292</Words>
  <Application>Microsoft Office PowerPoint</Application>
  <PresentationFormat>On-screen Show (4:3)</PresentationFormat>
  <Paragraphs>141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Accord Heavy SF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44</cp:revision>
  <dcterms:created xsi:type="dcterms:W3CDTF">2018-06-16T01:40:49Z</dcterms:created>
  <dcterms:modified xsi:type="dcterms:W3CDTF">2021-02-14T19:21:14Z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